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entation.xml" ContentType="application/vnd.openxmlformats-officedocument.presentationml.presentation.main+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93" r:id="rId1"/>
  </p:sldMasterIdLst>
  <p:notesMasterIdLst>
    <p:notesMasterId r:id="rId39"/>
  </p:notesMasterIdLst>
  <p:handoutMasterIdLst>
    <p:handoutMasterId r:id="rId40"/>
  </p:handoutMasterIdLst>
  <p:sldIdLst>
    <p:sldId id="256" r:id="rId2"/>
    <p:sldId id="301" r:id="rId3"/>
    <p:sldId id="302" r:id="rId4"/>
    <p:sldId id="4093" r:id="rId5"/>
    <p:sldId id="4059" r:id="rId6"/>
    <p:sldId id="4094" r:id="rId7"/>
    <p:sldId id="4058" r:id="rId8"/>
    <p:sldId id="4061" r:id="rId9"/>
    <p:sldId id="4099" r:id="rId10"/>
    <p:sldId id="4100" r:id="rId11"/>
    <p:sldId id="4112" r:id="rId12"/>
    <p:sldId id="4076" r:id="rId13"/>
    <p:sldId id="4095" r:id="rId14"/>
    <p:sldId id="4091" r:id="rId15"/>
    <p:sldId id="4084" r:id="rId16"/>
    <p:sldId id="4119" r:id="rId17"/>
    <p:sldId id="4113" r:id="rId18"/>
    <p:sldId id="4073" r:id="rId19"/>
    <p:sldId id="4064" r:id="rId20"/>
    <p:sldId id="4103" r:id="rId21"/>
    <p:sldId id="4105" r:id="rId22"/>
    <p:sldId id="4117" r:id="rId23"/>
    <p:sldId id="4106" r:id="rId24"/>
    <p:sldId id="4104" r:id="rId25"/>
    <p:sldId id="4118" r:id="rId26"/>
    <p:sldId id="299" r:id="rId27"/>
    <p:sldId id="303" r:id="rId28"/>
    <p:sldId id="4167" r:id="rId29"/>
    <p:sldId id="4126" r:id="rId30"/>
    <p:sldId id="4121" r:id="rId31"/>
    <p:sldId id="4122" r:id="rId32"/>
    <p:sldId id="4086" r:id="rId33"/>
    <p:sldId id="4168" r:id="rId34"/>
    <p:sldId id="4114" r:id="rId35"/>
    <p:sldId id="4077" r:id="rId36"/>
    <p:sldId id="4115" r:id="rId37"/>
    <p:sldId id="4108" r:id="rId3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DEB45A-73AD-5B46-BA29-C0C3182A25DB}">
          <p14:sldIdLst>
            <p14:sldId id="256"/>
            <p14:sldId id="301"/>
            <p14:sldId id="302"/>
            <p14:sldId id="4093"/>
            <p14:sldId id="4059"/>
            <p14:sldId id="4094"/>
            <p14:sldId id="4058"/>
            <p14:sldId id="4061"/>
            <p14:sldId id="4099"/>
            <p14:sldId id="4100"/>
            <p14:sldId id="4112"/>
            <p14:sldId id="4076"/>
            <p14:sldId id="4095"/>
            <p14:sldId id="4091"/>
            <p14:sldId id="4084"/>
            <p14:sldId id="4119"/>
            <p14:sldId id="4113"/>
            <p14:sldId id="4073"/>
            <p14:sldId id="4064"/>
            <p14:sldId id="4103"/>
            <p14:sldId id="4105"/>
            <p14:sldId id="4117"/>
            <p14:sldId id="4106"/>
            <p14:sldId id="4104"/>
            <p14:sldId id="4118"/>
            <p14:sldId id="299"/>
            <p14:sldId id="303"/>
            <p14:sldId id="4167"/>
            <p14:sldId id="4126"/>
            <p14:sldId id="4121"/>
            <p14:sldId id="4122"/>
            <p14:sldId id="4086"/>
            <p14:sldId id="4168"/>
            <p14:sldId id="4114"/>
            <p14:sldId id="4077"/>
            <p14:sldId id="4115"/>
            <p14:sldId id="4108"/>
          </p14:sldIdLst>
        </p14:section>
      </p14:sectionLst>
    </p:ext>
    <p:ext uri="{EFAFB233-063F-42B5-8137-9DF3F51BA10A}">
      <p15:sldGuideLst xmlns:p15="http://schemas.microsoft.com/office/powerpoint/2012/main">
        <p15:guide id="1" orient="horz" pos="1944">
          <p15:clr>
            <a:srgbClr val="A4A3A4"/>
          </p15:clr>
        </p15:guide>
        <p15:guide id="2" pos="2880">
          <p15:clr>
            <a:srgbClr val="A4A3A4"/>
          </p15:clr>
        </p15:guide>
        <p15:guide id="3" orient="horz" pos="2592">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2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7" autoAdjust="0"/>
    <p:restoredTop sz="94987" autoAdjust="0"/>
  </p:normalViewPr>
  <p:slideViewPr>
    <p:cSldViewPr snapToGrid="0" snapToObjects="1">
      <p:cViewPr varScale="1">
        <p:scale>
          <a:sx n="125" d="100"/>
          <a:sy n="125" d="100"/>
        </p:scale>
        <p:origin x="2096" y="160"/>
      </p:cViewPr>
      <p:guideLst>
        <p:guide orient="horz" pos="1944"/>
        <p:guide pos="2880"/>
        <p:guide orient="horz" pos="2592"/>
      </p:guideLst>
    </p:cSldViewPr>
  </p:slideViewPr>
  <p:outlineViewPr>
    <p:cViewPr>
      <p:scale>
        <a:sx n="33" d="100"/>
        <a:sy n="33" d="100"/>
      </p:scale>
      <p:origin x="0" y="-4798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282"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2.xml"/><Relationship Id="rId20" Type="http://schemas.openxmlformats.org/officeDocument/2006/relationships/slide" Target="slides/slide19.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dirty="0"/>
          </a:p>
        </p:txBody>
      </p:sp>
      <p:sp>
        <p:nvSpPr>
          <p:cNvPr id="3" name="Date Placeholder 2"/>
          <p:cNvSpPr>
            <a:spLocks noGrp="1"/>
          </p:cNvSpPr>
          <p:nvPr>
            <p:ph type="dt" sz="quarter" idx="1"/>
          </p:nvPr>
        </p:nvSpPr>
        <p:spPr>
          <a:xfrm>
            <a:off x="3978366" y="0"/>
            <a:ext cx="3043130" cy="465616"/>
          </a:xfrm>
          <a:prstGeom prst="rect">
            <a:avLst/>
          </a:prstGeom>
        </p:spPr>
        <p:txBody>
          <a:bodyPr vert="horz" lIns="92263" tIns="46131" rIns="92263" bIns="46131" rtlCol="0"/>
          <a:lstStyle>
            <a:lvl1pPr algn="r">
              <a:defRPr sz="1200"/>
            </a:lvl1pPr>
          </a:lstStyle>
          <a:p>
            <a:fld id="{65AAF364-CF9A-4EB9-B466-18EA3094D7A0}" type="datetimeFigureOut">
              <a:rPr lang="en-US" smtClean="0"/>
              <a:t>2/2/24</a:t>
            </a:fld>
            <a:endParaRPr lang="en-US" dirty="0"/>
          </a:p>
        </p:txBody>
      </p:sp>
      <p:sp>
        <p:nvSpPr>
          <p:cNvPr id="4" name="Footer Placeholder 3"/>
          <p:cNvSpPr>
            <a:spLocks noGrp="1"/>
          </p:cNvSpPr>
          <p:nvPr>
            <p:ph type="ftr" sz="quarter" idx="2"/>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366" y="8841885"/>
            <a:ext cx="3043130" cy="465616"/>
          </a:xfrm>
          <a:prstGeom prst="rect">
            <a:avLst/>
          </a:prstGeom>
        </p:spPr>
        <p:txBody>
          <a:bodyPr vert="horz" lIns="92263" tIns="46131" rIns="92263" bIns="46131" rtlCol="0" anchor="b"/>
          <a:lstStyle>
            <a:lvl1pPr algn="r">
              <a:defRPr sz="1200"/>
            </a:lvl1pPr>
          </a:lstStyle>
          <a:p>
            <a:fld id="{0FB24D3E-FAF3-4B15-9159-70FCB40EAD6B}" type="slidenum">
              <a:rPr lang="en-US" smtClean="0"/>
              <a:t>‹#›</a:t>
            </a:fld>
            <a:endParaRPr lang="en-US" dirty="0"/>
          </a:p>
        </p:txBody>
      </p:sp>
    </p:spTree>
    <p:extLst>
      <p:ext uri="{BB962C8B-B14F-4D97-AF65-F5344CB8AC3E}">
        <p14:creationId xmlns:p14="http://schemas.microsoft.com/office/powerpoint/2010/main" val="322931981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130" cy="465616"/>
          </a:xfrm>
          <a:prstGeom prst="rect">
            <a:avLst/>
          </a:prstGeom>
        </p:spPr>
        <p:txBody>
          <a:bodyPr vert="horz" lIns="92263" tIns="46131" rIns="92263" bIns="46131" rtlCol="0"/>
          <a:lstStyle>
            <a:lvl1pPr algn="l">
              <a:defRPr sz="1200"/>
            </a:lvl1pPr>
          </a:lstStyle>
          <a:p>
            <a:endParaRPr lang="en-US" dirty="0"/>
          </a:p>
        </p:txBody>
      </p:sp>
      <p:sp>
        <p:nvSpPr>
          <p:cNvPr id="3" name="Date Placeholder 2"/>
          <p:cNvSpPr>
            <a:spLocks noGrp="1"/>
          </p:cNvSpPr>
          <p:nvPr>
            <p:ph type="dt" idx="1"/>
          </p:nvPr>
        </p:nvSpPr>
        <p:spPr>
          <a:xfrm>
            <a:off x="3978366" y="0"/>
            <a:ext cx="3043130" cy="465616"/>
          </a:xfrm>
          <a:prstGeom prst="rect">
            <a:avLst/>
          </a:prstGeom>
        </p:spPr>
        <p:txBody>
          <a:bodyPr vert="horz" lIns="92263" tIns="46131" rIns="92263" bIns="46131" rtlCol="0"/>
          <a:lstStyle>
            <a:lvl1pPr algn="r">
              <a:defRPr sz="1200"/>
            </a:lvl1pPr>
          </a:lstStyle>
          <a:p>
            <a:fld id="{B582B77B-AE40-43F0-A377-B8D51B82433F}" type="datetimeFigureOut">
              <a:rPr lang="en-US" smtClean="0"/>
              <a:t>2/2/24</a:t>
            </a:fld>
            <a:endParaRPr lang="en-US" dirty="0"/>
          </a:p>
        </p:txBody>
      </p:sp>
      <p:sp>
        <p:nvSpPr>
          <p:cNvPr id="4" name="Slide Image Placeholder 3"/>
          <p:cNvSpPr>
            <a:spLocks noGrp="1" noRot="1" noChangeAspect="1"/>
          </p:cNvSpPr>
          <p:nvPr>
            <p:ph type="sldImg" idx="2"/>
          </p:nvPr>
        </p:nvSpPr>
        <p:spPr>
          <a:xfrm>
            <a:off x="1182688" y="696913"/>
            <a:ext cx="4657725" cy="3492500"/>
          </a:xfrm>
          <a:prstGeom prst="rect">
            <a:avLst/>
          </a:prstGeom>
          <a:noFill/>
          <a:ln w="12700">
            <a:solidFill>
              <a:prstClr val="black"/>
            </a:solidFill>
          </a:ln>
        </p:spPr>
        <p:txBody>
          <a:bodyPr vert="horz" lIns="92263" tIns="46131" rIns="92263" bIns="46131" rtlCol="0" anchor="ctr"/>
          <a:lstStyle/>
          <a:p>
            <a:endParaRPr lang="en-US" dirty="0"/>
          </a:p>
        </p:txBody>
      </p:sp>
      <p:sp>
        <p:nvSpPr>
          <p:cNvPr id="5" name="Notes Placeholder 4"/>
          <p:cNvSpPr>
            <a:spLocks noGrp="1"/>
          </p:cNvSpPr>
          <p:nvPr>
            <p:ph type="body" sz="quarter" idx="3"/>
          </p:nvPr>
        </p:nvSpPr>
        <p:spPr>
          <a:xfrm>
            <a:off x="702632" y="4422543"/>
            <a:ext cx="5617838" cy="4188935"/>
          </a:xfrm>
          <a:prstGeom prst="rect">
            <a:avLst/>
          </a:prstGeom>
        </p:spPr>
        <p:txBody>
          <a:bodyPr vert="horz" lIns="92263" tIns="46131" rIns="92263" bIns="461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1885"/>
            <a:ext cx="3043130" cy="465616"/>
          </a:xfrm>
          <a:prstGeom prst="rect">
            <a:avLst/>
          </a:prstGeom>
        </p:spPr>
        <p:txBody>
          <a:bodyPr vert="horz" lIns="92263" tIns="46131" rIns="92263" bIns="4613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366" y="8841885"/>
            <a:ext cx="3043130" cy="465616"/>
          </a:xfrm>
          <a:prstGeom prst="rect">
            <a:avLst/>
          </a:prstGeom>
        </p:spPr>
        <p:txBody>
          <a:bodyPr vert="horz" lIns="92263" tIns="46131" rIns="92263" bIns="46131" rtlCol="0" anchor="b"/>
          <a:lstStyle>
            <a:lvl1pPr algn="r">
              <a:defRPr sz="1200"/>
            </a:lvl1pPr>
          </a:lstStyle>
          <a:p>
            <a:fld id="{0171080E-FC75-4315-8692-4906B6B337D9}" type="slidenum">
              <a:rPr lang="en-US" smtClean="0"/>
              <a:t>‹#›</a:t>
            </a:fld>
            <a:endParaRPr lang="en-US" dirty="0"/>
          </a:p>
        </p:txBody>
      </p:sp>
    </p:spTree>
    <p:extLst>
      <p:ext uri="{BB962C8B-B14F-4D97-AF65-F5344CB8AC3E}">
        <p14:creationId xmlns:p14="http://schemas.microsoft.com/office/powerpoint/2010/main" val="1933258201"/>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6545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4017486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30644006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41134833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4093630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139472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2020692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1239958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2170605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0464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www.bis.org</a:t>
            </a:r>
            <a:r>
              <a:rPr lang="en-US" dirty="0"/>
              <a:t>/</a:t>
            </a:r>
            <a:r>
              <a:rPr lang="en-US" dirty="0" err="1"/>
              <a:t>publ</a:t>
            </a:r>
            <a:r>
              <a:rPr lang="en-US" dirty="0"/>
              <a:t>/othp39.htm</a:t>
            </a:r>
          </a:p>
        </p:txBody>
      </p:sp>
    </p:spTree>
    <p:extLst>
      <p:ext uri="{BB962C8B-B14F-4D97-AF65-F5344CB8AC3E}">
        <p14:creationId xmlns:p14="http://schemas.microsoft.com/office/powerpoint/2010/main" val="3238292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8303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723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Calibri" panose="020F0502020204030204" pitchFamily="34" charset="0"/>
              </a:rPr>
              <a:t>Goals of enabling affordable digital financial services must be cultivated with supporting scheme governance structures and activities. Otherwise, there is a risk that this goal will be marginalized alongside other desired outcomes. </a:t>
            </a:r>
          </a:p>
          <a:p>
            <a:endParaRPr lang="en-US" dirty="0"/>
          </a:p>
        </p:txBody>
      </p:sp>
    </p:spTree>
    <p:extLst>
      <p:ext uri="{BB962C8B-B14F-4D97-AF65-F5344CB8AC3E}">
        <p14:creationId xmlns:p14="http://schemas.microsoft.com/office/powerpoint/2010/main" val="23434515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868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5595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7583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9463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features and choices apply to regional, pan-continental, and global integration initiatives</a:t>
            </a:r>
          </a:p>
          <a:p>
            <a:endParaRPr lang="en-US" dirty="0"/>
          </a:p>
        </p:txBody>
      </p:sp>
    </p:spTree>
    <p:extLst>
      <p:ext uri="{BB962C8B-B14F-4D97-AF65-F5344CB8AC3E}">
        <p14:creationId xmlns:p14="http://schemas.microsoft.com/office/powerpoint/2010/main" val="3804857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7879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9659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8942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6356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680469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4" name="Rectangle 3"/>
          <p:cNvSpPr/>
          <p:nvPr/>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grpSp>
        <p:nvGrpSpPr>
          <p:cNvPr id="5" name="Group 4"/>
          <p:cNvGrpSpPr/>
          <p:nvPr/>
        </p:nvGrpSpPr>
        <p:grpSpPr bwMode="gray">
          <a:xfrm>
            <a:off x="290234" y="-3264"/>
            <a:ext cx="2055225" cy="2194560"/>
            <a:chOff x="1603722" y="-25168"/>
            <a:chExt cx="1645920" cy="1645920"/>
          </a:xfrm>
        </p:grpSpPr>
        <p:grpSp>
          <p:nvGrpSpPr>
            <p:cNvPr id="6" name="Group 5"/>
            <p:cNvGrpSpPr/>
            <p:nvPr/>
          </p:nvGrpSpPr>
          <p:grpSpPr bwMode="gray">
            <a:xfrm>
              <a:off x="1603722" y="-25168"/>
              <a:ext cx="1645920" cy="1645920"/>
              <a:chOff x="1603722" y="-25168"/>
              <a:chExt cx="1645920" cy="1645920"/>
            </a:xfrm>
          </p:grpSpPr>
          <p:sp>
            <p:nvSpPr>
              <p:cNvPr id="9" name="Rectangle 8"/>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
        <p:nvSpPr>
          <p:cNvPr id="12" name="Text Placeholder 2"/>
          <p:cNvSpPr>
            <a:spLocks noGrp="1"/>
          </p:cNvSpPr>
          <p:nvPr>
            <p:ph type="body" sz="quarter" idx="10" hasCustomPrompt="1"/>
          </p:nvPr>
        </p:nvSpPr>
        <p:spPr bwMode="gray">
          <a:xfrm>
            <a:off x="293821" y="5680549"/>
            <a:ext cx="3060700" cy="1024467"/>
          </a:xfrm>
          <a:prstGeom prst="rect">
            <a:avLst/>
          </a:prstGeom>
        </p:spPr>
        <p:txBody>
          <a:bodyPr/>
          <a:lstStyle>
            <a:lvl1pPr marL="0" indent="0" algn="l">
              <a:buNone/>
              <a:defRPr sz="1000">
                <a:solidFill>
                  <a:schemeClr val="bg1"/>
                </a:solidFill>
                <a:latin typeface="Arial" panose="020B0604020202020204" pitchFamily="34" charset="0"/>
                <a:cs typeface="Arial" panose="020B0604020202020204" pitchFamily="34" charset="0"/>
              </a:defRPr>
            </a:lvl1pPr>
          </a:lstStyle>
          <a:p>
            <a:pPr algn="l"/>
            <a:r>
              <a:rPr lang="en-US" dirty="0"/>
              <a:t>Presenter Name 1</a:t>
            </a:r>
          </a:p>
          <a:p>
            <a:pPr algn="l"/>
            <a:r>
              <a:rPr lang="en-US" dirty="0"/>
              <a:t>Presenter Name 2</a:t>
            </a:r>
          </a:p>
          <a:p>
            <a:pPr algn="l"/>
            <a:r>
              <a:rPr lang="en-US" dirty="0"/>
              <a:t>Presenter Name 3</a:t>
            </a:r>
          </a:p>
        </p:txBody>
      </p:sp>
      <p:sp>
        <p:nvSpPr>
          <p:cNvPr id="13" name="Text Placeholder 4"/>
          <p:cNvSpPr>
            <a:spLocks noGrp="1"/>
          </p:cNvSpPr>
          <p:nvPr>
            <p:ph type="body" sz="quarter" idx="11" hasCustomPrompt="1"/>
          </p:nvPr>
        </p:nvSpPr>
        <p:spPr bwMode="gray">
          <a:xfrm>
            <a:off x="293826" y="5125723"/>
            <a:ext cx="2742941" cy="422815"/>
          </a:xfrm>
          <a:prstGeom prst="rect">
            <a:avLst/>
          </a:prstGeom>
        </p:spPr>
        <p:txBody>
          <a:bodyPr/>
          <a:lstStyle>
            <a:lvl1pPr marL="0" indent="0" algn="l">
              <a:buNone/>
              <a:defRPr sz="1100">
                <a:solidFill>
                  <a:schemeClr val="bg1"/>
                </a:solidFill>
                <a:latin typeface="Arial" panose="020B0604020202020204" pitchFamily="34" charset="0"/>
                <a:cs typeface="Arial" panose="020B0604020202020204" pitchFamily="34" charset="0"/>
              </a:defRPr>
            </a:lvl1pPr>
          </a:lstStyle>
          <a:p>
            <a:pPr algn="l"/>
            <a:r>
              <a:rPr lang="en-US" dirty="0"/>
              <a:t>Month DD, YYYY</a:t>
            </a:r>
          </a:p>
        </p:txBody>
      </p:sp>
      <p:sp>
        <p:nvSpPr>
          <p:cNvPr id="14" name="Text Placeholder 10"/>
          <p:cNvSpPr>
            <a:spLocks noGrp="1"/>
          </p:cNvSpPr>
          <p:nvPr>
            <p:ph type="body" sz="quarter" idx="12" hasCustomPrompt="1"/>
          </p:nvPr>
        </p:nvSpPr>
        <p:spPr bwMode="white">
          <a:xfrm>
            <a:off x="293821" y="4130465"/>
            <a:ext cx="8424028" cy="584200"/>
          </a:xfrm>
          <a:prstGeom prst="rect">
            <a:avLst/>
          </a:prstGeom>
        </p:spPr>
        <p:txBody>
          <a:bodyPr/>
          <a:lstStyle>
            <a:lvl1pPr marL="0" indent="0">
              <a:buNone/>
              <a:defRPr sz="1400">
                <a:solidFill>
                  <a:srgbClr val="AC2641"/>
                </a:solidFill>
              </a:defRPr>
            </a:lvl1pPr>
          </a:lstStyle>
          <a:p>
            <a:pPr lvl="0"/>
            <a:r>
              <a:rPr lang="en-US" dirty="0"/>
              <a:t>Insert Sub-Title Here – Up To 2 Full-Width Lines (Initial Caps)</a:t>
            </a:r>
          </a:p>
        </p:txBody>
      </p:sp>
      <p:sp>
        <p:nvSpPr>
          <p:cNvPr id="15" name="Text Placeholder 19"/>
          <p:cNvSpPr>
            <a:spLocks noGrp="1"/>
          </p:cNvSpPr>
          <p:nvPr>
            <p:ph type="body" sz="quarter" idx="13" hasCustomPrompt="1"/>
          </p:nvPr>
        </p:nvSpPr>
        <p:spPr bwMode="gray">
          <a:xfrm>
            <a:off x="293692" y="3110235"/>
            <a:ext cx="8424161" cy="1020233"/>
          </a:xfrm>
          <a:prstGeom prst="rect">
            <a:avLst/>
          </a:prstGeo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sz="2300" b="0" dirty="0"/>
              <a:t>INSERT PRESENTATION TITLE HERE – UP TO 2 FULL WIDTH LINES</a:t>
            </a:r>
            <a:r>
              <a:rPr lang="en-US" sz="2300" b="0" baseline="0" dirty="0"/>
              <a:t> (ALL CAPS)</a:t>
            </a:r>
            <a:endParaRPr lang="en-US" sz="2300" b="0" dirty="0"/>
          </a:p>
        </p:txBody>
      </p:sp>
      <p:pic>
        <p:nvPicPr>
          <p:cNvPr id="17" name="Picture 16"/>
          <p:cNvPicPr>
            <a:picLocks/>
          </p:cNvPicPr>
          <p:nvPr/>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18" name="Rectangle 17"/>
          <p:cNvSpPr/>
          <p:nvPr/>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grpSp>
        <p:nvGrpSpPr>
          <p:cNvPr id="19" name="Group 18"/>
          <p:cNvGrpSpPr/>
          <p:nvPr/>
        </p:nvGrpSpPr>
        <p:grpSpPr bwMode="gray">
          <a:xfrm>
            <a:off x="290234" y="-3264"/>
            <a:ext cx="2055225" cy="2194560"/>
            <a:chOff x="1603722" y="-25168"/>
            <a:chExt cx="1645920" cy="1645920"/>
          </a:xfrm>
        </p:grpSpPr>
        <p:grpSp>
          <p:nvGrpSpPr>
            <p:cNvPr id="20" name="Group 19"/>
            <p:cNvGrpSpPr/>
            <p:nvPr/>
          </p:nvGrpSpPr>
          <p:grpSpPr bwMode="gray">
            <a:xfrm>
              <a:off x="1603722" y="-25168"/>
              <a:ext cx="1645920" cy="1645920"/>
              <a:chOff x="1603722" y="-25168"/>
              <a:chExt cx="1645920" cy="1645920"/>
            </a:xfrm>
          </p:grpSpPr>
          <p:sp>
            <p:nvSpPr>
              <p:cNvPr id="23" name="Rectangle 22"/>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pic>
        <p:nvPicPr>
          <p:cNvPr id="26" name="Picture 25"/>
          <p:cNvPicPr>
            <a:picLocks/>
          </p:cNvPicPr>
          <p:nvPr userDrawn="1"/>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27" name="Rectangle 26"/>
          <p:cNvSpPr/>
          <p:nvPr userDrawn="1"/>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grpSp>
        <p:nvGrpSpPr>
          <p:cNvPr id="28" name="Group 27"/>
          <p:cNvGrpSpPr/>
          <p:nvPr userDrawn="1"/>
        </p:nvGrpSpPr>
        <p:grpSpPr bwMode="gray">
          <a:xfrm>
            <a:off x="290234" y="-3264"/>
            <a:ext cx="2055225" cy="2194560"/>
            <a:chOff x="1603722" y="-25168"/>
            <a:chExt cx="1645920" cy="1645920"/>
          </a:xfrm>
        </p:grpSpPr>
        <p:grpSp>
          <p:nvGrpSpPr>
            <p:cNvPr id="29" name="Group 28"/>
            <p:cNvGrpSpPr/>
            <p:nvPr/>
          </p:nvGrpSpPr>
          <p:grpSpPr bwMode="gray">
            <a:xfrm>
              <a:off x="1603722" y="-25168"/>
              <a:ext cx="1645920" cy="1645920"/>
              <a:chOff x="1603722" y="-25168"/>
              <a:chExt cx="1645920" cy="1645920"/>
            </a:xfrm>
          </p:grpSpPr>
          <p:sp>
            <p:nvSpPr>
              <p:cNvPr id="32" name="Rectangle 31"/>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34" name="Picture 33"/>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30" name="Picture 29"/>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31" name="Picture 30"/>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Tree>
    <p:extLst>
      <p:ext uri="{BB962C8B-B14F-4D97-AF65-F5344CB8AC3E}">
        <p14:creationId xmlns:p14="http://schemas.microsoft.com/office/powerpoint/2010/main" val="2689149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4"/>
          </p:nvPr>
        </p:nvSpPr>
        <p:spPr>
          <a:xfrm>
            <a:off x="421441" y="866753"/>
            <a:ext cx="8545513" cy="5544559"/>
          </a:xfrm>
          <a:prstGeom prst="rect">
            <a:avLst/>
          </a:prstGeom>
        </p:spPr>
        <p:txBody>
          <a:bodyPr/>
          <a:lstStyle>
            <a:lvl1pPr>
              <a:defRPr sz="1400" b="1"/>
            </a:lvl1pPr>
            <a:lvl2pPr>
              <a:defRPr sz="1200" b="0"/>
            </a:lvl2pPr>
            <a:lvl3pPr>
              <a:defRPr sz="10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5" name="Picture 14"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7" name="Rectangle 6"/>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36307699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5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4" name="Picture 13"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6" name="Rectangle 5"/>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55531259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Rectangle 3"/>
          <p:cNvSpPr/>
          <p:nvPr/>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dirty="0">
                <a:solidFill>
                  <a:schemeClr val="bg1"/>
                </a:solidFill>
                <a:latin typeface="Arial" panose="020B0604020202020204" pitchFamily="34" charset="0"/>
                <a:cs typeface="Arial" panose="020B0604020202020204" pitchFamily="34" charset="0"/>
              </a:rPr>
              <a:t>USE AS A DIVIDER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OR TO GIVE YOUR MESSAGE VISUAL IMPACT</a:t>
            </a:r>
          </a:p>
        </p:txBody>
      </p:sp>
      <p:pic>
        <p:nvPicPr>
          <p:cNvPr id="7" name="Picture 6"/>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8" name="Rectangle 7"/>
          <p:cNvSpPr/>
          <p:nvPr userDrawn="1"/>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userDrawn="1"/>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dirty="0">
                <a:solidFill>
                  <a:schemeClr val="bg1"/>
                </a:solidFill>
                <a:latin typeface="Arial" panose="020B0604020202020204" pitchFamily="34" charset="0"/>
                <a:cs typeface="Arial" panose="020B0604020202020204" pitchFamily="34" charset="0"/>
              </a:rPr>
              <a:t>USE AS A DIVIDER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OR TO GIVE YOUR MESSAGE VISUAL IMPACT</a:t>
            </a:r>
          </a:p>
        </p:txBody>
      </p:sp>
    </p:spTree>
    <p:extLst>
      <p:ext uri="{BB962C8B-B14F-4D97-AF65-F5344CB8AC3E}">
        <p14:creationId xmlns:p14="http://schemas.microsoft.com/office/powerpoint/2010/main" val="2355065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Divider Slide (Red)">
    <p:spTree>
      <p:nvGrpSpPr>
        <p:cNvPr id="1" name=""/>
        <p:cNvGrpSpPr/>
        <p:nvPr/>
      </p:nvGrpSpPr>
      <p:grpSpPr>
        <a:xfrm>
          <a:off x="0" y="0"/>
          <a:ext cx="0" cy="0"/>
          <a:chOff x="0" y="0"/>
          <a:chExt cx="0" cy="0"/>
        </a:xfrm>
      </p:grpSpPr>
      <p:sp>
        <p:nvSpPr>
          <p:cNvPr id="2" name="Rectangle 1"/>
          <p:cNvSpPr/>
          <p:nvPr/>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3"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5" name="Rectangle 4"/>
          <p:cNvSpPr/>
          <p:nvPr userDrawn="1"/>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Tree>
    <p:extLst>
      <p:ext uri="{BB962C8B-B14F-4D97-AF65-F5344CB8AC3E}">
        <p14:creationId xmlns:p14="http://schemas.microsoft.com/office/powerpoint/2010/main" val="347668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Divider Slide (Gold)">
    <p:spTree>
      <p:nvGrpSpPr>
        <p:cNvPr id="1" name=""/>
        <p:cNvGrpSpPr/>
        <p:nvPr/>
      </p:nvGrpSpPr>
      <p:grpSpPr>
        <a:xfrm>
          <a:off x="0" y="0"/>
          <a:ext cx="0" cy="0"/>
          <a:chOff x="0" y="0"/>
          <a:chExt cx="0" cy="0"/>
        </a:xfrm>
      </p:grpSpPr>
      <p:sp>
        <p:nvSpPr>
          <p:cNvPr id="7" name="Rectangle 6"/>
          <p:cNvSpPr/>
          <p:nvPr/>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5"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
        <p:nvSpPr>
          <p:cNvPr id="8" name="Rectangle 7"/>
          <p:cNvSpPr/>
          <p:nvPr userDrawn="1"/>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Tree>
    <p:extLst>
      <p:ext uri="{BB962C8B-B14F-4D97-AF65-F5344CB8AC3E}">
        <p14:creationId xmlns:p14="http://schemas.microsoft.com/office/powerpoint/2010/main" val="2456479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p:cNvPicPr>
          <p:nvPr userDrawn="1"/>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4" name="Rectangle 3"/>
          <p:cNvSpPr/>
          <p:nvPr userDrawn="1"/>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grpSp>
        <p:nvGrpSpPr>
          <p:cNvPr id="5" name="Group 4"/>
          <p:cNvGrpSpPr/>
          <p:nvPr userDrawn="1"/>
        </p:nvGrpSpPr>
        <p:grpSpPr bwMode="gray">
          <a:xfrm>
            <a:off x="290234" y="-3264"/>
            <a:ext cx="2055225" cy="2194560"/>
            <a:chOff x="1603722" y="-25168"/>
            <a:chExt cx="1645920" cy="1645920"/>
          </a:xfrm>
        </p:grpSpPr>
        <p:grpSp>
          <p:nvGrpSpPr>
            <p:cNvPr id="6" name="Group 5"/>
            <p:cNvGrpSpPr/>
            <p:nvPr/>
          </p:nvGrpSpPr>
          <p:grpSpPr bwMode="gray">
            <a:xfrm>
              <a:off x="1603722" y="-25168"/>
              <a:ext cx="1645920" cy="1645920"/>
              <a:chOff x="1603722" y="-25168"/>
              <a:chExt cx="1645920" cy="1645920"/>
            </a:xfrm>
          </p:grpSpPr>
          <p:sp>
            <p:nvSpPr>
              <p:cNvPr id="9" name="Rectangle 8"/>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
        <p:nvSpPr>
          <p:cNvPr id="12" name="Text Placeholder 2"/>
          <p:cNvSpPr>
            <a:spLocks noGrp="1"/>
          </p:cNvSpPr>
          <p:nvPr>
            <p:ph type="body" sz="quarter" idx="10" hasCustomPrompt="1"/>
          </p:nvPr>
        </p:nvSpPr>
        <p:spPr bwMode="gray">
          <a:xfrm>
            <a:off x="293821" y="5680549"/>
            <a:ext cx="3060700" cy="1024467"/>
          </a:xfrm>
          <a:prstGeom prst="rect">
            <a:avLst/>
          </a:prstGeom>
        </p:spPr>
        <p:txBody>
          <a:bodyPr/>
          <a:lstStyle>
            <a:lvl1pPr marL="0" indent="0" algn="l">
              <a:buNone/>
              <a:defRPr sz="1000">
                <a:solidFill>
                  <a:schemeClr val="bg1"/>
                </a:solidFill>
                <a:latin typeface="Arial" panose="020B0604020202020204" pitchFamily="34" charset="0"/>
                <a:cs typeface="Arial" panose="020B0604020202020204" pitchFamily="34" charset="0"/>
              </a:defRPr>
            </a:lvl1pPr>
          </a:lstStyle>
          <a:p>
            <a:pPr algn="l"/>
            <a:r>
              <a:rPr lang="en-US" dirty="0"/>
              <a:t>Presenter Name 1</a:t>
            </a:r>
          </a:p>
          <a:p>
            <a:pPr algn="l"/>
            <a:r>
              <a:rPr lang="en-US" dirty="0"/>
              <a:t>Presenter Name 2</a:t>
            </a:r>
          </a:p>
          <a:p>
            <a:pPr algn="l"/>
            <a:r>
              <a:rPr lang="en-US" dirty="0"/>
              <a:t>Presenter Name 3</a:t>
            </a:r>
          </a:p>
        </p:txBody>
      </p:sp>
      <p:sp>
        <p:nvSpPr>
          <p:cNvPr id="13" name="Text Placeholder 4"/>
          <p:cNvSpPr>
            <a:spLocks noGrp="1"/>
          </p:cNvSpPr>
          <p:nvPr>
            <p:ph type="body" sz="quarter" idx="11" hasCustomPrompt="1"/>
          </p:nvPr>
        </p:nvSpPr>
        <p:spPr bwMode="gray">
          <a:xfrm>
            <a:off x="293826" y="5125723"/>
            <a:ext cx="2742941" cy="422815"/>
          </a:xfrm>
          <a:prstGeom prst="rect">
            <a:avLst/>
          </a:prstGeom>
        </p:spPr>
        <p:txBody>
          <a:bodyPr/>
          <a:lstStyle>
            <a:lvl1pPr marL="0" indent="0" algn="l">
              <a:buNone/>
              <a:defRPr sz="1100">
                <a:solidFill>
                  <a:schemeClr val="bg1"/>
                </a:solidFill>
                <a:latin typeface="Arial" panose="020B0604020202020204" pitchFamily="34" charset="0"/>
                <a:cs typeface="Arial" panose="020B0604020202020204" pitchFamily="34" charset="0"/>
              </a:defRPr>
            </a:lvl1pPr>
          </a:lstStyle>
          <a:p>
            <a:pPr algn="l"/>
            <a:r>
              <a:rPr lang="en-US" dirty="0"/>
              <a:t>Month DD, YYYY</a:t>
            </a:r>
          </a:p>
        </p:txBody>
      </p:sp>
      <p:sp>
        <p:nvSpPr>
          <p:cNvPr id="14" name="Text Placeholder 10"/>
          <p:cNvSpPr>
            <a:spLocks noGrp="1"/>
          </p:cNvSpPr>
          <p:nvPr>
            <p:ph type="body" sz="quarter" idx="12" hasCustomPrompt="1"/>
          </p:nvPr>
        </p:nvSpPr>
        <p:spPr bwMode="white">
          <a:xfrm>
            <a:off x="293821" y="4130465"/>
            <a:ext cx="8424028" cy="584200"/>
          </a:xfrm>
          <a:prstGeom prst="rect">
            <a:avLst/>
          </a:prstGeom>
        </p:spPr>
        <p:txBody>
          <a:bodyPr/>
          <a:lstStyle>
            <a:lvl1pPr marL="0" indent="0">
              <a:buNone/>
              <a:defRPr sz="1400">
                <a:solidFill>
                  <a:srgbClr val="AC2641"/>
                </a:solidFill>
              </a:defRPr>
            </a:lvl1pPr>
          </a:lstStyle>
          <a:p>
            <a:pPr lvl="0"/>
            <a:r>
              <a:rPr lang="en-US" dirty="0"/>
              <a:t>Insert Sub-Title Here – Up To 2 Full-Width Lines (Initial Caps)</a:t>
            </a:r>
          </a:p>
        </p:txBody>
      </p:sp>
      <p:sp>
        <p:nvSpPr>
          <p:cNvPr id="15" name="Text Placeholder 19"/>
          <p:cNvSpPr>
            <a:spLocks noGrp="1"/>
          </p:cNvSpPr>
          <p:nvPr>
            <p:ph type="body" sz="quarter" idx="13" hasCustomPrompt="1"/>
          </p:nvPr>
        </p:nvSpPr>
        <p:spPr bwMode="gray">
          <a:xfrm>
            <a:off x="293692" y="3110235"/>
            <a:ext cx="8424161" cy="1020233"/>
          </a:xfrm>
          <a:prstGeom prst="rect">
            <a:avLst/>
          </a:prstGeo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sz="2300" b="0" dirty="0"/>
              <a:t>INSERT PRESENTATION TITLE HERE – UP TO 2 FULL WIDTH LINES</a:t>
            </a:r>
            <a:r>
              <a:rPr lang="en-US" sz="2300" b="0" baseline="0" dirty="0"/>
              <a:t> (ALL CAPS)</a:t>
            </a:r>
            <a:endParaRPr lang="en-US" sz="2300" b="0" dirty="0"/>
          </a:p>
        </p:txBody>
      </p:sp>
    </p:spTree>
    <p:extLst>
      <p:ext uri="{BB962C8B-B14F-4D97-AF65-F5344CB8AC3E}">
        <p14:creationId xmlns:p14="http://schemas.microsoft.com/office/powerpoint/2010/main" val="2689149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sp>
        <p:nvSpPr>
          <p:cNvPr id="3" name="Rectangle 2"/>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3" hasCustomPrompt="1"/>
          </p:nvPr>
        </p:nvSpPr>
        <p:spPr>
          <a:xfrm>
            <a:off x="421441" y="833633"/>
            <a:ext cx="8545513" cy="541867"/>
          </a:xfrm>
          <a:prstGeom prst="rect">
            <a:avLst/>
          </a:prstGeom>
        </p:spPr>
        <p:txBody>
          <a:bodyPr/>
          <a:lstStyle>
            <a:lvl1pPr marL="0" indent="0">
              <a:buNone/>
              <a:defRPr sz="1200"/>
            </a:lvl1pPr>
          </a:lstStyle>
          <a:p>
            <a:pPr lvl="0"/>
            <a:r>
              <a:rPr lang="en-US" dirty="0"/>
              <a:t>Subtitle</a:t>
            </a:r>
          </a:p>
        </p:txBody>
      </p:sp>
      <p:sp>
        <p:nvSpPr>
          <p:cNvPr id="16"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4"/>
          </p:nvPr>
        </p:nvSpPr>
        <p:spPr>
          <a:xfrm>
            <a:off x="421441" y="1407585"/>
            <a:ext cx="8545513" cy="4877603"/>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36632956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Content Slide">
    <p:spTree>
      <p:nvGrpSpPr>
        <p:cNvPr id="1" name=""/>
        <p:cNvGrpSpPr/>
        <p:nvPr/>
      </p:nvGrpSpPr>
      <p:grpSpPr>
        <a:xfrm>
          <a:off x="0" y="0"/>
          <a:ext cx="0" cy="0"/>
          <a:chOff x="0" y="0"/>
          <a:chExt cx="0" cy="0"/>
        </a:xfrm>
      </p:grpSpPr>
      <p:sp>
        <p:nvSpPr>
          <p:cNvPr id="3" name="Rectangle 2"/>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4"/>
          </p:nvPr>
        </p:nvSpPr>
        <p:spPr>
          <a:xfrm>
            <a:off x="421441" y="866753"/>
            <a:ext cx="8545513" cy="5544559"/>
          </a:xfrm>
          <a:prstGeom prst="rect">
            <a:avLst/>
          </a:prstGeom>
        </p:spPr>
        <p:txBody>
          <a:bodyPr/>
          <a:lstStyle>
            <a:lvl1pPr>
              <a:defRPr sz="1400" b="1"/>
            </a:lvl1pPr>
            <a:lvl2pPr>
              <a:defRPr sz="1200" b="0"/>
            </a:lvl2pPr>
            <a:lvl3pPr>
              <a:defRPr sz="1000"/>
            </a:lvl3pPr>
            <a:lvl4pPr>
              <a:defRPr sz="800"/>
            </a:lvl4pPr>
            <a:lvl5pPr>
              <a:defRPr sz="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pic>
        <p:nvPicPr>
          <p:cNvPr id="15" name="Picture 14"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3630769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 Slide">
    <p:spTree>
      <p:nvGrpSpPr>
        <p:cNvPr id="1" name=""/>
        <p:cNvGrpSpPr/>
        <p:nvPr/>
      </p:nvGrpSpPr>
      <p:grpSpPr>
        <a:xfrm>
          <a:off x="0" y="0"/>
          <a:ext cx="0" cy="0"/>
          <a:chOff x="0" y="0"/>
          <a:chExt cx="0" cy="0"/>
        </a:xfrm>
      </p:grpSpPr>
      <p:sp>
        <p:nvSpPr>
          <p:cNvPr id="3" name="Rectangle 2"/>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pic>
        <p:nvPicPr>
          <p:cNvPr id="14" name="Picture 13"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55531259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3" name="Picture 2"/>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Rectangle 3"/>
          <p:cNvSpPr/>
          <p:nvPr userDrawn="1"/>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userDrawn="1"/>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userDrawn="1"/>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dirty="0">
                <a:solidFill>
                  <a:schemeClr val="bg1"/>
                </a:solidFill>
                <a:latin typeface="Arial" panose="020B0604020202020204" pitchFamily="34" charset="0"/>
                <a:cs typeface="Arial" panose="020B0604020202020204" pitchFamily="34" charset="0"/>
              </a:rPr>
              <a:t>USE AS A DIVIDER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OR TO GIVE YOUR MESSAGE VISUAL IMPACT</a:t>
            </a:r>
          </a:p>
        </p:txBody>
      </p:sp>
    </p:spTree>
    <p:extLst>
      <p:ext uri="{BB962C8B-B14F-4D97-AF65-F5344CB8AC3E}">
        <p14:creationId xmlns:p14="http://schemas.microsoft.com/office/powerpoint/2010/main" val="2355065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3" hasCustomPrompt="1"/>
          </p:nvPr>
        </p:nvSpPr>
        <p:spPr>
          <a:xfrm>
            <a:off x="421441" y="833633"/>
            <a:ext cx="8545513" cy="541867"/>
          </a:xfrm>
          <a:prstGeom prst="rect">
            <a:avLst/>
          </a:prstGeom>
        </p:spPr>
        <p:txBody>
          <a:bodyPr/>
          <a:lstStyle>
            <a:lvl1pPr marL="0" indent="0">
              <a:buNone/>
              <a:defRPr sz="1200"/>
            </a:lvl1pPr>
          </a:lstStyle>
          <a:p>
            <a:pPr lvl="0"/>
            <a:r>
              <a:rPr lang="en-US" dirty="0"/>
              <a:t>Subtitle</a:t>
            </a:r>
          </a:p>
        </p:txBody>
      </p:sp>
      <p:sp>
        <p:nvSpPr>
          <p:cNvPr id="16"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dirty="0"/>
              <a:t>Click to edit Master title style</a:t>
            </a:r>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4"/>
          </p:nvPr>
        </p:nvSpPr>
        <p:spPr>
          <a:xfrm>
            <a:off x="421441" y="1407585"/>
            <a:ext cx="8545513" cy="4877603"/>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9" name="Rectangle 8"/>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12" name="Rectangle 11"/>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366329569"/>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Divider Slide (Red)">
    <p:spTree>
      <p:nvGrpSpPr>
        <p:cNvPr id="1" name=""/>
        <p:cNvGrpSpPr/>
        <p:nvPr/>
      </p:nvGrpSpPr>
      <p:grpSpPr>
        <a:xfrm>
          <a:off x="0" y="0"/>
          <a:ext cx="0" cy="0"/>
          <a:chOff x="0" y="0"/>
          <a:chExt cx="0" cy="0"/>
        </a:xfrm>
      </p:grpSpPr>
      <p:sp>
        <p:nvSpPr>
          <p:cNvPr id="2" name="Rectangle 1"/>
          <p:cNvSpPr/>
          <p:nvPr userDrawn="1"/>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3"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Tree>
    <p:extLst>
      <p:ext uri="{BB962C8B-B14F-4D97-AF65-F5344CB8AC3E}">
        <p14:creationId xmlns:p14="http://schemas.microsoft.com/office/powerpoint/2010/main" val="34766890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ivider Slide (Gold)">
    <p:spTree>
      <p:nvGrpSpPr>
        <p:cNvPr id="1" name=""/>
        <p:cNvGrpSpPr/>
        <p:nvPr/>
      </p:nvGrpSpPr>
      <p:grpSpPr>
        <a:xfrm>
          <a:off x="0" y="0"/>
          <a:ext cx="0" cy="0"/>
          <a:chOff x="0" y="0"/>
          <a:chExt cx="0" cy="0"/>
        </a:xfrm>
      </p:grpSpPr>
      <p:sp>
        <p:nvSpPr>
          <p:cNvPr id="7" name="Rectangle 6"/>
          <p:cNvSpPr/>
          <p:nvPr userDrawn="1"/>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5"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Tree>
    <p:extLst>
      <p:ext uri="{BB962C8B-B14F-4D97-AF65-F5344CB8AC3E}">
        <p14:creationId xmlns:p14="http://schemas.microsoft.com/office/powerpoint/2010/main" val="2456479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4"/>
          </p:nvPr>
        </p:nvSpPr>
        <p:spPr>
          <a:xfrm>
            <a:off x="421441" y="866753"/>
            <a:ext cx="8545513" cy="5544559"/>
          </a:xfrm>
          <a:prstGeom prst="rect">
            <a:avLst/>
          </a:prstGeom>
        </p:spPr>
        <p:txBody>
          <a:bodyPr/>
          <a:lstStyle>
            <a:lvl1pPr>
              <a:defRPr sz="1400" b="1"/>
            </a:lvl1pPr>
            <a:lvl2pPr>
              <a:defRPr sz="1200" b="0"/>
            </a:lvl2pPr>
            <a:lvl3pPr>
              <a:defRPr sz="1000"/>
            </a:lvl3pPr>
            <a:lvl4pPr>
              <a:defRPr sz="800"/>
            </a:lvl4pPr>
            <a:lvl5pPr>
              <a:defRPr sz="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5" name="Picture 14"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7" name="Rectangle 6"/>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10" name="Rectangle 9"/>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36307699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4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12"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pic>
        <p:nvPicPr>
          <p:cNvPr id="14" name="Picture 13"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6" name="Rectangle 5"/>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9" name="Rectangle 8"/>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155531259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4" name="Rectangle 3"/>
          <p:cNvSpPr/>
          <p:nvPr/>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dirty="0">
                <a:solidFill>
                  <a:schemeClr val="bg1"/>
                </a:solidFill>
                <a:latin typeface="Arial" panose="020B0604020202020204" pitchFamily="34" charset="0"/>
                <a:cs typeface="Arial" panose="020B0604020202020204" pitchFamily="34" charset="0"/>
              </a:rPr>
              <a:t>USE AS A DIVIDER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OR TO GIVE YOUR MESSAGE VISUAL IMPACT</a:t>
            </a:r>
          </a:p>
        </p:txBody>
      </p:sp>
      <p:pic>
        <p:nvPicPr>
          <p:cNvPr id="7" name="Picture 6"/>
          <p:cNvPicPr>
            <a:picLocks/>
          </p:cNvPicPr>
          <p:nvPr/>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8" name="Rectangle 7"/>
          <p:cNvSpPr/>
          <p:nvPr/>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dirty="0">
                <a:solidFill>
                  <a:schemeClr val="bg1"/>
                </a:solidFill>
                <a:latin typeface="Arial" panose="020B0604020202020204" pitchFamily="34" charset="0"/>
                <a:cs typeface="Arial" panose="020B0604020202020204" pitchFamily="34" charset="0"/>
              </a:rPr>
              <a:t>USE AS A DIVIDER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OR TO GIVE YOUR MESSAGE VISUAL IMPACT</a:t>
            </a:r>
          </a:p>
        </p:txBody>
      </p:sp>
      <p:pic>
        <p:nvPicPr>
          <p:cNvPr id="11" name="Picture 10"/>
          <p:cNvPicPr>
            <a:picLocks/>
          </p:cNvPicPr>
          <p:nvPr userDrawn="1"/>
        </p:nvPicPr>
        <p:blipFill rotWithShape="1">
          <a:blip r:embed="rId2">
            <a:extLst>
              <a:ext uri="{28A0092B-C50C-407E-A947-70E740481C1C}">
                <a14:useLocalDpi xmlns:a14="http://schemas.microsoft.com/office/drawing/2010/main" val="0"/>
              </a:ext>
            </a:extLst>
          </a:blip>
          <a:srcRect/>
          <a:stretch/>
        </p:blipFill>
        <p:spPr>
          <a:xfrm>
            <a:off x="0" y="-1"/>
            <a:ext cx="9144000" cy="6858001"/>
          </a:xfrm>
          <a:prstGeom prst="rect">
            <a:avLst/>
          </a:prstGeom>
        </p:spPr>
      </p:pic>
      <p:sp>
        <p:nvSpPr>
          <p:cNvPr id="12" name="Rectangle 11"/>
          <p:cNvSpPr/>
          <p:nvPr userDrawn="1"/>
        </p:nvSpPr>
        <p:spPr>
          <a:xfrm>
            <a:off x="5" y="317501"/>
            <a:ext cx="3292475" cy="2649080"/>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userDrawn="1"/>
        </p:nvSpPr>
        <p:spPr>
          <a:xfrm>
            <a:off x="0" y="702189"/>
            <a:ext cx="191326" cy="240249"/>
          </a:xfrm>
          <a:prstGeom prst="rect">
            <a:avLst/>
          </a:prstGeom>
          <a:solidFill>
            <a:srgbClr val="AC2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userDrawn="1"/>
        </p:nvSpPr>
        <p:spPr bwMode="white">
          <a:xfrm>
            <a:off x="361806" y="540892"/>
            <a:ext cx="2743200" cy="2170593"/>
          </a:xfrm>
          <a:prstGeom prst="rect">
            <a:avLst/>
          </a:prstGeom>
          <a:noFill/>
        </p:spPr>
        <p:txBody>
          <a:bodyPr wrap="square" lIns="0" tIns="0" rIns="0" bIns="0" rtlCol="0">
            <a:noAutofit/>
          </a:bodyPr>
          <a:lstStyle/>
          <a:p>
            <a:pPr>
              <a:lnSpc>
                <a:spcPts val="3100"/>
              </a:lnSpc>
            </a:pPr>
            <a:r>
              <a:rPr lang="en-US" sz="2000" dirty="0">
                <a:solidFill>
                  <a:schemeClr val="bg1"/>
                </a:solidFill>
                <a:latin typeface="Arial" panose="020B0604020202020204" pitchFamily="34" charset="0"/>
                <a:cs typeface="Arial" panose="020B0604020202020204" pitchFamily="34" charset="0"/>
              </a:rPr>
              <a:t>USE AS A DIVIDER </a:t>
            </a:r>
            <a:br>
              <a:rPr lang="en-US" sz="2000" dirty="0">
                <a:solidFill>
                  <a:schemeClr val="bg1"/>
                </a:solidFill>
                <a:latin typeface="Arial" panose="020B0604020202020204" pitchFamily="34" charset="0"/>
                <a:cs typeface="Arial" panose="020B0604020202020204" pitchFamily="34" charset="0"/>
              </a:rPr>
            </a:br>
            <a:r>
              <a:rPr lang="en-US" sz="2000" dirty="0">
                <a:solidFill>
                  <a:schemeClr val="bg1"/>
                </a:solidFill>
                <a:latin typeface="Arial" panose="020B0604020202020204" pitchFamily="34" charset="0"/>
                <a:cs typeface="Arial" panose="020B0604020202020204" pitchFamily="34" charset="0"/>
              </a:rPr>
              <a:t>OR TO GIVE YOUR MESSAGE VISUAL IMPACT</a:t>
            </a:r>
          </a:p>
        </p:txBody>
      </p:sp>
    </p:spTree>
    <p:extLst>
      <p:ext uri="{BB962C8B-B14F-4D97-AF65-F5344CB8AC3E}">
        <p14:creationId xmlns:p14="http://schemas.microsoft.com/office/powerpoint/2010/main" val="235506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Red)">
    <p:spTree>
      <p:nvGrpSpPr>
        <p:cNvPr id="1" name=""/>
        <p:cNvGrpSpPr/>
        <p:nvPr/>
      </p:nvGrpSpPr>
      <p:grpSpPr>
        <a:xfrm>
          <a:off x="0" y="0"/>
          <a:ext cx="0" cy="0"/>
          <a:chOff x="0" y="0"/>
          <a:chExt cx="0" cy="0"/>
        </a:xfrm>
      </p:grpSpPr>
      <p:sp>
        <p:nvSpPr>
          <p:cNvPr id="2" name="Rectangle 1"/>
          <p:cNvSpPr/>
          <p:nvPr/>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3"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5" name="Rectangle 4"/>
          <p:cNvSpPr/>
          <p:nvPr/>
        </p:nvSpPr>
        <p:spPr bwMode="auto">
          <a:xfrm>
            <a:off x="-10160" y="0"/>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7" name="Rectangle 6"/>
          <p:cNvSpPr/>
          <p:nvPr userDrawn="1"/>
        </p:nvSpPr>
        <p:spPr bwMode="auto">
          <a:xfrm>
            <a:off x="10159" y="332509"/>
            <a:ext cx="9144001" cy="685800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293393" y="1830354"/>
            <a:ext cx="4850318" cy="5029200"/>
          </a:xfrm>
          <a:prstGeom prst="rect">
            <a:avLst/>
          </a:prstGeom>
        </p:spPr>
      </p:pic>
      <p:sp>
        <p:nvSpPr>
          <p:cNvPr id="11" name="Google Shape;771;p43">
            <a:extLst>
              <a:ext uri="{FF2B5EF4-FFF2-40B4-BE49-F238E27FC236}">
                <a16:creationId xmlns:a16="http://schemas.microsoft.com/office/drawing/2014/main" id="{939A1746-8F47-D94E-B23B-B08D3A772C40}"/>
              </a:ext>
            </a:extLst>
          </p:cNvPr>
          <p:cNvSpPr txBox="1">
            <a:spLocks/>
          </p:cNvSpPr>
          <p:nvPr userDrawn="1"/>
        </p:nvSpPr>
        <p:spPr>
          <a:xfrm>
            <a:off x="398038" y="1727278"/>
            <a:ext cx="5004390" cy="87947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L="457200" marR="0" lvl="0" indent="-228600" algn="l" rtl="0">
              <a:lnSpc>
                <a:spcPct val="100000"/>
              </a:lnSpc>
              <a:spcBef>
                <a:spcPts val="900"/>
              </a:spcBef>
              <a:spcAft>
                <a:spcPts val="0"/>
              </a:spcAft>
              <a:buClr>
                <a:schemeClr val="accent1"/>
              </a:buClr>
              <a:buSzPts val="2500"/>
              <a:buFont typeface="Merriweather Sans"/>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900"/>
              </a:spcBef>
              <a:spcAft>
                <a:spcPts val="0"/>
              </a:spcAft>
              <a:buClr>
                <a:schemeClr val="accent3"/>
              </a:buClr>
              <a:buSzPts val="2250"/>
              <a:buFont typeface="Courier New"/>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900"/>
              </a:spcBef>
              <a:spcAft>
                <a:spcPts val="0"/>
              </a:spcAft>
              <a:buClr>
                <a:schemeClr val="dk1"/>
              </a:buClr>
              <a:buSzPts val="225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4pPr>
            <a:lvl5pPr marL="2286000" marR="0" lvl="4"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0" indent="0">
              <a:spcBef>
                <a:spcPts val="0"/>
              </a:spcBef>
            </a:pPr>
            <a:r>
              <a:rPr lang="en-US" sz="2400" b="1" dirty="0"/>
              <a:t>Text</a:t>
            </a:r>
            <a:endParaRPr lang="en-US" sz="2400" dirty="0">
              <a:solidFill>
                <a:srgbClr val="FFFF00"/>
              </a:solidFill>
            </a:endParaRPr>
          </a:p>
        </p:txBody>
      </p:sp>
    </p:spTree>
    <p:extLst>
      <p:ext uri="{BB962C8B-B14F-4D97-AF65-F5344CB8AC3E}">
        <p14:creationId xmlns:p14="http://schemas.microsoft.com/office/powerpoint/2010/main" val="3476689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Divider Slide (Gold)">
    <p:spTree>
      <p:nvGrpSpPr>
        <p:cNvPr id="1" name=""/>
        <p:cNvGrpSpPr/>
        <p:nvPr/>
      </p:nvGrpSpPr>
      <p:grpSpPr>
        <a:xfrm>
          <a:off x="0" y="0"/>
          <a:ext cx="0" cy="0"/>
          <a:chOff x="0" y="0"/>
          <a:chExt cx="0" cy="0"/>
        </a:xfrm>
      </p:grpSpPr>
      <p:sp>
        <p:nvSpPr>
          <p:cNvPr id="7" name="Rectangle 6"/>
          <p:cNvSpPr/>
          <p:nvPr/>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5" name="Text Placeholder 2"/>
          <p:cNvSpPr>
            <a:spLocks noGrp="1"/>
          </p:cNvSpPr>
          <p:nvPr>
            <p:ph type="body" sz="quarter" idx="10" hasCustomPrompt="1"/>
          </p:nvPr>
        </p:nvSpPr>
        <p:spPr bwMode="gray">
          <a:xfrm>
            <a:off x="288475" y="609775"/>
            <a:ext cx="5113953" cy="683684"/>
          </a:xfrm>
          <a:prstGeom prst="rect">
            <a:avLst/>
          </a:prstGeom>
        </p:spPr>
        <p:txBody>
          <a:bodyPr/>
          <a:lstStyle>
            <a:lvl1pPr marL="0" indent="0">
              <a:buNone/>
              <a:defRPr>
                <a:solidFill>
                  <a:schemeClr val="bg1"/>
                </a:solidFill>
              </a:defRPr>
            </a:lvl1pPr>
            <a:lvl5pPr>
              <a:defRPr/>
            </a:lvl5pPr>
          </a:lstStyle>
          <a:p>
            <a:pPr lvl="0"/>
            <a:r>
              <a:rPr lang="en-US" dirty="0"/>
              <a:t>TEXT-ONLY TRANSITION SLIDE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
        <p:nvSpPr>
          <p:cNvPr id="8" name="Rectangle 7"/>
          <p:cNvSpPr/>
          <p:nvPr/>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
        <p:nvSpPr>
          <p:cNvPr id="10" name="Rectangle 9"/>
          <p:cNvSpPr/>
          <p:nvPr userDrawn="1"/>
        </p:nvSpPr>
        <p:spPr bwMode="auto">
          <a:xfrm>
            <a:off x="-10160" y="0"/>
            <a:ext cx="9144001" cy="6858000"/>
          </a:xfrm>
          <a:prstGeom prst="rect">
            <a:avLst/>
          </a:prstGeom>
          <a:solidFill>
            <a:schemeClr val="accent6">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r="4218" b="6911"/>
          <a:stretch/>
        </p:blipFill>
        <p:spPr>
          <a:xfrm>
            <a:off x="4311940" y="1830354"/>
            <a:ext cx="4841946" cy="5029200"/>
          </a:xfrm>
          <a:prstGeom prst="rect">
            <a:avLst/>
          </a:prstGeom>
        </p:spPr>
      </p:pic>
    </p:spTree>
    <p:extLst>
      <p:ext uri="{BB962C8B-B14F-4D97-AF65-F5344CB8AC3E}">
        <p14:creationId xmlns:p14="http://schemas.microsoft.com/office/powerpoint/2010/main" val="2456479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16"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pic>
        <p:nvPicPr>
          <p:cNvPr id="3" name="Picture 2"/>
          <p:cNvPicPr>
            <a:picLocks/>
          </p:cNvPicPr>
          <p:nvPr/>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4" name="Rectangle 3"/>
          <p:cNvSpPr/>
          <p:nvPr/>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grpSp>
        <p:nvGrpSpPr>
          <p:cNvPr id="5" name="Group 4"/>
          <p:cNvGrpSpPr/>
          <p:nvPr/>
        </p:nvGrpSpPr>
        <p:grpSpPr bwMode="gray">
          <a:xfrm>
            <a:off x="290234" y="-3264"/>
            <a:ext cx="2055225" cy="2194560"/>
            <a:chOff x="1603722" y="-25168"/>
            <a:chExt cx="1645920" cy="1645920"/>
          </a:xfrm>
        </p:grpSpPr>
        <p:grpSp>
          <p:nvGrpSpPr>
            <p:cNvPr id="6" name="Group 5"/>
            <p:cNvGrpSpPr/>
            <p:nvPr/>
          </p:nvGrpSpPr>
          <p:grpSpPr bwMode="gray">
            <a:xfrm>
              <a:off x="1603722" y="-25168"/>
              <a:ext cx="1645920" cy="1645920"/>
              <a:chOff x="1603722" y="-25168"/>
              <a:chExt cx="1645920" cy="1645920"/>
            </a:xfrm>
          </p:grpSpPr>
          <p:sp>
            <p:nvSpPr>
              <p:cNvPr id="9" name="Rectangle 8"/>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
        <p:nvSpPr>
          <p:cNvPr id="12" name="Text Placeholder 2"/>
          <p:cNvSpPr>
            <a:spLocks noGrp="1"/>
          </p:cNvSpPr>
          <p:nvPr>
            <p:ph type="body" sz="quarter" idx="10" hasCustomPrompt="1"/>
          </p:nvPr>
        </p:nvSpPr>
        <p:spPr bwMode="gray">
          <a:xfrm>
            <a:off x="293821" y="5680549"/>
            <a:ext cx="3060700" cy="1024467"/>
          </a:xfrm>
          <a:prstGeom prst="rect">
            <a:avLst/>
          </a:prstGeom>
        </p:spPr>
        <p:txBody>
          <a:bodyPr/>
          <a:lstStyle>
            <a:lvl1pPr marL="0" indent="0" algn="l">
              <a:buNone/>
              <a:defRPr sz="1000">
                <a:solidFill>
                  <a:schemeClr val="bg1"/>
                </a:solidFill>
                <a:latin typeface="Arial" panose="020B0604020202020204" pitchFamily="34" charset="0"/>
                <a:cs typeface="Arial" panose="020B0604020202020204" pitchFamily="34" charset="0"/>
              </a:defRPr>
            </a:lvl1pPr>
          </a:lstStyle>
          <a:p>
            <a:pPr algn="l"/>
            <a:r>
              <a:rPr lang="en-US" dirty="0"/>
              <a:t>Presenter Name 1</a:t>
            </a:r>
          </a:p>
          <a:p>
            <a:pPr algn="l"/>
            <a:r>
              <a:rPr lang="en-US" dirty="0"/>
              <a:t>Presenter Name 2</a:t>
            </a:r>
          </a:p>
          <a:p>
            <a:pPr algn="l"/>
            <a:r>
              <a:rPr lang="en-US" dirty="0"/>
              <a:t>Presenter Name 3</a:t>
            </a:r>
          </a:p>
        </p:txBody>
      </p:sp>
      <p:sp>
        <p:nvSpPr>
          <p:cNvPr id="13" name="Text Placeholder 4"/>
          <p:cNvSpPr>
            <a:spLocks noGrp="1"/>
          </p:cNvSpPr>
          <p:nvPr>
            <p:ph type="body" sz="quarter" idx="11" hasCustomPrompt="1"/>
          </p:nvPr>
        </p:nvSpPr>
        <p:spPr bwMode="gray">
          <a:xfrm>
            <a:off x="293826" y="5125723"/>
            <a:ext cx="2742941" cy="422815"/>
          </a:xfrm>
          <a:prstGeom prst="rect">
            <a:avLst/>
          </a:prstGeom>
        </p:spPr>
        <p:txBody>
          <a:bodyPr/>
          <a:lstStyle>
            <a:lvl1pPr marL="0" indent="0" algn="l">
              <a:buNone/>
              <a:defRPr sz="1100">
                <a:solidFill>
                  <a:schemeClr val="bg1"/>
                </a:solidFill>
                <a:latin typeface="Arial" panose="020B0604020202020204" pitchFamily="34" charset="0"/>
                <a:cs typeface="Arial" panose="020B0604020202020204" pitchFamily="34" charset="0"/>
              </a:defRPr>
            </a:lvl1pPr>
          </a:lstStyle>
          <a:p>
            <a:pPr algn="l"/>
            <a:r>
              <a:rPr lang="en-US" dirty="0"/>
              <a:t>Month DD, YYYY</a:t>
            </a:r>
          </a:p>
        </p:txBody>
      </p:sp>
      <p:sp>
        <p:nvSpPr>
          <p:cNvPr id="14" name="Text Placeholder 10"/>
          <p:cNvSpPr>
            <a:spLocks noGrp="1"/>
          </p:cNvSpPr>
          <p:nvPr>
            <p:ph type="body" sz="quarter" idx="12" hasCustomPrompt="1"/>
          </p:nvPr>
        </p:nvSpPr>
        <p:spPr bwMode="white">
          <a:xfrm>
            <a:off x="293821" y="4130465"/>
            <a:ext cx="8424028" cy="584200"/>
          </a:xfrm>
          <a:prstGeom prst="rect">
            <a:avLst/>
          </a:prstGeom>
        </p:spPr>
        <p:txBody>
          <a:bodyPr/>
          <a:lstStyle>
            <a:lvl1pPr marL="0" indent="0">
              <a:buNone/>
              <a:defRPr sz="1400">
                <a:solidFill>
                  <a:srgbClr val="AC2641"/>
                </a:solidFill>
              </a:defRPr>
            </a:lvl1pPr>
          </a:lstStyle>
          <a:p>
            <a:pPr lvl="0"/>
            <a:r>
              <a:rPr lang="en-US" dirty="0"/>
              <a:t>Insert Sub-Title Here – Up To 2 Full-Width Lines (Initial Caps)</a:t>
            </a:r>
          </a:p>
        </p:txBody>
      </p:sp>
      <p:sp>
        <p:nvSpPr>
          <p:cNvPr id="15" name="Text Placeholder 19"/>
          <p:cNvSpPr>
            <a:spLocks noGrp="1"/>
          </p:cNvSpPr>
          <p:nvPr>
            <p:ph type="body" sz="quarter" idx="13" hasCustomPrompt="1"/>
          </p:nvPr>
        </p:nvSpPr>
        <p:spPr bwMode="gray">
          <a:xfrm>
            <a:off x="293692" y="3110235"/>
            <a:ext cx="8424161" cy="1020233"/>
          </a:xfrm>
          <a:prstGeom prst="rect">
            <a:avLst/>
          </a:prstGeom>
        </p:spPr>
        <p:txBody>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r>
              <a:rPr lang="en-US" sz="2300" b="0" dirty="0"/>
              <a:t>INSERT PRESENTATION TITLE HERE – UP TO 2 FULL WIDTH LINES</a:t>
            </a:r>
            <a:r>
              <a:rPr lang="en-US" sz="2300" b="0" baseline="0" dirty="0"/>
              <a:t> (ALL CAPS)</a:t>
            </a:r>
            <a:endParaRPr lang="en-US" sz="2300" b="0" dirty="0"/>
          </a:p>
        </p:txBody>
      </p:sp>
      <p:pic>
        <p:nvPicPr>
          <p:cNvPr id="17" name="Picture 16"/>
          <p:cNvPicPr>
            <a:picLocks/>
          </p:cNvPicPr>
          <p:nvPr userDrawn="1"/>
        </p:nvPicPr>
        <p:blipFill rotWithShape="1">
          <a:blip r:embed="rId2">
            <a:extLst>
              <a:ext uri="{28A0092B-C50C-407E-A947-70E740481C1C}">
                <a14:useLocalDpi xmlns:a14="http://schemas.microsoft.com/office/drawing/2010/main" val="0"/>
              </a:ext>
            </a:extLst>
          </a:blip>
          <a:srcRect/>
          <a:stretch/>
        </p:blipFill>
        <p:spPr bwMode="gray">
          <a:xfrm>
            <a:off x="0" y="3"/>
            <a:ext cx="9144000" cy="6858002"/>
          </a:xfrm>
          <a:prstGeom prst="rect">
            <a:avLst/>
          </a:prstGeom>
        </p:spPr>
      </p:pic>
      <p:sp>
        <p:nvSpPr>
          <p:cNvPr id="18" name="Rectangle 17"/>
          <p:cNvSpPr/>
          <p:nvPr userDrawn="1"/>
        </p:nvSpPr>
        <p:spPr bwMode="gray">
          <a:xfrm>
            <a:off x="0" y="3"/>
            <a:ext cx="4534678" cy="6858001"/>
          </a:xfrm>
          <a:prstGeom prst="rect">
            <a:avLst/>
          </a:prstGeom>
          <a:gradFill flip="none" rotWithShape="1">
            <a:gsLst>
              <a:gs pos="47000">
                <a:schemeClr val="tx1">
                  <a:alpha val="26000"/>
                </a:schemeClr>
              </a:gs>
              <a:gs pos="20000">
                <a:schemeClr val="tx1">
                  <a:alpha val="38000"/>
                </a:schemeClr>
              </a:gs>
              <a:gs pos="1000">
                <a:schemeClr val="tx1">
                  <a:alpha val="45000"/>
                </a:schemeClr>
              </a:gs>
              <a:gs pos="65000">
                <a:schemeClr val="tx1">
                  <a:alpha val="16000"/>
                </a:schemeClr>
              </a:gs>
              <a:gs pos="95000">
                <a:schemeClr val="bg1">
                  <a:alpha val="0"/>
                </a:schemeClr>
              </a:gs>
            </a:gsLst>
            <a:lin ang="0" scaled="0"/>
            <a:tileRect/>
          </a:gra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300" dirty="0">
              <a:solidFill>
                <a:srgbClr val="977C00">
                  <a:lumMod val="50000"/>
                </a:srgbClr>
              </a:solidFill>
              <a:latin typeface="Segoe" pitchFamily="34" charset="0"/>
            </a:endParaRPr>
          </a:p>
        </p:txBody>
      </p:sp>
      <p:grpSp>
        <p:nvGrpSpPr>
          <p:cNvPr id="19" name="Group 18"/>
          <p:cNvGrpSpPr/>
          <p:nvPr userDrawn="1"/>
        </p:nvGrpSpPr>
        <p:grpSpPr bwMode="gray">
          <a:xfrm>
            <a:off x="290234" y="-3264"/>
            <a:ext cx="2055225" cy="2194560"/>
            <a:chOff x="1603722" y="-25168"/>
            <a:chExt cx="1645920" cy="1645920"/>
          </a:xfrm>
        </p:grpSpPr>
        <p:grpSp>
          <p:nvGrpSpPr>
            <p:cNvPr id="20" name="Group 19"/>
            <p:cNvGrpSpPr/>
            <p:nvPr/>
          </p:nvGrpSpPr>
          <p:grpSpPr bwMode="gray">
            <a:xfrm>
              <a:off x="1603722" y="-25168"/>
              <a:ext cx="1645920" cy="1645920"/>
              <a:chOff x="1603722" y="-25168"/>
              <a:chExt cx="1645920" cy="1645920"/>
            </a:xfrm>
          </p:grpSpPr>
          <p:sp>
            <p:nvSpPr>
              <p:cNvPr id="23" name="Rectangle 22"/>
              <p:cNvSpPr/>
              <p:nvPr/>
            </p:nvSpPr>
            <p:spPr bwMode="gray">
              <a:xfrm>
                <a:off x="1603722" y="-25168"/>
                <a:ext cx="1645920" cy="1645920"/>
              </a:xfrm>
              <a:prstGeom prst="rect">
                <a:avLst/>
              </a:prstGeom>
              <a:solidFill>
                <a:srgbClr val="AC2641"/>
              </a:solidFill>
              <a:ln>
                <a:solidFill>
                  <a:srgbClr val="AC2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l="-6" b="-3"/>
              <a:stretch/>
            </p:blipFill>
            <p:spPr bwMode="gray">
              <a:xfrm>
                <a:off x="1632657" y="525928"/>
                <a:ext cx="532044" cy="226893"/>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2592092" y="91613"/>
                <a:ext cx="543249" cy="579466"/>
              </a:xfrm>
              <a:prstGeom prst="rect">
                <a:avLst/>
              </a:prstGeom>
            </p:spPr>
          </p:pic>
        </p:grpSp>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13119" b="-3"/>
            <a:stretch/>
          </p:blipFill>
          <p:spPr bwMode="gray">
            <a:xfrm>
              <a:off x="1632657" y="752821"/>
              <a:ext cx="1586203" cy="256667"/>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r="-5258" b="-3"/>
            <a:stretch/>
          </p:blipFill>
          <p:spPr bwMode="gray">
            <a:xfrm>
              <a:off x="1632657" y="1053333"/>
              <a:ext cx="1182153" cy="226893"/>
            </a:xfrm>
            <a:prstGeom prst="rect">
              <a:avLst/>
            </a:prstGeom>
          </p:spPr>
        </p:pic>
      </p:grpSp>
    </p:spTree>
    <p:extLst>
      <p:ext uri="{BB962C8B-B14F-4D97-AF65-F5344CB8AC3E}">
        <p14:creationId xmlns:p14="http://schemas.microsoft.com/office/powerpoint/2010/main" val="2689149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Content Slide">
    <p:spTree>
      <p:nvGrpSpPr>
        <p:cNvPr id="1" name=""/>
        <p:cNvGrpSpPr/>
        <p:nvPr/>
      </p:nvGrpSpPr>
      <p:grpSpPr>
        <a:xfrm>
          <a:off x="0" y="0"/>
          <a:ext cx="0" cy="0"/>
          <a:chOff x="0" y="0"/>
          <a:chExt cx="0" cy="0"/>
        </a:xfrm>
      </p:grpSpPr>
      <p:sp>
        <p:nvSpPr>
          <p:cNvPr id="3" name="Rectangle 2"/>
          <p:cNvSpPr/>
          <p:nvPr/>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 Placeholder 14"/>
          <p:cNvSpPr>
            <a:spLocks noGrp="1"/>
          </p:cNvSpPr>
          <p:nvPr>
            <p:ph type="body" sz="quarter" idx="13" hasCustomPrompt="1"/>
          </p:nvPr>
        </p:nvSpPr>
        <p:spPr>
          <a:xfrm>
            <a:off x="421441" y="833633"/>
            <a:ext cx="8545513" cy="541867"/>
          </a:xfrm>
          <a:prstGeom prst="rect">
            <a:avLst/>
          </a:prstGeom>
        </p:spPr>
        <p:txBody>
          <a:bodyPr/>
          <a:lstStyle>
            <a:lvl1pPr marL="0" indent="0">
              <a:buNone/>
              <a:defRPr sz="1200"/>
            </a:lvl1pPr>
          </a:lstStyle>
          <a:p>
            <a:pPr lvl="0"/>
            <a:r>
              <a:rPr lang="en-US" dirty="0"/>
              <a:t>Subtitle</a:t>
            </a:r>
          </a:p>
        </p:txBody>
      </p:sp>
      <p:sp>
        <p:nvSpPr>
          <p:cNvPr id="16" name="Title 15"/>
          <p:cNvSpPr>
            <a:spLocks noGrp="1"/>
          </p:cNvSpPr>
          <p:nvPr>
            <p:ph type="title"/>
          </p:nvPr>
        </p:nvSpPr>
        <p:spPr>
          <a:xfrm>
            <a:off x="96207" y="252914"/>
            <a:ext cx="6577847" cy="246221"/>
          </a:xfrm>
          <a:prstGeom prst="rect">
            <a:avLst/>
          </a:prstGeom>
        </p:spPr>
        <p:txBody>
          <a:bodyPr wrap="square" tIns="0" bIns="0" anchor="ctr">
            <a:spAutoFit/>
          </a:bodyPr>
          <a:lstStyle>
            <a:lvl1pPr>
              <a:defRPr lang="en-US" sz="1600">
                <a:solidFill>
                  <a:schemeClr val="bg1"/>
                </a:solidFill>
                <a:ea typeface="+mn-ea"/>
              </a:defRPr>
            </a:lvl1pPr>
          </a:lstStyle>
          <a:p>
            <a:pPr marL="0" lvl="0" indent="0">
              <a:spcBef>
                <a:spcPct val="20000"/>
              </a:spcBef>
              <a:buClr>
                <a:schemeClr val="accent2"/>
              </a:buClr>
              <a:buFont typeface="Arial"/>
            </a:pPr>
            <a:r>
              <a:rPr lang="en-US"/>
              <a:t>Click to edit Master title style</a:t>
            </a:r>
            <a:endParaRPr lang="en-US" dirty="0"/>
          </a:p>
        </p:txBody>
      </p:sp>
      <p:sp>
        <p:nvSpPr>
          <p:cNvPr id="8" name="Slide Number Placeholder 5"/>
          <p:cNvSpPr>
            <a:spLocks noGrp="1"/>
          </p:cNvSpPr>
          <p:nvPr>
            <p:ph type="sldNum" sz="quarter" idx="4294967295"/>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6" name="Content Placeholder 5"/>
          <p:cNvSpPr>
            <a:spLocks noGrp="1"/>
          </p:cNvSpPr>
          <p:nvPr>
            <p:ph sz="quarter" idx="14"/>
          </p:nvPr>
        </p:nvSpPr>
        <p:spPr>
          <a:xfrm>
            <a:off x="421441" y="1407585"/>
            <a:ext cx="8545513" cy="4877603"/>
          </a:xfrm>
          <a:prstGeom prst="rect">
            <a:avLst/>
          </a:prstGeo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dotted-circles.png"/>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
        <p:nvSpPr>
          <p:cNvPr id="9" name="Rectangle 8"/>
          <p:cNvSpPr/>
          <p:nvPr userDrawn="1"/>
        </p:nvSpPr>
        <p:spPr bwMode="white">
          <a:xfrm>
            <a:off x="3" y="1097469"/>
            <a:ext cx="246431" cy="31011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dotted-circles.pn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6817360" y="0"/>
            <a:ext cx="1644896" cy="866752"/>
          </a:xfrm>
          <a:prstGeom prst="rect">
            <a:avLst/>
          </a:prstGeom>
        </p:spPr>
      </p:pic>
    </p:spTree>
    <p:extLst>
      <p:ext uri="{BB962C8B-B14F-4D97-AF65-F5344CB8AC3E}">
        <p14:creationId xmlns:p14="http://schemas.microsoft.com/office/powerpoint/2010/main" val="36632956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8607794" y="6491706"/>
            <a:ext cx="536206" cy="366295"/>
          </a:xfrm>
          <a:prstGeom prst="rect">
            <a:avLst/>
          </a:prstGeom>
        </p:spPr>
        <p:txBody>
          <a:bodyPr vert="horz" lIns="117467" tIns="58734" rIns="117467" bIns="58734" rtlCol="0" anchor="b"/>
          <a:lstStyle>
            <a:lvl1pPr algn="r" fontAlgn="auto">
              <a:spcBef>
                <a:spcPts val="0"/>
              </a:spcBef>
              <a:spcAft>
                <a:spcPts val="0"/>
              </a:spcAft>
              <a:defRPr sz="900">
                <a:solidFill>
                  <a:schemeClr val="tx1">
                    <a:tint val="75000"/>
                  </a:schemeClr>
                </a:solidFill>
                <a:latin typeface="Arial" panose="020B0604020202020204" pitchFamily="34" charset="0"/>
                <a:cs typeface="Arial" panose="020B0604020202020204" pitchFamily="34" charset="0"/>
              </a:defRPr>
            </a:lvl1pPr>
          </a:lstStyle>
          <a:p>
            <a:fld id="{CEA59029-AE63-4CEF-B691-D4488B176AF2}" type="slidenum">
              <a:rPr lang="en-US" smtClean="0">
                <a:solidFill>
                  <a:prstClr val="black">
                    <a:tint val="75000"/>
                  </a:prstClr>
                </a:solidFill>
              </a:rPr>
              <a:pPr/>
              <a:t>‹#›</a:t>
            </a:fld>
            <a:endParaRPr lang="en-US" dirty="0">
              <a:solidFill>
                <a:prstClr val="black">
                  <a:tint val="75000"/>
                </a:prstClr>
              </a:solidFill>
            </a:endParaRPr>
          </a:p>
        </p:txBody>
      </p:sp>
      <p:sp>
        <p:nvSpPr>
          <p:cNvPr id="3" name="Rectangle 2"/>
          <p:cNvSpPr/>
          <p:nvPr/>
        </p:nvSpPr>
        <p:spPr bwMode="auto">
          <a:xfrm>
            <a:off x="-8389" y="0"/>
            <a:ext cx="9143999" cy="74662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4" name="Rectangle 3"/>
          <p:cNvSpPr/>
          <p:nvPr/>
        </p:nvSpPr>
        <p:spPr bwMode="auto">
          <a:xfrm>
            <a:off x="-8389" y="0"/>
            <a:ext cx="9143999" cy="74662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5" name="Rectangle 4"/>
          <p:cNvSpPr/>
          <p:nvPr userDrawn="1"/>
        </p:nvSpPr>
        <p:spPr bwMode="auto">
          <a:xfrm>
            <a:off x="-8389" y="0"/>
            <a:ext cx="9143999" cy="746620"/>
          </a:xfrm>
          <a:prstGeom prst="rect">
            <a:avLst/>
          </a:prstGeom>
          <a:solidFill>
            <a:srgbClr val="AC264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Tree>
    <p:extLst>
      <p:ext uri="{BB962C8B-B14F-4D97-AF65-F5344CB8AC3E}">
        <p14:creationId xmlns:p14="http://schemas.microsoft.com/office/powerpoint/2010/main" val="1187630837"/>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653" r:id="rId15"/>
    <p:sldLayoutId id="2147483649" r:id="rId16"/>
    <p:sldLayoutId id="2147483655" r:id="rId17"/>
    <p:sldLayoutId id="2147483669" r:id="rId18"/>
    <p:sldLayoutId id="2147483654" r:id="rId19"/>
    <p:sldLayoutId id="2147483651" r:id="rId20"/>
    <p:sldLayoutId id="2147483652" r:id="rId21"/>
  </p:sldLayoutIdLst>
  <p:hf sldNum="0" hdr="0" ftr="0" dt="0"/>
  <p:txStyles>
    <p:titleStyle>
      <a:lvl1pPr algn="l" defTabSz="457200" rtl="0" eaLnBrk="1" latinLnBrk="0" hangingPunct="1">
        <a:spcBef>
          <a:spcPct val="0"/>
        </a:spcBef>
        <a:buNone/>
        <a:defRPr sz="1400" kern="1200" baseline="0">
          <a:solidFill>
            <a:srgbClr val="AC2641"/>
          </a:solidFill>
          <a:latin typeface="Arial"/>
          <a:ea typeface="+mj-ea"/>
          <a:cs typeface="Arial"/>
        </a:defRPr>
      </a:lvl1pPr>
    </p:titleStyle>
    <p:bodyStyle>
      <a:lvl1pPr marL="342900" indent="-3429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tif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9.tiff"/><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39CE731-9920-3F48-8434-3BB5BF56D24D}"/>
              </a:ext>
            </a:extLst>
          </p:cNvPr>
          <p:cNvSpPr>
            <a:spLocks noGrp="1"/>
          </p:cNvSpPr>
          <p:nvPr>
            <p:ph type="body" sz="quarter" idx="11"/>
          </p:nvPr>
        </p:nvSpPr>
        <p:spPr>
          <a:xfrm>
            <a:off x="293826" y="5125723"/>
            <a:ext cx="2742941" cy="614677"/>
          </a:xfrm>
        </p:spPr>
        <p:txBody>
          <a:bodyPr/>
          <a:lstStyle/>
          <a:p>
            <a:r>
              <a:rPr lang="en-US" sz="1400" dirty="0"/>
              <a:t>March 2022</a:t>
            </a:r>
          </a:p>
          <a:p>
            <a:r>
              <a:rPr lang="en-US" sz="1400" dirty="0"/>
              <a:t>Final Version</a:t>
            </a:r>
          </a:p>
        </p:txBody>
      </p:sp>
      <p:sp>
        <p:nvSpPr>
          <p:cNvPr id="5" name="Text Placeholder 4">
            <a:extLst>
              <a:ext uri="{FF2B5EF4-FFF2-40B4-BE49-F238E27FC236}">
                <a16:creationId xmlns:a16="http://schemas.microsoft.com/office/drawing/2014/main" id="{FEFDA2E3-964A-E54E-904E-317E18692403}"/>
              </a:ext>
            </a:extLst>
          </p:cNvPr>
          <p:cNvSpPr>
            <a:spLocks noGrp="1"/>
          </p:cNvSpPr>
          <p:nvPr>
            <p:ph type="body" sz="quarter" idx="13"/>
          </p:nvPr>
        </p:nvSpPr>
        <p:spPr>
          <a:xfrm>
            <a:off x="293826" y="3523828"/>
            <a:ext cx="8424161" cy="1020233"/>
          </a:xfrm>
        </p:spPr>
        <p:txBody>
          <a:bodyPr/>
          <a:lstStyle/>
          <a:p>
            <a:r>
              <a:rPr lang="en-US"/>
              <a:t>Multi-Country </a:t>
            </a:r>
            <a:r>
              <a:rPr lang="en-US" dirty="0"/>
              <a:t>Integration </a:t>
            </a:r>
          </a:p>
          <a:p>
            <a:r>
              <a:rPr lang="en-US" dirty="0"/>
              <a:t>of Domestic RTRP Systems</a:t>
            </a:r>
          </a:p>
        </p:txBody>
      </p:sp>
    </p:spTree>
    <p:extLst>
      <p:ext uri="{BB962C8B-B14F-4D97-AF65-F5344CB8AC3E}">
        <p14:creationId xmlns:p14="http://schemas.microsoft.com/office/powerpoint/2010/main" val="2739085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8ECCB6-8384-854D-B5AE-DEC08B13408C}"/>
              </a:ext>
            </a:extLst>
          </p:cNvPr>
          <p:cNvSpPr>
            <a:spLocks noGrp="1"/>
          </p:cNvSpPr>
          <p:nvPr>
            <p:ph type="body" sz="quarter" idx="13"/>
          </p:nvPr>
        </p:nvSpPr>
        <p:spPr/>
        <p:txBody>
          <a:bodyPr/>
          <a:lstStyle/>
          <a:p>
            <a:r>
              <a:rPr lang="en-US" sz="1400" dirty="0">
                <a:latin typeface="+mn-lt"/>
                <a:sym typeface="Avenir"/>
              </a:rPr>
              <a:t>In model 3, individual national platforms perform clearing and settlement and are linked by each system maintaining accounts in the other systems in their local currency</a:t>
            </a:r>
            <a:endParaRPr lang="en-US" sz="1400" dirty="0">
              <a:latin typeface="+mn-lt"/>
            </a:endParaRPr>
          </a:p>
        </p:txBody>
      </p:sp>
      <p:sp>
        <p:nvSpPr>
          <p:cNvPr id="3" name="Title 2">
            <a:extLst>
              <a:ext uri="{FF2B5EF4-FFF2-40B4-BE49-F238E27FC236}">
                <a16:creationId xmlns:a16="http://schemas.microsoft.com/office/drawing/2014/main" id="{8056C97F-EAC7-FE47-B3B5-5998D4FBA9EC}"/>
              </a:ext>
            </a:extLst>
          </p:cNvPr>
          <p:cNvSpPr>
            <a:spLocks noGrp="1"/>
          </p:cNvSpPr>
          <p:nvPr>
            <p:ph type="title"/>
          </p:nvPr>
        </p:nvSpPr>
        <p:spPr/>
        <p:txBody>
          <a:bodyPr/>
          <a:lstStyle/>
          <a:p>
            <a:r>
              <a:rPr lang="en-US" dirty="0"/>
              <a:t>Model 3: Decentralized Linking of National Systems</a:t>
            </a:r>
          </a:p>
        </p:txBody>
      </p:sp>
      <p:sp>
        <p:nvSpPr>
          <p:cNvPr id="4" name="Slide Number Placeholder 3">
            <a:extLst>
              <a:ext uri="{FF2B5EF4-FFF2-40B4-BE49-F238E27FC236}">
                <a16:creationId xmlns:a16="http://schemas.microsoft.com/office/drawing/2014/main" id="{D096FC32-3FD5-AB43-93EF-A771266BCEC3}"/>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9</a:t>
            </a:fld>
            <a:endParaRPr lang="en-US" dirty="0">
              <a:solidFill>
                <a:prstClr val="black">
                  <a:tint val="75000"/>
                </a:prstClr>
              </a:solidFill>
            </a:endParaRPr>
          </a:p>
        </p:txBody>
      </p:sp>
      <p:sp>
        <p:nvSpPr>
          <p:cNvPr id="9" name="Content Placeholder 4">
            <a:extLst>
              <a:ext uri="{FF2B5EF4-FFF2-40B4-BE49-F238E27FC236}">
                <a16:creationId xmlns:a16="http://schemas.microsoft.com/office/drawing/2014/main" id="{50A85DA6-1545-4B48-A000-E571EE9BD5B0}"/>
              </a:ext>
            </a:extLst>
          </p:cNvPr>
          <p:cNvSpPr>
            <a:spLocks noGrp="1"/>
          </p:cNvSpPr>
          <p:nvPr>
            <p:ph sz="quarter" idx="14"/>
          </p:nvPr>
        </p:nvSpPr>
        <p:spPr>
          <a:xfrm>
            <a:off x="421440" y="1562180"/>
            <a:ext cx="8545513" cy="1752520"/>
          </a:xfrm>
        </p:spPr>
        <p:txBody>
          <a:bodyPr/>
          <a:lstStyle/>
          <a:p>
            <a:pPr marL="171450" indent="-171450">
              <a:spcBef>
                <a:spcPts val="600"/>
              </a:spcBef>
            </a:pPr>
            <a:r>
              <a:rPr lang="en-US" dirty="0"/>
              <a:t>Clearing is conducted in national platforms with DFSPs connecting only to these platforms</a:t>
            </a:r>
          </a:p>
          <a:p>
            <a:pPr marL="171450" indent="-171450">
              <a:spcBef>
                <a:spcPts val="600"/>
              </a:spcBef>
            </a:pPr>
            <a:r>
              <a:rPr lang="en-US" dirty="0"/>
              <a:t>Settlement in model 3 is conducted in national settlement banks (typically central banks) of each country in the arrangement. Each settlement bank maintains an account in the other settlement banks in their local currency</a:t>
            </a:r>
          </a:p>
          <a:p>
            <a:pPr marL="171450" indent="-171450">
              <a:spcBef>
                <a:spcPts val="600"/>
              </a:spcBef>
            </a:pPr>
            <a:r>
              <a:rPr lang="en-US" dirty="0"/>
              <a:t>Model 3 is not currently being used for RTRP system integration and in its simplified form, it is not easily adaptable to RTRP. However, this could change as initiatives like Nexus and </a:t>
            </a:r>
            <a:r>
              <a:rPr lang="en-US" dirty="0" err="1"/>
              <a:t>Mojaloop</a:t>
            </a:r>
            <a:r>
              <a:rPr lang="en-US" dirty="0"/>
              <a:t> may provide capabilities that address some of the current constraints of this model</a:t>
            </a:r>
          </a:p>
        </p:txBody>
      </p:sp>
      <p:graphicFrame>
        <p:nvGraphicFramePr>
          <p:cNvPr id="10" name="Table 8">
            <a:extLst>
              <a:ext uri="{FF2B5EF4-FFF2-40B4-BE49-F238E27FC236}">
                <a16:creationId xmlns:a16="http://schemas.microsoft.com/office/drawing/2014/main" id="{CAEFBF71-C2FE-CD4C-85E8-26530600594A}"/>
              </a:ext>
            </a:extLst>
          </p:cNvPr>
          <p:cNvGraphicFramePr>
            <a:graphicFrameLocks noGrp="1"/>
          </p:cNvGraphicFramePr>
          <p:nvPr>
            <p:extLst>
              <p:ext uri="{D42A27DB-BD31-4B8C-83A1-F6EECF244321}">
                <p14:modId xmlns:p14="http://schemas.microsoft.com/office/powerpoint/2010/main" val="2307768161"/>
              </p:ext>
            </p:extLst>
          </p:nvPr>
        </p:nvGraphicFramePr>
        <p:xfrm>
          <a:off x="4608609" y="3543301"/>
          <a:ext cx="4267288" cy="2194560"/>
        </p:xfrm>
        <a:graphic>
          <a:graphicData uri="http://schemas.openxmlformats.org/drawingml/2006/table">
            <a:tbl>
              <a:tblPr firstRow="1" bandRow="1">
                <a:tableStyleId>{5C22544A-7EE6-4342-B048-85BDC9FD1C3A}</a:tableStyleId>
              </a:tblPr>
              <a:tblGrid>
                <a:gridCol w="1253524">
                  <a:extLst>
                    <a:ext uri="{9D8B030D-6E8A-4147-A177-3AD203B41FA5}">
                      <a16:colId xmlns:a16="http://schemas.microsoft.com/office/drawing/2014/main" val="3485161680"/>
                    </a:ext>
                  </a:extLst>
                </a:gridCol>
                <a:gridCol w="3013764">
                  <a:extLst>
                    <a:ext uri="{9D8B030D-6E8A-4147-A177-3AD203B41FA5}">
                      <a16:colId xmlns:a16="http://schemas.microsoft.com/office/drawing/2014/main" val="2117202095"/>
                    </a:ext>
                  </a:extLst>
                </a:gridCol>
              </a:tblGrid>
              <a:tr h="370840">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Opportunities</a:t>
                      </a:r>
                    </a:p>
                  </a:txBody>
                  <a:tcPr anchor="ctr">
                    <a:solidFill>
                      <a:schemeClr val="bg1">
                        <a:lumMod val="95000"/>
                      </a:schemeClr>
                    </a:solidFill>
                  </a:tcPr>
                </a:tc>
                <a:tc>
                  <a:txBody>
                    <a:bodyPr/>
                    <a:lstStyle/>
                    <a:p>
                      <a:pPr marL="171450" marR="0" lvl="1" indent="-171450" algn="l" defTabSz="457200" rtl="0" eaLnBrk="1" fontAlgn="auto" latinLnBrk="0" hangingPunct="1">
                        <a:lnSpc>
                          <a:spcPct val="100000"/>
                        </a:lnSpc>
                        <a:spcBef>
                          <a:spcPts val="550"/>
                        </a:spcBef>
                        <a:spcAft>
                          <a:spcPts val="0"/>
                        </a:spcAft>
                        <a:buClrTx/>
                        <a:buSzPct val="125000"/>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Does not require new platform as it relies on existing infrastructure</a:t>
                      </a:r>
                    </a:p>
                    <a:p>
                      <a:pPr marL="171450" marR="0" lvl="1" indent="-171450" algn="l" defTabSz="457200" rtl="0" eaLnBrk="1" fontAlgn="auto" latinLnBrk="0" hangingPunct="1">
                        <a:lnSpc>
                          <a:spcPct val="100000"/>
                        </a:lnSpc>
                        <a:spcBef>
                          <a:spcPts val="0"/>
                        </a:spcBef>
                        <a:spcAft>
                          <a:spcPts val="0"/>
                        </a:spcAft>
                        <a:buClrTx/>
                        <a:buSzPct val="125000"/>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Enables settlement in local currency</a:t>
                      </a:r>
                    </a:p>
                  </a:txBody>
                  <a:tcPr anchor="ctr">
                    <a:solidFill>
                      <a:schemeClr val="bg1">
                        <a:lumMod val="95000"/>
                      </a:schemeClr>
                    </a:solidFill>
                  </a:tcPr>
                </a:tc>
                <a:extLst>
                  <a:ext uri="{0D108BD9-81ED-4DB2-BD59-A6C34878D82A}">
                    <a16:rowId xmlns:a16="http://schemas.microsoft.com/office/drawing/2014/main" val="2906011200"/>
                  </a:ext>
                </a:extLst>
              </a:tr>
              <a:tr h="370840">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Constraints</a:t>
                      </a:r>
                    </a:p>
                  </a:txBody>
                  <a:tcPr anchor="ctr">
                    <a:solidFill>
                      <a:schemeClr val="bg1">
                        <a:lumMod val="95000"/>
                      </a:schemeClr>
                    </a:solidFill>
                  </a:tcPr>
                </a:tc>
                <a:tc>
                  <a:txBody>
                    <a:bodyPr/>
                    <a:lstStyle/>
                    <a:p>
                      <a:pPr marL="171450" marR="0" lvl="1" indent="-171450" algn="l" defTabSz="457200" rtl="0" eaLnBrk="1" fontAlgn="auto" latinLnBrk="0" hangingPunct="1">
                        <a:lnSpc>
                          <a:spcPct val="100000"/>
                        </a:lnSpc>
                        <a:spcBef>
                          <a:spcPts val="550"/>
                        </a:spcBef>
                        <a:spcAft>
                          <a:spcPts val="0"/>
                        </a:spcAft>
                        <a:buClrTx/>
                        <a:buSzPct val="125000"/>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sym typeface="Avenir"/>
                        </a:rPr>
                        <a:t>Requires each settlement bank to hold reciprocal accounts with the other settlement banks (costly liquidity management)</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marL="171450" marR="0" lvl="1" indent="-171450" algn="l" defTabSz="457200" rtl="0" eaLnBrk="1" fontAlgn="auto" latinLnBrk="0" hangingPunct="1">
                        <a:lnSpc>
                          <a:spcPct val="100000"/>
                        </a:lnSpc>
                        <a:spcBef>
                          <a:spcPts val="0"/>
                        </a:spcBef>
                        <a:spcAft>
                          <a:spcPts val="0"/>
                        </a:spcAft>
                        <a:buClrTx/>
                        <a:buSzPct val="125000"/>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sym typeface="Avenir"/>
                        </a:rPr>
                        <a:t>Requires DFSPs to hold multiple currency accounts at all times </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p>
                      <a:pPr marL="171450" marR="0" lvl="1" indent="-171450" algn="l" defTabSz="457200" rtl="0" eaLnBrk="1" fontAlgn="auto" latinLnBrk="0" hangingPunct="1">
                        <a:lnSpc>
                          <a:spcPct val="100000"/>
                        </a:lnSpc>
                        <a:spcBef>
                          <a:spcPts val="0"/>
                        </a:spcBef>
                        <a:spcAft>
                          <a:spcPts val="0"/>
                        </a:spcAft>
                        <a:buClrTx/>
                        <a:buSzPct val="125000"/>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sym typeface="Avenir"/>
                        </a:rPr>
                        <a:t>Not easily adapted to retail payments or non-bank participants</a:t>
                      </a:r>
                      <a:endPar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2105020707"/>
                  </a:ext>
                </a:extLst>
              </a:tr>
            </a:tbl>
          </a:graphicData>
        </a:graphic>
      </p:graphicFrame>
      <p:pic>
        <p:nvPicPr>
          <p:cNvPr id="7" name="Picture 6">
            <a:extLst>
              <a:ext uri="{FF2B5EF4-FFF2-40B4-BE49-F238E27FC236}">
                <a16:creationId xmlns:a16="http://schemas.microsoft.com/office/drawing/2014/main" id="{22ECD23B-FA45-A14B-A5ED-1B07957409C7}"/>
              </a:ext>
            </a:extLst>
          </p:cNvPr>
          <p:cNvPicPr>
            <a:picLocks noChangeAspect="1"/>
          </p:cNvPicPr>
          <p:nvPr/>
        </p:nvPicPr>
        <p:blipFill>
          <a:blip r:embed="rId2"/>
          <a:stretch>
            <a:fillRect/>
          </a:stretch>
        </p:blipFill>
        <p:spPr>
          <a:xfrm>
            <a:off x="559704" y="3543301"/>
            <a:ext cx="3910641" cy="2599990"/>
          </a:xfrm>
          <a:prstGeom prst="rect">
            <a:avLst/>
          </a:prstGeom>
        </p:spPr>
      </p:pic>
    </p:spTree>
    <p:extLst>
      <p:ext uri="{BB962C8B-B14F-4D97-AF65-F5344CB8AC3E}">
        <p14:creationId xmlns:p14="http://schemas.microsoft.com/office/powerpoint/2010/main" val="1563366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9C1C13-B9FC-2A41-8437-81ED3901F224}"/>
              </a:ext>
            </a:extLst>
          </p:cNvPr>
          <p:cNvSpPr>
            <a:spLocks noGrp="1"/>
          </p:cNvSpPr>
          <p:nvPr>
            <p:ph type="body" sz="quarter" idx="13"/>
          </p:nvPr>
        </p:nvSpPr>
        <p:spPr/>
        <p:txBody>
          <a:bodyPr/>
          <a:lstStyle/>
          <a:p>
            <a:r>
              <a:rPr lang="en-US" sz="1400" dirty="0"/>
              <a:t>The choice of single or multiple settlement currencies and the approach to FX conversion add additional complexity to the simplified clearing and settlement models</a:t>
            </a:r>
          </a:p>
        </p:txBody>
      </p:sp>
      <p:sp>
        <p:nvSpPr>
          <p:cNvPr id="3" name="Title 2">
            <a:extLst>
              <a:ext uri="{FF2B5EF4-FFF2-40B4-BE49-F238E27FC236}">
                <a16:creationId xmlns:a16="http://schemas.microsoft.com/office/drawing/2014/main" id="{560C72F5-6756-3F46-88DB-71E1CC4053E5}"/>
              </a:ext>
            </a:extLst>
          </p:cNvPr>
          <p:cNvSpPr>
            <a:spLocks noGrp="1"/>
          </p:cNvSpPr>
          <p:nvPr>
            <p:ph type="title"/>
          </p:nvPr>
        </p:nvSpPr>
        <p:spPr/>
        <p:txBody>
          <a:bodyPr/>
          <a:lstStyle/>
          <a:p>
            <a:r>
              <a:rPr lang="en-US" dirty="0"/>
              <a:t>Additional Design Features: Settlement Currency and FX Conversion</a:t>
            </a:r>
          </a:p>
        </p:txBody>
      </p:sp>
      <p:sp>
        <p:nvSpPr>
          <p:cNvPr id="4" name="Slide Number Placeholder 3">
            <a:extLst>
              <a:ext uri="{FF2B5EF4-FFF2-40B4-BE49-F238E27FC236}">
                <a16:creationId xmlns:a16="http://schemas.microsoft.com/office/drawing/2014/main" id="{9AC6E8DA-CF33-3C42-8DF6-D417668B20B4}"/>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10</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1DD8CD84-0C12-CE4A-B508-18839195E0E2}"/>
              </a:ext>
            </a:extLst>
          </p:cNvPr>
          <p:cNvSpPr>
            <a:spLocks noGrp="1"/>
          </p:cNvSpPr>
          <p:nvPr>
            <p:ph sz="quarter" idx="14"/>
          </p:nvPr>
        </p:nvSpPr>
        <p:spPr>
          <a:xfrm>
            <a:off x="421441" y="1354000"/>
            <a:ext cx="8545513" cy="4877603"/>
          </a:xfrm>
        </p:spPr>
        <p:txBody>
          <a:bodyPr/>
          <a:lstStyle/>
          <a:p>
            <a:pPr marL="171450" indent="-171450">
              <a:spcBef>
                <a:spcPts val="600"/>
              </a:spcBef>
            </a:pPr>
            <a:r>
              <a:rPr lang="en-US" dirty="0"/>
              <a:t>The visual below illustrates how FX conversion would work in a single settlement currency model with FX conversion conducted entirely outside of the platform and required at both ends of the transaction (double conversion). If either payer or payee account was denominated in the settlement currency, no conversion would be required on that end</a:t>
            </a:r>
          </a:p>
          <a:p>
            <a:pPr marL="171450" indent="-171450">
              <a:spcBef>
                <a:spcPts val="600"/>
              </a:spcBef>
            </a:pPr>
            <a:r>
              <a:rPr lang="en-US" dirty="0"/>
              <a:t>FX conversion could also be a service embedded in the platform, with the platform either facilitating it (e.g., create an FX marketplace) or performing the conversion</a:t>
            </a:r>
          </a:p>
        </p:txBody>
      </p:sp>
      <p:pic>
        <p:nvPicPr>
          <p:cNvPr id="7" name="Picture 6">
            <a:extLst>
              <a:ext uri="{FF2B5EF4-FFF2-40B4-BE49-F238E27FC236}">
                <a16:creationId xmlns:a16="http://schemas.microsoft.com/office/drawing/2014/main" id="{C8CC70DE-879C-9E41-856E-051DA47C39A2}"/>
              </a:ext>
            </a:extLst>
          </p:cNvPr>
          <p:cNvPicPr>
            <a:picLocks noChangeAspect="1"/>
          </p:cNvPicPr>
          <p:nvPr/>
        </p:nvPicPr>
        <p:blipFill>
          <a:blip r:embed="rId2"/>
          <a:stretch>
            <a:fillRect/>
          </a:stretch>
        </p:blipFill>
        <p:spPr>
          <a:xfrm>
            <a:off x="1674095" y="2877129"/>
            <a:ext cx="5795809" cy="3727957"/>
          </a:xfrm>
          <a:prstGeom prst="rect">
            <a:avLst/>
          </a:prstGeom>
        </p:spPr>
      </p:pic>
    </p:spTree>
    <p:extLst>
      <p:ext uri="{BB962C8B-B14F-4D97-AF65-F5344CB8AC3E}">
        <p14:creationId xmlns:p14="http://schemas.microsoft.com/office/powerpoint/2010/main" val="88535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761C2-A1BB-6A46-89C0-26D4F64D19A6}"/>
              </a:ext>
            </a:extLst>
          </p:cNvPr>
          <p:cNvSpPr>
            <a:spLocks noGrp="1"/>
          </p:cNvSpPr>
          <p:nvPr>
            <p:ph type="body" sz="quarter" idx="13"/>
          </p:nvPr>
        </p:nvSpPr>
        <p:spPr/>
        <p:txBody>
          <a:bodyPr/>
          <a:lstStyle/>
          <a:p>
            <a:r>
              <a:rPr lang="en-US" sz="1400" dirty="0"/>
              <a:t>The choice of settlement currency has a significant impact on the cost of the system to the DFSPs and ultimately the end-user as well as risks that need to be managed</a:t>
            </a:r>
          </a:p>
        </p:txBody>
      </p:sp>
      <p:sp>
        <p:nvSpPr>
          <p:cNvPr id="3" name="Title 2">
            <a:extLst>
              <a:ext uri="{FF2B5EF4-FFF2-40B4-BE49-F238E27FC236}">
                <a16:creationId xmlns:a16="http://schemas.microsoft.com/office/drawing/2014/main" id="{8E8F8023-3FC1-214B-B47D-4C5937BAFCEC}"/>
              </a:ext>
            </a:extLst>
          </p:cNvPr>
          <p:cNvSpPr>
            <a:spLocks noGrp="1"/>
          </p:cNvSpPr>
          <p:nvPr>
            <p:ph type="title"/>
          </p:nvPr>
        </p:nvSpPr>
        <p:spPr/>
        <p:txBody>
          <a:bodyPr/>
          <a:lstStyle/>
          <a:p>
            <a:r>
              <a:rPr lang="en-US" dirty="0"/>
              <a:t>Design Features: Choice of Settlement Currency</a:t>
            </a:r>
          </a:p>
        </p:txBody>
      </p:sp>
      <p:sp>
        <p:nvSpPr>
          <p:cNvPr id="4" name="Slide Number Placeholder 3">
            <a:extLst>
              <a:ext uri="{FF2B5EF4-FFF2-40B4-BE49-F238E27FC236}">
                <a16:creationId xmlns:a16="http://schemas.microsoft.com/office/drawing/2014/main" id="{DD42BAAF-C1AD-EB4B-A764-D749F6B2CC7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11</a:t>
            </a:fld>
            <a:endParaRPr lang="en-US" dirty="0">
              <a:solidFill>
                <a:prstClr val="black">
                  <a:tint val="75000"/>
                </a:prstClr>
              </a:solidFill>
            </a:endParaRPr>
          </a:p>
        </p:txBody>
      </p:sp>
      <p:sp>
        <p:nvSpPr>
          <p:cNvPr id="21" name="Rounded Rectangle 20">
            <a:extLst>
              <a:ext uri="{FF2B5EF4-FFF2-40B4-BE49-F238E27FC236}">
                <a16:creationId xmlns:a16="http://schemas.microsoft.com/office/drawing/2014/main" id="{0FCDBC72-3646-C34E-B462-87CF14BF35B6}"/>
              </a:ext>
            </a:extLst>
          </p:cNvPr>
          <p:cNvSpPr/>
          <p:nvPr/>
        </p:nvSpPr>
        <p:spPr>
          <a:xfrm>
            <a:off x="1070339" y="2825811"/>
            <a:ext cx="1336019" cy="541868"/>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Single</a:t>
            </a:r>
            <a:r>
              <a:rPr lang="en-US" sz="1100" b="1" dirty="0">
                <a:solidFill>
                  <a:schemeClr val="tx1">
                    <a:lumMod val="50000"/>
                    <a:lumOff val="50000"/>
                  </a:schemeClr>
                </a:solidFill>
              </a:rPr>
              <a:t>: monetary union</a:t>
            </a:r>
          </a:p>
        </p:txBody>
      </p:sp>
      <p:sp>
        <p:nvSpPr>
          <p:cNvPr id="22" name="Rounded Rectangle 21">
            <a:extLst>
              <a:ext uri="{FF2B5EF4-FFF2-40B4-BE49-F238E27FC236}">
                <a16:creationId xmlns:a16="http://schemas.microsoft.com/office/drawing/2014/main" id="{2C8D2FF7-7672-A140-98DB-E857FA04D3E9}"/>
              </a:ext>
            </a:extLst>
          </p:cNvPr>
          <p:cNvSpPr/>
          <p:nvPr/>
        </p:nvSpPr>
        <p:spPr>
          <a:xfrm>
            <a:off x="1066789" y="3429000"/>
            <a:ext cx="1336023" cy="1082257"/>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Single</a:t>
            </a:r>
            <a:r>
              <a:rPr lang="en-US" sz="1100" b="1" dirty="0">
                <a:solidFill>
                  <a:schemeClr val="tx1">
                    <a:lumMod val="50000"/>
                    <a:lumOff val="50000"/>
                  </a:schemeClr>
                </a:solidFill>
              </a:rPr>
              <a:t>: one from region or 3rd currency; (no union)</a:t>
            </a:r>
          </a:p>
        </p:txBody>
      </p:sp>
      <p:sp>
        <p:nvSpPr>
          <p:cNvPr id="37" name="Rounded Rectangle 36">
            <a:extLst>
              <a:ext uri="{FF2B5EF4-FFF2-40B4-BE49-F238E27FC236}">
                <a16:creationId xmlns:a16="http://schemas.microsoft.com/office/drawing/2014/main" id="{26B063C2-95B2-504A-915C-A9E6DB311C19}"/>
              </a:ext>
            </a:extLst>
          </p:cNvPr>
          <p:cNvSpPr/>
          <p:nvPr/>
        </p:nvSpPr>
        <p:spPr>
          <a:xfrm>
            <a:off x="1066789" y="4579288"/>
            <a:ext cx="1336023" cy="714118"/>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Multiple</a:t>
            </a:r>
            <a:r>
              <a:rPr lang="en-US" sz="1100" b="1" dirty="0">
                <a:solidFill>
                  <a:schemeClr val="tx1">
                    <a:lumMod val="50000"/>
                    <a:lumOff val="50000"/>
                  </a:schemeClr>
                </a:solidFill>
              </a:rPr>
              <a:t>: </a:t>
            </a:r>
          </a:p>
          <a:p>
            <a:pPr algn="ctr"/>
            <a:r>
              <a:rPr lang="en-US" sz="1100" b="1" dirty="0">
                <a:solidFill>
                  <a:schemeClr val="tx1">
                    <a:lumMod val="50000"/>
                    <a:lumOff val="50000"/>
                  </a:schemeClr>
                </a:solidFill>
              </a:rPr>
              <a:t>select currencies</a:t>
            </a:r>
          </a:p>
        </p:txBody>
      </p:sp>
      <p:sp>
        <p:nvSpPr>
          <p:cNvPr id="38" name="Rounded Rectangle 37">
            <a:extLst>
              <a:ext uri="{FF2B5EF4-FFF2-40B4-BE49-F238E27FC236}">
                <a16:creationId xmlns:a16="http://schemas.microsoft.com/office/drawing/2014/main" id="{9AEB03B8-FBD0-A043-BEED-E866E1419072}"/>
              </a:ext>
            </a:extLst>
          </p:cNvPr>
          <p:cNvSpPr/>
          <p:nvPr/>
        </p:nvSpPr>
        <p:spPr>
          <a:xfrm>
            <a:off x="1066789" y="5359504"/>
            <a:ext cx="1336023" cy="821721"/>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solidFill>
              </a:rPr>
              <a:t>Multiple</a:t>
            </a:r>
            <a:r>
              <a:rPr lang="en-US" sz="1100" b="1" dirty="0">
                <a:solidFill>
                  <a:schemeClr val="tx1">
                    <a:lumMod val="50000"/>
                    <a:lumOff val="50000"/>
                  </a:schemeClr>
                </a:solidFill>
              </a:rPr>
              <a:t>:</a:t>
            </a:r>
          </a:p>
          <a:p>
            <a:pPr algn="ctr"/>
            <a:r>
              <a:rPr lang="en-US" sz="1100" b="1" dirty="0">
                <a:solidFill>
                  <a:schemeClr val="tx1">
                    <a:lumMod val="50000"/>
                    <a:lumOff val="50000"/>
                  </a:schemeClr>
                </a:solidFill>
              </a:rPr>
              <a:t>all local currencies</a:t>
            </a:r>
          </a:p>
        </p:txBody>
      </p:sp>
      <p:sp>
        <p:nvSpPr>
          <p:cNvPr id="14" name="Oval 13">
            <a:extLst>
              <a:ext uri="{FF2B5EF4-FFF2-40B4-BE49-F238E27FC236}">
                <a16:creationId xmlns:a16="http://schemas.microsoft.com/office/drawing/2014/main" id="{1653ACA9-0BE3-C745-8DDF-0360540338BB}"/>
              </a:ext>
            </a:extLst>
          </p:cNvPr>
          <p:cNvSpPr>
            <a:spLocks noChangeAspect="1"/>
          </p:cNvSpPr>
          <p:nvPr/>
        </p:nvSpPr>
        <p:spPr>
          <a:xfrm>
            <a:off x="1253192" y="1591429"/>
            <a:ext cx="1031792" cy="1031792"/>
          </a:xfrm>
          <a:prstGeom prst="ellipse">
            <a:avLst/>
          </a:prstGeom>
          <a:solidFill>
            <a:schemeClr val="bg1">
              <a:lumMod val="75000"/>
            </a:schemeClr>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15" name="TextBox 14">
            <a:extLst>
              <a:ext uri="{FF2B5EF4-FFF2-40B4-BE49-F238E27FC236}">
                <a16:creationId xmlns:a16="http://schemas.microsoft.com/office/drawing/2014/main" id="{F0A6C4AB-2F1E-0E42-B209-2861BA0132A3}"/>
              </a:ext>
            </a:extLst>
          </p:cNvPr>
          <p:cNvSpPr txBox="1"/>
          <p:nvPr/>
        </p:nvSpPr>
        <p:spPr>
          <a:xfrm>
            <a:off x="1288738" y="1876492"/>
            <a:ext cx="960699" cy="461665"/>
          </a:xfrm>
          <a:prstGeom prst="rect">
            <a:avLst/>
          </a:prstGeom>
          <a:noFill/>
        </p:spPr>
        <p:txBody>
          <a:bodyPr wrap="square" rtlCol="0">
            <a:spAutoFit/>
          </a:bodyPr>
          <a:lstStyle/>
          <a:p>
            <a:pPr algn="ctr"/>
            <a:r>
              <a:rPr lang="en-US" sz="1200" dirty="0"/>
              <a:t>Settlement currency</a:t>
            </a:r>
          </a:p>
        </p:txBody>
      </p:sp>
      <p:sp>
        <p:nvSpPr>
          <p:cNvPr id="18" name="Rounded Rectangle 17">
            <a:extLst>
              <a:ext uri="{FF2B5EF4-FFF2-40B4-BE49-F238E27FC236}">
                <a16:creationId xmlns:a16="http://schemas.microsoft.com/office/drawing/2014/main" id="{7117B86B-8597-4244-8627-11AC1C4DA256}"/>
              </a:ext>
            </a:extLst>
          </p:cNvPr>
          <p:cNvSpPr/>
          <p:nvPr/>
        </p:nvSpPr>
        <p:spPr>
          <a:xfrm>
            <a:off x="2587564" y="2839150"/>
            <a:ext cx="1915275" cy="541868"/>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Reduces need for costly FX conversions</a:t>
            </a:r>
          </a:p>
        </p:txBody>
      </p:sp>
      <p:graphicFrame>
        <p:nvGraphicFramePr>
          <p:cNvPr id="8" name="Table 8">
            <a:extLst>
              <a:ext uri="{FF2B5EF4-FFF2-40B4-BE49-F238E27FC236}">
                <a16:creationId xmlns:a16="http://schemas.microsoft.com/office/drawing/2014/main" id="{F9073565-C05B-474A-8B6E-434F98DF0EA3}"/>
              </a:ext>
            </a:extLst>
          </p:cNvPr>
          <p:cNvGraphicFramePr>
            <a:graphicFrameLocks noGrp="1"/>
          </p:cNvGraphicFramePr>
          <p:nvPr>
            <p:extLst>
              <p:ext uri="{D42A27DB-BD31-4B8C-83A1-F6EECF244321}">
                <p14:modId xmlns:p14="http://schemas.microsoft.com/office/powerpoint/2010/main" val="31820642"/>
              </p:ext>
            </p:extLst>
          </p:nvPr>
        </p:nvGraphicFramePr>
        <p:xfrm>
          <a:off x="2587565" y="2357512"/>
          <a:ext cx="5685099" cy="383577"/>
        </p:xfrm>
        <a:graphic>
          <a:graphicData uri="http://schemas.openxmlformats.org/drawingml/2006/table">
            <a:tbl>
              <a:tblPr firstRow="1" bandRow="1">
                <a:tableStyleId>{5C22544A-7EE6-4342-B048-85BDC9FD1C3A}</a:tableStyleId>
              </a:tblPr>
              <a:tblGrid>
                <a:gridCol w="1895033">
                  <a:extLst>
                    <a:ext uri="{9D8B030D-6E8A-4147-A177-3AD203B41FA5}">
                      <a16:colId xmlns:a16="http://schemas.microsoft.com/office/drawing/2014/main" val="1773098533"/>
                    </a:ext>
                  </a:extLst>
                </a:gridCol>
                <a:gridCol w="1895033">
                  <a:extLst>
                    <a:ext uri="{9D8B030D-6E8A-4147-A177-3AD203B41FA5}">
                      <a16:colId xmlns:a16="http://schemas.microsoft.com/office/drawing/2014/main" val="4232771730"/>
                    </a:ext>
                  </a:extLst>
                </a:gridCol>
                <a:gridCol w="1895033">
                  <a:extLst>
                    <a:ext uri="{9D8B030D-6E8A-4147-A177-3AD203B41FA5}">
                      <a16:colId xmlns:a16="http://schemas.microsoft.com/office/drawing/2014/main" val="3362313434"/>
                    </a:ext>
                  </a:extLst>
                </a:gridCol>
              </a:tblGrid>
              <a:tr h="383577">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Opportunities</a:t>
                      </a:r>
                    </a:p>
                  </a:txBody>
                  <a:tcPr anchor="ctr">
                    <a:solidFill>
                      <a:schemeClr val="bg1">
                        <a:lumMod val="95000"/>
                      </a:schemeClr>
                    </a:solidFill>
                  </a:tcPr>
                </a:tc>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Constraints</a:t>
                      </a:r>
                    </a:p>
                  </a:txBody>
                  <a:tcPr anchor="ctr">
                    <a:solidFill>
                      <a:schemeClr val="bg1">
                        <a:lumMod val="95000"/>
                      </a:schemeClr>
                    </a:solidFill>
                  </a:tcPr>
                </a:tc>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Example(s)*</a:t>
                      </a:r>
                    </a:p>
                  </a:txBody>
                  <a:tcPr anchor="ctr">
                    <a:solidFill>
                      <a:schemeClr val="bg1">
                        <a:lumMod val="95000"/>
                      </a:schemeClr>
                    </a:solidFill>
                  </a:tcPr>
                </a:tc>
                <a:extLst>
                  <a:ext uri="{0D108BD9-81ED-4DB2-BD59-A6C34878D82A}">
                    <a16:rowId xmlns:a16="http://schemas.microsoft.com/office/drawing/2014/main" val="852124104"/>
                  </a:ext>
                </a:extLst>
              </a:tr>
            </a:tbl>
          </a:graphicData>
        </a:graphic>
      </p:graphicFrame>
      <p:sp>
        <p:nvSpPr>
          <p:cNvPr id="23" name="Rounded Rectangle 22">
            <a:extLst>
              <a:ext uri="{FF2B5EF4-FFF2-40B4-BE49-F238E27FC236}">
                <a16:creationId xmlns:a16="http://schemas.microsoft.com/office/drawing/2014/main" id="{49606BA5-6E87-5C41-A9D2-90920EE23DDA}"/>
              </a:ext>
            </a:extLst>
          </p:cNvPr>
          <p:cNvSpPr/>
          <p:nvPr/>
        </p:nvSpPr>
        <p:spPr>
          <a:xfrm>
            <a:off x="4482926" y="2848175"/>
            <a:ext cx="1915276" cy="541868"/>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Significant investment to build monetary union</a:t>
            </a:r>
          </a:p>
        </p:txBody>
      </p:sp>
      <p:sp>
        <p:nvSpPr>
          <p:cNvPr id="24" name="Rounded Rectangle 23">
            <a:extLst>
              <a:ext uri="{FF2B5EF4-FFF2-40B4-BE49-F238E27FC236}">
                <a16:creationId xmlns:a16="http://schemas.microsoft.com/office/drawing/2014/main" id="{5F436CB9-4E50-294D-ABAE-F1C9C2CAEDFF}"/>
              </a:ext>
            </a:extLst>
          </p:cNvPr>
          <p:cNvSpPr/>
          <p:nvPr/>
        </p:nvSpPr>
        <p:spPr>
          <a:xfrm>
            <a:off x="6398202" y="2847915"/>
            <a:ext cx="1874461" cy="541868"/>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SCI Inst (EUR), WAEMU (CFA franc)</a:t>
            </a:r>
          </a:p>
        </p:txBody>
      </p:sp>
      <p:sp>
        <p:nvSpPr>
          <p:cNvPr id="25" name="Rounded Rectangle 24">
            <a:extLst>
              <a:ext uri="{FF2B5EF4-FFF2-40B4-BE49-F238E27FC236}">
                <a16:creationId xmlns:a16="http://schemas.microsoft.com/office/drawing/2014/main" id="{EEB9BCF7-1D54-0F48-B766-336EC6BF2D87}"/>
              </a:ext>
            </a:extLst>
          </p:cNvPr>
          <p:cNvSpPr/>
          <p:nvPr/>
        </p:nvSpPr>
        <p:spPr>
          <a:xfrm>
            <a:off x="2597522" y="3422616"/>
            <a:ext cx="1885404" cy="1870789"/>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No upfront investment in monetary union</a:t>
            </a:r>
          </a:p>
          <a:p>
            <a:pPr marL="171450" indent="-171450">
              <a:buFont typeface="Arial" panose="020B0604020202020204" pitchFamily="34" charset="0"/>
              <a:buChar char="•"/>
            </a:pPr>
            <a:r>
              <a:rPr lang="en-US" sz="1000" dirty="0"/>
              <a:t>Liquid market for widely used currencies</a:t>
            </a:r>
          </a:p>
        </p:txBody>
      </p:sp>
      <p:sp>
        <p:nvSpPr>
          <p:cNvPr id="26" name="Rounded Rectangle 25">
            <a:extLst>
              <a:ext uri="{FF2B5EF4-FFF2-40B4-BE49-F238E27FC236}">
                <a16:creationId xmlns:a16="http://schemas.microsoft.com/office/drawing/2014/main" id="{B55157C7-F457-A544-84F0-2FD9D50D51CF}"/>
              </a:ext>
            </a:extLst>
          </p:cNvPr>
          <p:cNvSpPr/>
          <p:nvPr/>
        </p:nvSpPr>
        <p:spPr>
          <a:xfrm>
            <a:off x="4486538" y="3437673"/>
            <a:ext cx="1937899" cy="1073585"/>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FX conversions into/out of single settlement currency increase cost</a:t>
            </a:r>
          </a:p>
          <a:p>
            <a:pPr marL="171450" indent="-171450">
              <a:buFont typeface="Arial" panose="020B0604020202020204" pitchFamily="34" charset="0"/>
              <a:buChar char="•"/>
            </a:pPr>
            <a:r>
              <a:rPr lang="en-US" sz="1000" dirty="0"/>
              <a:t>Currency selection and liquidity are important </a:t>
            </a:r>
          </a:p>
          <a:p>
            <a:pPr marL="171450" indent="-171450">
              <a:buFont typeface="Arial" panose="020B0604020202020204" pitchFamily="34" charset="0"/>
              <a:buChar char="•"/>
            </a:pPr>
            <a:r>
              <a:rPr lang="en-US" sz="1000" dirty="0"/>
              <a:t>Exchange rate risk</a:t>
            </a:r>
          </a:p>
        </p:txBody>
      </p:sp>
      <p:sp>
        <p:nvSpPr>
          <p:cNvPr id="27" name="Rounded Rectangle 26">
            <a:extLst>
              <a:ext uri="{FF2B5EF4-FFF2-40B4-BE49-F238E27FC236}">
                <a16:creationId xmlns:a16="http://schemas.microsoft.com/office/drawing/2014/main" id="{5ED2B943-7F29-5F42-9843-69954E72945B}"/>
              </a:ext>
            </a:extLst>
          </p:cNvPr>
          <p:cNvSpPr/>
          <p:nvPr/>
        </p:nvSpPr>
        <p:spPr>
          <a:xfrm>
            <a:off x="4497375" y="4585147"/>
            <a:ext cx="1937899" cy="1578834"/>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endParaRPr lang="en-US" sz="1000" dirty="0"/>
          </a:p>
          <a:p>
            <a:pPr marL="171450" indent="-171450">
              <a:buFont typeface="Arial" panose="020B0604020202020204" pitchFamily="34" charset="0"/>
              <a:buChar char="•"/>
            </a:pPr>
            <a:r>
              <a:rPr lang="en-US" sz="1000" dirty="0"/>
              <a:t>FX conversions into/out of settlement currencies increase cost</a:t>
            </a:r>
          </a:p>
          <a:p>
            <a:pPr marL="171450" indent="-171450">
              <a:buFont typeface="Arial" panose="020B0604020202020204" pitchFamily="34" charset="0"/>
              <a:buChar char="•"/>
            </a:pPr>
            <a:r>
              <a:rPr lang="en-US" sz="1000" dirty="0"/>
              <a:t>Participants maintain accounts &amp; balances in multiple currencies (costly)</a:t>
            </a:r>
          </a:p>
          <a:p>
            <a:pPr marL="171450" indent="-171450">
              <a:buFont typeface="Arial" panose="020B0604020202020204" pitchFamily="34" charset="0"/>
              <a:buChar char="•"/>
            </a:pPr>
            <a:r>
              <a:rPr lang="en-US" sz="1000" dirty="0"/>
              <a:t>Exchange rate risk</a:t>
            </a:r>
          </a:p>
          <a:p>
            <a:pPr marL="171450" indent="-171450">
              <a:buFont typeface="Arial" panose="020B0604020202020204" pitchFamily="34" charset="0"/>
              <a:buChar char="•"/>
            </a:pPr>
            <a:endParaRPr lang="en-US" sz="1000" dirty="0"/>
          </a:p>
        </p:txBody>
      </p:sp>
      <p:sp>
        <p:nvSpPr>
          <p:cNvPr id="29" name="Rounded Rectangle 28">
            <a:extLst>
              <a:ext uri="{FF2B5EF4-FFF2-40B4-BE49-F238E27FC236}">
                <a16:creationId xmlns:a16="http://schemas.microsoft.com/office/drawing/2014/main" id="{4E73A348-74A6-A44B-9A1F-F491302A25C5}"/>
              </a:ext>
            </a:extLst>
          </p:cNvPr>
          <p:cNvSpPr/>
          <p:nvPr/>
        </p:nvSpPr>
        <p:spPr>
          <a:xfrm>
            <a:off x="2611972" y="5365389"/>
            <a:ext cx="1885403" cy="815836"/>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No upfront investment in monetary union</a:t>
            </a:r>
          </a:p>
        </p:txBody>
      </p:sp>
      <p:sp>
        <p:nvSpPr>
          <p:cNvPr id="30" name="Rounded Rectangle 29">
            <a:extLst>
              <a:ext uri="{FF2B5EF4-FFF2-40B4-BE49-F238E27FC236}">
                <a16:creationId xmlns:a16="http://schemas.microsoft.com/office/drawing/2014/main" id="{6440F094-267F-0B43-A531-36FF109541F9}"/>
              </a:ext>
            </a:extLst>
          </p:cNvPr>
          <p:cNvSpPr/>
          <p:nvPr/>
        </p:nvSpPr>
        <p:spPr>
          <a:xfrm>
            <a:off x="6413125" y="3432352"/>
            <a:ext cx="1874460" cy="1073585"/>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SADC TCIB (ZAR)</a:t>
            </a:r>
          </a:p>
        </p:txBody>
      </p:sp>
      <p:sp>
        <p:nvSpPr>
          <p:cNvPr id="31" name="Rounded Rectangle 30">
            <a:extLst>
              <a:ext uri="{FF2B5EF4-FFF2-40B4-BE49-F238E27FC236}">
                <a16:creationId xmlns:a16="http://schemas.microsoft.com/office/drawing/2014/main" id="{BBCF4C45-B256-C64C-A9FB-45B24DAC893C}"/>
              </a:ext>
            </a:extLst>
          </p:cNvPr>
          <p:cNvSpPr/>
          <p:nvPr/>
        </p:nvSpPr>
        <p:spPr>
          <a:xfrm>
            <a:off x="6442499" y="4579158"/>
            <a:ext cx="1844613" cy="796219"/>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Buna (USD, EUR, Arab currencies, COMESA (USD, EUR)</a:t>
            </a:r>
          </a:p>
        </p:txBody>
      </p:sp>
      <p:sp>
        <p:nvSpPr>
          <p:cNvPr id="32" name="Rounded Rectangle 31">
            <a:extLst>
              <a:ext uri="{FF2B5EF4-FFF2-40B4-BE49-F238E27FC236}">
                <a16:creationId xmlns:a16="http://schemas.microsoft.com/office/drawing/2014/main" id="{4ED28CFD-D100-524E-8FEB-5E910AC66AED}"/>
              </a:ext>
            </a:extLst>
          </p:cNvPr>
          <p:cNvSpPr/>
          <p:nvPr/>
        </p:nvSpPr>
        <p:spPr>
          <a:xfrm>
            <a:off x="6449725" y="5448598"/>
            <a:ext cx="1837387" cy="720160"/>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P27, Nexus, SWIFT GPI</a:t>
            </a:r>
          </a:p>
        </p:txBody>
      </p:sp>
      <p:sp>
        <p:nvSpPr>
          <p:cNvPr id="9" name="TextBox 8">
            <a:extLst>
              <a:ext uri="{FF2B5EF4-FFF2-40B4-BE49-F238E27FC236}">
                <a16:creationId xmlns:a16="http://schemas.microsoft.com/office/drawing/2014/main" id="{97F52D40-5FA5-124E-A26B-67BAA4654345}"/>
              </a:ext>
            </a:extLst>
          </p:cNvPr>
          <p:cNvSpPr txBox="1"/>
          <p:nvPr/>
        </p:nvSpPr>
        <p:spPr>
          <a:xfrm>
            <a:off x="2597522" y="6253209"/>
            <a:ext cx="5081006" cy="276999"/>
          </a:xfrm>
          <a:prstGeom prst="rect">
            <a:avLst/>
          </a:prstGeom>
          <a:noFill/>
        </p:spPr>
        <p:txBody>
          <a:bodyPr wrap="none" rtlCol="0">
            <a:spAutoFit/>
          </a:bodyPr>
          <a:lstStyle/>
          <a:p>
            <a:r>
              <a:rPr lang="en-US" sz="1200" dirty="0"/>
              <a:t>*</a:t>
            </a:r>
            <a:r>
              <a:rPr lang="en-US" sz="1200" dirty="0">
                <a:latin typeface="Arial" panose="020B0604020202020204" pitchFamily="34" charset="0"/>
                <a:cs typeface="Arial" panose="020B0604020202020204" pitchFamily="34" charset="0"/>
              </a:rPr>
              <a:t>May be RTGS, RTRP, or supporting solutions (e.g. Nexus, SWIFT GPI)</a:t>
            </a:r>
            <a:endParaRPr lang="en-US" sz="1200" dirty="0"/>
          </a:p>
        </p:txBody>
      </p:sp>
      <p:sp>
        <p:nvSpPr>
          <p:cNvPr id="28" name="TextBox 27">
            <a:extLst>
              <a:ext uri="{FF2B5EF4-FFF2-40B4-BE49-F238E27FC236}">
                <a16:creationId xmlns:a16="http://schemas.microsoft.com/office/drawing/2014/main" id="{C25A6E64-A368-E146-9DCC-73110C02D664}"/>
              </a:ext>
            </a:extLst>
          </p:cNvPr>
          <p:cNvSpPr txBox="1"/>
          <p:nvPr/>
        </p:nvSpPr>
        <p:spPr>
          <a:xfrm rot="16200000">
            <a:off x="-127915" y="4497806"/>
            <a:ext cx="1287597" cy="369332"/>
          </a:xfrm>
          <a:prstGeom prst="rect">
            <a:avLst/>
          </a:prstGeom>
          <a:noFill/>
        </p:spPr>
        <p:txBody>
          <a:bodyPr wrap="none" rtlCol="0">
            <a:spAutoFit/>
          </a:bodyPr>
          <a:lstStyle/>
          <a:p>
            <a:r>
              <a:rPr lang="en-US" b="1" dirty="0">
                <a:solidFill>
                  <a:srgbClr val="C00000"/>
                </a:solidFill>
              </a:rPr>
              <a:t>Variations</a:t>
            </a:r>
          </a:p>
        </p:txBody>
      </p:sp>
    </p:spTree>
    <p:extLst>
      <p:ext uri="{BB962C8B-B14F-4D97-AF65-F5344CB8AC3E}">
        <p14:creationId xmlns:p14="http://schemas.microsoft.com/office/powerpoint/2010/main" val="50343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761C2-A1BB-6A46-89C0-26D4F64D19A6}"/>
              </a:ext>
            </a:extLst>
          </p:cNvPr>
          <p:cNvSpPr>
            <a:spLocks noGrp="1"/>
          </p:cNvSpPr>
          <p:nvPr>
            <p:ph type="body" sz="quarter" idx="13"/>
          </p:nvPr>
        </p:nvSpPr>
        <p:spPr/>
        <p:txBody>
          <a:bodyPr/>
          <a:lstStyle/>
          <a:p>
            <a:r>
              <a:rPr lang="en-US" sz="1400" dirty="0"/>
              <a:t>Most of the regional platforms currently do not perform FX conversion as an embedded or shared service and instead the DFSPs are responsible for this function</a:t>
            </a:r>
          </a:p>
        </p:txBody>
      </p:sp>
      <p:sp>
        <p:nvSpPr>
          <p:cNvPr id="3" name="Title 2">
            <a:extLst>
              <a:ext uri="{FF2B5EF4-FFF2-40B4-BE49-F238E27FC236}">
                <a16:creationId xmlns:a16="http://schemas.microsoft.com/office/drawing/2014/main" id="{8E8F8023-3FC1-214B-B47D-4C5937BAFCEC}"/>
              </a:ext>
            </a:extLst>
          </p:cNvPr>
          <p:cNvSpPr>
            <a:spLocks noGrp="1"/>
          </p:cNvSpPr>
          <p:nvPr>
            <p:ph type="title"/>
          </p:nvPr>
        </p:nvSpPr>
        <p:spPr/>
        <p:txBody>
          <a:bodyPr/>
          <a:lstStyle/>
          <a:p>
            <a:r>
              <a:rPr lang="en-US" dirty="0"/>
              <a:t>Design Features: FX Conversion Approach</a:t>
            </a:r>
          </a:p>
        </p:txBody>
      </p:sp>
      <p:sp>
        <p:nvSpPr>
          <p:cNvPr id="4" name="Slide Number Placeholder 3">
            <a:extLst>
              <a:ext uri="{FF2B5EF4-FFF2-40B4-BE49-F238E27FC236}">
                <a16:creationId xmlns:a16="http://schemas.microsoft.com/office/drawing/2014/main" id="{DD42BAAF-C1AD-EB4B-A764-D749F6B2CC79}"/>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12</a:t>
            </a:fld>
            <a:endParaRPr lang="en-US" dirty="0">
              <a:solidFill>
                <a:prstClr val="black">
                  <a:tint val="75000"/>
                </a:prstClr>
              </a:solidFill>
            </a:endParaRPr>
          </a:p>
        </p:txBody>
      </p:sp>
      <p:sp>
        <p:nvSpPr>
          <p:cNvPr id="21" name="Rounded Rectangle 20">
            <a:extLst>
              <a:ext uri="{FF2B5EF4-FFF2-40B4-BE49-F238E27FC236}">
                <a16:creationId xmlns:a16="http://schemas.microsoft.com/office/drawing/2014/main" id="{0FCDBC72-3646-C34E-B462-87CF14BF35B6}"/>
              </a:ext>
            </a:extLst>
          </p:cNvPr>
          <p:cNvSpPr/>
          <p:nvPr/>
        </p:nvSpPr>
        <p:spPr>
          <a:xfrm>
            <a:off x="839626" y="5139090"/>
            <a:ext cx="1535021" cy="1218234"/>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lumMod val="75000"/>
                    <a:lumOff val="25000"/>
                  </a:schemeClr>
                </a:solidFill>
              </a:rPr>
              <a:t>Platform performs conversion </a:t>
            </a:r>
            <a:r>
              <a:rPr lang="en-US" sz="1100" b="1" i="1" dirty="0">
                <a:solidFill>
                  <a:schemeClr val="tx1">
                    <a:lumMod val="50000"/>
                    <a:lumOff val="50000"/>
                  </a:schemeClr>
                </a:solidFill>
              </a:rPr>
              <a:t>(e.g. relies on select FX providers to do conversion)</a:t>
            </a:r>
          </a:p>
        </p:txBody>
      </p:sp>
      <p:sp>
        <p:nvSpPr>
          <p:cNvPr id="22" name="Rounded Rectangle 21">
            <a:extLst>
              <a:ext uri="{FF2B5EF4-FFF2-40B4-BE49-F238E27FC236}">
                <a16:creationId xmlns:a16="http://schemas.microsoft.com/office/drawing/2014/main" id="{2C8D2FF7-7672-A140-98DB-E857FA04D3E9}"/>
              </a:ext>
            </a:extLst>
          </p:cNvPr>
          <p:cNvSpPr/>
          <p:nvPr/>
        </p:nvSpPr>
        <p:spPr>
          <a:xfrm>
            <a:off x="871338" y="2566848"/>
            <a:ext cx="1563754" cy="1217439"/>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lumMod val="75000"/>
                    <a:lumOff val="25000"/>
                  </a:schemeClr>
                </a:solidFill>
              </a:rPr>
              <a:t>Platform plays no role</a:t>
            </a:r>
            <a:r>
              <a:rPr lang="en-US" sz="1100" b="1" dirty="0">
                <a:solidFill>
                  <a:schemeClr val="tx1">
                    <a:lumMod val="50000"/>
                    <a:lumOff val="50000"/>
                  </a:schemeClr>
                </a:solidFill>
              </a:rPr>
              <a:t> in conversion </a:t>
            </a:r>
            <a:r>
              <a:rPr lang="en-US" sz="1100" b="1" i="1" dirty="0">
                <a:solidFill>
                  <a:schemeClr val="tx1">
                    <a:lumMod val="50000"/>
                    <a:lumOff val="50000"/>
                  </a:schemeClr>
                </a:solidFill>
              </a:rPr>
              <a:t>(i.e. DFSPs rely on FX providers)</a:t>
            </a:r>
          </a:p>
        </p:txBody>
      </p:sp>
      <p:sp>
        <p:nvSpPr>
          <p:cNvPr id="14" name="Oval 13">
            <a:extLst>
              <a:ext uri="{FF2B5EF4-FFF2-40B4-BE49-F238E27FC236}">
                <a16:creationId xmlns:a16="http://schemas.microsoft.com/office/drawing/2014/main" id="{1653ACA9-0BE3-C745-8DDF-0360540338BB}"/>
              </a:ext>
            </a:extLst>
          </p:cNvPr>
          <p:cNvSpPr>
            <a:spLocks noChangeAspect="1"/>
          </p:cNvSpPr>
          <p:nvPr/>
        </p:nvSpPr>
        <p:spPr>
          <a:xfrm>
            <a:off x="1152817" y="1440208"/>
            <a:ext cx="1031792" cy="1031792"/>
          </a:xfrm>
          <a:prstGeom prst="ellipse">
            <a:avLst/>
          </a:prstGeom>
          <a:solidFill>
            <a:schemeClr val="bg1">
              <a:lumMod val="75000"/>
            </a:schemeClr>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15" name="TextBox 14">
            <a:extLst>
              <a:ext uri="{FF2B5EF4-FFF2-40B4-BE49-F238E27FC236}">
                <a16:creationId xmlns:a16="http://schemas.microsoft.com/office/drawing/2014/main" id="{F0A6C4AB-2F1E-0E42-B209-2861BA0132A3}"/>
              </a:ext>
            </a:extLst>
          </p:cNvPr>
          <p:cNvSpPr txBox="1"/>
          <p:nvPr/>
        </p:nvSpPr>
        <p:spPr>
          <a:xfrm>
            <a:off x="1188363" y="1709998"/>
            <a:ext cx="960699" cy="461665"/>
          </a:xfrm>
          <a:prstGeom prst="rect">
            <a:avLst/>
          </a:prstGeom>
          <a:noFill/>
        </p:spPr>
        <p:txBody>
          <a:bodyPr wrap="square" rtlCol="0">
            <a:spAutoFit/>
          </a:bodyPr>
          <a:lstStyle/>
          <a:p>
            <a:pPr algn="ctr"/>
            <a:r>
              <a:rPr lang="en-US" sz="1200" dirty="0"/>
              <a:t>FX Conversion</a:t>
            </a:r>
          </a:p>
        </p:txBody>
      </p:sp>
      <p:sp>
        <p:nvSpPr>
          <p:cNvPr id="18" name="Rounded Rectangle 17">
            <a:extLst>
              <a:ext uri="{FF2B5EF4-FFF2-40B4-BE49-F238E27FC236}">
                <a16:creationId xmlns:a16="http://schemas.microsoft.com/office/drawing/2014/main" id="{7117B86B-8597-4244-8627-11AC1C4DA256}"/>
              </a:ext>
            </a:extLst>
          </p:cNvPr>
          <p:cNvSpPr/>
          <p:nvPr/>
        </p:nvSpPr>
        <p:spPr>
          <a:xfrm>
            <a:off x="2659490" y="5162600"/>
            <a:ext cx="1946987" cy="1206577"/>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May enable preferential rates</a:t>
            </a:r>
          </a:p>
          <a:p>
            <a:pPr marL="171450" indent="-171450">
              <a:buFont typeface="Arial" panose="020B0604020202020204" pitchFamily="34" charset="0"/>
              <a:buChar char="•"/>
            </a:pPr>
            <a:r>
              <a:rPr lang="en-US" sz="1000" dirty="0"/>
              <a:t>Centralization may bring process and cost efficiencies  </a:t>
            </a:r>
          </a:p>
        </p:txBody>
      </p:sp>
      <p:graphicFrame>
        <p:nvGraphicFramePr>
          <p:cNvPr id="8" name="Table 8">
            <a:extLst>
              <a:ext uri="{FF2B5EF4-FFF2-40B4-BE49-F238E27FC236}">
                <a16:creationId xmlns:a16="http://schemas.microsoft.com/office/drawing/2014/main" id="{F9073565-C05B-474A-8B6E-434F98DF0EA3}"/>
              </a:ext>
            </a:extLst>
          </p:cNvPr>
          <p:cNvGraphicFramePr>
            <a:graphicFrameLocks noGrp="1"/>
          </p:cNvGraphicFramePr>
          <p:nvPr>
            <p:extLst>
              <p:ext uri="{D42A27DB-BD31-4B8C-83A1-F6EECF244321}">
                <p14:modId xmlns:p14="http://schemas.microsoft.com/office/powerpoint/2010/main" val="2485118897"/>
              </p:ext>
            </p:extLst>
          </p:nvPr>
        </p:nvGraphicFramePr>
        <p:xfrm>
          <a:off x="2743480" y="3503807"/>
          <a:ext cx="5685099" cy="383577"/>
        </p:xfrm>
        <a:graphic>
          <a:graphicData uri="http://schemas.openxmlformats.org/drawingml/2006/table">
            <a:tbl>
              <a:tblPr firstRow="1" bandRow="1">
                <a:tableStyleId>{5C22544A-7EE6-4342-B048-85BDC9FD1C3A}</a:tableStyleId>
              </a:tblPr>
              <a:tblGrid>
                <a:gridCol w="1895033">
                  <a:extLst>
                    <a:ext uri="{9D8B030D-6E8A-4147-A177-3AD203B41FA5}">
                      <a16:colId xmlns:a16="http://schemas.microsoft.com/office/drawing/2014/main" val="1773098533"/>
                    </a:ext>
                  </a:extLst>
                </a:gridCol>
                <a:gridCol w="1895033">
                  <a:extLst>
                    <a:ext uri="{9D8B030D-6E8A-4147-A177-3AD203B41FA5}">
                      <a16:colId xmlns:a16="http://schemas.microsoft.com/office/drawing/2014/main" val="4232771730"/>
                    </a:ext>
                  </a:extLst>
                </a:gridCol>
                <a:gridCol w="1895033">
                  <a:extLst>
                    <a:ext uri="{9D8B030D-6E8A-4147-A177-3AD203B41FA5}">
                      <a16:colId xmlns:a16="http://schemas.microsoft.com/office/drawing/2014/main" val="3362313434"/>
                    </a:ext>
                  </a:extLst>
                </a:gridCol>
              </a:tblGrid>
              <a:tr h="383577">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Opportunities</a:t>
                      </a:r>
                    </a:p>
                  </a:txBody>
                  <a:tcPr anchor="ctr">
                    <a:solidFill>
                      <a:schemeClr val="bg1">
                        <a:lumMod val="95000"/>
                      </a:schemeClr>
                    </a:solidFill>
                  </a:tcPr>
                </a:tc>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Constraints</a:t>
                      </a:r>
                    </a:p>
                  </a:txBody>
                  <a:tcPr anchor="ctr">
                    <a:solidFill>
                      <a:schemeClr val="bg1">
                        <a:lumMod val="95000"/>
                      </a:schemeClr>
                    </a:solidFill>
                  </a:tcPr>
                </a:tc>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Example*</a:t>
                      </a:r>
                    </a:p>
                  </a:txBody>
                  <a:tcPr anchor="ctr">
                    <a:solidFill>
                      <a:schemeClr val="bg1">
                        <a:lumMod val="95000"/>
                      </a:schemeClr>
                    </a:solidFill>
                  </a:tcPr>
                </a:tc>
                <a:extLst>
                  <a:ext uri="{0D108BD9-81ED-4DB2-BD59-A6C34878D82A}">
                    <a16:rowId xmlns:a16="http://schemas.microsoft.com/office/drawing/2014/main" val="852124104"/>
                  </a:ext>
                </a:extLst>
              </a:tr>
            </a:tbl>
          </a:graphicData>
        </a:graphic>
      </p:graphicFrame>
      <p:sp>
        <p:nvSpPr>
          <p:cNvPr id="24" name="Rounded Rectangle 23">
            <a:extLst>
              <a:ext uri="{FF2B5EF4-FFF2-40B4-BE49-F238E27FC236}">
                <a16:creationId xmlns:a16="http://schemas.microsoft.com/office/drawing/2014/main" id="{5F436CB9-4E50-294D-ABAE-F1C9C2CAEDFF}"/>
              </a:ext>
            </a:extLst>
          </p:cNvPr>
          <p:cNvSpPr/>
          <p:nvPr/>
        </p:nvSpPr>
        <p:spPr>
          <a:xfrm>
            <a:off x="6507676" y="5152992"/>
            <a:ext cx="1920903" cy="1225791"/>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No RTRP or RTGS examples</a:t>
            </a:r>
          </a:p>
        </p:txBody>
      </p:sp>
      <p:sp>
        <p:nvSpPr>
          <p:cNvPr id="30" name="Rounded Rectangle 29">
            <a:extLst>
              <a:ext uri="{FF2B5EF4-FFF2-40B4-BE49-F238E27FC236}">
                <a16:creationId xmlns:a16="http://schemas.microsoft.com/office/drawing/2014/main" id="{6440F094-267F-0B43-A531-36FF109541F9}"/>
              </a:ext>
            </a:extLst>
          </p:cNvPr>
          <p:cNvSpPr/>
          <p:nvPr/>
        </p:nvSpPr>
        <p:spPr>
          <a:xfrm>
            <a:off x="6530569" y="3863618"/>
            <a:ext cx="1898009" cy="1218234"/>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Buna</a:t>
            </a:r>
          </a:p>
          <a:p>
            <a:pPr marL="171450" indent="-171450">
              <a:buFont typeface="Arial" panose="020B0604020202020204" pitchFamily="34" charset="0"/>
              <a:buChar char="•"/>
            </a:pPr>
            <a:r>
              <a:rPr lang="en-US" sz="1000" dirty="0"/>
              <a:t>Nexus</a:t>
            </a:r>
          </a:p>
          <a:p>
            <a:pPr marL="171450" indent="-171450">
              <a:buFont typeface="Arial" panose="020B0604020202020204" pitchFamily="34" charset="0"/>
              <a:buChar char="•"/>
            </a:pPr>
            <a:r>
              <a:rPr lang="en-US" sz="1000" dirty="0" err="1">
                <a:solidFill>
                  <a:schemeClr val="tx1"/>
                </a:solidFill>
              </a:rPr>
              <a:t>Mojaloop</a:t>
            </a:r>
            <a:endParaRPr lang="en-US" sz="1000" dirty="0">
              <a:solidFill>
                <a:schemeClr val="tx1"/>
              </a:solidFill>
            </a:endParaRPr>
          </a:p>
        </p:txBody>
      </p:sp>
      <p:sp>
        <p:nvSpPr>
          <p:cNvPr id="9" name="TextBox 8">
            <a:extLst>
              <a:ext uri="{FF2B5EF4-FFF2-40B4-BE49-F238E27FC236}">
                <a16:creationId xmlns:a16="http://schemas.microsoft.com/office/drawing/2014/main" id="{97F52D40-5FA5-124E-A26B-67BAA4654345}"/>
              </a:ext>
            </a:extLst>
          </p:cNvPr>
          <p:cNvSpPr txBox="1"/>
          <p:nvPr/>
        </p:nvSpPr>
        <p:spPr>
          <a:xfrm>
            <a:off x="2691202" y="6408548"/>
            <a:ext cx="5000408" cy="276999"/>
          </a:xfrm>
          <a:prstGeom prst="rect">
            <a:avLst/>
          </a:prstGeom>
          <a:noFill/>
        </p:spPr>
        <p:txBody>
          <a:bodyPr wrap="none" rtlCol="0">
            <a:spAutoFit/>
          </a:bodyPr>
          <a:lstStyle/>
          <a:p>
            <a:r>
              <a:rPr lang="en-US" sz="1200" dirty="0"/>
              <a:t>*</a:t>
            </a:r>
            <a:r>
              <a:rPr lang="en-US" sz="1200" dirty="0">
                <a:latin typeface="Arial" panose="020B0604020202020204" pitchFamily="34" charset="0"/>
                <a:cs typeface="Arial" panose="020B0604020202020204" pitchFamily="34" charset="0"/>
              </a:rPr>
              <a:t>May be RTGS, RTRP, or supporting solutions (e.g. Nexus, </a:t>
            </a:r>
            <a:r>
              <a:rPr lang="en-US" sz="1200" dirty="0" err="1">
                <a:latin typeface="Arial" panose="020B0604020202020204" pitchFamily="34" charset="0"/>
                <a:cs typeface="Arial" panose="020B0604020202020204" pitchFamily="34" charset="0"/>
              </a:rPr>
              <a:t>Mojaloop</a:t>
            </a:r>
            <a:r>
              <a:rPr lang="en-US" sz="1200" dirty="0">
                <a:latin typeface="Arial" panose="020B0604020202020204" pitchFamily="34" charset="0"/>
                <a:cs typeface="Arial" panose="020B0604020202020204" pitchFamily="34" charset="0"/>
              </a:rPr>
              <a:t>)</a:t>
            </a:r>
            <a:endParaRPr lang="en-US" sz="1200" dirty="0"/>
          </a:p>
        </p:txBody>
      </p:sp>
      <p:sp>
        <p:nvSpPr>
          <p:cNvPr id="19" name="Rounded Rectangle 18">
            <a:extLst>
              <a:ext uri="{FF2B5EF4-FFF2-40B4-BE49-F238E27FC236}">
                <a16:creationId xmlns:a16="http://schemas.microsoft.com/office/drawing/2014/main" id="{E4059E85-4EA1-EE49-B018-40834AE62BFF}"/>
              </a:ext>
            </a:extLst>
          </p:cNvPr>
          <p:cNvSpPr/>
          <p:nvPr/>
        </p:nvSpPr>
        <p:spPr>
          <a:xfrm>
            <a:off x="856973" y="3848995"/>
            <a:ext cx="1563750" cy="1218235"/>
          </a:xfrm>
          <a:prstGeom prst="roundRect">
            <a:avLst/>
          </a:prstGeom>
          <a:solidFill>
            <a:schemeClr val="bg1">
              <a:lumMod val="95000"/>
            </a:schemeClr>
          </a:solidFill>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dirty="0">
                <a:solidFill>
                  <a:schemeClr val="tx1">
                    <a:lumMod val="75000"/>
                    <a:lumOff val="25000"/>
                  </a:schemeClr>
                </a:solidFill>
              </a:rPr>
              <a:t>Platform facilitates conversion </a:t>
            </a:r>
            <a:r>
              <a:rPr lang="en-US" sz="1100" b="1" i="1" dirty="0">
                <a:solidFill>
                  <a:schemeClr val="tx1">
                    <a:lumMod val="50000"/>
                    <a:lumOff val="50000"/>
                  </a:schemeClr>
                </a:solidFill>
              </a:rPr>
              <a:t>(e.g. creates central FX marketplace for DFSPs</a:t>
            </a:r>
            <a:r>
              <a:rPr lang="en-US" sz="1200" b="1" i="1" dirty="0">
                <a:solidFill>
                  <a:schemeClr val="tx1">
                    <a:lumMod val="50000"/>
                    <a:lumOff val="50000"/>
                  </a:schemeClr>
                </a:solidFill>
              </a:rPr>
              <a:t>)</a:t>
            </a:r>
          </a:p>
        </p:txBody>
      </p:sp>
      <p:sp>
        <p:nvSpPr>
          <p:cNvPr id="20" name="Rounded Rectangle 19">
            <a:extLst>
              <a:ext uri="{FF2B5EF4-FFF2-40B4-BE49-F238E27FC236}">
                <a16:creationId xmlns:a16="http://schemas.microsoft.com/office/drawing/2014/main" id="{DADB1CE8-9F62-924B-8841-1079DFDBDCDA}"/>
              </a:ext>
            </a:extLst>
          </p:cNvPr>
          <p:cNvSpPr/>
          <p:nvPr/>
        </p:nvSpPr>
        <p:spPr>
          <a:xfrm>
            <a:off x="6530570" y="2590358"/>
            <a:ext cx="1874460" cy="1224108"/>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Most multi-country models</a:t>
            </a:r>
          </a:p>
        </p:txBody>
      </p:sp>
      <p:sp>
        <p:nvSpPr>
          <p:cNvPr id="27" name="Rounded Rectangle 26">
            <a:extLst>
              <a:ext uri="{FF2B5EF4-FFF2-40B4-BE49-F238E27FC236}">
                <a16:creationId xmlns:a16="http://schemas.microsoft.com/office/drawing/2014/main" id="{4429F0F6-84A9-514D-9418-78CD34F6FDF6}"/>
              </a:ext>
            </a:extLst>
          </p:cNvPr>
          <p:cNvSpPr/>
          <p:nvPr/>
        </p:nvSpPr>
        <p:spPr>
          <a:xfrm>
            <a:off x="2691202" y="2597027"/>
            <a:ext cx="1893318" cy="1210769"/>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Does not require new platform investments; relies on existing market structures</a:t>
            </a:r>
          </a:p>
        </p:txBody>
      </p:sp>
      <p:sp>
        <p:nvSpPr>
          <p:cNvPr id="28" name="Rounded Rectangle 27">
            <a:extLst>
              <a:ext uri="{FF2B5EF4-FFF2-40B4-BE49-F238E27FC236}">
                <a16:creationId xmlns:a16="http://schemas.microsoft.com/office/drawing/2014/main" id="{F9E8622C-A5EB-3E4F-8072-E19956205412}"/>
              </a:ext>
            </a:extLst>
          </p:cNvPr>
          <p:cNvSpPr/>
          <p:nvPr/>
        </p:nvSpPr>
        <p:spPr>
          <a:xfrm>
            <a:off x="4606477" y="5162600"/>
            <a:ext cx="1892381" cy="1219121"/>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Investment cost to set up</a:t>
            </a:r>
          </a:p>
          <a:p>
            <a:pPr marL="171450" indent="-171450">
              <a:buFont typeface="Arial" panose="020B0604020202020204" pitchFamily="34" charset="0"/>
              <a:buChar char="•"/>
            </a:pPr>
            <a:r>
              <a:rPr lang="en-US" sz="1000" dirty="0"/>
              <a:t>Shifts some risk to platform</a:t>
            </a:r>
          </a:p>
          <a:p>
            <a:pPr marL="171450" indent="-171450">
              <a:buFont typeface="Arial" panose="020B0604020202020204" pitchFamily="34" charset="0"/>
              <a:buChar char="•"/>
            </a:pPr>
            <a:r>
              <a:rPr lang="en-US" sz="1000" dirty="0"/>
              <a:t>FX providers may not want to participate and give up revenue</a:t>
            </a:r>
          </a:p>
        </p:txBody>
      </p:sp>
      <p:sp>
        <p:nvSpPr>
          <p:cNvPr id="29" name="Rounded Rectangle 28">
            <a:extLst>
              <a:ext uri="{FF2B5EF4-FFF2-40B4-BE49-F238E27FC236}">
                <a16:creationId xmlns:a16="http://schemas.microsoft.com/office/drawing/2014/main" id="{B71580E5-F13B-4B40-AF2C-B07A0D629A16}"/>
              </a:ext>
            </a:extLst>
          </p:cNvPr>
          <p:cNvSpPr/>
          <p:nvPr/>
        </p:nvSpPr>
        <p:spPr>
          <a:xfrm>
            <a:off x="2691202" y="3863619"/>
            <a:ext cx="1915275" cy="1218234"/>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May enable more competition on rates</a:t>
            </a:r>
          </a:p>
          <a:p>
            <a:pPr marL="171450" indent="-171450">
              <a:buFont typeface="Arial" panose="020B0604020202020204" pitchFamily="34" charset="0"/>
              <a:buChar char="•"/>
            </a:pPr>
            <a:r>
              <a:rPr lang="en-US" sz="1000" dirty="0"/>
              <a:t>Shared service may bring process and cost efficiencies  </a:t>
            </a:r>
          </a:p>
          <a:p>
            <a:pPr marL="171450" indent="-171450">
              <a:buFont typeface="Arial" panose="020B0604020202020204" pitchFamily="34" charset="0"/>
              <a:buChar char="•"/>
            </a:pPr>
            <a:r>
              <a:rPr lang="en-US" sz="1000" dirty="0"/>
              <a:t>FX risk remains with DFSPs and FX providers</a:t>
            </a:r>
          </a:p>
        </p:txBody>
      </p:sp>
      <p:sp>
        <p:nvSpPr>
          <p:cNvPr id="31" name="Rounded Rectangle 30">
            <a:extLst>
              <a:ext uri="{FF2B5EF4-FFF2-40B4-BE49-F238E27FC236}">
                <a16:creationId xmlns:a16="http://schemas.microsoft.com/office/drawing/2014/main" id="{4A014292-9C87-A646-A672-AA60DDC78992}"/>
              </a:ext>
            </a:extLst>
          </p:cNvPr>
          <p:cNvSpPr/>
          <p:nvPr/>
        </p:nvSpPr>
        <p:spPr>
          <a:xfrm>
            <a:off x="4606477" y="3863619"/>
            <a:ext cx="1915275" cy="1218234"/>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Some investment cost to embed in platform</a:t>
            </a:r>
          </a:p>
          <a:p>
            <a:pPr marL="171450" indent="-171450">
              <a:buFont typeface="Arial" panose="020B0604020202020204" pitchFamily="34" charset="0"/>
              <a:buChar char="•"/>
            </a:pPr>
            <a:r>
              <a:rPr lang="en-US" sz="1000" dirty="0"/>
              <a:t>FX providers may not want to participate if leads to FX margin reduction</a:t>
            </a:r>
            <a:endParaRPr lang="en-US" sz="1000" strike="sngStrike" dirty="0"/>
          </a:p>
        </p:txBody>
      </p:sp>
      <p:sp>
        <p:nvSpPr>
          <p:cNvPr id="32" name="Rounded Rectangle 31">
            <a:extLst>
              <a:ext uri="{FF2B5EF4-FFF2-40B4-BE49-F238E27FC236}">
                <a16:creationId xmlns:a16="http://schemas.microsoft.com/office/drawing/2014/main" id="{D0A009EF-642C-5E45-88EF-3BE66A6ACEAC}"/>
              </a:ext>
            </a:extLst>
          </p:cNvPr>
          <p:cNvSpPr/>
          <p:nvPr/>
        </p:nvSpPr>
        <p:spPr>
          <a:xfrm>
            <a:off x="4587092" y="2597027"/>
            <a:ext cx="1943477" cy="1217439"/>
          </a:xfrm>
          <a:prstGeom prst="round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171450" indent="-171450">
              <a:buFont typeface="Arial" panose="020B0604020202020204" pitchFamily="34" charset="0"/>
              <a:buChar char="•"/>
            </a:pPr>
            <a:r>
              <a:rPr lang="en-US" sz="1000" dirty="0"/>
              <a:t>May not enable sufficient competition and lead to high FX rates </a:t>
            </a:r>
          </a:p>
          <a:p>
            <a:pPr marL="171450" indent="-171450">
              <a:buFont typeface="Arial" panose="020B0604020202020204" pitchFamily="34" charset="0"/>
              <a:buChar char="•"/>
            </a:pPr>
            <a:r>
              <a:rPr lang="en-US" sz="1000" dirty="0"/>
              <a:t>Less optimal and accessible to small DFSPs </a:t>
            </a:r>
          </a:p>
        </p:txBody>
      </p:sp>
      <p:sp>
        <p:nvSpPr>
          <p:cNvPr id="23" name="TextBox 22">
            <a:extLst>
              <a:ext uri="{FF2B5EF4-FFF2-40B4-BE49-F238E27FC236}">
                <a16:creationId xmlns:a16="http://schemas.microsoft.com/office/drawing/2014/main" id="{BCF9AFA4-12DF-354F-9A86-D38691EA0956}"/>
              </a:ext>
            </a:extLst>
          </p:cNvPr>
          <p:cNvSpPr txBox="1"/>
          <p:nvPr/>
        </p:nvSpPr>
        <p:spPr>
          <a:xfrm rot="16200000">
            <a:off x="-127915" y="4497806"/>
            <a:ext cx="1287597" cy="369332"/>
          </a:xfrm>
          <a:prstGeom prst="rect">
            <a:avLst/>
          </a:prstGeom>
          <a:noFill/>
        </p:spPr>
        <p:txBody>
          <a:bodyPr wrap="none" rtlCol="0">
            <a:spAutoFit/>
          </a:bodyPr>
          <a:lstStyle/>
          <a:p>
            <a:r>
              <a:rPr lang="en-US" b="1" dirty="0">
                <a:solidFill>
                  <a:srgbClr val="C00000"/>
                </a:solidFill>
              </a:rPr>
              <a:t>Variations</a:t>
            </a:r>
          </a:p>
        </p:txBody>
      </p:sp>
      <p:graphicFrame>
        <p:nvGraphicFramePr>
          <p:cNvPr id="25" name="Table 8">
            <a:extLst>
              <a:ext uri="{FF2B5EF4-FFF2-40B4-BE49-F238E27FC236}">
                <a16:creationId xmlns:a16="http://schemas.microsoft.com/office/drawing/2014/main" id="{B67E8513-60DE-744A-80F8-F581FCC100A3}"/>
              </a:ext>
            </a:extLst>
          </p:cNvPr>
          <p:cNvGraphicFramePr>
            <a:graphicFrameLocks noGrp="1"/>
          </p:cNvGraphicFramePr>
          <p:nvPr>
            <p:extLst>
              <p:ext uri="{D42A27DB-BD31-4B8C-83A1-F6EECF244321}">
                <p14:modId xmlns:p14="http://schemas.microsoft.com/office/powerpoint/2010/main" val="2522966087"/>
              </p:ext>
            </p:extLst>
          </p:nvPr>
        </p:nvGraphicFramePr>
        <p:xfrm>
          <a:off x="2691202" y="2077115"/>
          <a:ext cx="5685099" cy="383577"/>
        </p:xfrm>
        <a:graphic>
          <a:graphicData uri="http://schemas.openxmlformats.org/drawingml/2006/table">
            <a:tbl>
              <a:tblPr firstRow="1" bandRow="1">
                <a:tableStyleId>{5C22544A-7EE6-4342-B048-85BDC9FD1C3A}</a:tableStyleId>
              </a:tblPr>
              <a:tblGrid>
                <a:gridCol w="1895033">
                  <a:extLst>
                    <a:ext uri="{9D8B030D-6E8A-4147-A177-3AD203B41FA5}">
                      <a16:colId xmlns:a16="http://schemas.microsoft.com/office/drawing/2014/main" val="1773098533"/>
                    </a:ext>
                  </a:extLst>
                </a:gridCol>
                <a:gridCol w="1895033">
                  <a:extLst>
                    <a:ext uri="{9D8B030D-6E8A-4147-A177-3AD203B41FA5}">
                      <a16:colId xmlns:a16="http://schemas.microsoft.com/office/drawing/2014/main" val="4232771730"/>
                    </a:ext>
                  </a:extLst>
                </a:gridCol>
                <a:gridCol w="1895033">
                  <a:extLst>
                    <a:ext uri="{9D8B030D-6E8A-4147-A177-3AD203B41FA5}">
                      <a16:colId xmlns:a16="http://schemas.microsoft.com/office/drawing/2014/main" val="3362313434"/>
                    </a:ext>
                  </a:extLst>
                </a:gridCol>
              </a:tblGrid>
              <a:tr h="383577">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Opportunities</a:t>
                      </a:r>
                    </a:p>
                  </a:txBody>
                  <a:tcPr anchor="ctr">
                    <a:solidFill>
                      <a:schemeClr val="bg1">
                        <a:lumMod val="95000"/>
                      </a:schemeClr>
                    </a:solidFill>
                  </a:tcPr>
                </a:tc>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Constraints</a:t>
                      </a:r>
                    </a:p>
                  </a:txBody>
                  <a:tcPr anchor="ctr">
                    <a:solidFill>
                      <a:schemeClr val="bg1">
                        <a:lumMod val="95000"/>
                      </a:schemeClr>
                    </a:solidFill>
                  </a:tcPr>
                </a:tc>
                <a:tc>
                  <a:txBody>
                    <a:bodyPr/>
                    <a:lstStyle/>
                    <a:p>
                      <a:pPr algn="ctr"/>
                      <a:r>
                        <a:rPr lang="en-US" sz="1200" dirty="0">
                          <a:solidFill>
                            <a:schemeClr val="tx1">
                              <a:lumMod val="50000"/>
                              <a:lumOff val="50000"/>
                            </a:schemeClr>
                          </a:solidFill>
                          <a:latin typeface="Arial" panose="020B0604020202020204" pitchFamily="34" charset="0"/>
                          <a:cs typeface="Arial" panose="020B0604020202020204" pitchFamily="34" charset="0"/>
                        </a:rPr>
                        <a:t>Example(s)*</a:t>
                      </a:r>
                    </a:p>
                  </a:txBody>
                  <a:tcPr anchor="ctr">
                    <a:solidFill>
                      <a:schemeClr val="bg1">
                        <a:lumMod val="95000"/>
                      </a:schemeClr>
                    </a:solidFill>
                  </a:tcPr>
                </a:tc>
                <a:extLst>
                  <a:ext uri="{0D108BD9-81ED-4DB2-BD59-A6C34878D82A}">
                    <a16:rowId xmlns:a16="http://schemas.microsoft.com/office/drawing/2014/main" val="852124104"/>
                  </a:ext>
                </a:extLst>
              </a:tr>
            </a:tbl>
          </a:graphicData>
        </a:graphic>
      </p:graphicFrame>
    </p:spTree>
    <p:extLst>
      <p:ext uri="{BB962C8B-B14F-4D97-AF65-F5344CB8AC3E}">
        <p14:creationId xmlns:p14="http://schemas.microsoft.com/office/powerpoint/2010/main" val="251092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761C2-A1BB-6A46-89C0-26D4F64D19A6}"/>
              </a:ext>
            </a:extLst>
          </p:cNvPr>
          <p:cNvSpPr>
            <a:spLocks noGrp="1"/>
          </p:cNvSpPr>
          <p:nvPr>
            <p:ph type="body" sz="quarter" idx="13"/>
          </p:nvPr>
        </p:nvSpPr>
        <p:spPr>
          <a:xfrm>
            <a:off x="330384" y="927672"/>
            <a:ext cx="8545513" cy="541867"/>
          </a:xfrm>
        </p:spPr>
        <p:txBody>
          <a:bodyPr/>
          <a:lstStyle/>
          <a:p>
            <a:r>
              <a:rPr lang="en-US" sz="1400" dirty="0"/>
              <a:t>The timing of clearing and settlement and availability of ancillary services play an even more important role in integrating domestic systems across borders</a:t>
            </a:r>
          </a:p>
        </p:txBody>
      </p:sp>
      <p:sp>
        <p:nvSpPr>
          <p:cNvPr id="3" name="Title 2">
            <a:extLst>
              <a:ext uri="{FF2B5EF4-FFF2-40B4-BE49-F238E27FC236}">
                <a16:creationId xmlns:a16="http://schemas.microsoft.com/office/drawing/2014/main" id="{8E8F8023-3FC1-214B-B47D-4C5937BAFCEC}"/>
              </a:ext>
            </a:extLst>
          </p:cNvPr>
          <p:cNvSpPr>
            <a:spLocks noGrp="1"/>
          </p:cNvSpPr>
          <p:nvPr>
            <p:ph type="title"/>
          </p:nvPr>
        </p:nvSpPr>
        <p:spPr>
          <a:xfrm>
            <a:off x="96207" y="260608"/>
            <a:ext cx="6894902" cy="230832"/>
          </a:xfrm>
        </p:spPr>
        <p:txBody>
          <a:bodyPr/>
          <a:lstStyle/>
          <a:p>
            <a:r>
              <a:rPr lang="en-US" sz="1500" dirty="0"/>
              <a:t>Design Features: Timing of Clearing and Settlement</a:t>
            </a:r>
          </a:p>
        </p:txBody>
      </p:sp>
      <p:sp>
        <p:nvSpPr>
          <p:cNvPr id="4" name="Slide Number Placeholder 3">
            <a:extLst>
              <a:ext uri="{FF2B5EF4-FFF2-40B4-BE49-F238E27FC236}">
                <a16:creationId xmlns:a16="http://schemas.microsoft.com/office/drawing/2014/main" id="{DD42BAAF-C1AD-EB4B-A764-D749F6B2CC79}"/>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13</a:t>
            </a:fld>
            <a:endParaRPr lang="en-US" dirty="0">
              <a:solidFill>
                <a:prstClr val="black">
                  <a:tint val="75000"/>
                </a:prstClr>
              </a:solidFill>
            </a:endParaRPr>
          </a:p>
        </p:txBody>
      </p:sp>
      <p:sp>
        <p:nvSpPr>
          <p:cNvPr id="7" name="TextBox 6">
            <a:extLst>
              <a:ext uri="{FF2B5EF4-FFF2-40B4-BE49-F238E27FC236}">
                <a16:creationId xmlns:a16="http://schemas.microsoft.com/office/drawing/2014/main" id="{77BC1905-187E-C54F-ADA9-9A9483A4559D}"/>
              </a:ext>
            </a:extLst>
          </p:cNvPr>
          <p:cNvSpPr txBox="1"/>
          <p:nvPr/>
        </p:nvSpPr>
        <p:spPr>
          <a:xfrm>
            <a:off x="1283977" y="1818899"/>
            <a:ext cx="2692264" cy="1610101"/>
          </a:xfrm>
          <a:prstGeom prst="rect">
            <a:avLst/>
          </a:prstGeom>
          <a:solidFill>
            <a:schemeClr val="bg1">
              <a:lumMod val="95000"/>
            </a:schemeClr>
          </a:solidFill>
          <a:ln>
            <a:noFill/>
          </a:ln>
        </p:spPr>
        <p:txBody>
          <a:bodyPr wrap="square" rtlCol="0">
            <a:spAutoFit/>
          </a:bodyPr>
          <a:lstStyle/>
          <a:p>
            <a:endParaRPr lang="en-US" dirty="0"/>
          </a:p>
        </p:txBody>
      </p:sp>
      <p:sp>
        <p:nvSpPr>
          <p:cNvPr id="8" name="TextBox 7">
            <a:extLst>
              <a:ext uri="{FF2B5EF4-FFF2-40B4-BE49-F238E27FC236}">
                <a16:creationId xmlns:a16="http://schemas.microsoft.com/office/drawing/2014/main" id="{8CB012CA-F02A-E042-8396-1CB1A8394532}"/>
              </a:ext>
            </a:extLst>
          </p:cNvPr>
          <p:cNvSpPr txBox="1"/>
          <p:nvPr/>
        </p:nvSpPr>
        <p:spPr>
          <a:xfrm>
            <a:off x="940333" y="1818899"/>
            <a:ext cx="7667462" cy="2702301"/>
          </a:xfrm>
          <a:prstGeom prst="rect">
            <a:avLst/>
          </a:prstGeom>
          <a:solidFill>
            <a:schemeClr val="bg1">
              <a:lumMod val="95000"/>
            </a:schemeClr>
          </a:solidFill>
          <a:ln>
            <a:noFill/>
          </a:ln>
        </p:spPr>
        <p:txBody>
          <a:bodyPr wrap="square" rtlCol="0">
            <a:spAutoFit/>
          </a:bodyPr>
          <a:lstStyle/>
          <a:p>
            <a:endParaRPr lang="en-US" dirty="0"/>
          </a:p>
        </p:txBody>
      </p:sp>
      <p:sp>
        <p:nvSpPr>
          <p:cNvPr id="9" name="Oval 8">
            <a:extLst>
              <a:ext uri="{FF2B5EF4-FFF2-40B4-BE49-F238E27FC236}">
                <a16:creationId xmlns:a16="http://schemas.microsoft.com/office/drawing/2014/main" id="{3DD09929-C9B1-6041-96AE-ECB1815B2212}"/>
              </a:ext>
            </a:extLst>
          </p:cNvPr>
          <p:cNvSpPr>
            <a:spLocks noChangeAspect="1"/>
          </p:cNvSpPr>
          <p:nvPr/>
        </p:nvSpPr>
        <p:spPr>
          <a:xfrm>
            <a:off x="1181100" y="2555398"/>
            <a:ext cx="1134669" cy="1134669"/>
          </a:xfrm>
          <a:prstGeom prst="ellipse">
            <a:avLst/>
          </a:prstGeom>
          <a:solidFill>
            <a:schemeClr val="bg1"/>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17" name="Content Placeholder 14">
            <a:extLst>
              <a:ext uri="{FF2B5EF4-FFF2-40B4-BE49-F238E27FC236}">
                <a16:creationId xmlns:a16="http://schemas.microsoft.com/office/drawing/2014/main" id="{703354B4-107C-054C-AE77-00C9FE077CD6}"/>
              </a:ext>
            </a:extLst>
          </p:cNvPr>
          <p:cNvSpPr txBox="1">
            <a:spLocks/>
          </p:cNvSpPr>
          <p:nvPr/>
        </p:nvSpPr>
        <p:spPr>
          <a:xfrm>
            <a:off x="2550218" y="2305552"/>
            <a:ext cx="5823128" cy="1844612"/>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600"/>
              </a:spcAft>
            </a:pPr>
            <a:r>
              <a:rPr lang="en-US" dirty="0"/>
              <a:t>In a RTRP system, clearing (in particular real-time notifications) is instant, which enables real time or near-real crediting of funds to the payee by the DFSP</a:t>
            </a:r>
          </a:p>
          <a:p>
            <a:r>
              <a:rPr lang="en-US" dirty="0"/>
              <a:t>Shorter DFSP settlement windows (more frequent than same day) in cross-currency payments that require FX conversion are even more critical to reduce the length of time of exposure to FX risk</a:t>
            </a:r>
          </a:p>
        </p:txBody>
      </p:sp>
      <p:sp>
        <p:nvSpPr>
          <p:cNvPr id="12" name="TextBox 11">
            <a:extLst>
              <a:ext uri="{FF2B5EF4-FFF2-40B4-BE49-F238E27FC236}">
                <a16:creationId xmlns:a16="http://schemas.microsoft.com/office/drawing/2014/main" id="{894A040F-F6D5-5A4D-9155-A058522D9A16}"/>
              </a:ext>
            </a:extLst>
          </p:cNvPr>
          <p:cNvSpPr txBox="1"/>
          <p:nvPr/>
        </p:nvSpPr>
        <p:spPr>
          <a:xfrm>
            <a:off x="1268084" y="2720027"/>
            <a:ext cx="960699" cy="1015663"/>
          </a:xfrm>
          <a:prstGeom prst="rect">
            <a:avLst/>
          </a:prstGeom>
          <a:noFill/>
        </p:spPr>
        <p:txBody>
          <a:bodyPr wrap="square" rtlCol="0">
            <a:spAutoFit/>
          </a:bodyPr>
          <a:lstStyle/>
          <a:p>
            <a:pPr algn="ctr"/>
            <a:r>
              <a:rPr lang="en-US" sz="1200" dirty="0"/>
              <a:t>Timing of Clearing &amp; Inter-DFSP Settlement </a:t>
            </a:r>
          </a:p>
          <a:p>
            <a:pPr algn="ctr"/>
            <a:endParaRPr lang="en-US" sz="1200" dirty="0"/>
          </a:p>
        </p:txBody>
      </p:sp>
    </p:spTree>
    <p:extLst>
      <p:ext uri="{BB962C8B-B14F-4D97-AF65-F5344CB8AC3E}">
        <p14:creationId xmlns:p14="http://schemas.microsoft.com/office/powerpoint/2010/main" val="192365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761C2-A1BB-6A46-89C0-26D4F64D19A6}"/>
              </a:ext>
            </a:extLst>
          </p:cNvPr>
          <p:cNvSpPr>
            <a:spLocks noGrp="1"/>
          </p:cNvSpPr>
          <p:nvPr>
            <p:ph type="body" sz="quarter" idx="13"/>
          </p:nvPr>
        </p:nvSpPr>
        <p:spPr>
          <a:xfrm>
            <a:off x="330384" y="1068923"/>
            <a:ext cx="8545513" cy="541867"/>
          </a:xfrm>
        </p:spPr>
        <p:txBody>
          <a:bodyPr/>
          <a:lstStyle/>
          <a:p>
            <a:pPr marL="285750" indent="-285750">
              <a:buFont typeface="Arial" panose="020B0604020202020204" pitchFamily="34" charset="0"/>
              <a:buChar char="•"/>
            </a:pPr>
            <a:r>
              <a:rPr lang="en-US" sz="1400" dirty="0"/>
              <a:t>Payment systems that operate across borders face many of the same risks as domestic systems, with some of those risks amplified and additional risks that need to be managed. These systems may also offer opportunities to improve on the way these risks are managed by providing central services </a:t>
            </a:r>
          </a:p>
          <a:p>
            <a:pPr marL="285750" indent="-285750">
              <a:spcBef>
                <a:spcPts val="936"/>
              </a:spcBef>
              <a:buFont typeface="Arial" panose="020B0604020202020204" pitchFamily="34" charset="0"/>
              <a:buChar char="•"/>
            </a:pPr>
            <a:r>
              <a:rPr lang="en-US" sz="1400" dirty="0"/>
              <a:t>The choice of integration model, settlement currency, and approach to FX conversion influence level of risk taken on by the platform and participants in the system, and sometimes by the scheme itself </a:t>
            </a:r>
          </a:p>
          <a:p>
            <a:pPr marL="285750" indent="-285750">
              <a:spcBef>
                <a:spcPts val="936"/>
              </a:spcBef>
              <a:buFont typeface="Arial" panose="020B0604020202020204" pitchFamily="34" charset="0"/>
              <a:buChar char="•"/>
            </a:pPr>
            <a:r>
              <a:rPr lang="en-US" sz="1400" dirty="0"/>
              <a:t>Implementers need to be aware of these risks and how they can be different in a multi-country context. There may be trade-offs in managing these, in particular liquidity and foreign exchange rate risk</a:t>
            </a:r>
          </a:p>
          <a:p>
            <a:pPr marL="285750" indent="-285750">
              <a:spcBef>
                <a:spcPts val="936"/>
              </a:spcBef>
              <a:buFont typeface="Arial" panose="020B0604020202020204" pitchFamily="34" charset="0"/>
              <a:buChar char="•"/>
            </a:pPr>
            <a:r>
              <a:rPr lang="en-US" sz="1400" dirty="0"/>
              <a:t>Primary risks considerations:</a:t>
            </a:r>
            <a:endParaRPr lang="en-US" sz="2600" dirty="0"/>
          </a:p>
          <a:p>
            <a:pPr marL="971550" lvl="3" indent="-112713">
              <a:spcBef>
                <a:spcPts val="600"/>
              </a:spcBef>
            </a:pPr>
            <a:r>
              <a:rPr lang="en-US" sz="1400" dirty="0"/>
              <a:t>Liquidity Management</a:t>
            </a:r>
          </a:p>
          <a:p>
            <a:pPr marL="971550" lvl="3" indent="-112713">
              <a:spcBef>
                <a:spcPts val="600"/>
              </a:spcBef>
            </a:pPr>
            <a:r>
              <a:rPr lang="en-US" sz="1400" dirty="0"/>
              <a:t>Foreign Exchange Conversions</a:t>
            </a:r>
          </a:p>
          <a:p>
            <a:pPr marL="971550" lvl="3" indent="-112713">
              <a:spcBef>
                <a:spcPts val="600"/>
              </a:spcBef>
            </a:pPr>
            <a:r>
              <a:rPr lang="en-US" sz="1400" dirty="0"/>
              <a:t>Compliance screening</a:t>
            </a:r>
          </a:p>
          <a:p>
            <a:pPr marL="971550" lvl="3" indent="-112713">
              <a:spcBef>
                <a:spcPts val="600"/>
              </a:spcBef>
            </a:pPr>
            <a:r>
              <a:rPr lang="en-US" sz="1400" dirty="0"/>
              <a:t>Fraud management</a:t>
            </a:r>
          </a:p>
          <a:p>
            <a:pPr marL="971550" lvl="3" indent="-112713">
              <a:spcBef>
                <a:spcPts val="600"/>
              </a:spcBef>
            </a:pPr>
            <a:r>
              <a:rPr lang="en-US" sz="1400" dirty="0"/>
              <a:t>Legal/regulatory risk</a:t>
            </a:r>
          </a:p>
          <a:p>
            <a:pPr marL="971550" lvl="3" indent="-112713">
              <a:spcBef>
                <a:spcPts val="600"/>
              </a:spcBef>
            </a:pPr>
            <a:r>
              <a:rPr lang="en-US" sz="1400" dirty="0"/>
              <a:t>Operational risk </a:t>
            </a:r>
          </a:p>
          <a:p>
            <a:pPr marL="285750" indent="-285750">
              <a:buFont typeface="Arial" panose="020B0604020202020204" pitchFamily="34" charset="0"/>
              <a:buChar char="•"/>
            </a:pPr>
            <a:endParaRPr lang="en-US" sz="1400" dirty="0"/>
          </a:p>
          <a:p>
            <a:endParaRPr lang="en-US" sz="1400" dirty="0"/>
          </a:p>
        </p:txBody>
      </p:sp>
      <p:sp>
        <p:nvSpPr>
          <p:cNvPr id="4" name="Slide Number Placeholder 3">
            <a:extLst>
              <a:ext uri="{FF2B5EF4-FFF2-40B4-BE49-F238E27FC236}">
                <a16:creationId xmlns:a16="http://schemas.microsoft.com/office/drawing/2014/main" id="{DD42BAAF-C1AD-EB4B-A764-D749F6B2CC79}"/>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14</a:t>
            </a:fld>
            <a:endParaRPr lang="en-US" dirty="0">
              <a:solidFill>
                <a:prstClr val="black">
                  <a:tint val="75000"/>
                </a:prstClr>
              </a:solidFill>
            </a:endParaRPr>
          </a:p>
        </p:txBody>
      </p:sp>
      <p:sp>
        <p:nvSpPr>
          <p:cNvPr id="6" name="Title 5">
            <a:extLst>
              <a:ext uri="{FF2B5EF4-FFF2-40B4-BE49-F238E27FC236}">
                <a16:creationId xmlns:a16="http://schemas.microsoft.com/office/drawing/2014/main" id="{3CCF15A2-1CE3-AA45-A10C-359FB3018355}"/>
              </a:ext>
            </a:extLst>
          </p:cNvPr>
          <p:cNvSpPr>
            <a:spLocks noGrp="1"/>
          </p:cNvSpPr>
          <p:nvPr>
            <p:ph type="title"/>
          </p:nvPr>
        </p:nvSpPr>
        <p:spPr/>
        <p:txBody>
          <a:bodyPr/>
          <a:lstStyle/>
          <a:p>
            <a:r>
              <a:rPr lang="en-US" dirty="0"/>
              <a:t>Risk Management and Payment Systems Integration</a:t>
            </a:r>
          </a:p>
        </p:txBody>
      </p:sp>
    </p:spTree>
    <p:extLst>
      <p:ext uri="{BB962C8B-B14F-4D97-AF65-F5344CB8AC3E}">
        <p14:creationId xmlns:p14="http://schemas.microsoft.com/office/powerpoint/2010/main" val="258313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8F8023-3FC1-214B-B47D-4C5937BAFCEC}"/>
              </a:ext>
            </a:extLst>
          </p:cNvPr>
          <p:cNvSpPr>
            <a:spLocks noGrp="1"/>
          </p:cNvSpPr>
          <p:nvPr>
            <p:ph type="title"/>
          </p:nvPr>
        </p:nvSpPr>
        <p:spPr/>
        <p:txBody>
          <a:bodyPr/>
          <a:lstStyle/>
          <a:p>
            <a:r>
              <a:rPr lang="en-US" dirty="0"/>
              <a:t>Risk Management and Payment Systems Integration</a:t>
            </a:r>
          </a:p>
        </p:txBody>
      </p:sp>
      <p:sp>
        <p:nvSpPr>
          <p:cNvPr id="4" name="Slide Number Placeholder 3">
            <a:extLst>
              <a:ext uri="{FF2B5EF4-FFF2-40B4-BE49-F238E27FC236}">
                <a16:creationId xmlns:a16="http://schemas.microsoft.com/office/drawing/2014/main" id="{DD42BAAF-C1AD-EB4B-A764-D749F6B2CC79}"/>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15</a:t>
            </a:fld>
            <a:endParaRPr lang="en-US" dirty="0">
              <a:solidFill>
                <a:prstClr val="black">
                  <a:tint val="75000"/>
                </a:prstClr>
              </a:solidFill>
            </a:endParaRPr>
          </a:p>
        </p:txBody>
      </p:sp>
      <p:sp>
        <p:nvSpPr>
          <p:cNvPr id="12" name="Content Placeholder 4">
            <a:extLst>
              <a:ext uri="{FF2B5EF4-FFF2-40B4-BE49-F238E27FC236}">
                <a16:creationId xmlns:a16="http://schemas.microsoft.com/office/drawing/2014/main" id="{7C195768-145C-3243-9EA4-AE8FF0121F02}"/>
              </a:ext>
            </a:extLst>
          </p:cNvPr>
          <p:cNvSpPr>
            <a:spLocks noGrp="1"/>
          </p:cNvSpPr>
          <p:nvPr>
            <p:ph sz="quarter" idx="14"/>
          </p:nvPr>
        </p:nvSpPr>
        <p:spPr>
          <a:xfrm>
            <a:off x="330384" y="924549"/>
            <a:ext cx="8545513" cy="5436528"/>
          </a:xfrm>
        </p:spPr>
        <p:txBody>
          <a:bodyPr/>
          <a:lstStyle/>
          <a:p>
            <a:pPr marL="171450" indent="-171450">
              <a:spcBef>
                <a:spcPts val="1200"/>
              </a:spcBef>
            </a:pPr>
            <a:r>
              <a:rPr lang="en-US" dirty="0"/>
              <a:t>Liquidity Management</a:t>
            </a:r>
          </a:p>
          <a:p>
            <a:pPr marL="628650" lvl="1" indent="-171450">
              <a:spcBef>
                <a:spcPts val="600"/>
              </a:spcBef>
            </a:pPr>
            <a:r>
              <a:rPr lang="en-US" dirty="0"/>
              <a:t>While in a domestic system, settlement banks often provide intraday liquidity to participants to ensure that payments are settled in a timely manner, they may not be willing or permitted to extend intraday liquidity for non-domestic participants</a:t>
            </a:r>
          </a:p>
          <a:p>
            <a:pPr marL="628650" lvl="1" indent="-171450">
              <a:spcBef>
                <a:spcPts val="600"/>
              </a:spcBef>
            </a:pPr>
            <a:r>
              <a:rPr lang="en-US" dirty="0"/>
              <a:t>To support timely settlement, DFSPs are often required to prefund their balances in the settlement currency. In multi-currency systems, prefunding may be required for more than one account</a:t>
            </a:r>
          </a:p>
          <a:p>
            <a:pPr marL="628650" lvl="1" indent="-171450">
              <a:spcBef>
                <a:spcPts val="600"/>
              </a:spcBef>
            </a:pPr>
            <a:r>
              <a:rPr lang="en-US" dirty="0"/>
              <a:t>The trade-off is that this adds to the cost of settlement for DFSPs and may introduce credit risk (if pre-funding is through credit extensions from commercial banks)</a:t>
            </a:r>
          </a:p>
          <a:p>
            <a:pPr marL="171450" lvl="1" indent="-171450">
              <a:spcBef>
                <a:spcPts val="1200"/>
              </a:spcBef>
            </a:pPr>
            <a:r>
              <a:rPr lang="en-US" dirty="0"/>
              <a:t>Foreign Exchange Conversions</a:t>
            </a:r>
          </a:p>
          <a:p>
            <a:pPr marL="628650" lvl="1" indent="-171450">
              <a:spcBef>
                <a:spcPts val="600"/>
              </a:spcBef>
            </a:pPr>
            <a:r>
              <a:rPr lang="en-US" dirty="0"/>
              <a:t>In a correspondent banking model, typically either the payer’s or the payee’s DFSP performs required FX conversion</a:t>
            </a:r>
          </a:p>
          <a:p>
            <a:pPr marL="628650" lvl="1" indent="-171450">
              <a:spcBef>
                <a:spcPts val="600"/>
              </a:spcBef>
            </a:pPr>
            <a:r>
              <a:rPr lang="en-US" dirty="0"/>
              <a:t>The DFSP or their FX provider need to be willing to take on and manage the risks associated with conversion, including market risk (the risk of loss due to adverse FX rate movement) and FX settlement risk (the risk of loss when a bank in an FX transaction pays out the currency it sold but does not receive the currency it bought) </a:t>
            </a:r>
          </a:p>
          <a:p>
            <a:pPr marL="1028700" lvl="2" indent="-171450">
              <a:spcBef>
                <a:spcPts val="600"/>
              </a:spcBef>
            </a:pPr>
            <a:r>
              <a:rPr lang="en-US" dirty="0"/>
              <a:t>Market risk can be mitigated by shortening settlement windows</a:t>
            </a:r>
          </a:p>
          <a:p>
            <a:pPr marL="1028700" lvl="2" indent="-171450">
              <a:spcBef>
                <a:spcPts val="600"/>
              </a:spcBef>
            </a:pPr>
            <a:r>
              <a:rPr lang="en-US" dirty="0"/>
              <a:t>Pre-funding of settlement accounts mitigates the liquidity component of FX settlement risk as transactions can be settled immediately (in real-time settlement models) using the available balances in participants’ accounts </a:t>
            </a:r>
          </a:p>
          <a:p>
            <a:pPr marL="628650" lvl="1" indent="-171450">
              <a:spcBef>
                <a:spcPts val="600"/>
              </a:spcBef>
            </a:pPr>
            <a:r>
              <a:rPr lang="en-US" dirty="0"/>
              <a:t>DFSPs have traditionally earned revenue (often significant) that compensates for taking on these risks, adding to the cost of cross-border payments. These costs are often passed to the end-user</a:t>
            </a:r>
          </a:p>
        </p:txBody>
      </p:sp>
    </p:spTree>
    <p:extLst>
      <p:ext uri="{BB962C8B-B14F-4D97-AF65-F5344CB8AC3E}">
        <p14:creationId xmlns:p14="http://schemas.microsoft.com/office/powerpoint/2010/main" val="1210020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8F8023-3FC1-214B-B47D-4C5937BAFCEC}"/>
              </a:ext>
            </a:extLst>
          </p:cNvPr>
          <p:cNvSpPr>
            <a:spLocks noGrp="1"/>
          </p:cNvSpPr>
          <p:nvPr>
            <p:ph type="title"/>
          </p:nvPr>
        </p:nvSpPr>
        <p:spPr/>
        <p:txBody>
          <a:bodyPr/>
          <a:lstStyle/>
          <a:p>
            <a:r>
              <a:rPr lang="en-US" dirty="0"/>
              <a:t>Risk Management and Payment Systems Integration</a:t>
            </a:r>
          </a:p>
        </p:txBody>
      </p:sp>
      <p:sp>
        <p:nvSpPr>
          <p:cNvPr id="4" name="Slide Number Placeholder 3">
            <a:extLst>
              <a:ext uri="{FF2B5EF4-FFF2-40B4-BE49-F238E27FC236}">
                <a16:creationId xmlns:a16="http://schemas.microsoft.com/office/drawing/2014/main" id="{DD42BAAF-C1AD-EB4B-A764-D749F6B2CC79}"/>
              </a:ext>
            </a:extLst>
          </p:cNvPr>
          <p:cNvSpPr>
            <a:spLocks noGrp="1"/>
          </p:cNvSpPr>
          <p:nvPr>
            <p:ph type="sldNum" sz="quarter" idx="4294967295"/>
          </p:nvPr>
        </p:nvSpPr>
        <p:spPr>
          <a:xfrm>
            <a:off x="8607794" y="6238791"/>
            <a:ext cx="536206" cy="366295"/>
          </a:xfrm>
        </p:spPr>
        <p:txBody>
          <a:bodyPr/>
          <a:lstStyle/>
          <a:p>
            <a:fld id="{CEA59029-AE63-4CEF-B691-D4488B176AF2}" type="slidenum">
              <a:rPr lang="en-US" smtClean="0">
                <a:solidFill>
                  <a:prstClr val="black">
                    <a:tint val="75000"/>
                  </a:prstClr>
                </a:solidFill>
              </a:rPr>
              <a:pPr/>
              <a:t>16</a:t>
            </a:fld>
            <a:endParaRPr lang="en-US" dirty="0">
              <a:solidFill>
                <a:prstClr val="black">
                  <a:tint val="75000"/>
                </a:prstClr>
              </a:solidFill>
            </a:endParaRPr>
          </a:p>
        </p:txBody>
      </p:sp>
      <p:sp>
        <p:nvSpPr>
          <p:cNvPr id="12" name="Content Placeholder 4">
            <a:extLst>
              <a:ext uri="{FF2B5EF4-FFF2-40B4-BE49-F238E27FC236}">
                <a16:creationId xmlns:a16="http://schemas.microsoft.com/office/drawing/2014/main" id="{7C195768-145C-3243-9EA4-AE8FF0121F02}"/>
              </a:ext>
            </a:extLst>
          </p:cNvPr>
          <p:cNvSpPr>
            <a:spLocks noGrp="1"/>
          </p:cNvSpPr>
          <p:nvPr>
            <p:ph sz="quarter" idx="14"/>
          </p:nvPr>
        </p:nvSpPr>
        <p:spPr>
          <a:xfrm>
            <a:off x="330384" y="1147845"/>
            <a:ext cx="8545513" cy="4606396"/>
          </a:xfrm>
        </p:spPr>
        <p:txBody>
          <a:bodyPr/>
          <a:lstStyle/>
          <a:p>
            <a:pPr marL="171450" lvl="1" indent="-171450">
              <a:spcBef>
                <a:spcPts val="600"/>
              </a:spcBef>
            </a:pPr>
            <a:r>
              <a:rPr lang="en-US" dirty="0"/>
              <a:t>Compliance screening</a:t>
            </a:r>
          </a:p>
          <a:p>
            <a:pPr marL="571500" lvl="2" indent="-171450">
              <a:spcBef>
                <a:spcPts val="600"/>
              </a:spcBef>
            </a:pPr>
            <a:r>
              <a:rPr lang="en-US" dirty="0">
                <a:cs typeface="Calibri" panose="020F0502020204030204" pitchFamily="34" charset="0"/>
              </a:rPr>
              <a:t>The need for compliance screening is fundamental in any payment system, and even more critical in cross-border payments</a:t>
            </a:r>
          </a:p>
          <a:p>
            <a:pPr marL="571500" lvl="2" indent="-171450">
              <a:spcBef>
                <a:spcPts val="600"/>
              </a:spcBef>
            </a:pPr>
            <a:r>
              <a:rPr lang="en-US" dirty="0">
                <a:cs typeface="Calibri" panose="020F0502020204030204" pitchFamily="34" charset="0"/>
              </a:rPr>
              <a:t>Compliance risk is higher in cross border systems with AML/CFT screening required to be performed across multiple jurisdictions with their own laws and regulations. A shared and aligned approach to compliance screening could help mitigate this risk, albeit challenging to operationalize</a:t>
            </a:r>
          </a:p>
          <a:p>
            <a:pPr marL="171450" lvl="1" indent="-171450">
              <a:spcBef>
                <a:spcPts val="600"/>
              </a:spcBef>
            </a:pPr>
            <a:r>
              <a:rPr lang="en-US" dirty="0"/>
              <a:t>Fraud management</a:t>
            </a:r>
            <a:endParaRPr lang="en-US" dirty="0">
              <a:cs typeface="Calibri" panose="020F0502020204030204" pitchFamily="34" charset="0"/>
            </a:endParaRPr>
          </a:p>
          <a:p>
            <a:pPr marL="571500" lvl="2" indent="-171450">
              <a:spcBef>
                <a:spcPts val="600"/>
              </a:spcBef>
            </a:pPr>
            <a:r>
              <a:rPr lang="en-US" dirty="0">
                <a:cs typeface="Calibri" panose="020F0502020204030204" pitchFamily="34" charset="0"/>
              </a:rPr>
              <a:t>While the majority of fraud attempts will likely be domestic in nature (and so the risk is lower in cross-border systems) the need for a shared approach or utility to mitigate fraud and combat fraudulent payments remains relevant</a:t>
            </a:r>
          </a:p>
          <a:p>
            <a:pPr marL="171450" lvl="1" indent="-171450">
              <a:spcBef>
                <a:spcPts val="600"/>
              </a:spcBef>
            </a:pPr>
            <a:r>
              <a:rPr lang="en-US" dirty="0"/>
              <a:t>Legal/regulatory risk</a:t>
            </a:r>
          </a:p>
          <a:p>
            <a:pPr marL="571500" lvl="2" indent="-171450">
              <a:spcBef>
                <a:spcPts val="600"/>
              </a:spcBef>
            </a:pPr>
            <a:r>
              <a:rPr lang="en-US" dirty="0"/>
              <a:t>A payment system that crosses borders requires alignment on the laws and regulations that will govern it for it to be effective. While the scheme for an integrated payment system provides the rules for participants, risk remains that a conflict in law or regulation interpretation arises and it may be more challenging to resolve in cross-border context</a:t>
            </a:r>
          </a:p>
          <a:p>
            <a:pPr marL="171450" lvl="1" indent="-171450">
              <a:spcBef>
                <a:spcPts val="600"/>
              </a:spcBef>
            </a:pPr>
            <a:r>
              <a:rPr lang="en-US" dirty="0"/>
              <a:t>Operational risk </a:t>
            </a:r>
          </a:p>
          <a:p>
            <a:pPr marL="571500" lvl="2" indent="-171450">
              <a:spcBef>
                <a:spcPts val="600"/>
              </a:spcBef>
            </a:pPr>
            <a:r>
              <a:rPr lang="en-US" dirty="0"/>
              <a:t>Models that rely on a single regional platform to process payments may face greater operational risk if no redundancies, such as the availability of other regional or domestic platforms, exist in case of failure</a:t>
            </a:r>
            <a:endParaRPr lang="en-US" dirty="0">
              <a:highlight>
                <a:srgbClr val="FFFF00"/>
              </a:highlight>
            </a:endParaRPr>
          </a:p>
          <a:p>
            <a:endParaRPr lang="en-US" dirty="0"/>
          </a:p>
        </p:txBody>
      </p:sp>
    </p:spTree>
    <p:extLst>
      <p:ext uri="{BB962C8B-B14F-4D97-AF65-F5344CB8AC3E}">
        <p14:creationId xmlns:p14="http://schemas.microsoft.com/office/powerpoint/2010/main" val="141161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813911"/>
          </a:xfrm>
        </p:spPr>
        <p:txBody>
          <a:bodyPr/>
          <a:lstStyle/>
          <a:p>
            <a:r>
              <a:rPr lang="en-US" dirty="0"/>
              <a:t>Examples of Current Integration Initiatives</a:t>
            </a:r>
          </a:p>
        </p:txBody>
      </p:sp>
    </p:spTree>
    <p:extLst>
      <p:ext uri="{BB962C8B-B14F-4D97-AF65-F5344CB8AC3E}">
        <p14:creationId xmlns:p14="http://schemas.microsoft.com/office/powerpoint/2010/main" val="2610851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1DB13-5FD7-CE49-91F9-32337BA09CEF}"/>
              </a:ext>
            </a:extLst>
          </p:cNvPr>
          <p:cNvSpPr>
            <a:spLocks noGrp="1"/>
          </p:cNvSpPr>
          <p:nvPr>
            <p:ph type="body" sz="quarter" idx="13"/>
          </p:nvPr>
        </p:nvSpPr>
        <p:spPr>
          <a:xfrm>
            <a:off x="421441" y="789565"/>
            <a:ext cx="8545513" cy="654925"/>
          </a:xfrm>
        </p:spPr>
        <p:txBody>
          <a:bodyPr/>
          <a:lstStyle/>
          <a:p>
            <a:r>
              <a:rPr lang="en-US" sz="1400" dirty="0"/>
              <a:t>SEPA Instant Credit Transfer (SCT Inst), Europe’s real-time retail payments scheme, is an example of a model 2 system with single currency in a monetary union. Instant payments are one of several payment methods supported by SEPA</a:t>
            </a:r>
          </a:p>
        </p:txBody>
      </p:sp>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SCT Inst: Europe’s RTRP System </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18</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E6F041E1-C613-2640-B620-EAAF62DFFA55}"/>
              </a:ext>
            </a:extLst>
          </p:cNvPr>
          <p:cNvSpPr>
            <a:spLocks noGrp="1"/>
          </p:cNvSpPr>
          <p:nvPr>
            <p:ph sz="quarter" idx="14"/>
          </p:nvPr>
        </p:nvSpPr>
        <p:spPr>
          <a:xfrm>
            <a:off x="421442" y="1504640"/>
            <a:ext cx="3831581" cy="4987066"/>
          </a:xfrm>
        </p:spPr>
        <p:txBody>
          <a:bodyPr/>
          <a:lstStyle/>
          <a:p>
            <a:pPr marL="177800" lvl="1" indent="-177800">
              <a:spcBef>
                <a:spcPts val="600"/>
              </a:spcBef>
            </a:pPr>
            <a:r>
              <a:rPr lang="en-US" dirty="0">
                <a:solidFill>
                  <a:schemeClr val="dk1"/>
                </a:solidFill>
              </a:rPr>
              <a:t>The SCT Inst platform was launched in November 2017 to enable processing of euro-denominated real-time retail payments </a:t>
            </a:r>
          </a:p>
          <a:p>
            <a:pPr marL="177800" lvl="1" indent="-177800">
              <a:spcBef>
                <a:spcPts val="600"/>
              </a:spcBef>
            </a:pPr>
            <a:r>
              <a:rPr lang="en-US" dirty="0">
                <a:solidFill>
                  <a:schemeClr val="dk1"/>
                </a:solidFill>
              </a:rPr>
              <a:t>In 2008, the SEPA Credit Transfer platform was launched for euro-denominated interbank transfers </a:t>
            </a:r>
          </a:p>
          <a:p>
            <a:pPr marL="177800" lvl="1" indent="-177800">
              <a:spcBef>
                <a:spcPts val="600"/>
              </a:spcBef>
            </a:pPr>
            <a:r>
              <a:rPr lang="en-US" dirty="0">
                <a:solidFill>
                  <a:schemeClr val="dk1"/>
                </a:solidFill>
              </a:rPr>
              <a:t>A critical foundation for both platforms was the launch of a single currency (the euro) by the European Union in 1999 to support closer economic and political integration</a:t>
            </a:r>
          </a:p>
          <a:p>
            <a:pPr marL="177800" indent="-177800">
              <a:spcBef>
                <a:spcPts val="600"/>
              </a:spcBef>
            </a:pPr>
            <a:r>
              <a:rPr lang="en-US" dirty="0">
                <a:solidFill>
                  <a:schemeClr val="dk1"/>
                </a:solidFill>
              </a:rPr>
              <a:t>Current activity</a:t>
            </a:r>
          </a:p>
          <a:p>
            <a:pPr marL="577850" lvl="1" indent="-177800">
              <a:spcBef>
                <a:spcPts val="600"/>
              </a:spcBef>
            </a:pPr>
            <a:r>
              <a:rPr lang="en-US" dirty="0">
                <a:solidFill>
                  <a:schemeClr val="dk1"/>
                </a:solidFill>
              </a:rPr>
              <a:t>Membership: 2,312 DFSPs from 24 countries (59% of Europe’s DFSPs)</a:t>
            </a:r>
          </a:p>
          <a:p>
            <a:pPr marL="577850" lvl="1" indent="-177800">
              <a:spcBef>
                <a:spcPts val="600"/>
              </a:spcBef>
            </a:pPr>
            <a:r>
              <a:rPr lang="en-US" dirty="0">
                <a:solidFill>
                  <a:schemeClr val="dk1"/>
                </a:solidFill>
              </a:rPr>
              <a:t>As of Q3 2021, about 10% of total SEPA volume comes from SCT Inst</a:t>
            </a:r>
          </a:p>
          <a:p>
            <a:pPr marL="577850" lvl="1" indent="-177800">
              <a:spcBef>
                <a:spcPts val="600"/>
              </a:spcBef>
            </a:pPr>
            <a:r>
              <a:rPr lang="en-US" dirty="0"/>
              <a:t>Eventually will enable instant payments for 36 European countries</a:t>
            </a:r>
          </a:p>
          <a:p>
            <a:pPr marL="400050" lvl="1" indent="0">
              <a:spcBef>
                <a:spcPts val="600"/>
              </a:spcBef>
              <a:buNone/>
            </a:pPr>
            <a:endParaRPr lang="en-US" dirty="0"/>
          </a:p>
          <a:p>
            <a:pPr marL="457200" lvl="3" indent="0">
              <a:buNone/>
            </a:pPr>
            <a:endParaRPr lang="en-US" b="1" dirty="0"/>
          </a:p>
          <a:p>
            <a:pPr marL="914400" lvl="2" indent="0">
              <a:buNone/>
            </a:pPr>
            <a:endParaRPr lang="en-US" dirty="0"/>
          </a:p>
        </p:txBody>
      </p:sp>
      <p:graphicFrame>
        <p:nvGraphicFramePr>
          <p:cNvPr id="8" name="Table 8">
            <a:extLst>
              <a:ext uri="{FF2B5EF4-FFF2-40B4-BE49-F238E27FC236}">
                <a16:creationId xmlns:a16="http://schemas.microsoft.com/office/drawing/2014/main" id="{CACB7403-88F6-534C-AA1E-8FDD49F2DBF0}"/>
              </a:ext>
            </a:extLst>
          </p:cNvPr>
          <p:cNvGraphicFramePr>
            <a:graphicFrameLocks noGrp="1"/>
          </p:cNvGraphicFramePr>
          <p:nvPr>
            <p:extLst>
              <p:ext uri="{D42A27DB-BD31-4B8C-83A1-F6EECF244321}">
                <p14:modId xmlns:p14="http://schemas.microsoft.com/office/powerpoint/2010/main" val="1712339395"/>
              </p:ext>
            </p:extLst>
          </p:nvPr>
        </p:nvGraphicFramePr>
        <p:xfrm>
          <a:off x="4376815" y="1488558"/>
          <a:ext cx="4511683" cy="4722176"/>
        </p:xfrm>
        <a:graphic>
          <a:graphicData uri="http://schemas.openxmlformats.org/drawingml/2006/table">
            <a:tbl>
              <a:tblPr firstRow="1" bandRow="1">
                <a:tableStyleId>{5C22544A-7EE6-4342-B048-85BDC9FD1C3A}</a:tableStyleId>
              </a:tblPr>
              <a:tblGrid>
                <a:gridCol w="1688319">
                  <a:extLst>
                    <a:ext uri="{9D8B030D-6E8A-4147-A177-3AD203B41FA5}">
                      <a16:colId xmlns:a16="http://schemas.microsoft.com/office/drawing/2014/main" val="3485161680"/>
                    </a:ext>
                  </a:extLst>
                </a:gridCol>
                <a:gridCol w="2823364">
                  <a:extLst>
                    <a:ext uri="{9D8B030D-6E8A-4147-A177-3AD203B41FA5}">
                      <a16:colId xmlns:a16="http://schemas.microsoft.com/office/drawing/2014/main" val="2117202095"/>
                    </a:ext>
                  </a:extLst>
                </a:gridCol>
              </a:tblGrid>
              <a:tr h="375125">
                <a:tc>
                  <a:txBody>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Model </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2 - Multiple Options for Clearing</a:t>
                      </a:r>
                    </a:p>
                  </a:txBody>
                  <a:tcPr anchor="ctr">
                    <a:solidFill>
                      <a:schemeClr val="bg1">
                        <a:lumMod val="95000"/>
                      </a:schemeClr>
                    </a:solidFill>
                  </a:tcPr>
                </a:tc>
                <a:extLst>
                  <a:ext uri="{0D108BD9-81ED-4DB2-BD59-A6C34878D82A}">
                    <a16:rowId xmlns:a16="http://schemas.microsoft.com/office/drawing/2014/main" val="2906011200"/>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Scheme Governance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Association led</a:t>
                      </a:r>
                    </a:p>
                  </a:txBody>
                  <a:tcPr anchor="ctr">
                    <a:solidFill>
                      <a:schemeClr val="bg1">
                        <a:lumMod val="95000"/>
                      </a:schemeClr>
                    </a:solidFill>
                  </a:tcPr>
                </a:tc>
                <a:extLst>
                  <a:ext uri="{0D108BD9-81ED-4DB2-BD59-A6C34878D82A}">
                    <a16:rowId xmlns:a16="http://schemas.microsoft.com/office/drawing/2014/main" val="3860939977"/>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System Structure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Different entities perform clearing and settlement</a:t>
                      </a:r>
                    </a:p>
                  </a:txBody>
                  <a:tcPr anchor="ctr">
                    <a:solidFill>
                      <a:schemeClr val="bg1">
                        <a:lumMod val="95000"/>
                      </a:schemeClr>
                    </a:solidFill>
                  </a:tcPr>
                </a:tc>
                <a:extLst>
                  <a:ext uri="{0D108BD9-81ED-4DB2-BD59-A6C34878D82A}">
                    <a16:rowId xmlns:a16="http://schemas.microsoft.com/office/drawing/2014/main" val="1369478007"/>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Switch Access</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Bank and non-bank DFSPs</a:t>
                      </a:r>
                    </a:p>
                  </a:txBody>
                  <a:tcPr anchor="ctr">
                    <a:solidFill>
                      <a:schemeClr val="bg1">
                        <a:lumMod val="95000"/>
                      </a:schemeClr>
                    </a:solidFill>
                  </a:tcPr>
                </a:tc>
                <a:extLst>
                  <a:ext uri="{0D108BD9-81ED-4DB2-BD59-A6C34878D82A}">
                    <a16:rowId xmlns:a16="http://schemas.microsoft.com/office/drawing/2014/main" val="2105020707"/>
                  </a:ext>
                </a:extLst>
              </a:tr>
              <a:tr h="647476">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Funds Availability to Payee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Real-time (&lt;10 seconds)</a:t>
                      </a:r>
                    </a:p>
                  </a:txBody>
                  <a:tcPr anchor="ctr">
                    <a:solidFill>
                      <a:schemeClr val="bg1">
                        <a:lumMod val="95000"/>
                      </a:schemeClr>
                    </a:solidFill>
                  </a:tcPr>
                </a:tc>
                <a:extLst>
                  <a:ext uri="{0D108BD9-81ED-4DB2-BD59-A6C34878D82A}">
                    <a16:rowId xmlns:a16="http://schemas.microsoft.com/office/drawing/2014/main" val="3187976871"/>
                  </a:ext>
                </a:extLst>
              </a:tr>
              <a:tr h="647476">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Clearing &amp; Settlement Timing</a:t>
                      </a:r>
                    </a:p>
                  </a:txBody>
                  <a:tcPr anchor="ctr">
                    <a:solidFill>
                      <a:schemeClr val="bg1">
                        <a:lumMod val="95000"/>
                      </a:schemeClr>
                    </a:solidFill>
                  </a:tcPr>
                </a:tc>
                <a:tc>
                  <a:txBody>
                    <a:bodyPr/>
                    <a:lstStyle/>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Clearing: real-time</a:t>
                      </a:r>
                    </a:p>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DFSP Settlement: real-time</a:t>
                      </a:r>
                    </a:p>
                  </a:txBody>
                  <a:tcPr anchor="ctr">
                    <a:solidFill>
                      <a:schemeClr val="bg1">
                        <a:lumMod val="95000"/>
                      </a:schemeClr>
                    </a:solidFill>
                  </a:tcPr>
                </a:tc>
                <a:extLst>
                  <a:ext uri="{0D108BD9-81ED-4DB2-BD59-A6C34878D82A}">
                    <a16:rowId xmlns:a16="http://schemas.microsoft.com/office/drawing/2014/main" val="3272176033"/>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Settlement currency</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Single currency (euro) in a monetary union</a:t>
                      </a:r>
                    </a:p>
                  </a:txBody>
                  <a:tcPr anchor="ctr">
                    <a:solidFill>
                      <a:schemeClr val="bg1">
                        <a:lumMod val="95000"/>
                      </a:schemeClr>
                    </a:solidFill>
                  </a:tcPr>
                </a:tc>
                <a:extLst>
                  <a:ext uri="{0D108BD9-81ED-4DB2-BD59-A6C34878D82A}">
                    <a16:rowId xmlns:a16="http://schemas.microsoft.com/office/drawing/2014/main" val="1284169485"/>
                  </a:ext>
                </a:extLst>
              </a:tr>
              <a:tr h="277490">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FX</a:t>
                      </a:r>
                      <a:r>
                        <a:rPr lang="en-US" sz="1200" b="1" dirty="0">
                          <a:latin typeface="+mj-lt"/>
                        </a:rPr>
                        <a:t> </a:t>
                      </a: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Conversion</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None as all transactions are in euro</a:t>
                      </a:r>
                    </a:p>
                  </a:txBody>
                  <a:tcPr anchor="ctr">
                    <a:solidFill>
                      <a:schemeClr val="bg1">
                        <a:lumMod val="95000"/>
                      </a:schemeClr>
                    </a:solidFill>
                  </a:tcPr>
                </a:tc>
                <a:extLst>
                  <a:ext uri="{0D108BD9-81ED-4DB2-BD59-A6C34878D82A}">
                    <a16:rowId xmlns:a16="http://schemas.microsoft.com/office/drawing/2014/main" val="2980566342"/>
                  </a:ext>
                </a:extLst>
              </a:tr>
              <a:tr h="462483">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Settlement Entity</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Target 2 (RTGS) or TIPS (RTRP)</a:t>
                      </a:r>
                    </a:p>
                  </a:txBody>
                  <a:tcPr anchor="ctr">
                    <a:solidFill>
                      <a:schemeClr val="bg1">
                        <a:lumMod val="95000"/>
                      </a:schemeClr>
                    </a:solidFill>
                  </a:tcPr>
                </a:tc>
                <a:extLst>
                  <a:ext uri="{0D108BD9-81ED-4DB2-BD59-A6C34878D82A}">
                    <a16:rowId xmlns:a16="http://schemas.microsoft.com/office/drawing/2014/main" val="1746936775"/>
                  </a:ext>
                </a:extLst>
              </a:tr>
              <a:tr h="647476">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Shared Services</a:t>
                      </a:r>
                    </a:p>
                  </a:txBody>
                  <a:tcPr anchor="ctr">
                    <a:solidFill>
                      <a:schemeClr val="bg1">
                        <a:lumMod val="95000"/>
                      </a:schemeClr>
                    </a:solidFill>
                  </a:tcPr>
                </a:tc>
                <a:tc>
                  <a:txBody>
                    <a:bodyPr/>
                    <a:lstStyle/>
                    <a:p>
                      <a:pPr marL="0" indent="0" algn="l" defTabSz="457200" rtl="0" eaLnBrk="1" latinLnBrk="0" hangingPunct="1">
                        <a:buFontTx/>
                        <a:buNone/>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Proxy (directory) scheme that is separate from SCT Inst </a:t>
                      </a:r>
                    </a:p>
                  </a:txBody>
                  <a:tcPr anchor="ctr">
                    <a:solidFill>
                      <a:schemeClr val="bg1">
                        <a:lumMod val="95000"/>
                      </a:schemeClr>
                    </a:solidFill>
                  </a:tcPr>
                </a:tc>
                <a:extLst>
                  <a:ext uri="{0D108BD9-81ED-4DB2-BD59-A6C34878D82A}">
                    <a16:rowId xmlns:a16="http://schemas.microsoft.com/office/drawing/2014/main" val="1885761830"/>
                  </a:ext>
                </a:extLst>
              </a:tr>
            </a:tbl>
          </a:graphicData>
        </a:graphic>
      </p:graphicFrame>
    </p:spTree>
    <p:extLst>
      <p:ext uri="{BB962C8B-B14F-4D97-AF65-F5344CB8AC3E}">
        <p14:creationId xmlns:p14="http://schemas.microsoft.com/office/powerpoint/2010/main" val="964205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9F896-80A2-DA4A-B8DC-E5DE4CA65253}"/>
              </a:ext>
            </a:extLst>
          </p:cNvPr>
          <p:cNvSpPr>
            <a:spLocks noGrp="1"/>
          </p:cNvSpPr>
          <p:nvPr>
            <p:ph type="title"/>
          </p:nvPr>
        </p:nvSpPr>
        <p:spPr/>
        <p:txBody>
          <a:bodyPr/>
          <a:lstStyle/>
          <a:p>
            <a:r>
              <a:rPr lang="en-US" dirty="0"/>
              <a:t>Executive Summary </a:t>
            </a:r>
          </a:p>
        </p:txBody>
      </p:sp>
      <p:sp>
        <p:nvSpPr>
          <p:cNvPr id="4" name="Slide Number Placeholder 3">
            <a:extLst>
              <a:ext uri="{FF2B5EF4-FFF2-40B4-BE49-F238E27FC236}">
                <a16:creationId xmlns:a16="http://schemas.microsoft.com/office/drawing/2014/main" id="{E142AFBF-9422-BC4B-8ED1-3B2DC0BAAD15}"/>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1</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D9C2E253-8770-0941-ADDA-1ABED91A0451}"/>
              </a:ext>
            </a:extLst>
          </p:cNvPr>
          <p:cNvSpPr>
            <a:spLocks noGrp="1"/>
          </p:cNvSpPr>
          <p:nvPr>
            <p:ph sz="quarter" idx="14"/>
          </p:nvPr>
        </p:nvSpPr>
        <p:spPr>
          <a:xfrm>
            <a:off x="330384" y="1104373"/>
            <a:ext cx="8545513" cy="5387333"/>
          </a:xfrm>
        </p:spPr>
        <p:txBody>
          <a:bodyPr/>
          <a:lstStyle/>
          <a:p>
            <a:r>
              <a:rPr lang="en-US" sz="1500" dirty="0"/>
              <a:t>The real-time retail payments (RTRP) systems developed in recent years primarily enable payments within a single country</a:t>
            </a:r>
          </a:p>
          <a:p>
            <a:r>
              <a:rPr lang="en-US" sz="1500" dirty="0"/>
              <a:t>The processing of payments across national borders largely continues to be a patchwork of agreements, mostly bilateral, and the timing of payments is slow and expensive compared to domestic payments. Most innovations still rely on the same underlying patchwork of systems  </a:t>
            </a:r>
          </a:p>
          <a:p>
            <a:r>
              <a:rPr lang="en-US" sz="1500" dirty="0"/>
              <a:t>Limited examples of new models, such as SEPA in Europe and SADC in Southern Africa, exist of successful integrations of national retail payments systems. Few examples are integrations of RTRP systems</a:t>
            </a:r>
          </a:p>
          <a:p>
            <a:r>
              <a:rPr lang="en-US" sz="1500" dirty="0"/>
              <a:t>However, regulators and market participants are increasingly focused on evaluating ways that payment systems, including clearing and settlement arrangements, can be enhanced or reimagined to address existing cross-border payments challenges </a:t>
            </a:r>
          </a:p>
          <a:p>
            <a:r>
              <a:rPr lang="en-US" sz="1500" dirty="0"/>
              <a:t>This report focuses on the handful of implementations that are launching to integrate RTRP systems across national borders, highlight design choices in these multi-country payment systems integrations, and to highlight elements that support a pro-poor perspective</a:t>
            </a:r>
          </a:p>
          <a:p>
            <a:r>
              <a:rPr lang="en-US" sz="1500" dirty="0"/>
              <a:t>Most of the implementations are efforts </a:t>
            </a:r>
            <a:r>
              <a:rPr lang="en-US" sz="1500" dirty="0">
                <a:sym typeface="Avenir"/>
              </a:rPr>
              <a:t>led by regional groupings or governments but there are also examples of </a:t>
            </a:r>
            <a:r>
              <a:rPr lang="en-US" sz="1500" dirty="0"/>
              <a:t>multi-country payment systems. These implementations are either conceptual or at very early stage and, as such, offer informative observations more so than empirical trends</a:t>
            </a:r>
          </a:p>
          <a:p>
            <a:r>
              <a:rPr lang="en-US" sz="1500" dirty="0"/>
              <a:t>A common theme is the desire (and increasing ability) to integrate payment systems that are both geography and currency agnostic</a:t>
            </a:r>
          </a:p>
          <a:p>
            <a:r>
              <a:rPr lang="en-US" sz="1500" dirty="0"/>
              <a:t>As a result, this report uses the terms cross-border and multi country somewhat interchangeably but notes where the underlying payment system is based on RTRP</a:t>
            </a:r>
          </a:p>
          <a:p>
            <a:endParaRPr lang="en-US" sz="1500" dirty="0"/>
          </a:p>
        </p:txBody>
      </p:sp>
    </p:spTree>
    <p:extLst>
      <p:ext uri="{BB962C8B-B14F-4D97-AF65-F5344CB8AC3E}">
        <p14:creationId xmlns:p14="http://schemas.microsoft.com/office/powerpoint/2010/main" val="2039173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SCT Inst: Europe’s RTRP System </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19</a:t>
            </a:fld>
            <a:endParaRPr lang="en-US" dirty="0">
              <a:solidFill>
                <a:prstClr val="black">
                  <a:tint val="75000"/>
                </a:prstClr>
              </a:solidFill>
            </a:endParaRPr>
          </a:p>
        </p:txBody>
      </p:sp>
      <p:sp>
        <p:nvSpPr>
          <p:cNvPr id="9" name="Content Placeholder 4">
            <a:extLst>
              <a:ext uri="{FF2B5EF4-FFF2-40B4-BE49-F238E27FC236}">
                <a16:creationId xmlns:a16="http://schemas.microsoft.com/office/drawing/2014/main" id="{CD0D1B4C-8F1E-814A-BBA1-BF56A66F8E61}"/>
              </a:ext>
            </a:extLst>
          </p:cNvPr>
          <p:cNvSpPr>
            <a:spLocks noGrp="1"/>
          </p:cNvSpPr>
          <p:nvPr>
            <p:ph sz="quarter" idx="14"/>
          </p:nvPr>
        </p:nvSpPr>
        <p:spPr>
          <a:xfrm>
            <a:off x="330384" y="988155"/>
            <a:ext cx="8545513" cy="4881690"/>
          </a:xfrm>
        </p:spPr>
        <p:txBody>
          <a:bodyPr/>
          <a:lstStyle/>
          <a:p>
            <a:r>
              <a:rPr lang="en-US" dirty="0"/>
              <a:t>The SEPA SCT Inst model allows for participants to select from 33 different clearing platforms enabling competition for clearing services</a:t>
            </a:r>
          </a:p>
          <a:p>
            <a:r>
              <a:rPr lang="en-US" dirty="0"/>
              <a:t>Settlement is in euro through Target 2 or TIPS (both operated by the European Central Bank) </a:t>
            </a:r>
          </a:p>
          <a:p>
            <a:r>
              <a:rPr lang="en-US" dirty="0"/>
              <a:t>FX conversion is not required since all transactions are denominated in euro</a:t>
            </a:r>
          </a:p>
          <a:p>
            <a:pPr lvl="2"/>
            <a:endParaRPr lang="en-US" dirty="0"/>
          </a:p>
        </p:txBody>
      </p:sp>
      <p:pic>
        <p:nvPicPr>
          <p:cNvPr id="2" name="Picture 1">
            <a:extLst>
              <a:ext uri="{FF2B5EF4-FFF2-40B4-BE49-F238E27FC236}">
                <a16:creationId xmlns:a16="http://schemas.microsoft.com/office/drawing/2014/main" id="{29485EF4-E6F4-0244-8816-A445252588B6}"/>
              </a:ext>
            </a:extLst>
          </p:cNvPr>
          <p:cNvPicPr>
            <a:picLocks noChangeAspect="1"/>
          </p:cNvPicPr>
          <p:nvPr/>
        </p:nvPicPr>
        <p:blipFill>
          <a:blip r:embed="rId3"/>
          <a:stretch>
            <a:fillRect/>
          </a:stretch>
        </p:blipFill>
        <p:spPr>
          <a:xfrm>
            <a:off x="965200" y="2270719"/>
            <a:ext cx="7077431" cy="4220987"/>
          </a:xfrm>
          <a:prstGeom prst="rect">
            <a:avLst/>
          </a:prstGeom>
        </p:spPr>
      </p:pic>
    </p:spTree>
    <p:extLst>
      <p:ext uri="{BB962C8B-B14F-4D97-AF65-F5344CB8AC3E}">
        <p14:creationId xmlns:p14="http://schemas.microsoft.com/office/powerpoint/2010/main" val="2018984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1DB13-5FD7-CE49-91F9-32337BA09CEF}"/>
              </a:ext>
            </a:extLst>
          </p:cNvPr>
          <p:cNvSpPr>
            <a:spLocks noGrp="1"/>
          </p:cNvSpPr>
          <p:nvPr>
            <p:ph type="body" sz="quarter" idx="13"/>
          </p:nvPr>
        </p:nvSpPr>
        <p:spPr>
          <a:xfrm>
            <a:off x="107224" y="789565"/>
            <a:ext cx="8870747" cy="654925"/>
          </a:xfrm>
        </p:spPr>
        <p:txBody>
          <a:bodyPr/>
          <a:lstStyle/>
          <a:p>
            <a:r>
              <a:rPr lang="en-US" sz="1400" dirty="0"/>
              <a:t>SADC-TCIB is an example of model 1 and is currently a single currency system without a monetary union. Instant payments are one of several payment methods supported by SADC Bankers’ Association (SADC BA)</a:t>
            </a:r>
          </a:p>
        </p:txBody>
      </p:sp>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a:xfrm>
            <a:off x="96207" y="252914"/>
            <a:ext cx="6577847" cy="246221"/>
          </a:xfrm>
        </p:spPr>
        <p:txBody>
          <a:bodyPr/>
          <a:lstStyle/>
          <a:p>
            <a:r>
              <a:rPr lang="en-US" dirty="0"/>
              <a:t>SADC-TCIB: South African Development Community’s RTRP System</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20</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E6F041E1-C613-2640-B620-EAAF62DFFA55}"/>
              </a:ext>
            </a:extLst>
          </p:cNvPr>
          <p:cNvSpPr>
            <a:spLocks noGrp="1"/>
          </p:cNvSpPr>
          <p:nvPr>
            <p:ph sz="quarter" idx="14"/>
          </p:nvPr>
        </p:nvSpPr>
        <p:spPr>
          <a:xfrm>
            <a:off x="287283" y="1426761"/>
            <a:ext cx="3831581" cy="4780547"/>
          </a:xfrm>
        </p:spPr>
        <p:txBody>
          <a:bodyPr/>
          <a:lstStyle/>
          <a:p>
            <a:pPr marL="177800" lvl="1" indent="-177800">
              <a:spcBef>
                <a:spcPts val="600"/>
              </a:spcBef>
            </a:pPr>
            <a:r>
              <a:rPr lang="en-US" dirty="0">
                <a:solidFill>
                  <a:schemeClr val="dk1"/>
                </a:solidFill>
              </a:rPr>
              <a:t>The SADC TCIB was launched in June 2021 to enable real-time retail payments in the region</a:t>
            </a:r>
          </a:p>
          <a:p>
            <a:pPr marL="177800" lvl="1" indent="-177800">
              <a:spcBef>
                <a:spcPts val="500"/>
              </a:spcBef>
            </a:pPr>
            <a:r>
              <a:rPr lang="en-US" dirty="0">
                <a:solidFill>
                  <a:schemeClr val="dk1"/>
                </a:solidFill>
              </a:rPr>
              <a:t>SADC RTGS became operational in 2013 to process high-value payments and provides foundation on which TCIB has been built</a:t>
            </a:r>
          </a:p>
          <a:p>
            <a:pPr marL="577850" lvl="2" indent="-177800">
              <a:spcBef>
                <a:spcPts val="500"/>
              </a:spcBef>
            </a:pPr>
            <a:r>
              <a:rPr lang="en-US" dirty="0">
                <a:solidFill>
                  <a:schemeClr val="dk1"/>
                </a:solidFill>
              </a:rPr>
              <a:t>15 participating countries</a:t>
            </a:r>
          </a:p>
          <a:p>
            <a:pPr marL="577850" lvl="2" indent="-177800">
              <a:spcBef>
                <a:spcPts val="500"/>
              </a:spcBef>
            </a:pPr>
            <a:r>
              <a:rPr lang="en-US" dirty="0">
                <a:solidFill>
                  <a:schemeClr val="dk1"/>
                </a:solidFill>
              </a:rPr>
              <a:t>84 participating banks (8 central banks and 76 commercial banks)</a:t>
            </a:r>
          </a:p>
          <a:p>
            <a:pPr marL="177800" indent="-177800">
              <a:spcBef>
                <a:spcPts val="500"/>
              </a:spcBef>
            </a:pPr>
            <a:r>
              <a:rPr lang="en-US" dirty="0">
                <a:solidFill>
                  <a:schemeClr val="dk1"/>
                </a:solidFill>
              </a:rPr>
              <a:t>Examples of features on future roadmap</a:t>
            </a:r>
          </a:p>
          <a:p>
            <a:pPr marL="577850" lvl="1" indent="-177800">
              <a:spcBef>
                <a:spcPts val="500"/>
              </a:spcBef>
            </a:pPr>
            <a:r>
              <a:rPr lang="en-US" dirty="0"/>
              <a:t>Fraud management services</a:t>
            </a:r>
          </a:p>
          <a:p>
            <a:pPr marL="577850" lvl="1" indent="-177800">
              <a:spcBef>
                <a:spcPts val="500"/>
              </a:spcBef>
            </a:pPr>
            <a:r>
              <a:rPr lang="en-US" dirty="0"/>
              <a:t>Compliance screening (reporting capabilities)</a:t>
            </a:r>
          </a:p>
          <a:p>
            <a:pPr marL="577850" lvl="1" indent="-177800">
              <a:spcBef>
                <a:spcPts val="500"/>
              </a:spcBef>
            </a:pPr>
            <a:r>
              <a:rPr lang="en-US" dirty="0"/>
              <a:t>Facilitating FX conversion via a marketplace</a:t>
            </a:r>
          </a:p>
          <a:p>
            <a:pPr marL="577850" lvl="1" indent="-177800">
              <a:spcBef>
                <a:spcPts val="500"/>
              </a:spcBef>
            </a:pPr>
            <a:r>
              <a:rPr lang="en-US" dirty="0"/>
              <a:t>Account verification</a:t>
            </a:r>
          </a:p>
          <a:p>
            <a:pPr marL="577850" lvl="1" indent="-177800">
              <a:spcBef>
                <a:spcPts val="600"/>
              </a:spcBef>
            </a:pPr>
            <a:endParaRPr lang="en-US" dirty="0">
              <a:solidFill>
                <a:schemeClr val="dk1"/>
              </a:solidFill>
              <a:highlight>
                <a:srgbClr val="FFFF00"/>
              </a:highlight>
            </a:endParaRPr>
          </a:p>
          <a:p>
            <a:pPr marL="457200" lvl="3" indent="0">
              <a:buNone/>
            </a:pPr>
            <a:endParaRPr lang="en-US" b="1" dirty="0"/>
          </a:p>
          <a:p>
            <a:pPr lvl="2"/>
            <a:endParaRPr lang="en-US" dirty="0"/>
          </a:p>
        </p:txBody>
      </p:sp>
      <p:graphicFrame>
        <p:nvGraphicFramePr>
          <p:cNvPr id="8" name="Table 8">
            <a:extLst>
              <a:ext uri="{FF2B5EF4-FFF2-40B4-BE49-F238E27FC236}">
                <a16:creationId xmlns:a16="http://schemas.microsoft.com/office/drawing/2014/main" id="{CACB7403-88F6-534C-AA1E-8FDD49F2DBF0}"/>
              </a:ext>
            </a:extLst>
          </p:cNvPr>
          <p:cNvGraphicFramePr>
            <a:graphicFrameLocks noGrp="1"/>
          </p:cNvGraphicFramePr>
          <p:nvPr>
            <p:extLst>
              <p:ext uri="{D42A27DB-BD31-4B8C-83A1-F6EECF244321}">
                <p14:modId xmlns:p14="http://schemas.microsoft.com/office/powerpoint/2010/main" val="3607235247"/>
              </p:ext>
            </p:extLst>
          </p:nvPr>
        </p:nvGraphicFramePr>
        <p:xfrm>
          <a:off x="4364214" y="1257678"/>
          <a:ext cx="4511683" cy="5316742"/>
        </p:xfrm>
        <a:graphic>
          <a:graphicData uri="http://schemas.openxmlformats.org/drawingml/2006/table">
            <a:tbl>
              <a:tblPr firstRow="1" bandRow="1">
                <a:tableStyleId>{5C22544A-7EE6-4342-B048-85BDC9FD1C3A}</a:tableStyleId>
              </a:tblPr>
              <a:tblGrid>
                <a:gridCol w="1407323">
                  <a:extLst>
                    <a:ext uri="{9D8B030D-6E8A-4147-A177-3AD203B41FA5}">
                      <a16:colId xmlns:a16="http://schemas.microsoft.com/office/drawing/2014/main" val="3485161680"/>
                    </a:ext>
                  </a:extLst>
                </a:gridCol>
                <a:gridCol w="3104360">
                  <a:extLst>
                    <a:ext uri="{9D8B030D-6E8A-4147-A177-3AD203B41FA5}">
                      <a16:colId xmlns:a16="http://schemas.microsoft.com/office/drawing/2014/main" val="2117202095"/>
                    </a:ext>
                  </a:extLst>
                </a:gridCol>
              </a:tblGrid>
              <a:tr h="371188">
                <a:tc>
                  <a:txBody>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Model </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1 – Centralized Single Regional Clearing*</a:t>
                      </a:r>
                    </a:p>
                  </a:txBody>
                  <a:tcPr anchor="ctr">
                    <a:solidFill>
                      <a:schemeClr val="bg1">
                        <a:lumMod val="95000"/>
                      </a:schemeClr>
                    </a:solidFill>
                  </a:tcPr>
                </a:tc>
                <a:extLst>
                  <a:ext uri="{0D108BD9-81ED-4DB2-BD59-A6C34878D82A}">
                    <a16:rowId xmlns:a16="http://schemas.microsoft.com/office/drawing/2014/main" val="2906011200"/>
                  </a:ext>
                </a:extLst>
              </a:tr>
              <a:tr h="452401">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Scheme Governance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Association led**</a:t>
                      </a:r>
                    </a:p>
                  </a:txBody>
                  <a:tcPr anchor="ctr">
                    <a:solidFill>
                      <a:schemeClr val="bg1">
                        <a:lumMod val="95000"/>
                      </a:schemeClr>
                    </a:solidFill>
                  </a:tcPr>
                </a:tc>
                <a:extLst>
                  <a:ext uri="{0D108BD9-81ED-4DB2-BD59-A6C34878D82A}">
                    <a16:rowId xmlns:a16="http://schemas.microsoft.com/office/drawing/2014/main" val="2938581285"/>
                  </a:ext>
                </a:extLst>
              </a:tr>
              <a:tr h="452401">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System Structure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Different entities perform clearing and settlement</a:t>
                      </a:r>
                    </a:p>
                  </a:txBody>
                  <a:tcPr anchor="ctr">
                    <a:solidFill>
                      <a:schemeClr val="bg1">
                        <a:lumMod val="95000"/>
                      </a:schemeClr>
                    </a:solidFill>
                  </a:tcPr>
                </a:tc>
                <a:extLst>
                  <a:ext uri="{0D108BD9-81ED-4DB2-BD59-A6C34878D82A}">
                    <a16:rowId xmlns:a16="http://schemas.microsoft.com/office/drawing/2014/main" val="437589580"/>
                  </a:ext>
                </a:extLst>
              </a:tr>
              <a:tr h="371188">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Switch Access</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Banks and non-bank DFSPs</a:t>
                      </a:r>
                    </a:p>
                  </a:txBody>
                  <a:tcPr anchor="ctr">
                    <a:solidFill>
                      <a:schemeClr val="bg1">
                        <a:lumMod val="95000"/>
                      </a:schemeClr>
                    </a:solidFill>
                  </a:tcPr>
                </a:tc>
                <a:extLst>
                  <a:ext uri="{0D108BD9-81ED-4DB2-BD59-A6C34878D82A}">
                    <a16:rowId xmlns:a16="http://schemas.microsoft.com/office/drawing/2014/main" val="2105020707"/>
                  </a:ext>
                </a:extLst>
              </a:tr>
              <a:tr h="640680">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Funds Availability to Payee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Near real-time (&lt;30 seconds after compliance checks)</a:t>
                      </a:r>
                      <a:endParaRPr lang="en-US" sz="1200" b="0" strike="sngStrike" kern="1200" dirty="0">
                        <a:solidFill>
                          <a:schemeClr val="tx1">
                            <a:lumMod val="65000"/>
                            <a:lumOff val="35000"/>
                          </a:schemeClr>
                        </a:solidFill>
                        <a:highlight>
                          <a:srgbClr val="00FF00"/>
                        </a:highlight>
                        <a:latin typeface="Arial" panose="020B0604020202020204" pitchFamily="34" charset="0"/>
                        <a:ea typeface="+mn-ea"/>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3187976871"/>
                  </a:ext>
                </a:extLst>
              </a:tr>
              <a:tr h="1176243">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Clearing &amp; Settlement Timing</a:t>
                      </a:r>
                    </a:p>
                  </a:txBody>
                  <a:tcPr anchor="ctr">
                    <a:solidFill>
                      <a:schemeClr val="bg1">
                        <a:lumMod val="95000"/>
                      </a:schemeClr>
                    </a:solidFill>
                  </a:tcPr>
                </a:tc>
                <a:tc>
                  <a:txBody>
                    <a:bodyPr/>
                    <a:lstStyle/>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Clearing: real-time</a:t>
                      </a:r>
                    </a:p>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DFSP Settlement: deferred net (once per day) </a:t>
                      </a:r>
                    </a:p>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Settlement may also take place outside SADC RTGS using traditional correspondent banking relationships</a:t>
                      </a:r>
                    </a:p>
                  </a:txBody>
                  <a:tcPr anchor="ctr">
                    <a:solidFill>
                      <a:schemeClr val="bg1">
                        <a:lumMod val="95000"/>
                      </a:schemeClr>
                    </a:solidFill>
                  </a:tcPr>
                </a:tc>
                <a:extLst>
                  <a:ext uri="{0D108BD9-81ED-4DB2-BD59-A6C34878D82A}">
                    <a16:rowId xmlns:a16="http://schemas.microsoft.com/office/drawing/2014/main" val="3272176033"/>
                  </a:ext>
                </a:extLst>
              </a:tr>
              <a:tr h="452401">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Settlement currency</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Single currency (ZAR)***; no monetary union</a:t>
                      </a:r>
                    </a:p>
                  </a:txBody>
                  <a:tcPr anchor="ctr">
                    <a:solidFill>
                      <a:schemeClr val="bg1">
                        <a:lumMod val="95000"/>
                      </a:schemeClr>
                    </a:solidFill>
                  </a:tcPr>
                </a:tc>
                <a:extLst>
                  <a:ext uri="{0D108BD9-81ED-4DB2-BD59-A6C34878D82A}">
                    <a16:rowId xmlns:a16="http://schemas.microsoft.com/office/drawing/2014/main" val="1284169485"/>
                  </a:ext>
                </a:extLst>
              </a:tr>
              <a:tr h="452401">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FX</a:t>
                      </a:r>
                      <a:r>
                        <a:rPr lang="en-US" sz="1200" b="1" dirty="0">
                          <a:latin typeface="+mj-lt"/>
                        </a:rPr>
                        <a:t> </a:t>
                      </a: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Conversion</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Conducted by payer and/or payee DFSP outside of TCIB platform</a:t>
                      </a:r>
                    </a:p>
                  </a:txBody>
                  <a:tcPr anchor="ctr">
                    <a:solidFill>
                      <a:schemeClr val="bg1">
                        <a:lumMod val="95000"/>
                      </a:schemeClr>
                    </a:solidFill>
                  </a:tcPr>
                </a:tc>
                <a:extLst>
                  <a:ext uri="{0D108BD9-81ED-4DB2-BD59-A6C34878D82A}">
                    <a16:rowId xmlns:a16="http://schemas.microsoft.com/office/drawing/2014/main" val="2980566342"/>
                  </a:ext>
                </a:extLst>
              </a:tr>
              <a:tr h="457629">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Settlement Entity</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SADC RTGS operated by South Africa Reserve Bank</a:t>
                      </a:r>
                    </a:p>
                  </a:txBody>
                  <a:tcPr anchor="ctr">
                    <a:solidFill>
                      <a:schemeClr val="bg1">
                        <a:lumMod val="95000"/>
                      </a:schemeClr>
                    </a:solidFill>
                  </a:tcPr>
                </a:tc>
                <a:extLst>
                  <a:ext uri="{0D108BD9-81ED-4DB2-BD59-A6C34878D82A}">
                    <a16:rowId xmlns:a16="http://schemas.microsoft.com/office/drawing/2014/main" val="1746936775"/>
                  </a:ext>
                </a:extLst>
              </a:tr>
              <a:tr h="458537">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Shared Services</a:t>
                      </a:r>
                    </a:p>
                  </a:txBody>
                  <a:tcPr anchor="ctr">
                    <a:solidFill>
                      <a:schemeClr val="bg1">
                        <a:lumMod val="95000"/>
                      </a:schemeClr>
                    </a:solidFill>
                  </a:tcPr>
                </a:tc>
                <a:tc>
                  <a:txBody>
                    <a:bodyPr/>
                    <a:lstStyle/>
                    <a:p>
                      <a:pPr marL="0" indent="0" algn="l" defTabSz="457200" rtl="0" eaLnBrk="1" latinLnBrk="0" hangingPunct="1">
                        <a:buFontTx/>
                        <a:buNone/>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No shared services in minimum viable product</a:t>
                      </a:r>
                    </a:p>
                  </a:txBody>
                  <a:tcPr anchor="ctr">
                    <a:solidFill>
                      <a:schemeClr val="bg1">
                        <a:lumMod val="95000"/>
                      </a:schemeClr>
                    </a:solidFill>
                  </a:tcPr>
                </a:tc>
                <a:extLst>
                  <a:ext uri="{0D108BD9-81ED-4DB2-BD59-A6C34878D82A}">
                    <a16:rowId xmlns:a16="http://schemas.microsoft.com/office/drawing/2014/main" val="1885761830"/>
                  </a:ext>
                </a:extLst>
              </a:tr>
            </a:tbl>
          </a:graphicData>
        </a:graphic>
      </p:graphicFrame>
      <p:sp>
        <p:nvSpPr>
          <p:cNvPr id="6" name="TextBox 5">
            <a:extLst>
              <a:ext uri="{FF2B5EF4-FFF2-40B4-BE49-F238E27FC236}">
                <a16:creationId xmlns:a16="http://schemas.microsoft.com/office/drawing/2014/main" id="{F0782E9C-B253-A543-9051-AD4AA0DA2776}"/>
              </a:ext>
            </a:extLst>
          </p:cNvPr>
          <p:cNvSpPr txBox="1"/>
          <p:nvPr/>
        </p:nvSpPr>
        <p:spPr>
          <a:xfrm>
            <a:off x="96207" y="5512591"/>
            <a:ext cx="4268007" cy="1277273"/>
          </a:xfrm>
          <a:prstGeom prst="rect">
            <a:avLst/>
          </a:prstGeom>
          <a:noFill/>
        </p:spPr>
        <p:txBody>
          <a:bodyPr wrap="square" rtlCol="0">
            <a:spAutoFit/>
          </a:bodyPr>
          <a:lstStyle/>
          <a:p>
            <a:r>
              <a:rPr lang="en-US" sz="1100" i="1" dirty="0"/>
              <a:t>*</a:t>
            </a:r>
            <a:r>
              <a:rPr lang="en-US" sz="1100" i="1" dirty="0">
                <a:solidFill>
                  <a:schemeClr val="tx1">
                    <a:lumMod val="65000"/>
                    <a:lumOff val="35000"/>
                  </a:schemeClr>
                </a:solidFill>
                <a:cs typeface="Arial" panose="020B0604020202020204" pitchFamily="34" charset="0"/>
              </a:rPr>
              <a:t>Scheme permits multiple regional clearing platforms. Currently only one (</a:t>
            </a:r>
            <a:r>
              <a:rPr lang="en-US" sz="1100" i="1" dirty="0" err="1">
                <a:solidFill>
                  <a:schemeClr val="tx1">
                    <a:lumMod val="65000"/>
                    <a:lumOff val="35000"/>
                  </a:schemeClr>
                </a:solidFill>
                <a:cs typeface="Arial" panose="020B0604020202020204" pitchFamily="34" charset="0"/>
              </a:rPr>
              <a:t>BankservAfrica</a:t>
            </a:r>
            <a:r>
              <a:rPr lang="en-US" sz="1100" i="1" dirty="0">
                <a:solidFill>
                  <a:schemeClr val="tx1">
                    <a:lumMod val="65000"/>
                    <a:lumOff val="35000"/>
                  </a:schemeClr>
                </a:solidFill>
                <a:cs typeface="Arial" panose="020B0604020202020204" pitchFamily="34" charset="0"/>
              </a:rPr>
              <a:t>) is approved</a:t>
            </a:r>
          </a:p>
          <a:p>
            <a:r>
              <a:rPr lang="en-US" sz="1100" i="1" dirty="0">
                <a:solidFill>
                  <a:schemeClr val="tx1">
                    <a:lumMod val="65000"/>
                    <a:lumOff val="35000"/>
                  </a:schemeClr>
                </a:solidFill>
                <a:cs typeface="Arial" panose="020B0604020202020204" pitchFamily="34" charset="0"/>
              </a:rPr>
              <a:t>**TCIB scheme governance is managed separately from SADC BA. </a:t>
            </a:r>
            <a:r>
              <a:rPr lang="en-US" sz="1100" i="1" dirty="0" err="1">
                <a:solidFill>
                  <a:schemeClr val="tx1">
                    <a:lumMod val="65000"/>
                    <a:lumOff val="35000"/>
                  </a:schemeClr>
                </a:solidFill>
                <a:cs typeface="Arial" panose="020B0604020202020204" pitchFamily="34" charset="0"/>
              </a:rPr>
              <a:t>BankservAfrica</a:t>
            </a:r>
            <a:r>
              <a:rPr lang="en-US" sz="1100" i="1" dirty="0">
                <a:solidFill>
                  <a:schemeClr val="tx1">
                    <a:lumMod val="65000"/>
                    <a:lumOff val="35000"/>
                  </a:schemeClr>
                </a:solidFill>
                <a:cs typeface="Arial" panose="020B0604020202020204" pitchFamily="34" charset="0"/>
              </a:rPr>
              <a:t> is both operator and scheme manager but the two are separated to promote accountability and inclusive governance</a:t>
            </a:r>
          </a:p>
          <a:p>
            <a:r>
              <a:rPr lang="en-US" sz="1100" i="1" dirty="0">
                <a:solidFill>
                  <a:schemeClr val="tx1">
                    <a:lumMod val="65000"/>
                    <a:lumOff val="35000"/>
                  </a:schemeClr>
                </a:solidFill>
                <a:cs typeface="Arial" panose="020B0604020202020204" pitchFamily="34" charset="0"/>
              </a:rPr>
              <a:t>***Additional currencies may be approved in future</a:t>
            </a:r>
            <a:endParaRPr lang="en-US" sz="1100" i="1" dirty="0">
              <a:solidFill>
                <a:schemeClr val="tx1">
                  <a:lumMod val="65000"/>
                  <a:lumOff val="35000"/>
                </a:schemeClr>
              </a:solidFill>
              <a:highlight>
                <a:srgbClr val="FFFF00"/>
              </a:highlight>
              <a:cs typeface="Arial" panose="020B0604020202020204" pitchFamily="34" charset="0"/>
            </a:endParaRPr>
          </a:p>
        </p:txBody>
      </p:sp>
    </p:spTree>
    <p:extLst>
      <p:ext uri="{BB962C8B-B14F-4D97-AF65-F5344CB8AC3E}">
        <p14:creationId xmlns:p14="http://schemas.microsoft.com/office/powerpoint/2010/main" val="281075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SADC-TCIB: South African Development Community’s RTRP System</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21</a:t>
            </a:fld>
            <a:endParaRPr lang="en-US" dirty="0">
              <a:solidFill>
                <a:prstClr val="black">
                  <a:tint val="75000"/>
                </a:prstClr>
              </a:solidFill>
            </a:endParaRPr>
          </a:p>
        </p:txBody>
      </p:sp>
      <p:sp>
        <p:nvSpPr>
          <p:cNvPr id="9" name="Content Placeholder 4">
            <a:extLst>
              <a:ext uri="{FF2B5EF4-FFF2-40B4-BE49-F238E27FC236}">
                <a16:creationId xmlns:a16="http://schemas.microsoft.com/office/drawing/2014/main" id="{CD0D1B4C-8F1E-814A-BBA1-BF56A66F8E61}"/>
              </a:ext>
            </a:extLst>
          </p:cNvPr>
          <p:cNvSpPr>
            <a:spLocks noGrp="1"/>
          </p:cNvSpPr>
          <p:nvPr>
            <p:ph sz="quarter" idx="14"/>
          </p:nvPr>
        </p:nvSpPr>
        <p:spPr>
          <a:xfrm>
            <a:off x="299243" y="848455"/>
            <a:ext cx="8545513" cy="4881690"/>
          </a:xfrm>
        </p:spPr>
        <p:txBody>
          <a:bodyPr/>
          <a:lstStyle/>
          <a:p>
            <a:r>
              <a:rPr lang="en-US" dirty="0"/>
              <a:t>The SADC TCIB scheme allows for multiple platforms to be approved as a regional clearing operators. However, currently only a single platform operated by </a:t>
            </a:r>
            <a:r>
              <a:rPr lang="en-US" dirty="0" err="1"/>
              <a:t>BankservAfrica</a:t>
            </a:r>
            <a:r>
              <a:rPr lang="en-US" dirty="0"/>
              <a:t> is approved</a:t>
            </a:r>
          </a:p>
          <a:p>
            <a:r>
              <a:rPr lang="en-US" dirty="0"/>
              <a:t>Settlement is conducted in the South African Rand (ZAR) and typically through SADC RTGS (operated by the South African Reserve Bank). However, </a:t>
            </a:r>
            <a:r>
              <a:rPr lang="en-ZA" dirty="0"/>
              <a:t>in cases where the central bank of a country does not have an arrangement for SADC TCIB to connect to it, settlement is completed through correspondent banks</a:t>
            </a:r>
            <a:endParaRPr lang="en-US" dirty="0"/>
          </a:p>
          <a:p>
            <a:r>
              <a:rPr lang="en-US" dirty="0"/>
              <a:t>FX conversion is conducted outside of the platform and is required for payments initiated or received by end-users in currency other than ZAR</a:t>
            </a:r>
          </a:p>
          <a:p>
            <a:pPr lvl="2"/>
            <a:endParaRPr lang="en-US" dirty="0"/>
          </a:p>
        </p:txBody>
      </p:sp>
      <p:pic>
        <p:nvPicPr>
          <p:cNvPr id="7" name="Picture 6">
            <a:extLst>
              <a:ext uri="{FF2B5EF4-FFF2-40B4-BE49-F238E27FC236}">
                <a16:creationId xmlns:a16="http://schemas.microsoft.com/office/drawing/2014/main" id="{2297A12E-AF70-9742-8ADB-119F578F3E24}"/>
              </a:ext>
            </a:extLst>
          </p:cNvPr>
          <p:cNvPicPr>
            <a:picLocks noChangeAspect="1"/>
          </p:cNvPicPr>
          <p:nvPr/>
        </p:nvPicPr>
        <p:blipFill>
          <a:blip r:embed="rId3"/>
          <a:stretch>
            <a:fillRect/>
          </a:stretch>
        </p:blipFill>
        <p:spPr>
          <a:xfrm>
            <a:off x="1801812" y="2823765"/>
            <a:ext cx="5627688" cy="3667941"/>
          </a:xfrm>
          <a:prstGeom prst="rect">
            <a:avLst/>
          </a:prstGeom>
        </p:spPr>
      </p:pic>
    </p:spTree>
    <p:extLst>
      <p:ext uri="{BB962C8B-B14F-4D97-AF65-F5344CB8AC3E}">
        <p14:creationId xmlns:p14="http://schemas.microsoft.com/office/powerpoint/2010/main" val="99767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1DB13-5FD7-CE49-91F9-32337BA09CEF}"/>
              </a:ext>
            </a:extLst>
          </p:cNvPr>
          <p:cNvSpPr>
            <a:spLocks noGrp="1"/>
          </p:cNvSpPr>
          <p:nvPr>
            <p:ph type="body" sz="quarter" idx="13"/>
          </p:nvPr>
        </p:nvSpPr>
        <p:spPr>
          <a:xfrm>
            <a:off x="355339" y="833633"/>
            <a:ext cx="8545513" cy="654925"/>
          </a:xfrm>
        </p:spPr>
        <p:txBody>
          <a:bodyPr/>
          <a:lstStyle/>
          <a:p>
            <a:r>
              <a:rPr lang="en-US" sz="1400" dirty="0"/>
              <a:t>Buna is an example of model 1 system with centralized clearing and settlement and multiple currencies</a:t>
            </a:r>
            <a:endParaRPr lang="en-US" sz="1400" dirty="0">
              <a:solidFill>
                <a:srgbClr val="FF0000"/>
              </a:solidFill>
              <a:highlight>
                <a:srgbClr val="FFFF00"/>
              </a:highlight>
            </a:endParaRPr>
          </a:p>
        </p:txBody>
      </p:sp>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a:xfrm>
            <a:off x="96207" y="252914"/>
            <a:ext cx="6577847" cy="246221"/>
          </a:xfrm>
        </p:spPr>
        <p:txBody>
          <a:bodyPr/>
          <a:lstStyle/>
          <a:p>
            <a:r>
              <a:rPr lang="en-US" dirty="0"/>
              <a:t>Buna: Cross-Border Payments in Arab Region</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22</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E6F041E1-C613-2640-B620-EAAF62DFFA55}"/>
              </a:ext>
            </a:extLst>
          </p:cNvPr>
          <p:cNvSpPr>
            <a:spLocks noGrp="1"/>
          </p:cNvSpPr>
          <p:nvPr>
            <p:ph sz="quarter" idx="14"/>
          </p:nvPr>
        </p:nvSpPr>
        <p:spPr>
          <a:xfrm>
            <a:off x="421442" y="1504640"/>
            <a:ext cx="3831581" cy="4780547"/>
          </a:xfrm>
        </p:spPr>
        <p:txBody>
          <a:bodyPr/>
          <a:lstStyle/>
          <a:p>
            <a:pPr marL="177800" lvl="1" indent="-177800">
              <a:spcBef>
                <a:spcPts val="600"/>
              </a:spcBef>
            </a:pPr>
            <a:r>
              <a:rPr lang="en-US" dirty="0"/>
              <a:t>The Buna RTRP system is planned for lunch in the first half of 2022 </a:t>
            </a:r>
          </a:p>
          <a:p>
            <a:pPr marL="177800" lvl="1" indent="-177800">
              <a:spcBef>
                <a:spcPts val="600"/>
              </a:spcBef>
            </a:pPr>
            <a:r>
              <a:rPr lang="en-US" dirty="0"/>
              <a:t>Meanwhile, the RTGS system is in its second year of operation. While the system supports both large- and small-value payments, it is not an RTRP and does not enable instant funds availability</a:t>
            </a:r>
            <a:endParaRPr lang="en-US" dirty="0">
              <a:solidFill>
                <a:srgbClr val="FF0000"/>
              </a:solidFill>
            </a:endParaRPr>
          </a:p>
          <a:p>
            <a:pPr marL="177800" indent="-177800">
              <a:spcBef>
                <a:spcPts val="600"/>
              </a:spcBef>
            </a:pPr>
            <a:r>
              <a:rPr lang="en-US" dirty="0"/>
              <a:t>Anticipated RTRP system activity</a:t>
            </a:r>
          </a:p>
          <a:p>
            <a:pPr marL="577850" lvl="1" indent="-177800">
              <a:spcBef>
                <a:spcPts val="600"/>
              </a:spcBef>
            </a:pPr>
            <a:r>
              <a:rPr lang="en-US" dirty="0"/>
              <a:t>The use cases that are anticipated to drive volume are P2P, P2B, C2P, and B2P (inclusive of government payments)</a:t>
            </a:r>
          </a:p>
          <a:p>
            <a:pPr marL="577850" lvl="1" indent="-177800">
              <a:spcBef>
                <a:spcPts val="600"/>
              </a:spcBef>
            </a:pPr>
            <a:r>
              <a:rPr lang="en-US" dirty="0"/>
              <a:t>Biggest challenge to adoption and reaching projected volumes will be to attract the first member banks to begin to grow out the network</a:t>
            </a:r>
            <a:endParaRPr lang="en-US" b="1" dirty="0"/>
          </a:p>
          <a:p>
            <a:pPr marL="177800" lvl="2" indent="-177800">
              <a:spcBef>
                <a:spcPts val="600"/>
              </a:spcBef>
              <a:spcAft>
                <a:spcPts val="600"/>
              </a:spcAft>
            </a:pPr>
            <a:r>
              <a:rPr lang="en-US" dirty="0"/>
              <a:t>Examples of features on RTRP roadmap</a:t>
            </a:r>
          </a:p>
          <a:p>
            <a:pPr marL="635000" lvl="3" indent="-177800">
              <a:spcBef>
                <a:spcPts val="0"/>
              </a:spcBef>
            </a:pPr>
            <a:r>
              <a:rPr lang="en-US" dirty="0"/>
              <a:t>QR support </a:t>
            </a:r>
          </a:p>
          <a:p>
            <a:pPr marL="635000" lvl="3" indent="-177800">
              <a:spcBef>
                <a:spcPts val="0"/>
              </a:spcBef>
            </a:pPr>
            <a:r>
              <a:rPr lang="en-US" dirty="0"/>
              <a:t>Request for payment</a:t>
            </a:r>
          </a:p>
          <a:p>
            <a:pPr marL="635000" lvl="3" indent="-177800">
              <a:spcBef>
                <a:spcPts val="0"/>
              </a:spcBef>
            </a:pPr>
            <a:r>
              <a:rPr lang="en-US" dirty="0"/>
              <a:t>Contemplated: centralized compliance screening</a:t>
            </a:r>
          </a:p>
          <a:p>
            <a:pPr lvl="2"/>
            <a:endParaRPr lang="en-US" dirty="0"/>
          </a:p>
        </p:txBody>
      </p:sp>
      <p:graphicFrame>
        <p:nvGraphicFramePr>
          <p:cNvPr id="8" name="Table 8">
            <a:extLst>
              <a:ext uri="{FF2B5EF4-FFF2-40B4-BE49-F238E27FC236}">
                <a16:creationId xmlns:a16="http://schemas.microsoft.com/office/drawing/2014/main" id="{CACB7403-88F6-534C-AA1E-8FDD49F2DBF0}"/>
              </a:ext>
            </a:extLst>
          </p:cNvPr>
          <p:cNvGraphicFramePr>
            <a:graphicFrameLocks noGrp="1"/>
          </p:cNvGraphicFramePr>
          <p:nvPr>
            <p:extLst>
              <p:ext uri="{D42A27DB-BD31-4B8C-83A1-F6EECF244321}">
                <p14:modId xmlns:p14="http://schemas.microsoft.com/office/powerpoint/2010/main" val="1521343414"/>
              </p:ext>
            </p:extLst>
          </p:nvPr>
        </p:nvGraphicFramePr>
        <p:xfrm>
          <a:off x="4364214" y="1669741"/>
          <a:ext cx="4511683" cy="4613975"/>
        </p:xfrm>
        <a:graphic>
          <a:graphicData uri="http://schemas.openxmlformats.org/drawingml/2006/table">
            <a:tbl>
              <a:tblPr firstRow="1" bandRow="1">
                <a:tableStyleId>{5C22544A-7EE6-4342-B048-85BDC9FD1C3A}</a:tableStyleId>
              </a:tblPr>
              <a:tblGrid>
                <a:gridCol w="1527300">
                  <a:extLst>
                    <a:ext uri="{9D8B030D-6E8A-4147-A177-3AD203B41FA5}">
                      <a16:colId xmlns:a16="http://schemas.microsoft.com/office/drawing/2014/main" val="3485161680"/>
                    </a:ext>
                  </a:extLst>
                </a:gridCol>
                <a:gridCol w="2984383">
                  <a:extLst>
                    <a:ext uri="{9D8B030D-6E8A-4147-A177-3AD203B41FA5}">
                      <a16:colId xmlns:a16="http://schemas.microsoft.com/office/drawing/2014/main" val="2117202095"/>
                    </a:ext>
                  </a:extLst>
                </a:gridCol>
              </a:tblGrid>
              <a:tr h="375125">
                <a:tc>
                  <a:txBody>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Model </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1 – Centralized Regional Clearing</a:t>
                      </a:r>
                    </a:p>
                  </a:txBody>
                  <a:tcPr anchor="ctr">
                    <a:solidFill>
                      <a:schemeClr val="bg1">
                        <a:lumMod val="95000"/>
                      </a:schemeClr>
                    </a:solidFill>
                  </a:tcPr>
                </a:tc>
                <a:extLst>
                  <a:ext uri="{0D108BD9-81ED-4DB2-BD59-A6C34878D82A}">
                    <a16:rowId xmlns:a16="http://schemas.microsoft.com/office/drawing/2014/main" val="2906011200"/>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Scheme Governance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Arab Monetary Fund central banks</a:t>
                      </a:r>
                    </a:p>
                  </a:txBody>
                  <a:tcPr anchor="ctr">
                    <a:solidFill>
                      <a:schemeClr val="bg1">
                        <a:lumMod val="95000"/>
                      </a:schemeClr>
                    </a:solidFill>
                  </a:tcPr>
                </a:tc>
                <a:extLst>
                  <a:ext uri="{0D108BD9-81ED-4DB2-BD59-A6C34878D82A}">
                    <a16:rowId xmlns:a16="http://schemas.microsoft.com/office/drawing/2014/main" val="1426912909"/>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System Structure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Different entities perform clearing and settlement</a:t>
                      </a:r>
                    </a:p>
                  </a:txBody>
                  <a:tcPr anchor="ctr">
                    <a:solidFill>
                      <a:schemeClr val="bg1">
                        <a:lumMod val="95000"/>
                      </a:schemeClr>
                    </a:solidFill>
                  </a:tcPr>
                </a:tc>
                <a:extLst>
                  <a:ext uri="{0D108BD9-81ED-4DB2-BD59-A6C34878D82A}">
                    <a16:rowId xmlns:a16="http://schemas.microsoft.com/office/drawing/2014/main" val="797848725"/>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Switch Access</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Banks only </a:t>
                      </a:r>
                    </a:p>
                  </a:txBody>
                  <a:tcPr anchor="ctr">
                    <a:solidFill>
                      <a:schemeClr val="bg1">
                        <a:lumMod val="95000"/>
                      </a:schemeClr>
                    </a:solidFill>
                  </a:tcPr>
                </a:tc>
                <a:extLst>
                  <a:ext uri="{0D108BD9-81ED-4DB2-BD59-A6C34878D82A}">
                    <a16:rowId xmlns:a16="http://schemas.microsoft.com/office/drawing/2014/main" val="2105020707"/>
                  </a:ext>
                </a:extLst>
              </a:tr>
              <a:tr h="647476">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Funds Availability to Payee</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Real-time</a:t>
                      </a:r>
                    </a:p>
                  </a:txBody>
                  <a:tcPr anchor="ctr">
                    <a:solidFill>
                      <a:schemeClr val="bg1">
                        <a:lumMod val="95000"/>
                      </a:schemeClr>
                    </a:solidFill>
                  </a:tcPr>
                </a:tc>
                <a:extLst>
                  <a:ext uri="{0D108BD9-81ED-4DB2-BD59-A6C34878D82A}">
                    <a16:rowId xmlns:a16="http://schemas.microsoft.com/office/drawing/2014/main" val="3187976871"/>
                  </a:ext>
                </a:extLst>
              </a:tr>
              <a:tr h="647476">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Clearing &amp; Settlement Timing</a:t>
                      </a:r>
                    </a:p>
                  </a:txBody>
                  <a:tcPr anchor="ctr">
                    <a:solidFill>
                      <a:schemeClr val="bg1">
                        <a:lumMod val="95000"/>
                      </a:schemeClr>
                    </a:solidFill>
                  </a:tcPr>
                </a:tc>
                <a:tc>
                  <a:txBody>
                    <a:bodyPr/>
                    <a:lstStyle/>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Clearing: real-time </a:t>
                      </a:r>
                    </a:p>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DFSP Settlement: real-time</a:t>
                      </a:r>
                    </a:p>
                  </a:txBody>
                  <a:tcPr anchor="ctr">
                    <a:solidFill>
                      <a:schemeClr val="bg1">
                        <a:lumMod val="95000"/>
                      </a:schemeClr>
                    </a:solidFill>
                  </a:tcPr>
                </a:tc>
                <a:extLst>
                  <a:ext uri="{0D108BD9-81ED-4DB2-BD59-A6C34878D82A}">
                    <a16:rowId xmlns:a16="http://schemas.microsoft.com/office/drawing/2014/main" val="3272176033"/>
                  </a:ext>
                </a:extLst>
              </a:tr>
              <a:tr h="375125">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Settlement currency</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Multiple Arab currencies, USD, EUR</a:t>
                      </a:r>
                    </a:p>
                  </a:txBody>
                  <a:tcPr anchor="ctr">
                    <a:solidFill>
                      <a:schemeClr val="bg1">
                        <a:lumMod val="95000"/>
                      </a:schemeClr>
                    </a:solidFill>
                  </a:tcPr>
                </a:tc>
                <a:extLst>
                  <a:ext uri="{0D108BD9-81ED-4DB2-BD59-A6C34878D82A}">
                    <a16:rowId xmlns:a16="http://schemas.microsoft.com/office/drawing/2014/main" val="1284169485"/>
                  </a:ext>
                </a:extLst>
              </a:tr>
              <a:tr h="277490">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FX</a:t>
                      </a:r>
                      <a:r>
                        <a:rPr lang="en-US" sz="1200" b="1" dirty="0">
                          <a:latin typeface="+mj-lt"/>
                        </a:rPr>
                        <a:t> </a:t>
                      </a:r>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Conversion</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Facilitated by the platform</a:t>
                      </a:r>
                    </a:p>
                  </a:txBody>
                  <a:tcPr anchor="ctr">
                    <a:solidFill>
                      <a:schemeClr val="bg1">
                        <a:lumMod val="95000"/>
                      </a:schemeClr>
                    </a:solidFill>
                  </a:tcPr>
                </a:tc>
                <a:extLst>
                  <a:ext uri="{0D108BD9-81ED-4DB2-BD59-A6C34878D82A}">
                    <a16:rowId xmlns:a16="http://schemas.microsoft.com/office/drawing/2014/main" val="2980566342"/>
                  </a:ext>
                </a:extLst>
              </a:tr>
              <a:tr h="462483">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Settlement Entity</a:t>
                      </a:r>
                    </a:p>
                  </a:txBody>
                  <a:tcPr anchor="ctr">
                    <a:solidFill>
                      <a:schemeClr val="bg1">
                        <a:lumMod val="95000"/>
                      </a:schemeClr>
                    </a:solidFill>
                  </a:tcPr>
                </a:tc>
                <a:tc>
                  <a:txBody>
                    <a:bodyPr/>
                    <a:lstStyle/>
                    <a:p>
                      <a:pPr marL="0" algn="l" defTabSz="457200" rtl="0" eaLnBrk="1" latinLnBrk="0" hangingPunct="1"/>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Buna RTGS </a:t>
                      </a:r>
                    </a:p>
                  </a:txBody>
                  <a:tcPr anchor="ctr">
                    <a:solidFill>
                      <a:schemeClr val="bg1">
                        <a:lumMod val="95000"/>
                      </a:schemeClr>
                    </a:solidFill>
                  </a:tcPr>
                </a:tc>
                <a:extLst>
                  <a:ext uri="{0D108BD9-81ED-4DB2-BD59-A6C34878D82A}">
                    <a16:rowId xmlns:a16="http://schemas.microsoft.com/office/drawing/2014/main" val="1746936775"/>
                  </a:ext>
                </a:extLst>
              </a:tr>
              <a:tr h="262659">
                <a:tc>
                  <a:txBody>
                    <a:bodyPr/>
                    <a:lstStyle/>
                    <a:p>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Shared Services</a:t>
                      </a:r>
                    </a:p>
                  </a:txBody>
                  <a:tcPr anchor="ctr">
                    <a:solidFill>
                      <a:schemeClr val="bg1">
                        <a:lumMod val="95000"/>
                      </a:schemeClr>
                    </a:solidFill>
                  </a:tcPr>
                </a:tc>
                <a:tc>
                  <a:txBody>
                    <a:bodyPr/>
                    <a:lstStyle/>
                    <a:p>
                      <a:pPr marL="0" indent="0" algn="l" defTabSz="457200" rtl="0" eaLnBrk="1" latinLnBrk="0" hangingPunct="1">
                        <a:buFontTx/>
                        <a:buNone/>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FX conversion is facilitated by the platform</a:t>
                      </a:r>
                    </a:p>
                  </a:txBody>
                  <a:tcPr anchor="ctr">
                    <a:solidFill>
                      <a:schemeClr val="bg1">
                        <a:lumMod val="95000"/>
                      </a:schemeClr>
                    </a:solidFill>
                  </a:tcPr>
                </a:tc>
                <a:extLst>
                  <a:ext uri="{0D108BD9-81ED-4DB2-BD59-A6C34878D82A}">
                    <a16:rowId xmlns:a16="http://schemas.microsoft.com/office/drawing/2014/main" val="1885761830"/>
                  </a:ext>
                </a:extLst>
              </a:tr>
            </a:tbl>
          </a:graphicData>
        </a:graphic>
      </p:graphicFrame>
    </p:spTree>
    <p:extLst>
      <p:ext uri="{BB962C8B-B14F-4D97-AF65-F5344CB8AC3E}">
        <p14:creationId xmlns:p14="http://schemas.microsoft.com/office/powerpoint/2010/main" val="591622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Buna: Cross-Border Payments in Arab Region</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23</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E6F041E1-C613-2640-B620-EAAF62DFFA55}"/>
              </a:ext>
            </a:extLst>
          </p:cNvPr>
          <p:cNvSpPr>
            <a:spLocks noGrp="1"/>
          </p:cNvSpPr>
          <p:nvPr>
            <p:ph sz="quarter" idx="14"/>
          </p:nvPr>
        </p:nvSpPr>
        <p:spPr>
          <a:xfrm>
            <a:off x="453417" y="879298"/>
            <a:ext cx="8545513" cy="4881690"/>
          </a:xfrm>
        </p:spPr>
        <p:txBody>
          <a:bodyPr/>
          <a:lstStyle/>
          <a:p>
            <a:r>
              <a:rPr lang="en-US" dirty="0"/>
              <a:t>The planned approach for Buna’ RTRP will be for Buna, which is operated by the Arab Monetary Fund, to perform the centralized clearing functions </a:t>
            </a:r>
          </a:p>
          <a:p>
            <a:r>
              <a:rPr lang="en-US" dirty="0"/>
              <a:t>Settlement will be conducted in Buna accounts maintained with each respective currency’ settlement bank (referred to as Fund-Holding Institution or FHI), which is typically a central bank for that currency</a:t>
            </a:r>
          </a:p>
          <a:p>
            <a:r>
              <a:rPr lang="en-US" dirty="0"/>
              <a:t>FX conversion, where needed to pre-fund Buna accounts, can be facilitated with Buna-enabled FX marketplace or through outside FX providers (process flows shown on next slide)</a:t>
            </a:r>
          </a:p>
        </p:txBody>
      </p:sp>
      <p:pic>
        <p:nvPicPr>
          <p:cNvPr id="2" name="Picture 1">
            <a:extLst>
              <a:ext uri="{FF2B5EF4-FFF2-40B4-BE49-F238E27FC236}">
                <a16:creationId xmlns:a16="http://schemas.microsoft.com/office/drawing/2014/main" id="{4B1FCBCC-CE24-0A4D-AED9-C408E4669209}"/>
              </a:ext>
            </a:extLst>
          </p:cNvPr>
          <p:cNvPicPr>
            <a:picLocks noChangeAspect="1"/>
          </p:cNvPicPr>
          <p:nvPr/>
        </p:nvPicPr>
        <p:blipFill>
          <a:blip r:embed="rId3"/>
          <a:stretch>
            <a:fillRect/>
          </a:stretch>
        </p:blipFill>
        <p:spPr>
          <a:xfrm>
            <a:off x="1771650" y="2440136"/>
            <a:ext cx="5600700" cy="4051570"/>
          </a:xfrm>
          <a:prstGeom prst="rect">
            <a:avLst/>
          </a:prstGeom>
        </p:spPr>
      </p:pic>
    </p:spTree>
    <p:extLst>
      <p:ext uri="{BB962C8B-B14F-4D97-AF65-F5344CB8AC3E}">
        <p14:creationId xmlns:p14="http://schemas.microsoft.com/office/powerpoint/2010/main" val="3231815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Buna: Cross-Border Payments in Arab Region</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24</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E6F041E1-C613-2640-B620-EAAF62DFFA55}"/>
              </a:ext>
            </a:extLst>
          </p:cNvPr>
          <p:cNvSpPr>
            <a:spLocks noGrp="1"/>
          </p:cNvSpPr>
          <p:nvPr>
            <p:ph sz="quarter" idx="14"/>
          </p:nvPr>
        </p:nvSpPr>
        <p:spPr>
          <a:xfrm>
            <a:off x="330384" y="893564"/>
            <a:ext cx="8545513" cy="1469808"/>
          </a:xfrm>
        </p:spPr>
        <p:txBody>
          <a:bodyPr/>
          <a:lstStyle/>
          <a:p>
            <a:r>
              <a:rPr lang="en-US" dirty="0"/>
              <a:t>For each available currency that a bank participant chooses to transact in, it will need to open an account in that currency in Buna  </a:t>
            </a:r>
          </a:p>
          <a:p>
            <a:r>
              <a:rPr lang="en-US" dirty="0"/>
              <a:t>Buna scheme rules require that these accounts are pre-funded. For their local currency, banks will pre-fund their accounts with the FHI (typically the central bank). For other currencies, they will rely on correspondent banks for pre-funding</a:t>
            </a:r>
          </a:p>
        </p:txBody>
      </p:sp>
      <p:sp>
        <p:nvSpPr>
          <p:cNvPr id="2" name="TextBox 1">
            <a:extLst>
              <a:ext uri="{FF2B5EF4-FFF2-40B4-BE49-F238E27FC236}">
                <a16:creationId xmlns:a16="http://schemas.microsoft.com/office/drawing/2014/main" id="{2159192F-3C35-4C43-AA7C-57BF8E8B8F90}"/>
              </a:ext>
            </a:extLst>
          </p:cNvPr>
          <p:cNvSpPr txBox="1"/>
          <p:nvPr/>
        </p:nvSpPr>
        <p:spPr>
          <a:xfrm>
            <a:off x="571500" y="6428632"/>
            <a:ext cx="1955800" cy="246221"/>
          </a:xfrm>
          <a:prstGeom prst="rect">
            <a:avLst/>
          </a:prstGeom>
          <a:noFill/>
        </p:spPr>
        <p:txBody>
          <a:bodyPr wrap="square" rtlCol="0">
            <a:spAutoFit/>
          </a:bodyPr>
          <a:lstStyle/>
          <a:p>
            <a:r>
              <a:rPr lang="en-US" sz="1000" dirty="0"/>
              <a:t>Source: Buna</a:t>
            </a:r>
          </a:p>
        </p:txBody>
      </p:sp>
      <p:pic>
        <p:nvPicPr>
          <p:cNvPr id="8" name="Picture 7">
            <a:extLst>
              <a:ext uri="{FF2B5EF4-FFF2-40B4-BE49-F238E27FC236}">
                <a16:creationId xmlns:a16="http://schemas.microsoft.com/office/drawing/2014/main" id="{DAB2E2DE-C762-D942-834A-03496B3D6D0B}"/>
              </a:ext>
            </a:extLst>
          </p:cNvPr>
          <p:cNvPicPr>
            <a:picLocks noChangeAspect="1"/>
          </p:cNvPicPr>
          <p:nvPr/>
        </p:nvPicPr>
        <p:blipFill>
          <a:blip r:embed="rId3"/>
          <a:stretch>
            <a:fillRect/>
          </a:stretch>
        </p:blipFill>
        <p:spPr>
          <a:xfrm>
            <a:off x="1076446" y="2235673"/>
            <a:ext cx="6609144" cy="4012140"/>
          </a:xfrm>
          <a:prstGeom prst="rect">
            <a:avLst/>
          </a:prstGeom>
        </p:spPr>
      </p:pic>
    </p:spTree>
    <p:extLst>
      <p:ext uri="{BB962C8B-B14F-4D97-AF65-F5344CB8AC3E}">
        <p14:creationId xmlns:p14="http://schemas.microsoft.com/office/powerpoint/2010/main" val="4289214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C1DB13-5FD7-CE49-91F9-32337BA09CEF}"/>
              </a:ext>
            </a:extLst>
          </p:cNvPr>
          <p:cNvSpPr>
            <a:spLocks noGrp="1"/>
          </p:cNvSpPr>
          <p:nvPr>
            <p:ph type="body" sz="quarter" idx="13"/>
          </p:nvPr>
        </p:nvSpPr>
        <p:spPr>
          <a:xfrm>
            <a:off x="278220" y="789565"/>
            <a:ext cx="8545513" cy="654925"/>
          </a:xfrm>
        </p:spPr>
        <p:txBody>
          <a:bodyPr/>
          <a:lstStyle/>
          <a:p>
            <a:r>
              <a:rPr lang="en-US" sz="1400" dirty="0"/>
              <a:t>The project led by BIS Innovation Hub explores how RTRP systems can be used to improve the cross-border payments experience. It provides a blueprint for a scalable network, Nexus, that would connect RTRP systems in multiple countries</a:t>
            </a:r>
          </a:p>
          <a:p>
            <a:endParaRPr lang="en-US" sz="1400" dirty="0"/>
          </a:p>
          <a:p>
            <a:endParaRPr lang="en-US" sz="1400" dirty="0"/>
          </a:p>
        </p:txBody>
      </p:sp>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BIS Nexus Project </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25</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E6F041E1-C613-2640-B620-EAAF62DFFA55}"/>
              </a:ext>
            </a:extLst>
          </p:cNvPr>
          <p:cNvSpPr>
            <a:spLocks noGrp="1"/>
          </p:cNvSpPr>
          <p:nvPr>
            <p:ph sz="quarter" idx="14"/>
          </p:nvPr>
        </p:nvSpPr>
        <p:spPr>
          <a:xfrm>
            <a:off x="330384" y="1734920"/>
            <a:ext cx="8545513" cy="4881690"/>
          </a:xfrm>
        </p:spPr>
        <p:txBody>
          <a:bodyPr/>
          <a:lstStyle/>
          <a:p>
            <a:r>
              <a:rPr lang="en-US" b="1" dirty="0"/>
              <a:t>WHAT problem is Nexus trying to solve?</a:t>
            </a:r>
          </a:p>
          <a:p>
            <a:pPr lvl="1"/>
            <a:r>
              <a:rPr lang="en-US" dirty="0"/>
              <a:t>Overcome typical challenges in traditional cross-border payments related to speed, cost, transparency, and access that continue to exist in the age of real time payments</a:t>
            </a:r>
          </a:p>
          <a:p>
            <a:pPr lvl="2"/>
            <a:r>
              <a:rPr lang="en-US" dirty="0"/>
              <a:t>Speed – enable cross-border payments to complete within 60 seconds (in most cases)</a:t>
            </a:r>
          </a:p>
          <a:p>
            <a:pPr lvl="2"/>
            <a:r>
              <a:rPr lang="en-US" dirty="0"/>
              <a:t>Cost – reduce cost by increasing efficiency and reducing manual interventions</a:t>
            </a:r>
          </a:p>
          <a:p>
            <a:pPr lvl="2"/>
            <a:r>
              <a:rPr lang="en-US" dirty="0"/>
              <a:t>Transparency – provide transparency to sender on transaction and FX fees</a:t>
            </a:r>
          </a:p>
          <a:p>
            <a:pPr lvl="2"/>
            <a:r>
              <a:rPr lang="en-US" dirty="0"/>
              <a:t>Access – support cross-border payments for any sender with access to domestic RTRP system</a:t>
            </a:r>
          </a:p>
          <a:p>
            <a:pPr lvl="2"/>
            <a:r>
              <a:rPr lang="en-US" dirty="0"/>
              <a:t>Confidence and security – confirmation of payee to ensure funds sent to correct account</a:t>
            </a:r>
          </a:p>
          <a:p>
            <a:pPr lvl="2"/>
            <a:r>
              <a:rPr lang="en-US" dirty="0"/>
              <a:t>Usability – senders use existing apps and domestic aliases to initiate payment</a:t>
            </a:r>
          </a:p>
          <a:p>
            <a:pPr lvl="2"/>
            <a:endParaRPr lang="en-US" dirty="0"/>
          </a:p>
          <a:p>
            <a:pPr marL="342900" lvl="2" indent="-342900"/>
            <a:r>
              <a:rPr lang="en-US" b="1" dirty="0"/>
              <a:t>HOW is Nexus trying to solve the problem</a:t>
            </a:r>
          </a:p>
          <a:p>
            <a:pPr lvl="1"/>
            <a:r>
              <a:rPr lang="en-US" dirty="0"/>
              <a:t>Will provide a standardized way for domestic RTRP to speak or “interoperate” with each other</a:t>
            </a:r>
          </a:p>
          <a:p>
            <a:pPr lvl="1"/>
            <a:r>
              <a:rPr lang="en-US" dirty="0"/>
              <a:t>Two elements will enable the connection </a:t>
            </a:r>
          </a:p>
          <a:p>
            <a:pPr lvl="2"/>
            <a:r>
              <a:rPr lang="en-US" dirty="0"/>
              <a:t>Nexus Scheme: defines rules and obligations of each domestic RTRP (supplementing existing scheme with cross-border components), banks, and other participants</a:t>
            </a:r>
          </a:p>
          <a:p>
            <a:pPr lvl="2"/>
            <a:r>
              <a:rPr lang="en-US" dirty="0"/>
              <a:t>Nexus Gateway: software component embedded in each domestic RTRP that will coordinate key processes between sending and receiving system</a:t>
            </a:r>
          </a:p>
          <a:p>
            <a:pPr marL="800100" lvl="3" indent="-342900"/>
            <a:endParaRPr lang="en-US" b="1" dirty="0"/>
          </a:p>
          <a:p>
            <a:pPr lvl="2"/>
            <a:endParaRPr lang="en-US" dirty="0"/>
          </a:p>
        </p:txBody>
      </p:sp>
    </p:spTree>
    <p:extLst>
      <p:ext uri="{BB962C8B-B14F-4D97-AF65-F5344CB8AC3E}">
        <p14:creationId xmlns:p14="http://schemas.microsoft.com/office/powerpoint/2010/main" val="731623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E8824DF-813C-3D41-B562-7049CE6F1216}"/>
              </a:ext>
            </a:extLst>
          </p:cNvPr>
          <p:cNvSpPr>
            <a:spLocks noGrp="1"/>
          </p:cNvSpPr>
          <p:nvPr>
            <p:ph type="body" sz="quarter" idx="13"/>
          </p:nvPr>
        </p:nvSpPr>
        <p:spPr>
          <a:xfrm>
            <a:off x="245169" y="833633"/>
            <a:ext cx="8545513" cy="541867"/>
          </a:xfrm>
        </p:spPr>
        <p:txBody>
          <a:bodyPr/>
          <a:lstStyle/>
          <a:p>
            <a:r>
              <a:rPr lang="en-US" sz="1400" dirty="0"/>
              <a:t>The Nexus Scheme and Gateway are concepts designed to support Model 3 (decentralized linking of national systems) of clearing and settlement</a:t>
            </a:r>
          </a:p>
        </p:txBody>
      </p:sp>
      <p:sp>
        <p:nvSpPr>
          <p:cNvPr id="3" name="Title 2">
            <a:extLst>
              <a:ext uri="{FF2B5EF4-FFF2-40B4-BE49-F238E27FC236}">
                <a16:creationId xmlns:a16="http://schemas.microsoft.com/office/drawing/2014/main" id="{8187904F-0B09-1545-8D52-446D85410E30}"/>
              </a:ext>
            </a:extLst>
          </p:cNvPr>
          <p:cNvSpPr>
            <a:spLocks noGrp="1"/>
          </p:cNvSpPr>
          <p:nvPr>
            <p:ph type="title"/>
          </p:nvPr>
        </p:nvSpPr>
        <p:spPr/>
        <p:txBody>
          <a:bodyPr/>
          <a:lstStyle/>
          <a:p>
            <a:r>
              <a:rPr lang="en-US" dirty="0"/>
              <a:t>BIS Innovation Hub’s Nexus Project </a:t>
            </a:r>
          </a:p>
        </p:txBody>
      </p:sp>
      <p:sp>
        <p:nvSpPr>
          <p:cNvPr id="4" name="Slide Number Placeholder 3">
            <a:extLst>
              <a:ext uri="{FF2B5EF4-FFF2-40B4-BE49-F238E27FC236}">
                <a16:creationId xmlns:a16="http://schemas.microsoft.com/office/drawing/2014/main" id="{6422680D-81A7-964A-8423-A28A1E68B2AA}"/>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26</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5685D227-C7D9-0347-B947-41E147712B56}"/>
              </a:ext>
            </a:extLst>
          </p:cNvPr>
          <p:cNvSpPr>
            <a:spLocks noGrp="1"/>
          </p:cNvSpPr>
          <p:nvPr>
            <p:ph sz="quarter" idx="14"/>
          </p:nvPr>
        </p:nvSpPr>
        <p:spPr>
          <a:xfrm>
            <a:off x="421441" y="1492281"/>
            <a:ext cx="8545513" cy="1336034"/>
          </a:xfrm>
        </p:spPr>
        <p:txBody>
          <a:bodyPr/>
          <a:lstStyle/>
          <a:p>
            <a:r>
              <a:rPr lang="en-US" dirty="0"/>
              <a:t>Participating domestic RTRP systems will install a software module called a Nexus Gateway which will connect to a Nexus Gateway in other participating countries. The Gateway effectively serves as a payment switch between two domestic RTRP systems participating in a broader scheme, eliminating the need to route transfers through a central hub / switch</a:t>
            </a:r>
          </a:p>
          <a:p>
            <a:r>
              <a:rPr lang="en-US" dirty="0"/>
              <a:t>The domestic settlement arrangements in model 3 remain remain unchanged</a:t>
            </a:r>
          </a:p>
        </p:txBody>
      </p:sp>
      <p:sp>
        <p:nvSpPr>
          <p:cNvPr id="7" name="Rectangle 6">
            <a:extLst>
              <a:ext uri="{FF2B5EF4-FFF2-40B4-BE49-F238E27FC236}">
                <a16:creationId xmlns:a16="http://schemas.microsoft.com/office/drawing/2014/main" id="{AA00741A-F5B8-2E41-AF7F-3C24734BDDC0}"/>
              </a:ext>
            </a:extLst>
          </p:cNvPr>
          <p:cNvSpPr/>
          <p:nvPr/>
        </p:nvSpPr>
        <p:spPr>
          <a:xfrm>
            <a:off x="132081" y="3020075"/>
            <a:ext cx="4136065" cy="461665"/>
          </a:xfrm>
          <a:prstGeom prst="rect">
            <a:avLst/>
          </a:prstGeom>
        </p:spPr>
        <p:txBody>
          <a:bodyPr wrap="square">
            <a:spAutoFit/>
          </a:bodyPr>
          <a:lstStyle/>
          <a:p>
            <a:pPr algn="ctr"/>
            <a:r>
              <a:rPr lang="en-US" sz="1200" b="1" dirty="0">
                <a:latin typeface="Avenir Medium" panose="02000503020000020003" pitchFamily="2" charset="0"/>
              </a:rPr>
              <a:t>Model 3</a:t>
            </a:r>
            <a:br>
              <a:rPr lang="en-US" sz="1200" dirty="0">
                <a:latin typeface="Avenir Medium" panose="02000503020000020003" pitchFamily="2" charset="0"/>
              </a:rPr>
            </a:br>
            <a:r>
              <a:rPr lang="en-US" sz="1200" dirty="0">
                <a:latin typeface="Avenir Medium" panose="02000503020000020003" pitchFamily="2" charset="0"/>
              </a:rPr>
              <a:t>Decentralized Linking of National Systems</a:t>
            </a:r>
          </a:p>
        </p:txBody>
      </p:sp>
      <p:sp>
        <p:nvSpPr>
          <p:cNvPr id="9" name="Rectangle 8">
            <a:extLst>
              <a:ext uri="{FF2B5EF4-FFF2-40B4-BE49-F238E27FC236}">
                <a16:creationId xmlns:a16="http://schemas.microsoft.com/office/drawing/2014/main" id="{B8A49647-188A-2041-8751-748D626F088D}"/>
              </a:ext>
            </a:extLst>
          </p:cNvPr>
          <p:cNvSpPr/>
          <p:nvPr/>
        </p:nvSpPr>
        <p:spPr>
          <a:xfrm>
            <a:off x="4606021" y="3036663"/>
            <a:ext cx="4136065" cy="461665"/>
          </a:xfrm>
          <a:prstGeom prst="rect">
            <a:avLst/>
          </a:prstGeom>
        </p:spPr>
        <p:txBody>
          <a:bodyPr wrap="square">
            <a:spAutoFit/>
          </a:bodyPr>
          <a:lstStyle/>
          <a:p>
            <a:pPr algn="ctr"/>
            <a:r>
              <a:rPr lang="en-US" sz="1200" b="1" dirty="0">
                <a:latin typeface="Avenir Medium" panose="02000503020000020003" pitchFamily="2" charset="0"/>
              </a:rPr>
              <a:t>Model 3</a:t>
            </a:r>
            <a:br>
              <a:rPr lang="en-US" sz="1200" dirty="0">
                <a:latin typeface="Avenir Medium" panose="02000503020000020003" pitchFamily="2" charset="0"/>
              </a:rPr>
            </a:br>
            <a:r>
              <a:rPr lang="en-US" sz="1200" dirty="0">
                <a:latin typeface="Avenir Medium" panose="02000503020000020003" pitchFamily="2" charset="0"/>
              </a:rPr>
              <a:t>With Nexus Gateway</a:t>
            </a:r>
          </a:p>
        </p:txBody>
      </p:sp>
      <p:pic>
        <p:nvPicPr>
          <p:cNvPr id="12" name="Picture 11">
            <a:extLst>
              <a:ext uri="{FF2B5EF4-FFF2-40B4-BE49-F238E27FC236}">
                <a16:creationId xmlns:a16="http://schemas.microsoft.com/office/drawing/2014/main" id="{F19E2CE5-79B2-DF4C-BE76-6D461200843C}"/>
              </a:ext>
            </a:extLst>
          </p:cNvPr>
          <p:cNvPicPr>
            <a:picLocks noChangeAspect="1"/>
          </p:cNvPicPr>
          <p:nvPr/>
        </p:nvPicPr>
        <p:blipFill>
          <a:blip r:embed="rId3"/>
          <a:stretch>
            <a:fillRect/>
          </a:stretch>
        </p:blipFill>
        <p:spPr>
          <a:xfrm>
            <a:off x="577306" y="3524796"/>
            <a:ext cx="3570827" cy="2348725"/>
          </a:xfrm>
          <a:prstGeom prst="rect">
            <a:avLst/>
          </a:prstGeom>
        </p:spPr>
      </p:pic>
      <p:pic>
        <p:nvPicPr>
          <p:cNvPr id="13" name="Picture 12">
            <a:extLst>
              <a:ext uri="{FF2B5EF4-FFF2-40B4-BE49-F238E27FC236}">
                <a16:creationId xmlns:a16="http://schemas.microsoft.com/office/drawing/2014/main" id="{9EB5D00A-96FE-D949-9783-351353A0D4F7}"/>
              </a:ext>
            </a:extLst>
          </p:cNvPr>
          <p:cNvPicPr>
            <a:picLocks noChangeAspect="1"/>
          </p:cNvPicPr>
          <p:nvPr/>
        </p:nvPicPr>
        <p:blipFill>
          <a:blip r:embed="rId4"/>
          <a:stretch>
            <a:fillRect/>
          </a:stretch>
        </p:blipFill>
        <p:spPr>
          <a:xfrm>
            <a:off x="4636820" y="3498328"/>
            <a:ext cx="3970973" cy="2492888"/>
          </a:xfrm>
          <a:prstGeom prst="rect">
            <a:avLst/>
          </a:prstGeom>
        </p:spPr>
      </p:pic>
      <p:sp>
        <p:nvSpPr>
          <p:cNvPr id="8" name="Triangle 7">
            <a:extLst>
              <a:ext uri="{FF2B5EF4-FFF2-40B4-BE49-F238E27FC236}">
                <a16:creationId xmlns:a16="http://schemas.microsoft.com/office/drawing/2014/main" id="{522551F1-56FB-BC42-BD0D-78B2D9D5EC63}"/>
              </a:ext>
            </a:extLst>
          </p:cNvPr>
          <p:cNvSpPr/>
          <p:nvPr/>
        </p:nvSpPr>
        <p:spPr bwMode="auto">
          <a:xfrm rot="5400000">
            <a:off x="3859394" y="4483182"/>
            <a:ext cx="1007107" cy="279159"/>
          </a:xfrm>
          <a:prstGeom prst="triangle">
            <a:avLst>
              <a:gd name="adj" fmla="val 51197"/>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Tree>
    <p:extLst>
      <p:ext uri="{BB962C8B-B14F-4D97-AF65-F5344CB8AC3E}">
        <p14:creationId xmlns:p14="http://schemas.microsoft.com/office/powerpoint/2010/main" val="9311814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53AAA0-6552-174D-911C-ED7E380EDC32}"/>
              </a:ext>
            </a:extLst>
          </p:cNvPr>
          <p:cNvSpPr txBox="1"/>
          <p:nvPr/>
        </p:nvSpPr>
        <p:spPr>
          <a:xfrm>
            <a:off x="421440" y="4105239"/>
            <a:ext cx="8545513" cy="1740787"/>
          </a:xfrm>
          <a:prstGeom prst="rect">
            <a:avLst/>
          </a:prstGeom>
          <a:solidFill>
            <a:schemeClr val="bg1">
              <a:lumMod val="85000"/>
            </a:schemeClr>
          </a:solidFill>
        </p:spPr>
        <p:txBody>
          <a:bodyPr wrap="square" rtlCol="0">
            <a:spAutoFit/>
          </a:bodyPr>
          <a:lstStyle/>
          <a:p>
            <a:endParaRPr lang="en-US" dirty="0"/>
          </a:p>
        </p:txBody>
      </p:sp>
      <p:sp>
        <p:nvSpPr>
          <p:cNvPr id="15" name="TextBox 14">
            <a:extLst>
              <a:ext uri="{FF2B5EF4-FFF2-40B4-BE49-F238E27FC236}">
                <a16:creationId xmlns:a16="http://schemas.microsoft.com/office/drawing/2014/main" id="{A2719828-7A69-3842-9168-DB88DF0EED2F}"/>
              </a:ext>
            </a:extLst>
          </p:cNvPr>
          <p:cNvSpPr txBox="1"/>
          <p:nvPr/>
        </p:nvSpPr>
        <p:spPr>
          <a:xfrm>
            <a:off x="421442" y="1488559"/>
            <a:ext cx="8545512" cy="2715142"/>
          </a:xfrm>
          <a:prstGeom prst="rect">
            <a:avLst/>
          </a:prstGeom>
          <a:solidFill>
            <a:schemeClr val="accent1">
              <a:lumMod val="20000"/>
              <a:lumOff val="80000"/>
            </a:schemeClr>
          </a:solidFill>
        </p:spPr>
        <p:txBody>
          <a:bodyPr wrap="square" rtlCol="0">
            <a:spAutoFit/>
          </a:bodyPr>
          <a:lstStyle/>
          <a:p>
            <a:endParaRPr lang="en-US" dirty="0"/>
          </a:p>
        </p:txBody>
      </p:sp>
      <p:sp>
        <p:nvSpPr>
          <p:cNvPr id="2" name="Text Placeholder 1">
            <a:extLst>
              <a:ext uri="{FF2B5EF4-FFF2-40B4-BE49-F238E27FC236}">
                <a16:creationId xmlns:a16="http://schemas.microsoft.com/office/drawing/2014/main" id="{DDC1DB13-5FD7-CE49-91F9-32337BA09CEF}"/>
              </a:ext>
            </a:extLst>
          </p:cNvPr>
          <p:cNvSpPr>
            <a:spLocks noGrp="1"/>
          </p:cNvSpPr>
          <p:nvPr>
            <p:ph type="body" sz="quarter" idx="13"/>
          </p:nvPr>
        </p:nvSpPr>
        <p:spPr>
          <a:xfrm>
            <a:off x="278220" y="833633"/>
            <a:ext cx="8545513" cy="654925"/>
          </a:xfrm>
        </p:spPr>
        <p:txBody>
          <a:bodyPr/>
          <a:lstStyle/>
          <a:p>
            <a:r>
              <a:rPr lang="en-US" sz="1400" dirty="0"/>
              <a:t>Nexus is designed to address some of the inefficiencies of cross-border settlement by enhancing the clearing process in Model 3 with additional functionalities</a:t>
            </a:r>
          </a:p>
        </p:txBody>
      </p:sp>
      <p:sp>
        <p:nvSpPr>
          <p:cNvPr id="3" name="Title 2">
            <a:extLst>
              <a:ext uri="{FF2B5EF4-FFF2-40B4-BE49-F238E27FC236}">
                <a16:creationId xmlns:a16="http://schemas.microsoft.com/office/drawing/2014/main" id="{77764BCE-CAB2-2342-8E46-58D85E595DC2}"/>
              </a:ext>
            </a:extLst>
          </p:cNvPr>
          <p:cNvSpPr>
            <a:spLocks noGrp="1"/>
          </p:cNvSpPr>
          <p:nvPr>
            <p:ph type="title"/>
          </p:nvPr>
        </p:nvSpPr>
        <p:spPr/>
        <p:txBody>
          <a:bodyPr/>
          <a:lstStyle/>
          <a:p>
            <a:r>
              <a:rPr lang="en-US" dirty="0"/>
              <a:t>BIS Innovation Hub’s Nexus Project </a:t>
            </a:r>
          </a:p>
        </p:txBody>
      </p:sp>
      <p:sp>
        <p:nvSpPr>
          <p:cNvPr id="4" name="Slide Number Placeholder 3">
            <a:extLst>
              <a:ext uri="{FF2B5EF4-FFF2-40B4-BE49-F238E27FC236}">
                <a16:creationId xmlns:a16="http://schemas.microsoft.com/office/drawing/2014/main" id="{59AA6838-7FC1-DE43-9757-D6A1DDA0A66F}"/>
              </a:ext>
            </a:extLst>
          </p:cNvPr>
          <p:cNvSpPr>
            <a:spLocks noGrp="1"/>
          </p:cNvSpPr>
          <p:nvPr>
            <p:ph type="sldNum" sz="quarter" idx="4294967295"/>
          </p:nvPr>
        </p:nvSpPr>
        <p:spPr>
          <a:xfrm>
            <a:off x="8607794" y="6491706"/>
            <a:ext cx="536206" cy="366295"/>
          </a:xfrm>
        </p:spPr>
        <p:txBody>
          <a:bodyPr/>
          <a:lstStyle/>
          <a:p>
            <a:fld id="{CEA59029-AE63-4CEF-B691-D4488B176AF2}" type="slidenum">
              <a:rPr lang="en-US" smtClean="0">
                <a:solidFill>
                  <a:prstClr val="black">
                    <a:tint val="75000"/>
                  </a:prstClr>
                </a:solidFill>
              </a:rPr>
              <a:pPr/>
              <a:t>27</a:t>
            </a:fld>
            <a:endParaRPr lang="en-US" dirty="0">
              <a:solidFill>
                <a:prstClr val="black">
                  <a:tint val="75000"/>
                </a:prstClr>
              </a:solidFill>
            </a:endParaRPr>
          </a:p>
        </p:txBody>
      </p:sp>
      <p:sp>
        <p:nvSpPr>
          <p:cNvPr id="8" name="Content Placeholder 6">
            <a:extLst>
              <a:ext uri="{FF2B5EF4-FFF2-40B4-BE49-F238E27FC236}">
                <a16:creationId xmlns:a16="http://schemas.microsoft.com/office/drawing/2014/main" id="{4114B1C5-1372-FC4F-808C-1ED390173865}"/>
              </a:ext>
            </a:extLst>
          </p:cNvPr>
          <p:cNvSpPr txBox="1">
            <a:spLocks/>
          </p:cNvSpPr>
          <p:nvPr/>
        </p:nvSpPr>
        <p:spPr>
          <a:xfrm>
            <a:off x="6304879" y="1590255"/>
            <a:ext cx="2528022" cy="2296041"/>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u="sng" dirty="0"/>
              <a:t>Functions Supported by Nexus</a:t>
            </a:r>
          </a:p>
          <a:p>
            <a:pPr marL="0" indent="0">
              <a:buNone/>
            </a:pPr>
            <a:r>
              <a:rPr lang="en-US" sz="1100" b="1" dirty="0"/>
              <a:t>Currency Conversion</a:t>
            </a:r>
            <a:r>
              <a:rPr lang="en-US" sz="1100" dirty="0"/>
              <a:t>: connects w/ FX providers to collect rates, creating more competition</a:t>
            </a:r>
          </a:p>
          <a:p>
            <a:pPr marL="0" indent="0">
              <a:buNone/>
            </a:pPr>
            <a:r>
              <a:rPr lang="en-US" sz="1100" b="1" dirty="0"/>
              <a:t>Messaging</a:t>
            </a:r>
            <a:r>
              <a:rPr lang="en-US" sz="1100" dirty="0"/>
              <a:t>: translates between different RTRP message formats</a:t>
            </a:r>
          </a:p>
          <a:p>
            <a:pPr marL="0" indent="0">
              <a:buNone/>
            </a:pPr>
            <a:r>
              <a:rPr lang="en-US" sz="1100" b="1" dirty="0"/>
              <a:t>Pre-validation</a:t>
            </a:r>
            <a:r>
              <a:rPr lang="en-US" sz="1100" dirty="0"/>
              <a:t>: supports transaction edit checks and error resolution</a:t>
            </a:r>
          </a:p>
          <a:p>
            <a:pPr marL="0" indent="0">
              <a:buNone/>
            </a:pPr>
            <a:r>
              <a:rPr lang="en-US" sz="1100" b="1" dirty="0"/>
              <a:t>Coordination</a:t>
            </a:r>
            <a:r>
              <a:rPr lang="en-US" sz="1100" dirty="0"/>
              <a:t>: routes a payment across RTRP system</a:t>
            </a:r>
          </a:p>
          <a:p>
            <a:pPr marL="0" indent="0">
              <a:buNone/>
            </a:pPr>
            <a:r>
              <a:rPr lang="en-US" sz="1100" b="1" dirty="0"/>
              <a:t>Compliance: </a:t>
            </a:r>
            <a:r>
              <a:rPr lang="en-US" sz="1100" dirty="0"/>
              <a:t>enables sender to request information to support automation in compliance checks</a:t>
            </a:r>
          </a:p>
        </p:txBody>
      </p:sp>
      <p:sp>
        <p:nvSpPr>
          <p:cNvPr id="17" name="Content Placeholder 6">
            <a:extLst>
              <a:ext uri="{FF2B5EF4-FFF2-40B4-BE49-F238E27FC236}">
                <a16:creationId xmlns:a16="http://schemas.microsoft.com/office/drawing/2014/main" id="{6F3CAF3D-A54E-2149-BFB6-9D492B44AFDC}"/>
              </a:ext>
            </a:extLst>
          </p:cNvPr>
          <p:cNvSpPr txBox="1">
            <a:spLocks/>
          </p:cNvSpPr>
          <p:nvPr/>
        </p:nvSpPr>
        <p:spPr>
          <a:xfrm>
            <a:off x="6304879" y="4487764"/>
            <a:ext cx="2577728" cy="1358262"/>
          </a:xfrm>
          <a:prstGeom prst="rect">
            <a:avLst/>
          </a:prstGeom>
        </p:spPr>
        <p:txBody>
          <a:bodyPr/>
          <a:lstStyle>
            <a:lvl1pPr marL="342900" indent="-3429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u="sng" dirty="0"/>
              <a:t>Functions Outside of Nexus</a:t>
            </a:r>
          </a:p>
          <a:p>
            <a:pPr marL="0" indent="0">
              <a:buNone/>
            </a:pPr>
            <a:r>
              <a:rPr lang="en-US" sz="1200" dirty="0"/>
              <a:t>End-user confirmations</a:t>
            </a:r>
          </a:p>
          <a:p>
            <a:pPr marL="0" indent="0">
              <a:buNone/>
            </a:pPr>
            <a:r>
              <a:rPr lang="en-US" sz="1200" dirty="0"/>
              <a:t>Settlement</a:t>
            </a:r>
          </a:p>
          <a:p>
            <a:pPr marL="0" indent="0">
              <a:buNone/>
            </a:pPr>
            <a:r>
              <a:rPr lang="en-US" sz="1200" dirty="0"/>
              <a:t>Management of FX positions between FX and liquidity providers</a:t>
            </a:r>
          </a:p>
        </p:txBody>
      </p:sp>
      <p:sp>
        <p:nvSpPr>
          <p:cNvPr id="5" name="TextBox 4">
            <a:extLst>
              <a:ext uri="{FF2B5EF4-FFF2-40B4-BE49-F238E27FC236}">
                <a16:creationId xmlns:a16="http://schemas.microsoft.com/office/drawing/2014/main" id="{A586753F-1FFD-794F-91B0-350DA68D96E3}"/>
              </a:ext>
            </a:extLst>
          </p:cNvPr>
          <p:cNvSpPr txBox="1"/>
          <p:nvPr/>
        </p:nvSpPr>
        <p:spPr>
          <a:xfrm>
            <a:off x="698500" y="6024367"/>
            <a:ext cx="1790700" cy="246221"/>
          </a:xfrm>
          <a:prstGeom prst="rect">
            <a:avLst/>
          </a:prstGeom>
          <a:noFill/>
        </p:spPr>
        <p:txBody>
          <a:bodyPr wrap="square" rtlCol="0">
            <a:spAutoFit/>
          </a:bodyPr>
          <a:lstStyle/>
          <a:p>
            <a:r>
              <a:rPr lang="en-US" sz="1000" dirty="0"/>
              <a:t>Source: BIS</a:t>
            </a:r>
          </a:p>
        </p:txBody>
      </p:sp>
      <p:sp>
        <p:nvSpPr>
          <p:cNvPr id="13" name="Content Placeholder 6">
            <a:extLst>
              <a:ext uri="{FF2B5EF4-FFF2-40B4-BE49-F238E27FC236}">
                <a16:creationId xmlns:a16="http://schemas.microsoft.com/office/drawing/2014/main" id="{97D0D173-48AB-E64C-BB5F-3545A563E1C2}"/>
              </a:ext>
            </a:extLst>
          </p:cNvPr>
          <p:cNvSpPr txBox="1">
            <a:spLocks/>
          </p:cNvSpPr>
          <p:nvPr/>
        </p:nvSpPr>
        <p:spPr>
          <a:xfrm>
            <a:off x="492287" y="1562300"/>
            <a:ext cx="4148537" cy="289847"/>
          </a:xfrm>
          <a:prstGeom prst="rect">
            <a:avLst/>
          </a:prstGeom>
          <a:solidFill>
            <a:schemeClr val="accent1">
              <a:lumMod val="20000"/>
              <a:lumOff val="80000"/>
            </a:schemeClr>
          </a:solidFill>
        </p:spPr>
        <p:txBody>
          <a:bodyPr/>
          <a:lstStyle>
            <a:lvl1pPr marL="342900" indent="-3429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t>Supporting Processes</a:t>
            </a:r>
          </a:p>
          <a:p>
            <a:pPr marL="0" indent="0" algn="ctr">
              <a:buFont typeface="Arial"/>
              <a:buNone/>
            </a:pPr>
            <a:endParaRPr lang="en-US" sz="1200" b="1" dirty="0"/>
          </a:p>
        </p:txBody>
      </p:sp>
      <p:sp>
        <p:nvSpPr>
          <p:cNvPr id="14" name="Content Placeholder 6">
            <a:extLst>
              <a:ext uri="{FF2B5EF4-FFF2-40B4-BE49-F238E27FC236}">
                <a16:creationId xmlns:a16="http://schemas.microsoft.com/office/drawing/2014/main" id="{AE72F643-0B59-2E4D-B497-38F4FBE5A84D}"/>
              </a:ext>
            </a:extLst>
          </p:cNvPr>
          <p:cNvSpPr txBox="1">
            <a:spLocks/>
          </p:cNvSpPr>
          <p:nvPr/>
        </p:nvSpPr>
        <p:spPr>
          <a:xfrm>
            <a:off x="492287" y="2738276"/>
            <a:ext cx="4148537" cy="289847"/>
          </a:xfrm>
          <a:prstGeom prst="rect">
            <a:avLst/>
          </a:prstGeom>
          <a:solidFill>
            <a:schemeClr val="accent1">
              <a:lumMod val="20000"/>
              <a:lumOff val="80000"/>
            </a:schemeClr>
          </a:solidFill>
        </p:spPr>
        <p:txBody>
          <a:bodyPr/>
          <a:lstStyle>
            <a:lvl1pPr marL="342900" indent="-3429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2pPr>
            <a:lvl3pPr marL="11430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2"/>
              </a:buClr>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200" b="1" dirty="0"/>
              <a:t>Payment Processes</a:t>
            </a:r>
          </a:p>
          <a:p>
            <a:pPr marL="0" indent="0" algn="ctr">
              <a:buFont typeface="Arial"/>
              <a:buNone/>
            </a:pPr>
            <a:endParaRPr lang="en-US" sz="1200" b="1" dirty="0"/>
          </a:p>
        </p:txBody>
      </p:sp>
      <p:sp>
        <p:nvSpPr>
          <p:cNvPr id="7" name="Rectangle 6">
            <a:extLst>
              <a:ext uri="{FF2B5EF4-FFF2-40B4-BE49-F238E27FC236}">
                <a16:creationId xmlns:a16="http://schemas.microsoft.com/office/drawing/2014/main" id="{64E787D6-FAB7-C54C-A4F6-6F9EA2055586}"/>
              </a:ext>
            </a:extLst>
          </p:cNvPr>
          <p:cNvSpPr/>
          <p:nvPr/>
        </p:nvSpPr>
        <p:spPr bwMode="auto">
          <a:xfrm>
            <a:off x="1088981" y="1916693"/>
            <a:ext cx="1750142" cy="639787"/>
          </a:xfrm>
          <a:prstGeom prst="rect">
            <a:avLst/>
          </a:prstGeom>
          <a:solidFill>
            <a:schemeClr val="bg1">
              <a:lumMod val="65000"/>
            </a:schemeClr>
          </a:solidFill>
          <a:ln w="12700">
            <a:solidFill>
              <a:schemeClr val="bg2">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a:r>
              <a:rPr lang="en-US" sz="1000" dirty="0">
                <a:solidFill>
                  <a:schemeClr val="tx1">
                    <a:lumMod val="85000"/>
                    <a:lumOff val="15000"/>
                  </a:schemeClr>
                </a:solidFill>
              </a:rPr>
              <a:t>Compiles quotes from FX providers</a:t>
            </a:r>
          </a:p>
        </p:txBody>
      </p:sp>
      <p:sp>
        <p:nvSpPr>
          <p:cNvPr id="18" name="Rectangle 17">
            <a:extLst>
              <a:ext uri="{FF2B5EF4-FFF2-40B4-BE49-F238E27FC236}">
                <a16:creationId xmlns:a16="http://schemas.microsoft.com/office/drawing/2014/main" id="{B0E47E71-99BB-9246-844A-6FB1AD029D71}"/>
              </a:ext>
            </a:extLst>
          </p:cNvPr>
          <p:cNvSpPr/>
          <p:nvPr/>
        </p:nvSpPr>
        <p:spPr bwMode="auto">
          <a:xfrm>
            <a:off x="3146554" y="1916693"/>
            <a:ext cx="1750142" cy="639787"/>
          </a:xfrm>
          <a:prstGeom prst="rect">
            <a:avLst/>
          </a:prstGeom>
          <a:solidFill>
            <a:schemeClr val="bg1">
              <a:lumMod val="65000"/>
            </a:schemeClr>
          </a:solidFill>
          <a:ln w="12700">
            <a:solidFill>
              <a:schemeClr val="bg2">
                <a:lumMod val="50000"/>
              </a:schemeClr>
            </a:solid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a:r>
              <a:rPr lang="en-US" sz="1000" dirty="0">
                <a:solidFill>
                  <a:schemeClr val="tx1">
                    <a:lumMod val="85000"/>
                    <a:lumOff val="15000"/>
                  </a:schemeClr>
                </a:solidFill>
              </a:rPr>
              <a:t>Synchronizes SLDs from each switch</a:t>
            </a:r>
          </a:p>
        </p:txBody>
      </p:sp>
      <p:sp>
        <p:nvSpPr>
          <p:cNvPr id="19" name="Rectangle 18">
            <a:extLst>
              <a:ext uri="{FF2B5EF4-FFF2-40B4-BE49-F238E27FC236}">
                <a16:creationId xmlns:a16="http://schemas.microsoft.com/office/drawing/2014/main" id="{48E69681-E82E-8747-847F-E914BB562503}"/>
              </a:ext>
            </a:extLst>
          </p:cNvPr>
          <p:cNvSpPr/>
          <p:nvPr/>
        </p:nvSpPr>
        <p:spPr bwMode="auto">
          <a:xfrm>
            <a:off x="563800" y="3274940"/>
            <a:ext cx="1048481" cy="639787"/>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r>
              <a:rPr lang="en-US" sz="1000" dirty="0"/>
              <a:t>Payment setup</a:t>
            </a:r>
          </a:p>
        </p:txBody>
      </p:sp>
      <p:sp>
        <p:nvSpPr>
          <p:cNvPr id="20" name="Rectangle 19">
            <a:extLst>
              <a:ext uri="{FF2B5EF4-FFF2-40B4-BE49-F238E27FC236}">
                <a16:creationId xmlns:a16="http://schemas.microsoft.com/office/drawing/2014/main" id="{28489E88-5B9A-F348-91D5-27581F78E101}"/>
              </a:ext>
            </a:extLst>
          </p:cNvPr>
          <p:cNvSpPr/>
          <p:nvPr/>
        </p:nvSpPr>
        <p:spPr bwMode="auto">
          <a:xfrm>
            <a:off x="1684574" y="3274940"/>
            <a:ext cx="1048482" cy="639787"/>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r>
              <a:rPr lang="en-US" sz="1000" dirty="0"/>
              <a:t>Account validation and enrichment</a:t>
            </a:r>
          </a:p>
        </p:txBody>
      </p:sp>
      <p:sp>
        <p:nvSpPr>
          <p:cNvPr id="21" name="Rectangle 20">
            <a:extLst>
              <a:ext uri="{FF2B5EF4-FFF2-40B4-BE49-F238E27FC236}">
                <a16:creationId xmlns:a16="http://schemas.microsoft.com/office/drawing/2014/main" id="{1E90AE43-6372-1747-BD53-36C69098AD25}"/>
              </a:ext>
            </a:extLst>
          </p:cNvPr>
          <p:cNvSpPr/>
          <p:nvPr/>
        </p:nvSpPr>
        <p:spPr bwMode="auto">
          <a:xfrm>
            <a:off x="5054670" y="3273778"/>
            <a:ext cx="1048481" cy="639787"/>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r>
              <a:rPr lang="en-US" sz="1000" dirty="0"/>
              <a:t>Processing in receiving switch</a:t>
            </a:r>
          </a:p>
        </p:txBody>
      </p:sp>
      <p:sp>
        <p:nvSpPr>
          <p:cNvPr id="22" name="Rectangle 21">
            <a:extLst>
              <a:ext uri="{FF2B5EF4-FFF2-40B4-BE49-F238E27FC236}">
                <a16:creationId xmlns:a16="http://schemas.microsoft.com/office/drawing/2014/main" id="{BDFA2632-7DC1-4648-9E27-8B156C8C430D}"/>
              </a:ext>
            </a:extLst>
          </p:cNvPr>
          <p:cNvSpPr/>
          <p:nvPr/>
        </p:nvSpPr>
        <p:spPr bwMode="auto">
          <a:xfrm>
            <a:off x="2798399" y="3273779"/>
            <a:ext cx="1048481" cy="639787"/>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r>
              <a:rPr lang="en-US" sz="1000" dirty="0"/>
              <a:t>Processing in sending switch</a:t>
            </a:r>
          </a:p>
        </p:txBody>
      </p:sp>
      <p:sp>
        <p:nvSpPr>
          <p:cNvPr id="23" name="Rectangle 22">
            <a:extLst>
              <a:ext uri="{FF2B5EF4-FFF2-40B4-BE49-F238E27FC236}">
                <a16:creationId xmlns:a16="http://schemas.microsoft.com/office/drawing/2014/main" id="{8D44D623-7A7F-F344-9842-BBAE6AD51415}"/>
              </a:ext>
            </a:extLst>
          </p:cNvPr>
          <p:cNvSpPr/>
          <p:nvPr/>
        </p:nvSpPr>
        <p:spPr bwMode="auto">
          <a:xfrm>
            <a:off x="3927448" y="3273779"/>
            <a:ext cx="1048481" cy="639787"/>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r>
              <a:rPr lang="en-US" sz="1000" dirty="0"/>
              <a:t>Routing</a:t>
            </a:r>
          </a:p>
        </p:txBody>
      </p:sp>
      <p:sp>
        <p:nvSpPr>
          <p:cNvPr id="9" name="Curved Down Arrow 8">
            <a:extLst>
              <a:ext uri="{FF2B5EF4-FFF2-40B4-BE49-F238E27FC236}">
                <a16:creationId xmlns:a16="http://schemas.microsoft.com/office/drawing/2014/main" id="{B74E5A08-2880-7C46-BE21-634095C7A052}"/>
              </a:ext>
            </a:extLst>
          </p:cNvPr>
          <p:cNvSpPr/>
          <p:nvPr/>
        </p:nvSpPr>
        <p:spPr bwMode="auto">
          <a:xfrm>
            <a:off x="1203039" y="3102954"/>
            <a:ext cx="882502" cy="252701"/>
          </a:xfrm>
          <a:prstGeom prst="curvedDownArrow">
            <a:avLst/>
          </a:prstGeom>
          <a:solidFill>
            <a:schemeClr val="bg1"/>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24" name="Curved Down Arrow 23">
            <a:extLst>
              <a:ext uri="{FF2B5EF4-FFF2-40B4-BE49-F238E27FC236}">
                <a16:creationId xmlns:a16="http://schemas.microsoft.com/office/drawing/2014/main" id="{8BD8779D-1CCE-DF4E-9BFD-3BD6EFE84FD7}"/>
              </a:ext>
            </a:extLst>
          </p:cNvPr>
          <p:cNvSpPr/>
          <p:nvPr/>
        </p:nvSpPr>
        <p:spPr bwMode="auto">
          <a:xfrm>
            <a:off x="2412627" y="3095438"/>
            <a:ext cx="882502" cy="252701"/>
          </a:xfrm>
          <a:prstGeom prst="curvedDownArrow">
            <a:avLst/>
          </a:prstGeom>
          <a:solidFill>
            <a:schemeClr val="bg1">
              <a:lumMod val="9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25" name="Curved Down Arrow 24">
            <a:extLst>
              <a:ext uri="{FF2B5EF4-FFF2-40B4-BE49-F238E27FC236}">
                <a16:creationId xmlns:a16="http://schemas.microsoft.com/office/drawing/2014/main" id="{FA281553-E0B7-5942-8480-544AA666E71F}"/>
              </a:ext>
            </a:extLst>
          </p:cNvPr>
          <p:cNvSpPr/>
          <p:nvPr/>
        </p:nvSpPr>
        <p:spPr bwMode="auto">
          <a:xfrm>
            <a:off x="3557270" y="3095438"/>
            <a:ext cx="882502" cy="252701"/>
          </a:xfrm>
          <a:prstGeom prst="curvedDownArrow">
            <a:avLst/>
          </a:prstGeom>
          <a:solidFill>
            <a:schemeClr val="bg1">
              <a:lumMod val="9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26" name="Curved Down Arrow 25">
            <a:extLst>
              <a:ext uri="{FF2B5EF4-FFF2-40B4-BE49-F238E27FC236}">
                <a16:creationId xmlns:a16="http://schemas.microsoft.com/office/drawing/2014/main" id="{1A19B568-56A1-2243-95E2-D37BF3EFD174}"/>
              </a:ext>
            </a:extLst>
          </p:cNvPr>
          <p:cNvSpPr/>
          <p:nvPr/>
        </p:nvSpPr>
        <p:spPr bwMode="auto">
          <a:xfrm>
            <a:off x="4761239" y="3095438"/>
            <a:ext cx="882502" cy="252701"/>
          </a:xfrm>
          <a:prstGeom prst="curvedDownArrow">
            <a:avLst/>
          </a:prstGeom>
          <a:solidFill>
            <a:schemeClr val="bg1">
              <a:lumMod val="9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27" name="Rectangle 26">
            <a:extLst>
              <a:ext uri="{FF2B5EF4-FFF2-40B4-BE49-F238E27FC236}">
                <a16:creationId xmlns:a16="http://schemas.microsoft.com/office/drawing/2014/main" id="{E0529A8B-6426-5745-95BF-BBBA99903209}"/>
              </a:ext>
            </a:extLst>
          </p:cNvPr>
          <p:cNvSpPr/>
          <p:nvPr/>
        </p:nvSpPr>
        <p:spPr bwMode="auto">
          <a:xfrm>
            <a:off x="662485" y="4702157"/>
            <a:ext cx="1581182" cy="639787"/>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a:r>
              <a:rPr lang="en-US" sz="1000" dirty="0"/>
              <a:t>Confirmation to  end-user</a:t>
            </a:r>
          </a:p>
        </p:txBody>
      </p:sp>
      <p:sp>
        <p:nvSpPr>
          <p:cNvPr id="28" name="Rectangle 27">
            <a:extLst>
              <a:ext uri="{FF2B5EF4-FFF2-40B4-BE49-F238E27FC236}">
                <a16:creationId xmlns:a16="http://schemas.microsoft.com/office/drawing/2014/main" id="{7867D848-4760-DD49-AD40-E0633BA057BF}"/>
              </a:ext>
            </a:extLst>
          </p:cNvPr>
          <p:cNvSpPr/>
          <p:nvPr/>
        </p:nvSpPr>
        <p:spPr bwMode="auto">
          <a:xfrm>
            <a:off x="2449760" y="4705314"/>
            <a:ext cx="1581181" cy="639787"/>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a:r>
              <a:rPr lang="en-US" sz="1000" dirty="0"/>
              <a:t>Settlement in domestic switch</a:t>
            </a:r>
          </a:p>
        </p:txBody>
      </p:sp>
      <p:sp>
        <p:nvSpPr>
          <p:cNvPr id="29" name="Rectangle 28">
            <a:extLst>
              <a:ext uri="{FF2B5EF4-FFF2-40B4-BE49-F238E27FC236}">
                <a16:creationId xmlns:a16="http://schemas.microsoft.com/office/drawing/2014/main" id="{D3BAA70D-0224-454B-9D8A-25EDC5B1AC8F}"/>
              </a:ext>
            </a:extLst>
          </p:cNvPr>
          <p:cNvSpPr/>
          <p:nvPr/>
        </p:nvSpPr>
        <p:spPr bwMode="auto">
          <a:xfrm>
            <a:off x="4164044" y="4711021"/>
            <a:ext cx="1581182" cy="639787"/>
          </a:xfrm>
          <a:prstGeom prst="rect">
            <a:avLst/>
          </a:prstGeom>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a:r>
              <a:rPr lang="en-US" sz="1000" dirty="0"/>
              <a:t>Bilateral FX management</a:t>
            </a:r>
          </a:p>
        </p:txBody>
      </p:sp>
    </p:spTree>
    <p:extLst>
      <p:ext uri="{BB962C8B-B14F-4D97-AF65-F5344CB8AC3E}">
        <p14:creationId xmlns:p14="http://schemas.microsoft.com/office/powerpoint/2010/main" val="16773144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B44F19-962E-7246-80BD-555B763AAF6C}"/>
              </a:ext>
            </a:extLst>
          </p:cNvPr>
          <p:cNvSpPr>
            <a:spLocks noGrp="1"/>
          </p:cNvSpPr>
          <p:nvPr>
            <p:ph type="title"/>
          </p:nvPr>
        </p:nvSpPr>
        <p:spPr/>
        <p:txBody>
          <a:bodyPr/>
          <a:lstStyle/>
          <a:p>
            <a:r>
              <a:rPr lang="en-US" dirty="0" err="1"/>
              <a:t>Mojaloop</a:t>
            </a:r>
            <a:r>
              <a:rPr lang="en-US" dirty="0"/>
              <a:t>: RTRP Reference Model</a:t>
            </a:r>
          </a:p>
        </p:txBody>
      </p:sp>
      <p:sp>
        <p:nvSpPr>
          <p:cNvPr id="4" name="Slide Number Placeholder 3">
            <a:extLst>
              <a:ext uri="{FF2B5EF4-FFF2-40B4-BE49-F238E27FC236}">
                <a16:creationId xmlns:a16="http://schemas.microsoft.com/office/drawing/2014/main" id="{69B992B8-E551-7240-A751-A3C9886AC137}"/>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28</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0D5F96EC-C170-5643-B046-9A681C7A2A43}"/>
              </a:ext>
            </a:extLst>
          </p:cNvPr>
          <p:cNvSpPr>
            <a:spLocks noGrp="1"/>
          </p:cNvSpPr>
          <p:nvPr>
            <p:ph sz="quarter" idx="14"/>
          </p:nvPr>
        </p:nvSpPr>
        <p:spPr>
          <a:xfrm>
            <a:off x="284614" y="1797250"/>
            <a:ext cx="8545513" cy="4877603"/>
          </a:xfrm>
        </p:spPr>
        <p:txBody>
          <a:bodyPr lIns="91440" tIns="45720" rIns="91440" bIns="45720" anchor="t"/>
          <a:lstStyle/>
          <a:p>
            <a:r>
              <a:rPr lang="en-US" b="1" dirty="0" err="1"/>
              <a:t>Mojaloop</a:t>
            </a:r>
            <a:r>
              <a:rPr lang="en-US" b="1" dirty="0"/>
              <a:t> </a:t>
            </a:r>
            <a:r>
              <a:rPr lang="en-US" dirty="0"/>
              <a:t>was developed </a:t>
            </a:r>
            <a:r>
              <a:rPr lang="en-US"/>
              <a:t>to</a:t>
            </a:r>
            <a:r>
              <a:rPr lang="en-US" b="1"/>
              <a:t> </a:t>
            </a:r>
            <a:r>
              <a:rPr lang="en-US"/>
              <a:t>bring </a:t>
            </a:r>
            <a:r>
              <a:rPr lang="en-US" dirty="0"/>
              <a:t>flexibility and adaptability to implementing RTRP with the goals of accelerating the implementation time required and lowering costs</a:t>
            </a:r>
            <a:endParaRPr lang="en-US" b="1" dirty="0"/>
          </a:p>
          <a:p>
            <a:pPr lvl="1">
              <a:spcBef>
                <a:spcPts val="936"/>
              </a:spcBef>
            </a:pPr>
            <a:r>
              <a:rPr lang="en-US" dirty="0"/>
              <a:t>It is an open-source software (OSS) that can be leveraged by a scheme to deliver instant and interoperable payments among different types of institutions</a:t>
            </a:r>
          </a:p>
          <a:p>
            <a:pPr lvl="1"/>
            <a:r>
              <a:rPr lang="en-US" dirty="0"/>
              <a:t>Flexible and modular approach that can be used in whole, adapted, or as a blueprint </a:t>
            </a:r>
          </a:p>
          <a:p>
            <a:pPr lvl="1"/>
            <a:r>
              <a:rPr lang="en-US" dirty="0"/>
              <a:t>A </a:t>
            </a:r>
            <a:r>
              <a:rPr lang="en-US" dirty="0" err="1"/>
              <a:t>Mojaloop</a:t>
            </a:r>
            <a:r>
              <a:rPr lang="en-US" dirty="0"/>
              <a:t> platform can accelerate real time payments interoperability, enabling schemes to collaborate with a common standard</a:t>
            </a:r>
          </a:p>
          <a:p>
            <a:pPr lvl="1"/>
            <a:r>
              <a:rPr lang="en-US" dirty="0"/>
              <a:t>To facilitate payment exchange and interoperability among different types of institutions, a </a:t>
            </a:r>
            <a:r>
              <a:rPr lang="en-US" dirty="0" err="1"/>
              <a:t>Mojaloop</a:t>
            </a:r>
            <a:r>
              <a:rPr lang="en-US" dirty="0"/>
              <a:t> transfer includes three key stages</a:t>
            </a:r>
          </a:p>
          <a:p>
            <a:pPr lvl="2">
              <a:lnSpc>
                <a:spcPct val="120000"/>
              </a:lnSpc>
              <a:spcBef>
                <a:spcPts val="0"/>
              </a:spcBef>
            </a:pPr>
            <a:r>
              <a:rPr lang="en-US" i="1" dirty="0"/>
              <a:t>Discovery</a:t>
            </a:r>
            <a:r>
              <a:rPr lang="en-US" dirty="0"/>
              <a:t> or exchange of information to ensure funds are transferred to intended account </a:t>
            </a:r>
          </a:p>
          <a:p>
            <a:pPr lvl="2">
              <a:lnSpc>
                <a:spcPct val="120000"/>
              </a:lnSpc>
              <a:spcBef>
                <a:spcPts val="0"/>
              </a:spcBef>
            </a:pPr>
            <a:r>
              <a:rPr lang="en-US" i="1" dirty="0"/>
              <a:t>Agreement</a:t>
            </a:r>
            <a:r>
              <a:rPr lang="en-US" dirty="0"/>
              <a:t> of transaction details, ensuring that the intended account can accept the transaction and acceptance of commercial terms between the specific sending and receiving financial institutions for the specific transaction</a:t>
            </a:r>
            <a:endParaRPr lang="en-US" i="1" dirty="0"/>
          </a:p>
          <a:p>
            <a:pPr lvl="2">
              <a:spcBef>
                <a:spcPts val="0"/>
              </a:spcBef>
            </a:pPr>
            <a:r>
              <a:rPr lang="en-US" i="1" dirty="0"/>
              <a:t>Transfer</a:t>
            </a:r>
            <a:r>
              <a:rPr lang="en-US" dirty="0"/>
              <a:t> of funds, confirmation of transfer and switch recording of the settlement entries</a:t>
            </a:r>
          </a:p>
          <a:p>
            <a:pPr lvl="1"/>
            <a:r>
              <a:rPr lang="en-US" dirty="0"/>
              <a:t>Offers API-first protocols and an open source tools for onboarding</a:t>
            </a:r>
          </a:p>
          <a:p>
            <a:pPr lvl="1"/>
            <a:r>
              <a:rPr lang="en-US" dirty="0" err="1"/>
              <a:t>Mojaloop</a:t>
            </a:r>
            <a:r>
              <a:rPr lang="en-US" dirty="0"/>
              <a:t> also provides a set of reference scheme rules that can be adapted to institutions’ needs</a:t>
            </a:r>
          </a:p>
          <a:p>
            <a:pPr lvl="1"/>
            <a:r>
              <a:rPr lang="en-US" dirty="0" err="1"/>
              <a:t>Mojaloop</a:t>
            </a:r>
            <a:r>
              <a:rPr lang="en-US" dirty="0"/>
              <a:t> supports model 1 for clearing and does not prescribe a single settlement model</a:t>
            </a:r>
          </a:p>
          <a:p>
            <a:pPr marL="0" indent="0">
              <a:buNone/>
            </a:pPr>
            <a:endParaRPr lang="en-US" dirty="0"/>
          </a:p>
        </p:txBody>
      </p:sp>
      <p:sp>
        <p:nvSpPr>
          <p:cNvPr id="6" name="Text Placeholder 1">
            <a:extLst>
              <a:ext uri="{FF2B5EF4-FFF2-40B4-BE49-F238E27FC236}">
                <a16:creationId xmlns:a16="http://schemas.microsoft.com/office/drawing/2014/main" id="{788E955E-A406-2740-98ED-CDED242DB8D8}"/>
              </a:ext>
            </a:extLst>
          </p:cNvPr>
          <p:cNvSpPr>
            <a:spLocks noGrp="1"/>
          </p:cNvSpPr>
          <p:nvPr>
            <p:ph type="body" sz="quarter" idx="13"/>
          </p:nvPr>
        </p:nvSpPr>
        <p:spPr>
          <a:xfrm>
            <a:off x="221114" y="788599"/>
            <a:ext cx="8545513" cy="541867"/>
          </a:xfrm>
        </p:spPr>
        <p:txBody>
          <a:bodyPr/>
          <a:lstStyle/>
          <a:p>
            <a:r>
              <a:rPr lang="en-US" sz="1400" dirty="0" err="1"/>
              <a:t>Mojaloop</a:t>
            </a:r>
            <a:r>
              <a:rPr lang="en-US" sz="1400" dirty="0"/>
              <a:t> was designed to provide a reference model for payment interoperability among different types of financial institutions in a real-time payments scheme. While originally developed in a national context, </a:t>
            </a:r>
            <a:r>
              <a:rPr lang="en-US" sz="1400" dirty="0" err="1"/>
              <a:t>Mojaloop</a:t>
            </a:r>
            <a:r>
              <a:rPr lang="en-US" sz="1400" dirty="0"/>
              <a:t> is also being used in a multi-country implementation. </a:t>
            </a:r>
          </a:p>
        </p:txBody>
      </p:sp>
    </p:spTree>
    <p:extLst>
      <p:ext uri="{BB962C8B-B14F-4D97-AF65-F5344CB8AC3E}">
        <p14:creationId xmlns:p14="http://schemas.microsoft.com/office/powerpoint/2010/main" val="17732769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53BD89-A0BA-314D-8398-AC72C35D0018}"/>
              </a:ext>
            </a:extLst>
          </p:cNvPr>
          <p:cNvSpPr>
            <a:spLocks noGrp="1"/>
          </p:cNvSpPr>
          <p:nvPr>
            <p:ph type="title"/>
          </p:nvPr>
        </p:nvSpPr>
        <p:spPr/>
        <p:txBody>
          <a:bodyPr/>
          <a:lstStyle/>
          <a:p>
            <a:r>
              <a:rPr lang="en-US" dirty="0"/>
              <a:t>Section Content </a:t>
            </a:r>
          </a:p>
        </p:txBody>
      </p:sp>
      <p:sp>
        <p:nvSpPr>
          <p:cNvPr id="4" name="Slide Number Placeholder 3">
            <a:extLst>
              <a:ext uri="{FF2B5EF4-FFF2-40B4-BE49-F238E27FC236}">
                <a16:creationId xmlns:a16="http://schemas.microsoft.com/office/drawing/2014/main" id="{F839B7CF-A8D8-8B40-81C7-1D202C153E70}"/>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6CBF3323-13AA-764D-AE9A-A12687EADE7B}"/>
              </a:ext>
            </a:extLst>
          </p:cNvPr>
          <p:cNvSpPr>
            <a:spLocks noGrp="1"/>
          </p:cNvSpPr>
          <p:nvPr>
            <p:ph sz="quarter" idx="14"/>
          </p:nvPr>
        </p:nvSpPr>
        <p:spPr>
          <a:xfrm>
            <a:off x="330384" y="1233965"/>
            <a:ext cx="8545513" cy="4877603"/>
          </a:xfrm>
        </p:spPr>
        <p:txBody>
          <a:bodyPr/>
          <a:lstStyle/>
          <a:p>
            <a:r>
              <a:rPr lang="en-US" sz="1500" dirty="0"/>
              <a:t>Models and Design Features in Multi-Country Payment Systems Integrations</a:t>
            </a:r>
          </a:p>
          <a:p>
            <a:pPr lvl="1"/>
            <a:r>
              <a:rPr lang="en-US" sz="1500" dirty="0"/>
              <a:t>Motivations for System Integrations</a:t>
            </a:r>
          </a:p>
          <a:p>
            <a:pPr lvl="1"/>
            <a:r>
              <a:rPr lang="en-US" sz="1500" dirty="0"/>
              <a:t>Additional Complexities in Clearing and Settlement</a:t>
            </a:r>
          </a:p>
          <a:p>
            <a:pPr lvl="1"/>
            <a:r>
              <a:rPr lang="en-US" sz="1500" dirty="0"/>
              <a:t>Conceptual Overview of Models and Design Features</a:t>
            </a:r>
          </a:p>
          <a:p>
            <a:pPr lvl="1"/>
            <a:r>
              <a:rPr lang="en-US" sz="1500" dirty="0"/>
              <a:t>Risk Considerations</a:t>
            </a:r>
          </a:p>
          <a:p>
            <a:pPr>
              <a:spcBef>
                <a:spcPts val="984"/>
              </a:spcBef>
            </a:pPr>
            <a:r>
              <a:rPr lang="en-US" sz="1500" dirty="0"/>
              <a:t>Examples of Current Integration Initiatives</a:t>
            </a:r>
          </a:p>
          <a:p>
            <a:pPr lvl="1"/>
            <a:r>
              <a:rPr lang="en-US" sz="1500" dirty="0"/>
              <a:t>SCT Inst: Europe’s RTRP System </a:t>
            </a:r>
          </a:p>
          <a:p>
            <a:pPr lvl="1"/>
            <a:r>
              <a:rPr lang="en-US" sz="1500" dirty="0"/>
              <a:t>SADC TCIB: South African Development Community’s RTRP System</a:t>
            </a:r>
          </a:p>
          <a:p>
            <a:pPr lvl="1"/>
            <a:r>
              <a:rPr lang="en-US" sz="1500" dirty="0"/>
              <a:t>Buna: Cross-Border Payments in Arab Region</a:t>
            </a:r>
          </a:p>
          <a:p>
            <a:pPr lvl="1"/>
            <a:r>
              <a:rPr lang="en-US" sz="1500" dirty="0"/>
              <a:t>BIS Innovation Hub’s Nexus Project </a:t>
            </a:r>
          </a:p>
          <a:p>
            <a:pPr lvl="1"/>
            <a:r>
              <a:rPr lang="en-US" sz="1500" dirty="0" err="1"/>
              <a:t>Mojaloop</a:t>
            </a:r>
            <a:r>
              <a:rPr lang="en-US" sz="1500" dirty="0"/>
              <a:t>: RTRP Reference Model</a:t>
            </a:r>
          </a:p>
          <a:p>
            <a:pPr lvl="1"/>
            <a:r>
              <a:rPr lang="en-US" sz="1500" dirty="0"/>
              <a:t>Other Cross-Border Innovations: SWIFT and Ripple</a:t>
            </a:r>
          </a:p>
          <a:p>
            <a:pPr>
              <a:spcBef>
                <a:spcPts val="984"/>
              </a:spcBef>
            </a:pPr>
            <a:r>
              <a:rPr lang="en-US" sz="1500" dirty="0"/>
              <a:t>Evolving Best Practices and Trends</a:t>
            </a:r>
          </a:p>
          <a:p>
            <a:pPr lvl="1"/>
            <a:r>
              <a:rPr lang="en-US" sz="1500" dirty="0"/>
              <a:t>RTRP Scheme Governance Considerations</a:t>
            </a:r>
          </a:p>
          <a:p>
            <a:pPr lvl="1"/>
            <a:r>
              <a:rPr lang="en-US" sz="1500" dirty="0"/>
              <a:t>Evolving Best Practices</a:t>
            </a:r>
          </a:p>
          <a:p>
            <a:pPr lvl="1"/>
            <a:r>
              <a:rPr lang="en-US" sz="1500" dirty="0"/>
              <a:t>Emerging Trends and Highlights</a:t>
            </a:r>
          </a:p>
          <a:p>
            <a:endParaRPr lang="en-US" dirty="0"/>
          </a:p>
          <a:p>
            <a:endParaRPr lang="en-US" dirty="0"/>
          </a:p>
          <a:p>
            <a:endParaRPr lang="en-US" dirty="0"/>
          </a:p>
        </p:txBody>
      </p:sp>
    </p:spTree>
    <p:extLst>
      <p:ext uri="{BB962C8B-B14F-4D97-AF65-F5344CB8AC3E}">
        <p14:creationId xmlns:p14="http://schemas.microsoft.com/office/powerpoint/2010/main" val="881940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FFA5C7-4A53-8C45-83FE-27A9937C6A21}"/>
              </a:ext>
            </a:extLst>
          </p:cNvPr>
          <p:cNvSpPr>
            <a:spLocks noGrp="1"/>
          </p:cNvSpPr>
          <p:nvPr>
            <p:ph type="body" sz="quarter" idx="13"/>
          </p:nvPr>
        </p:nvSpPr>
        <p:spPr/>
        <p:txBody>
          <a:bodyPr lIns="91440" tIns="45720" rIns="91440" bIns="45720" anchor="t"/>
          <a:lstStyle/>
          <a:p>
            <a:r>
              <a:rPr lang="en-US" sz="1400" dirty="0"/>
              <a:t>SWIFT </a:t>
            </a:r>
            <a:r>
              <a:rPr lang="en-US" sz="1400" dirty="0" err="1"/>
              <a:t>gpi</a:t>
            </a:r>
            <a:r>
              <a:rPr lang="en-US" sz="1400" dirty="0"/>
              <a:t> is a notable example of an innovative solution that aims to address the challenges in cross-border payments through an approach that is different from the typical models of domestic payment system integrations. As a shared standards and telecommunications network provider, SWIFT can integrate various clearing and settlement messages</a:t>
            </a:r>
          </a:p>
          <a:p>
            <a:endParaRPr lang="en-US" sz="1400" dirty="0"/>
          </a:p>
        </p:txBody>
      </p:sp>
      <p:sp>
        <p:nvSpPr>
          <p:cNvPr id="3" name="Title 2">
            <a:extLst>
              <a:ext uri="{FF2B5EF4-FFF2-40B4-BE49-F238E27FC236}">
                <a16:creationId xmlns:a16="http://schemas.microsoft.com/office/drawing/2014/main" id="{126BE643-375F-E142-83F9-7891969DA1B6}"/>
              </a:ext>
            </a:extLst>
          </p:cNvPr>
          <p:cNvSpPr>
            <a:spLocks noGrp="1"/>
          </p:cNvSpPr>
          <p:nvPr>
            <p:ph type="title"/>
          </p:nvPr>
        </p:nvSpPr>
        <p:spPr>
          <a:xfrm>
            <a:off x="0" y="265477"/>
            <a:ext cx="6814456" cy="230832"/>
          </a:xfrm>
        </p:spPr>
        <p:txBody>
          <a:bodyPr/>
          <a:lstStyle/>
          <a:p>
            <a:r>
              <a:rPr lang="en-US" sz="1500" dirty="0"/>
              <a:t>Cross-border payments innovations: SWIFT global payments initiative (</a:t>
            </a:r>
            <a:r>
              <a:rPr lang="en-US" sz="1500" dirty="0" err="1"/>
              <a:t>gpi</a:t>
            </a:r>
            <a:r>
              <a:rPr lang="en-US" sz="1500" dirty="0"/>
              <a:t>)</a:t>
            </a:r>
          </a:p>
        </p:txBody>
      </p:sp>
      <p:sp>
        <p:nvSpPr>
          <p:cNvPr id="4" name="Slide Number Placeholder 3">
            <a:extLst>
              <a:ext uri="{FF2B5EF4-FFF2-40B4-BE49-F238E27FC236}">
                <a16:creationId xmlns:a16="http://schemas.microsoft.com/office/drawing/2014/main" id="{0E89D2D6-CAE3-E44D-AF47-D6B2B7DE9B3C}"/>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29</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079253A6-1A57-784A-8DD6-135F7F4B40BE}"/>
              </a:ext>
            </a:extLst>
          </p:cNvPr>
          <p:cNvSpPr>
            <a:spLocks noGrp="1"/>
          </p:cNvSpPr>
          <p:nvPr>
            <p:ph sz="quarter" idx="14"/>
          </p:nvPr>
        </p:nvSpPr>
        <p:spPr>
          <a:xfrm>
            <a:off x="330384" y="1971683"/>
            <a:ext cx="8545513" cy="4703170"/>
          </a:xfrm>
        </p:spPr>
        <p:txBody>
          <a:bodyPr/>
          <a:lstStyle/>
          <a:p>
            <a:pPr>
              <a:spcAft>
                <a:spcPts val="600"/>
              </a:spcAft>
            </a:pPr>
            <a:r>
              <a:rPr lang="en-US" b="1" dirty="0"/>
              <a:t>SWIFT </a:t>
            </a:r>
            <a:r>
              <a:rPr lang="en-US" b="1" dirty="0" err="1"/>
              <a:t>gpi</a:t>
            </a:r>
            <a:r>
              <a:rPr lang="en-US" b="1" dirty="0"/>
              <a:t> </a:t>
            </a:r>
            <a:r>
              <a:rPr lang="en-US" dirty="0"/>
              <a:t>is focused on increasing the speed and transparency in global cross-border payments by innovating on top of the existing payment systems infrastructure</a:t>
            </a:r>
          </a:p>
          <a:p>
            <a:pPr lvl="1">
              <a:spcBef>
                <a:spcPts val="936"/>
              </a:spcBef>
            </a:pPr>
            <a:r>
              <a:rPr lang="en-US" dirty="0"/>
              <a:t>The launch of SWIFT </a:t>
            </a:r>
            <a:r>
              <a:rPr lang="en-US" dirty="0" err="1"/>
              <a:t>gpi</a:t>
            </a:r>
            <a:r>
              <a:rPr lang="en-US" dirty="0"/>
              <a:t> in 2017 represented a fundamental improvement to cross-border payments that delivers transparency, speed and predictability for end users, and operational benefits to participating banks</a:t>
            </a:r>
          </a:p>
          <a:p>
            <a:pPr lvl="1"/>
            <a:r>
              <a:rPr lang="en-US" dirty="0" err="1"/>
              <a:t>Gpi</a:t>
            </a:r>
            <a:r>
              <a:rPr lang="en-US" dirty="0"/>
              <a:t> is effectively a service level agreement among SWIFT participants to improve end-to-end performance and enhance the network’s value proposition vis-à-vis </a:t>
            </a:r>
            <a:r>
              <a:rPr lang="en-US" dirty="0" err="1"/>
              <a:t>fintechs</a:t>
            </a:r>
            <a:r>
              <a:rPr lang="en-US" dirty="0"/>
              <a:t> and new networks</a:t>
            </a:r>
          </a:p>
          <a:p>
            <a:pPr lvl="1"/>
            <a:r>
              <a:rPr lang="en-US" dirty="0"/>
              <a:t>The service has been highly successful and reflects the capacity of changing rules without changing the underlying infrastructure</a:t>
            </a:r>
          </a:p>
          <a:p>
            <a:pPr lvl="1"/>
            <a:r>
              <a:rPr lang="en-US" dirty="0"/>
              <a:t>Primary elements of the service:</a:t>
            </a:r>
          </a:p>
          <a:p>
            <a:pPr lvl="2"/>
            <a:r>
              <a:rPr lang="en-US" dirty="0"/>
              <a:t>End to end tracking of payment location and status </a:t>
            </a:r>
          </a:p>
          <a:p>
            <a:pPr lvl="2"/>
            <a:r>
              <a:rPr lang="en-US" dirty="0"/>
              <a:t>Confirmation of credit received by payee</a:t>
            </a:r>
          </a:p>
          <a:p>
            <a:pPr lvl="2"/>
            <a:r>
              <a:rPr lang="en-US" dirty="0"/>
              <a:t>Transparency of fees and FX rates</a:t>
            </a:r>
          </a:p>
          <a:p>
            <a:pPr lvl="1"/>
            <a:r>
              <a:rPr lang="en-US" dirty="0"/>
              <a:t>Success indicators: </a:t>
            </a:r>
          </a:p>
          <a:p>
            <a:pPr lvl="2"/>
            <a:r>
              <a:rPr lang="en-US" dirty="0"/>
              <a:t>More than 4,000 of 11,000 banks on SWIFT network are live or signed up</a:t>
            </a:r>
          </a:p>
          <a:p>
            <a:pPr lvl="2"/>
            <a:r>
              <a:rPr lang="en-US" dirty="0"/>
              <a:t>By 2020 represented more than 25% of all SWIFT transactions (by count)</a:t>
            </a:r>
          </a:p>
          <a:p>
            <a:pPr lvl="2"/>
            <a:r>
              <a:rPr lang="en-US" dirty="0"/>
              <a:t>Speeding up crediting to end beneficiaries: 40% within 5 minutes, 50% within 30 minutes, remainder in 24 hours (compared to most payments taking multiple days previously)</a:t>
            </a:r>
          </a:p>
          <a:p>
            <a:pPr lvl="1"/>
            <a:endParaRPr lang="en-US" dirty="0"/>
          </a:p>
          <a:p>
            <a:endParaRPr lang="en-US" dirty="0"/>
          </a:p>
        </p:txBody>
      </p:sp>
    </p:spTree>
    <p:extLst>
      <p:ext uri="{BB962C8B-B14F-4D97-AF65-F5344CB8AC3E}">
        <p14:creationId xmlns:p14="http://schemas.microsoft.com/office/powerpoint/2010/main" val="1709285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26397B-BCD0-6040-89AB-EDE027D5AE5C}"/>
              </a:ext>
            </a:extLst>
          </p:cNvPr>
          <p:cNvSpPr>
            <a:spLocks noGrp="1"/>
          </p:cNvSpPr>
          <p:nvPr>
            <p:ph type="body" sz="quarter" idx="13"/>
          </p:nvPr>
        </p:nvSpPr>
        <p:spPr/>
        <p:txBody>
          <a:bodyPr/>
          <a:lstStyle/>
          <a:p>
            <a:r>
              <a:rPr lang="en-US" sz="1400" dirty="0"/>
              <a:t>Ripple is another notable example of using distributed ledger technology and a non-fiat currency to solve some of the traditional challenges in cross-border payments</a:t>
            </a:r>
          </a:p>
          <a:p>
            <a:endParaRPr lang="en-US" sz="1400" dirty="0"/>
          </a:p>
        </p:txBody>
      </p:sp>
      <p:sp>
        <p:nvSpPr>
          <p:cNvPr id="3" name="Title 2">
            <a:extLst>
              <a:ext uri="{FF2B5EF4-FFF2-40B4-BE49-F238E27FC236}">
                <a16:creationId xmlns:a16="http://schemas.microsoft.com/office/drawing/2014/main" id="{DD9C9ADA-D736-634A-9B31-ED19532A6ACD}"/>
              </a:ext>
            </a:extLst>
          </p:cNvPr>
          <p:cNvSpPr>
            <a:spLocks noGrp="1"/>
          </p:cNvSpPr>
          <p:nvPr>
            <p:ph type="title"/>
          </p:nvPr>
        </p:nvSpPr>
        <p:spPr>
          <a:xfrm>
            <a:off x="96207" y="252914"/>
            <a:ext cx="6577847" cy="246221"/>
          </a:xfrm>
        </p:spPr>
        <p:txBody>
          <a:bodyPr/>
          <a:lstStyle/>
          <a:p>
            <a:r>
              <a:rPr lang="en-US" dirty="0"/>
              <a:t>Cross-border payments innovations: Ripple</a:t>
            </a:r>
          </a:p>
        </p:txBody>
      </p:sp>
      <p:sp>
        <p:nvSpPr>
          <p:cNvPr id="4" name="Slide Number Placeholder 3">
            <a:extLst>
              <a:ext uri="{FF2B5EF4-FFF2-40B4-BE49-F238E27FC236}">
                <a16:creationId xmlns:a16="http://schemas.microsoft.com/office/drawing/2014/main" id="{F2558409-9694-D642-A9DC-454574B0181F}"/>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30</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2488416C-FD29-9045-8277-5D904956DC11}"/>
              </a:ext>
            </a:extLst>
          </p:cNvPr>
          <p:cNvSpPr>
            <a:spLocks noGrp="1"/>
          </p:cNvSpPr>
          <p:nvPr>
            <p:ph sz="quarter" idx="14"/>
          </p:nvPr>
        </p:nvSpPr>
        <p:spPr/>
        <p:txBody>
          <a:bodyPr lIns="91440" tIns="45720" rIns="91440" bIns="45720" anchor="t"/>
          <a:lstStyle/>
          <a:p>
            <a:endParaRPr lang="en-US" b="1" dirty="0"/>
          </a:p>
          <a:p>
            <a:r>
              <a:rPr lang="en-US" b="1" dirty="0"/>
              <a:t>Ripple</a:t>
            </a:r>
            <a:r>
              <a:rPr lang="en-US" dirty="0"/>
              <a:t>: Focused on introducing speed and efficiency into global cross-border payments by changing the underlying payments infrastructure used to process them</a:t>
            </a:r>
          </a:p>
          <a:p>
            <a:pPr marL="0" indent="0">
              <a:buNone/>
            </a:pPr>
            <a:endParaRPr lang="en-US" dirty="0"/>
          </a:p>
          <a:p>
            <a:pPr lvl="1"/>
            <a:r>
              <a:rPr lang="en-US" dirty="0"/>
              <a:t>Real-time, global settlement network – transactions recorded on a Ripple ledger</a:t>
            </a:r>
          </a:p>
          <a:p>
            <a:pPr lvl="1"/>
            <a:r>
              <a:rPr lang="en-US" dirty="0"/>
              <a:t>New technology stack of applications, risk management, messaging standards, rules and settlement</a:t>
            </a:r>
          </a:p>
          <a:p>
            <a:pPr lvl="1"/>
            <a:r>
              <a:rPr lang="en-US" dirty="0"/>
              <a:t>Differentiators are instant settlement in XRP (the Ripple “currency”) and access to competitive “market makers” for foreign exchange conversion</a:t>
            </a:r>
          </a:p>
          <a:p>
            <a:pPr lvl="1"/>
            <a:r>
              <a:rPr lang="en-US" dirty="0"/>
              <a:t>Each bank needs only to maintain a relationship with a few FX providers or “market makers” instead of dozens of correspondent banking relationships</a:t>
            </a:r>
          </a:p>
          <a:p>
            <a:pPr lvl="1"/>
            <a:r>
              <a:rPr lang="en-US" dirty="0"/>
              <a:t>Model decreases bank liquidity requirements typically needed to support cross-border business, however, relies on transactions settled in XRP</a:t>
            </a:r>
          </a:p>
          <a:p>
            <a:pPr lvl="1"/>
            <a:r>
              <a:rPr lang="en-US" dirty="0"/>
              <a:t>There is a multi country Ripple Network with scheme rules and participants can also elect to only participate in private or closed user groups </a:t>
            </a:r>
          </a:p>
          <a:p>
            <a:pPr lvl="1"/>
            <a:r>
              <a:rPr lang="en-US" dirty="0"/>
              <a:t>Success indicators</a:t>
            </a:r>
          </a:p>
          <a:p>
            <a:pPr lvl="2"/>
            <a:r>
              <a:rPr lang="en-US" dirty="0"/>
              <a:t>Ripple innovative solution has not yet been widely adopted</a:t>
            </a:r>
          </a:p>
          <a:p>
            <a:endParaRPr lang="en-US" dirty="0"/>
          </a:p>
          <a:p>
            <a:pPr marL="457200" lvl="1" indent="0">
              <a:buNone/>
            </a:pPr>
            <a:endParaRPr lang="en-US" dirty="0">
              <a:solidFill>
                <a:srgbClr val="FF0000"/>
              </a:solidFill>
            </a:endParaRPr>
          </a:p>
          <a:p>
            <a:endParaRPr lang="en-US" dirty="0"/>
          </a:p>
          <a:p>
            <a:endParaRPr lang="en-US" dirty="0"/>
          </a:p>
        </p:txBody>
      </p:sp>
    </p:spTree>
    <p:extLst>
      <p:ext uri="{BB962C8B-B14F-4D97-AF65-F5344CB8AC3E}">
        <p14:creationId xmlns:p14="http://schemas.microsoft.com/office/powerpoint/2010/main" val="1100626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2"/>
            <a:ext cx="5113953" cy="902168"/>
          </a:xfrm>
        </p:spPr>
        <p:txBody>
          <a:bodyPr/>
          <a:lstStyle/>
          <a:p>
            <a:r>
              <a:rPr lang="en-US" dirty="0"/>
              <a:t>Evolving Best Practices and Trends</a:t>
            </a:r>
          </a:p>
        </p:txBody>
      </p:sp>
    </p:spTree>
    <p:extLst>
      <p:ext uri="{BB962C8B-B14F-4D97-AF65-F5344CB8AC3E}">
        <p14:creationId xmlns:p14="http://schemas.microsoft.com/office/powerpoint/2010/main" val="2228797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57570E-879E-0945-8DCA-34D84CF79874}"/>
              </a:ext>
            </a:extLst>
          </p:cNvPr>
          <p:cNvSpPr>
            <a:spLocks noGrp="1"/>
          </p:cNvSpPr>
          <p:nvPr>
            <p:ph type="title"/>
          </p:nvPr>
        </p:nvSpPr>
        <p:spPr/>
        <p:txBody>
          <a:bodyPr/>
          <a:lstStyle/>
          <a:p>
            <a:r>
              <a:rPr lang="en-US" dirty="0"/>
              <a:t>Evolving Best Practice: RTRP Scheme Governance</a:t>
            </a:r>
          </a:p>
        </p:txBody>
      </p:sp>
      <p:sp>
        <p:nvSpPr>
          <p:cNvPr id="4" name="Slide Number Placeholder 3">
            <a:extLst>
              <a:ext uri="{FF2B5EF4-FFF2-40B4-BE49-F238E27FC236}">
                <a16:creationId xmlns:a16="http://schemas.microsoft.com/office/drawing/2014/main" id="{7B5BA5A3-A145-EF41-B1B1-01751ABB5DE8}"/>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32</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08F342D7-B3FA-384D-A99E-07A0516177D1}"/>
              </a:ext>
            </a:extLst>
          </p:cNvPr>
          <p:cNvSpPr>
            <a:spLocks noGrp="1"/>
          </p:cNvSpPr>
          <p:nvPr>
            <p:ph sz="quarter" idx="14"/>
          </p:nvPr>
        </p:nvSpPr>
        <p:spPr>
          <a:xfrm>
            <a:off x="393304" y="915768"/>
            <a:ext cx="8545513" cy="5459632"/>
          </a:xfrm>
        </p:spPr>
        <p:txBody>
          <a:bodyPr lIns="91440" tIns="45720" rIns="91440" bIns="45720" anchor="t"/>
          <a:lstStyle/>
          <a:p>
            <a:pPr marL="177800" indent="-177800">
              <a:spcBef>
                <a:spcPts val="600"/>
              </a:spcBef>
            </a:pPr>
            <a:r>
              <a:rPr lang="en-US" dirty="0"/>
              <a:t>As with domestic RTRP systems, scheme ownership and governance in a multi-country context sets the tone for critical elements of the system, such as participation, platform (including approach to shared services) and feature design and selection. As such, both ownership and governance should be a deliberate consideration when creating a multi-country RTRP system</a:t>
            </a:r>
          </a:p>
          <a:p>
            <a:pPr marL="177800" indent="-177800">
              <a:spcBef>
                <a:spcPts val="600"/>
              </a:spcBef>
            </a:pPr>
            <a:r>
              <a:rPr lang="en-US" dirty="0"/>
              <a:t>There are three structures for consideration: central-bank, commercial, or association-led, each with strengths and weaknesses </a:t>
            </a:r>
          </a:p>
          <a:p>
            <a:pPr marL="177800" indent="-177800">
              <a:spcBef>
                <a:spcPts val="600"/>
              </a:spcBef>
            </a:pPr>
            <a:r>
              <a:rPr lang="en-US" dirty="0"/>
              <a:t>The Level One Project identifies three components of RTRP scheme ownership and governance that are important to designing a RTRP system  </a:t>
            </a:r>
          </a:p>
          <a:p>
            <a:pPr marL="0" indent="0">
              <a:spcBef>
                <a:spcPts val="600"/>
              </a:spcBef>
              <a:buNone/>
            </a:pPr>
            <a:endParaRPr lang="en-US" dirty="0"/>
          </a:p>
          <a:p>
            <a:pPr marL="0" indent="0">
              <a:spcBef>
                <a:spcPts val="600"/>
              </a:spcBef>
              <a:buNone/>
            </a:pPr>
            <a:endParaRPr lang="en-US" dirty="0"/>
          </a:p>
          <a:p>
            <a:pPr marL="177800" indent="-177800">
              <a:spcBef>
                <a:spcPts val="600"/>
              </a:spcBef>
            </a:pPr>
            <a:endParaRPr lang="en-US" dirty="0"/>
          </a:p>
          <a:p>
            <a:pPr marL="177800" indent="-177800">
              <a:spcBef>
                <a:spcPts val="600"/>
              </a:spcBef>
            </a:pPr>
            <a:endParaRPr lang="en-US" dirty="0"/>
          </a:p>
          <a:p>
            <a:pPr marL="177800" indent="-177800">
              <a:spcBef>
                <a:spcPts val="600"/>
              </a:spcBef>
            </a:pPr>
            <a:endParaRPr lang="en-US" dirty="0"/>
          </a:p>
          <a:p>
            <a:pPr marL="177800" indent="-177800">
              <a:spcBef>
                <a:spcPts val="600"/>
              </a:spcBef>
            </a:pPr>
            <a:endParaRPr lang="en-US" dirty="0"/>
          </a:p>
          <a:p>
            <a:pPr marL="177800" indent="-177800">
              <a:spcBef>
                <a:spcPts val="600"/>
              </a:spcBef>
            </a:pPr>
            <a:endParaRPr lang="en-US" dirty="0"/>
          </a:p>
          <a:p>
            <a:pPr marL="177800" indent="-177800">
              <a:spcBef>
                <a:spcPts val="600"/>
              </a:spcBef>
            </a:pPr>
            <a:r>
              <a:rPr lang="en-US" dirty="0"/>
              <a:t>The most suitable structure will vary by country or regional circumstances, the mix of priorities for the system, and level of commitment to achieve financial inclusion</a:t>
            </a: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spcAft>
                <a:spcPts val="600"/>
              </a:spcAft>
              <a:buNone/>
              <a:defRPr/>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a:p>
            <a:pPr marL="0" indent="0">
              <a:buNone/>
            </a:pPr>
            <a:endParaRPr lang="en-US" sz="1200" dirty="0">
              <a:cs typeface="Calibri" panose="020F0502020204030204" pitchFamily="34" charset="0"/>
            </a:endParaRPr>
          </a:p>
        </p:txBody>
      </p:sp>
      <p:graphicFrame>
        <p:nvGraphicFramePr>
          <p:cNvPr id="18" name="Table 17">
            <a:extLst>
              <a:ext uri="{FF2B5EF4-FFF2-40B4-BE49-F238E27FC236}">
                <a16:creationId xmlns:a16="http://schemas.microsoft.com/office/drawing/2014/main" id="{128B8E6B-41BE-2D4F-8DB7-F19C8248C522}"/>
              </a:ext>
            </a:extLst>
          </p:cNvPr>
          <p:cNvGraphicFramePr>
            <a:graphicFrameLocks noGrp="1"/>
          </p:cNvGraphicFramePr>
          <p:nvPr/>
        </p:nvGraphicFramePr>
        <p:xfrm>
          <a:off x="1166022" y="3200955"/>
          <a:ext cx="7000076" cy="1485900"/>
        </p:xfrm>
        <a:graphic>
          <a:graphicData uri="http://schemas.openxmlformats.org/drawingml/2006/table">
            <a:tbl>
              <a:tblPr firstRow="1" bandRow="1">
                <a:tableStyleId>{5A111915-BE36-4E01-A7E5-04B1672EAD32}</a:tableStyleId>
              </a:tblPr>
              <a:tblGrid>
                <a:gridCol w="1932776">
                  <a:extLst>
                    <a:ext uri="{9D8B030D-6E8A-4147-A177-3AD203B41FA5}">
                      <a16:colId xmlns:a16="http://schemas.microsoft.com/office/drawing/2014/main" val="2007921082"/>
                    </a:ext>
                  </a:extLst>
                </a:gridCol>
                <a:gridCol w="5067300">
                  <a:extLst>
                    <a:ext uri="{9D8B030D-6E8A-4147-A177-3AD203B41FA5}">
                      <a16:colId xmlns:a16="http://schemas.microsoft.com/office/drawing/2014/main" val="3540765494"/>
                    </a:ext>
                  </a:extLst>
                </a:gridCol>
              </a:tblGrid>
              <a:tr h="396386">
                <a:tc>
                  <a:txBody>
                    <a:bodyPr/>
                    <a:lstStyle/>
                    <a:p>
                      <a:pPr marL="0" algn="l" defTabSz="457200" rtl="0" eaLnBrk="1" latinLnBrk="0" hangingPunct="1"/>
                      <a:r>
                        <a:rPr lang="en-US" sz="1200" b="1" kern="1200" dirty="0">
                          <a:solidFill>
                            <a:schemeClr val="tx1"/>
                          </a:solidFill>
                          <a:latin typeface="+mn-lt"/>
                          <a:ea typeface="+mn-ea"/>
                          <a:cs typeface="Calibri" panose="020F0502020204030204" pitchFamily="34" charset="0"/>
                        </a:rPr>
                        <a:t>Ensuring a Pro-Poor </a:t>
                      </a:r>
                      <a:br>
                        <a:rPr lang="en-US" sz="1200" b="1" kern="1200" dirty="0">
                          <a:solidFill>
                            <a:schemeClr val="tx1"/>
                          </a:solidFill>
                          <a:latin typeface="+mn-lt"/>
                          <a:ea typeface="+mn-ea"/>
                          <a:cs typeface="Calibri" panose="020F0502020204030204" pitchFamily="34" charset="0"/>
                        </a:rPr>
                      </a:br>
                      <a:r>
                        <a:rPr lang="en-US" sz="1200" b="1" kern="1200" dirty="0">
                          <a:solidFill>
                            <a:schemeClr val="tx1"/>
                          </a:solidFill>
                          <a:latin typeface="+mn-lt"/>
                          <a:ea typeface="+mn-ea"/>
                          <a:cs typeface="Calibri" panose="020F0502020204030204" pitchFamily="34" charset="0"/>
                        </a:rPr>
                        <a:t>Posture</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0" dirty="0">
                          <a:solidFill>
                            <a:schemeClr val="tx1"/>
                          </a:solidFill>
                          <a:latin typeface="+mn-lt"/>
                        </a:rPr>
                        <a:t>The scheme leverages a not-for-loss (‘cost recovery plus investment’) model, where payments are not considered a profit maximizing activity</a:t>
                      </a: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2389002"/>
                  </a:ext>
                </a:extLst>
              </a:tr>
              <a:tr h="396386">
                <a:tc>
                  <a:txBody>
                    <a:bodyPr/>
                    <a:lstStyle/>
                    <a:p>
                      <a:pPr algn="l"/>
                      <a:r>
                        <a:rPr lang="en-US" sz="1200" b="1" kern="1200" dirty="0">
                          <a:solidFill>
                            <a:schemeClr val="tx1"/>
                          </a:solidFill>
                          <a:latin typeface="+mn-lt"/>
                          <a:ea typeface="+mn-ea"/>
                          <a:cs typeface="Calibri" panose="020F0502020204030204" pitchFamily="34" charset="0"/>
                        </a:rPr>
                        <a:t>Participant Engagement in Rules </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dirty="0">
                          <a:solidFill>
                            <a:schemeClr val="tx1"/>
                          </a:solidFill>
                          <a:latin typeface="+mn-lt"/>
                        </a:rPr>
                        <a:t>Direct and indirect participants  are provided formal and informal </a:t>
                      </a:r>
                      <a:br>
                        <a:rPr lang="en-US" sz="1200" dirty="0">
                          <a:solidFill>
                            <a:schemeClr val="tx1"/>
                          </a:solidFill>
                          <a:latin typeface="+mn-lt"/>
                        </a:rPr>
                      </a:br>
                      <a:r>
                        <a:rPr lang="en-US" sz="1200" dirty="0">
                          <a:solidFill>
                            <a:schemeClr val="tx1"/>
                          </a:solidFill>
                          <a:latin typeface="+mn-lt"/>
                        </a:rPr>
                        <a:t>mechanisms to provide input on the direction of the scheme, </a:t>
                      </a:r>
                      <a:br>
                        <a:rPr lang="en-US" sz="1200" dirty="0">
                          <a:solidFill>
                            <a:schemeClr val="tx1"/>
                          </a:solidFill>
                          <a:latin typeface="+mn-lt"/>
                        </a:rPr>
                      </a:br>
                      <a:r>
                        <a:rPr lang="en-US" sz="1200" dirty="0">
                          <a:solidFill>
                            <a:schemeClr val="tx1"/>
                          </a:solidFill>
                          <a:latin typeface="+mn-lt"/>
                        </a:rPr>
                        <a:t>including the scheme rules</a:t>
                      </a: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341879"/>
                  </a:ext>
                </a:extLst>
              </a:tr>
              <a:tr h="396386">
                <a:tc>
                  <a:txBody>
                    <a:bodyPr/>
                    <a:lstStyle/>
                    <a:p>
                      <a:pPr algn="l"/>
                      <a:r>
                        <a:rPr lang="en-US" sz="1200" b="1" kern="1200" dirty="0">
                          <a:solidFill>
                            <a:schemeClr val="tx1"/>
                          </a:solidFill>
                          <a:latin typeface="+mn-lt"/>
                          <a:ea typeface="+mn-ea"/>
                          <a:cs typeface="Calibri" panose="020F0502020204030204" pitchFamily="34" charset="0"/>
                        </a:rPr>
                        <a:t>Equal Ownership Opportunities</a:t>
                      </a:r>
                    </a:p>
                  </a:txBody>
                  <a:tcPr marL="0" marR="68580" marT="34290" marB="34290">
                    <a:lnL w="9525" cap="flat" cmpd="sng" algn="ctr">
                      <a:noFill/>
                      <a:prstDash val="solid"/>
                    </a:lnL>
                    <a:lnR w="12700" cap="flat" cmpd="sng" algn="ctr">
                      <a:noFill/>
                      <a:prstDash val="sysDot"/>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300"/>
                        </a:spcAft>
                        <a:buClrTx/>
                        <a:buSzTx/>
                        <a:buFontTx/>
                        <a:buNone/>
                        <a:tabLst/>
                        <a:defRPr/>
                      </a:pPr>
                      <a:r>
                        <a:rPr lang="en-US" sz="1200" b="0" dirty="0">
                          <a:solidFill>
                            <a:schemeClr val="tx1"/>
                          </a:solidFill>
                          <a:latin typeface="+mn-lt"/>
                        </a:rPr>
                        <a:t>When relevant, all direct participants of the scheme (banks and non-banks) are provided equal ownership opportunities of the scheme</a:t>
                      </a:r>
                      <a:endParaRPr lang="en-US" sz="1200" b="0" strike="sngStrike" dirty="0">
                        <a:solidFill>
                          <a:schemeClr val="tx1"/>
                        </a:solidFill>
                        <a:latin typeface="+mn-lt"/>
                      </a:endParaRPr>
                    </a:p>
                  </a:txBody>
                  <a:tcPr marL="68580" marR="68580" marT="34290" marB="34290">
                    <a:lnL w="12700" cap="flat" cmpd="sng" algn="ctr">
                      <a:noFill/>
                      <a:prstDash val="sysDot"/>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rgbClr val="BAAA58"/>
                      </a:solidFill>
                      <a:prstDash val="sysDot"/>
                      <a:round/>
                      <a:headEnd type="none" w="med" len="med"/>
                      <a:tailEnd type="none" w="med" len="med"/>
                    </a:lnT>
                    <a:lnB w="12700" cap="flat" cmpd="sng" algn="ctr">
                      <a:solidFill>
                        <a:srgbClr val="BAAA58"/>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66858582"/>
                  </a:ext>
                </a:extLst>
              </a:tr>
            </a:tbl>
          </a:graphicData>
        </a:graphic>
      </p:graphicFrame>
    </p:spTree>
    <p:extLst>
      <p:ext uri="{BB962C8B-B14F-4D97-AF65-F5344CB8AC3E}">
        <p14:creationId xmlns:p14="http://schemas.microsoft.com/office/powerpoint/2010/main" val="23093858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72F5-6756-3F46-88DB-71E1CC4053E5}"/>
              </a:ext>
            </a:extLst>
          </p:cNvPr>
          <p:cNvSpPr>
            <a:spLocks noGrp="1"/>
          </p:cNvSpPr>
          <p:nvPr>
            <p:ph type="title"/>
          </p:nvPr>
        </p:nvSpPr>
        <p:spPr/>
        <p:txBody>
          <a:bodyPr/>
          <a:lstStyle/>
          <a:p>
            <a:r>
              <a:rPr lang="en-US" dirty="0"/>
              <a:t>Evolving Best Practice and Enablers: Integration Model</a:t>
            </a:r>
          </a:p>
        </p:txBody>
      </p:sp>
      <p:sp>
        <p:nvSpPr>
          <p:cNvPr id="4" name="Slide Number Placeholder 3">
            <a:extLst>
              <a:ext uri="{FF2B5EF4-FFF2-40B4-BE49-F238E27FC236}">
                <a16:creationId xmlns:a16="http://schemas.microsoft.com/office/drawing/2014/main" id="{9AC6E8DA-CF33-3C42-8DF6-D417668B20B4}"/>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33</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1DD8CD84-0C12-CE4A-B508-18839195E0E2}"/>
              </a:ext>
            </a:extLst>
          </p:cNvPr>
          <p:cNvSpPr>
            <a:spLocks noGrp="1"/>
          </p:cNvSpPr>
          <p:nvPr>
            <p:ph sz="quarter" idx="14"/>
          </p:nvPr>
        </p:nvSpPr>
        <p:spPr>
          <a:xfrm>
            <a:off x="407056" y="1073877"/>
            <a:ext cx="8545513" cy="4877603"/>
          </a:xfrm>
        </p:spPr>
        <p:txBody>
          <a:bodyPr/>
          <a:lstStyle/>
          <a:p>
            <a:pPr marL="171450" indent="-171450">
              <a:spcBef>
                <a:spcPts val="600"/>
              </a:spcBef>
            </a:pPr>
            <a:r>
              <a:rPr lang="en-US" dirty="0"/>
              <a:t>What makes for best practice in models of payment systems integration is in early stages of evolution</a:t>
            </a:r>
          </a:p>
          <a:p>
            <a:pPr marL="171450" indent="-171450">
              <a:spcBef>
                <a:spcPts val="600"/>
              </a:spcBef>
            </a:pPr>
            <a:r>
              <a:rPr lang="en-US" dirty="0"/>
              <a:t>Existing and in-development integrations tend to reflect model 1 or 2. However, models are evolving rapidly blurring the lines between these simplified conceptual designs. Initiatives like </a:t>
            </a:r>
            <a:r>
              <a:rPr lang="en-US" dirty="0" err="1"/>
              <a:t>Mojaloop</a:t>
            </a:r>
            <a:r>
              <a:rPr lang="en-US" dirty="0"/>
              <a:t> and Nexus are introducing innovations on top of the current models</a:t>
            </a:r>
          </a:p>
          <a:p>
            <a:pPr marL="171450" indent="-171450">
              <a:spcBef>
                <a:spcPts val="600"/>
              </a:spcBef>
            </a:pPr>
            <a:r>
              <a:rPr lang="en-US" dirty="0"/>
              <a:t>These models may be more or less likely to help address existing frictions in cross-border payments, including lowering the cost and increasing speed of these payments</a:t>
            </a:r>
          </a:p>
          <a:p>
            <a:pPr marL="171450" indent="-171450">
              <a:spcBef>
                <a:spcPts val="600"/>
              </a:spcBef>
            </a:pPr>
            <a:r>
              <a:rPr lang="en-US" dirty="0"/>
              <a:t>To align with Level One Project principles, preferred models take a pro-poor posture and are low-cost by design. A commitment to a specific model at the outset may help reduce need for costly re-design</a:t>
            </a:r>
          </a:p>
        </p:txBody>
      </p:sp>
      <p:grpSp>
        <p:nvGrpSpPr>
          <p:cNvPr id="6" name="Group 5">
            <a:extLst>
              <a:ext uri="{FF2B5EF4-FFF2-40B4-BE49-F238E27FC236}">
                <a16:creationId xmlns:a16="http://schemas.microsoft.com/office/drawing/2014/main" id="{19C670FD-C1D9-7E44-87EB-76C4DCC23517}"/>
              </a:ext>
            </a:extLst>
          </p:cNvPr>
          <p:cNvGrpSpPr/>
          <p:nvPr/>
        </p:nvGrpSpPr>
        <p:grpSpPr>
          <a:xfrm>
            <a:off x="355107" y="5816923"/>
            <a:ext cx="8433786" cy="523782"/>
            <a:chOff x="337352" y="3417903"/>
            <a:chExt cx="8433786" cy="523782"/>
          </a:xfrm>
          <a:solidFill>
            <a:schemeClr val="bg1">
              <a:lumMod val="95000"/>
            </a:schemeClr>
          </a:solidFill>
        </p:grpSpPr>
        <p:sp>
          <p:nvSpPr>
            <p:cNvPr id="7" name="Rectangle 6">
              <a:extLst>
                <a:ext uri="{FF2B5EF4-FFF2-40B4-BE49-F238E27FC236}">
                  <a16:creationId xmlns:a16="http://schemas.microsoft.com/office/drawing/2014/main" id="{9D194F3A-24C9-7749-BEA1-703601038DE8}"/>
                </a:ext>
              </a:extLst>
            </p:cNvPr>
            <p:cNvSpPr/>
            <p:nvPr/>
          </p:nvSpPr>
          <p:spPr>
            <a:xfrm>
              <a:off x="639192" y="3417903"/>
              <a:ext cx="7918882" cy="523782"/>
            </a:xfrm>
            <a:prstGeom prst="rect">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8" name="Oval 7">
              <a:extLst>
                <a:ext uri="{FF2B5EF4-FFF2-40B4-BE49-F238E27FC236}">
                  <a16:creationId xmlns:a16="http://schemas.microsoft.com/office/drawing/2014/main" id="{DBD3E51A-0020-0742-A64A-14272831CD5F}"/>
                </a:ext>
              </a:extLst>
            </p:cNvPr>
            <p:cNvSpPr/>
            <p:nvPr/>
          </p:nvSpPr>
          <p:spPr>
            <a:xfrm>
              <a:off x="337352" y="3417903"/>
              <a:ext cx="532660" cy="523782"/>
            </a:xfrm>
            <a:prstGeom prst="ellipse">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9" name="Oval 8">
              <a:extLst>
                <a:ext uri="{FF2B5EF4-FFF2-40B4-BE49-F238E27FC236}">
                  <a16:creationId xmlns:a16="http://schemas.microsoft.com/office/drawing/2014/main" id="{DF344CEA-C59F-C145-8D16-DF414A75409A}"/>
                </a:ext>
              </a:extLst>
            </p:cNvPr>
            <p:cNvSpPr/>
            <p:nvPr/>
          </p:nvSpPr>
          <p:spPr>
            <a:xfrm>
              <a:off x="8238478" y="3417903"/>
              <a:ext cx="532660" cy="523782"/>
            </a:xfrm>
            <a:prstGeom prst="ellipse">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grpSp>
      <p:cxnSp>
        <p:nvCxnSpPr>
          <p:cNvPr id="10" name="Straight Connector 9">
            <a:extLst>
              <a:ext uri="{FF2B5EF4-FFF2-40B4-BE49-F238E27FC236}">
                <a16:creationId xmlns:a16="http://schemas.microsoft.com/office/drawing/2014/main" id="{1C80202A-59F8-404F-9690-77AF441FE62F}"/>
              </a:ext>
            </a:extLst>
          </p:cNvPr>
          <p:cNvCxnSpPr>
            <a:cxnSpLocks/>
          </p:cNvCxnSpPr>
          <p:nvPr/>
        </p:nvCxnSpPr>
        <p:spPr>
          <a:xfrm>
            <a:off x="608121" y="6052570"/>
            <a:ext cx="792775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22A8153-E40B-5F46-9844-805244513FB5}"/>
              </a:ext>
            </a:extLst>
          </p:cNvPr>
          <p:cNvCxnSpPr>
            <a:cxnSpLocks/>
          </p:cNvCxnSpPr>
          <p:nvPr/>
        </p:nvCxnSpPr>
        <p:spPr>
          <a:xfrm>
            <a:off x="7607525" y="5637599"/>
            <a:ext cx="0" cy="310718"/>
          </a:xfrm>
          <a:prstGeom prst="line">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19ABB38-4F71-ED4D-9058-A9622C1EBCDC}"/>
              </a:ext>
            </a:extLst>
          </p:cNvPr>
          <p:cNvSpPr txBox="1"/>
          <p:nvPr/>
        </p:nvSpPr>
        <p:spPr>
          <a:xfrm>
            <a:off x="499608" y="3938060"/>
            <a:ext cx="5771044" cy="1388324"/>
          </a:xfrm>
          <a:prstGeom prst="rect">
            <a:avLst/>
          </a:prstGeom>
          <a:solidFill>
            <a:schemeClr val="bg1">
              <a:lumMod val="95000"/>
            </a:schemeClr>
          </a:solidFill>
          <a:ln w="25400">
            <a:noFill/>
            <a:headEnd type="oval"/>
            <a:tailEnd type="triangle"/>
          </a:ln>
        </p:spPr>
        <p:txBody>
          <a:bodyPr wrap="square" lIns="91440" rIns="0" rtlCol="0" anchor="ctr">
            <a:no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Enabling multiple existing switches to participate in the scheme may reduce additional cost for DFSPs of integrating with an entirely new regional platform and by enabling competition at the clearing layer</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New platforms that enable simple integration by DFSPs may provide greater incentive and lower the cost of joining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Settlement timing windows that are shorter than a full day can potentially reduce the cost of managing FX </a:t>
            </a:r>
          </a:p>
        </p:txBody>
      </p:sp>
      <p:sp>
        <p:nvSpPr>
          <p:cNvPr id="17" name="Diamond 16">
            <a:extLst>
              <a:ext uri="{FF2B5EF4-FFF2-40B4-BE49-F238E27FC236}">
                <a16:creationId xmlns:a16="http://schemas.microsoft.com/office/drawing/2014/main" id="{7639D6FD-2C72-5A40-8BEF-75DACD56F49C}"/>
              </a:ext>
            </a:extLst>
          </p:cNvPr>
          <p:cNvSpPr/>
          <p:nvPr/>
        </p:nvSpPr>
        <p:spPr>
          <a:xfrm>
            <a:off x="7507145" y="6000108"/>
            <a:ext cx="189187" cy="189187"/>
          </a:xfrm>
          <a:prstGeom prst="diamond">
            <a:avLst/>
          </a:prstGeom>
          <a:solidFill>
            <a:srgbClr val="AC264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18" name="TextBox 17">
            <a:extLst>
              <a:ext uri="{FF2B5EF4-FFF2-40B4-BE49-F238E27FC236}">
                <a16:creationId xmlns:a16="http://schemas.microsoft.com/office/drawing/2014/main" id="{B51E17FA-A852-A348-A36C-DC0F70C909F5}"/>
              </a:ext>
            </a:extLst>
          </p:cNvPr>
          <p:cNvSpPr txBox="1"/>
          <p:nvPr/>
        </p:nvSpPr>
        <p:spPr>
          <a:xfrm>
            <a:off x="6430883" y="3938060"/>
            <a:ext cx="2353283" cy="1388324"/>
          </a:xfrm>
          <a:prstGeom prst="rect">
            <a:avLst/>
          </a:prstGeom>
          <a:solidFill>
            <a:schemeClr val="bg1">
              <a:lumMod val="95000"/>
            </a:schemeClr>
          </a:solidFill>
          <a:ln w="25400">
            <a:noFill/>
            <a:headEnd type="oval"/>
            <a:tailEnd type="triangle"/>
          </a:ln>
        </p:spPr>
        <p:txBody>
          <a:bodyPr wrap="square" lIns="91440" rIns="0" rtlCol="0" anchor="ctr">
            <a:noAutofit/>
          </a:bodyPr>
          <a:lstStyle/>
          <a:p>
            <a:r>
              <a:rPr lang="en-US" sz="1100" dirty="0">
                <a:latin typeface="Arial" panose="020B0604020202020204" pitchFamily="34" charset="0"/>
                <a:cs typeface="Arial" panose="020B0604020202020204" pitchFamily="34" charset="0"/>
              </a:rPr>
              <a:t>A model that achieves an optimal balance between enabling low-cost clearing and settlement for DFSPs and reaching sufficient scale to fully recover costs </a:t>
            </a:r>
            <a:endParaRPr lang="en-US" sz="1100" dirty="0">
              <a:highlight>
                <a:srgbClr val="FFFF00"/>
              </a:highlight>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8CBF865B-C049-484C-8040-9F773CCF604E}"/>
              </a:ext>
            </a:extLst>
          </p:cNvPr>
          <p:cNvSpPr/>
          <p:nvPr/>
        </p:nvSpPr>
        <p:spPr>
          <a:xfrm>
            <a:off x="273269" y="3517900"/>
            <a:ext cx="8597462" cy="2973805"/>
          </a:xfrm>
          <a:prstGeom prst="rect">
            <a:avLst/>
          </a:prstGeom>
          <a:no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tIns="91440" rtlCol="0" anchor="t"/>
          <a:lstStyle/>
          <a:p>
            <a:r>
              <a:rPr lang="en-US" sz="1400" b="1" dirty="0">
                <a:solidFill>
                  <a:srgbClr val="7030A0"/>
                </a:solidFill>
                <a:latin typeface="Arial" panose="020B0604020202020204" pitchFamily="34" charset="0"/>
                <a:cs typeface="Arial" panose="020B0604020202020204" pitchFamily="34" charset="0"/>
              </a:rPr>
              <a:t>   </a:t>
            </a:r>
            <a:r>
              <a:rPr lang="en-US" sz="1400" b="1" dirty="0">
                <a:solidFill>
                  <a:srgbClr val="AC2641"/>
                </a:solidFill>
                <a:latin typeface="Arial" panose="020B0604020202020204" pitchFamily="34" charset="0"/>
                <a:cs typeface="Arial" panose="020B0604020202020204" pitchFamily="34" charset="0"/>
              </a:rPr>
              <a:t>Considerations for closer alignment with evolving best practice</a:t>
            </a:r>
          </a:p>
        </p:txBody>
      </p:sp>
      <p:sp>
        <p:nvSpPr>
          <p:cNvPr id="23" name="TextBox 22">
            <a:extLst>
              <a:ext uri="{FF2B5EF4-FFF2-40B4-BE49-F238E27FC236}">
                <a16:creationId xmlns:a16="http://schemas.microsoft.com/office/drawing/2014/main" id="{CF1C5B29-3749-5340-B1EC-D21F9CC6C9D4}"/>
              </a:ext>
            </a:extLst>
          </p:cNvPr>
          <p:cNvSpPr txBox="1"/>
          <p:nvPr/>
        </p:nvSpPr>
        <p:spPr>
          <a:xfrm>
            <a:off x="6631756" y="5456042"/>
            <a:ext cx="1890807" cy="169277"/>
          </a:xfrm>
          <a:prstGeom prst="rect">
            <a:avLst/>
          </a:prstGeom>
          <a:solidFill>
            <a:srgbClr val="AC2641"/>
          </a:solidFill>
        </p:spPr>
        <p:txBody>
          <a:bodyPr wrap="square" tIns="0" bIns="0" rtlCol="0">
            <a:spAutoFit/>
          </a:bodyPr>
          <a:lstStyle/>
          <a:p>
            <a:pPr algn="ctr"/>
            <a:r>
              <a:rPr lang="en-US" sz="1100" i="1" dirty="0">
                <a:solidFill>
                  <a:schemeClr val="bg1"/>
                </a:solidFill>
                <a:latin typeface="Arial" panose="020B0604020202020204" pitchFamily="34" charset="0"/>
                <a:cs typeface="Arial" panose="020B0604020202020204" pitchFamily="34" charset="0"/>
              </a:rPr>
              <a:t>Evolving best practice</a:t>
            </a:r>
          </a:p>
        </p:txBody>
      </p:sp>
      <p:cxnSp>
        <p:nvCxnSpPr>
          <p:cNvPr id="27" name="Straight Connector 26">
            <a:extLst>
              <a:ext uri="{FF2B5EF4-FFF2-40B4-BE49-F238E27FC236}">
                <a16:creationId xmlns:a16="http://schemas.microsoft.com/office/drawing/2014/main" id="{171B98DD-5D28-274E-A8E3-351E77C24780}"/>
              </a:ext>
            </a:extLst>
          </p:cNvPr>
          <p:cNvCxnSpPr>
            <a:cxnSpLocks/>
          </p:cNvCxnSpPr>
          <p:nvPr/>
        </p:nvCxnSpPr>
        <p:spPr>
          <a:xfrm>
            <a:off x="3156030" y="5939954"/>
            <a:ext cx="1568370" cy="0"/>
          </a:xfrm>
          <a:prstGeom prst="line">
            <a:avLst/>
          </a:prstGeom>
          <a:ln>
            <a:solidFill>
              <a:srgbClr val="C00000"/>
            </a:solidFill>
            <a:prstDash val="dash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5782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72F5-6756-3F46-88DB-71E1CC4053E5}"/>
              </a:ext>
            </a:extLst>
          </p:cNvPr>
          <p:cNvSpPr>
            <a:spLocks noGrp="1"/>
          </p:cNvSpPr>
          <p:nvPr>
            <p:ph type="title"/>
          </p:nvPr>
        </p:nvSpPr>
        <p:spPr/>
        <p:txBody>
          <a:bodyPr/>
          <a:lstStyle/>
          <a:p>
            <a:r>
              <a:rPr lang="en-US" dirty="0"/>
              <a:t>Evolving Best Practice and Enablers: Choice of Settlement Currency</a:t>
            </a:r>
          </a:p>
        </p:txBody>
      </p:sp>
      <p:sp>
        <p:nvSpPr>
          <p:cNvPr id="4" name="Slide Number Placeholder 3">
            <a:extLst>
              <a:ext uri="{FF2B5EF4-FFF2-40B4-BE49-F238E27FC236}">
                <a16:creationId xmlns:a16="http://schemas.microsoft.com/office/drawing/2014/main" id="{9AC6E8DA-CF33-3C42-8DF6-D417668B20B4}"/>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34</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1DD8CD84-0C12-CE4A-B508-18839195E0E2}"/>
              </a:ext>
            </a:extLst>
          </p:cNvPr>
          <p:cNvSpPr>
            <a:spLocks noGrp="1"/>
          </p:cNvSpPr>
          <p:nvPr>
            <p:ph sz="quarter" idx="14"/>
          </p:nvPr>
        </p:nvSpPr>
        <p:spPr>
          <a:xfrm>
            <a:off x="299243" y="900294"/>
            <a:ext cx="8545513" cy="4877603"/>
          </a:xfrm>
        </p:spPr>
        <p:txBody>
          <a:bodyPr lIns="91440" tIns="45720" rIns="91440" bIns="45720" anchor="t"/>
          <a:lstStyle/>
          <a:p>
            <a:pPr marL="171450" indent="-171450">
              <a:spcBef>
                <a:spcPts val="600"/>
              </a:spcBef>
            </a:pPr>
            <a:r>
              <a:rPr lang="en-US" dirty="0"/>
              <a:t>Existing and in-development models vary in their choice of settlement currencies, which reflects the attributes of the specific region and design choices based on trade-offs </a:t>
            </a:r>
          </a:p>
          <a:p>
            <a:pPr marL="171450" indent="-171450">
              <a:spcBef>
                <a:spcPts val="600"/>
              </a:spcBef>
            </a:pPr>
            <a:r>
              <a:rPr lang="en-US" dirty="0"/>
              <a:t>The presence of a monetary union in a region removes the need for FX conversion for members of the union, likely reducing the cost of cross-border transactions.* However, establishing a monetary union takes a significant amount of time and investment and may not be preferred or possible</a:t>
            </a:r>
            <a:endParaRPr lang="en-US" i="1" dirty="0">
              <a:highlight>
                <a:srgbClr val="00FF00"/>
              </a:highlight>
            </a:endParaRPr>
          </a:p>
          <a:p>
            <a:pPr marL="171450" indent="-171450">
              <a:spcBef>
                <a:spcPts val="600"/>
              </a:spcBef>
            </a:pPr>
            <a:r>
              <a:rPr lang="en-US" dirty="0"/>
              <a:t>In the absence of a monetary union, certain actions can support cost reduction and risk mitigation </a:t>
            </a:r>
          </a:p>
          <a:p>
            <a:pPr marL="171450" indent="-171450">
              <a:spcBef>
                <a:spcPts val="600"/>
              </a:spcBef>
            </a:pPr>
            <a:r>
              <a:rPr lang="en-US" dirty="0"/>
              <a:t>On a broader level, there is intense global focus on potential opportunities for how central bank digital currencies may overcome liquidity and foreign exchange challenges </a:t>
            </a:r>
          </a:p>
        </p:txBody>
      </p:sp>
      <p:grpSp>
        <p:nvGrpSpPr>
          <p:cNvPr id="6" name="Group 5">
            <a:extLst>
              <a:ext uri="{FF2B5EF4-FFF2-40B4-BE49-F238E27FC236}">
                <a16:creationId xmlns:a16="http://schemas.microsoft.com/office/drawing/2014/main" id="{19C670FD-C1D9-7E44-87EB-76C4DCC23517}"/>
              </a:ext>
            </a:extLst>
          </p:cNvPr>
          <p:cNvGrpSpPr/>
          <p:nvPr/>
        </p:nvGrpSpPr>
        <p:grpSpPr>
          <a:xfrm>
            <a:off x="381081" y="5337155"/>
            <a:ext cx="8433786" cy="523782"/>
            <a:chOff x="337352" y="3417903"/>
            <a:chExt cx="8433786" cy="523782"/>
          </a:xfrm>
          <a:solidFill>
            <a:schemeClr val="bg1">
              <a:lumMod val="95000"/>
            </a:schemeClr>
          </a:solidFill>
        </p:grpSpPr>
        <p:sp>
          <p:nvSpPr>
            <p:cNvPr id="7" name="Rectangle 6">
              <a:extLst>
                <a:ext uri="{FF2B5EF4-FFF2-40B4-BE49-F238E27FC236}">
                  <a16:creationId xmlns:a16="http://schemas.microsoft.com/office/drawing/2014/main" id="{9D194F3A-24C9-7749-BEA1-703601038DE8}"/>
                </a:ext>
              </a:extLst>
            </p:cNvPr>
            <p:cNvSpPr/>
            <p:nvPr/>
          </p:nvSpPr>
          <p:spPr>
            <a:xfrm>
              <a:off x="639192" y="3417903"/>
              <a:ext cx="7918882" cy="523782"/>
            </a:xfrm>
            <a:prstGeom prst="rect">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8" name="Oval 7">
              <a:extLst>
                <a:ext uri="{FF2B5EF4-FFF2-40B4-BE49-F238E27FC236}">
                  <a16:creationId xmlns:a16="http://schemas.microsoft.com/office/drawing/2014/main" id="{DBD3E51A-0020-0742-A64A-14272831CD5F}"/>
                </a:ext>
              </a:extLst>
            </p:cNvPr>
            <p:cNvSpPr/>
            <p:nvPr/>
          </p:nvSpPr>
          <p:spPr>
            <a:xfrm>
              <a:off x="337352" y="3417903"/>
              <a:ext cx="532660" cy="523782"/>
            </a:xfrm>
            <a:prstGeom prst="ellipse">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9" name="Oval 8">
              <a:extLst>
                <a:ext uri="{FF2B5EF4-FFF2-40B4-BE49-F238E27FC236}">
                  <a16:creationId xmlns:a16="http://schemas.microsoft.com/office/drawing/2014/main" id="{DF344CEA-C59F-C145-8D16-DF414A75409A}"/>
                </a:ext>
              </a:extLst>
            </p:cNvPr>
            <p:cNvSpPr/>
            <p:nvPr/>
          </p:nvSpPr>
          <p:spPr>
            <a:xfrm>
              <a:off x="8238478" y="3417903"/>
              <a:ext cx="532660" cy="523782"/>
            </a:xfrm>
            <a:prstGeom prst="ellipse">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grpSp>
      <p:cxnSp>
        <p:nvCxnSpPr>
          <p:cNvPr id="10" name="Straight Connector 9">
            <a:extLst>
              <a:ext uri="{FF2B5EF4-FFF2-40B4-BE49-F238E27FC236}">
                <a16:creationId xmlns:a16="http://schemas.microsoft.com/office/drawing/2014/main" id="{1C80202A-59F8-404F-9690-77AF441FE62F}"/>
              </a:ext>
            </a:extLst>
          </p:cNvPr>
          <p:cNvCxnSpPr>
            <a:cxnSpLocks/>
          </p:cNvCxnSpPr>
          <p:nvPr/>
        </p:nvCxnSpPr>
        <p:spPr>
          <a:xfrm>
            <a:off x="634095" y="5599046"/>
            <a:ext cx="792775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22A8153-E40B-5F46-9844-805244513FB5}"/>
              </a:ext>
            </a:extLst>
          </p:cNvPr>
          <p:cNvCxnSpPr>
            <a:cxnSpLocks/>
          </p:cNvCxnSpPr>
          <p:nvPr/>
        </p:nvCxnSpPr>
        <p:spPr>
          <a:xfrm>
            <a:off x="7633499" y="5184075"/>
            <a:ext cx="0" cy="310718"/>
          </a:xfrm>
          <a:prstGeom prst="line">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19ABB38-4F71-ED4D-9058-A9622C1EBCDC}"/>
              </a:ext>
            </a:extLst>
          </p:cNvPr>
          <p:cNvSpPr txBox="1"/>
          <p:nvPr/>
        </p:nvSpPr>
        <p:spPr>
          <a:xfrm>
            <a:off x="493684" y="3429000"/>
            <a:ext cx="5771044" cy="1485574"/>
          </a:xfrm>
          <a:prstGeom prst="rect">
            <a:avLst/>
          </a:prstGeom>
          <a:solidFill>
            <a:schemeClr val="bg1">
              <a:lumMod val="95000"/>
            </a:schemeClr>
          </a:solidFill>
          <a:ln w="25400">
            <a:noFill/>
            <a:headEnd type="oval"/>
            <a:tailEnd type="triangle"/>
          </a:ln>
        </p:spPr>
        <p:txBody>
          <a:bodyPr wrap="square" lIns="91440" rIns="0" rtlCol="0" anchor="ctr">
            <a:no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Selection of liquid settlement currency or currencies for better FX rates</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Allow end-users to hold account balances in dominant currency</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Enable efficiencies and remove frictions in settlement in multiple currencies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While it does not directly reduce cost of FX, increased pricing transparency to end-users on the FX rate and fees can contribute to more pricing competition</a:t>
            </a:r>
            <a:endParaRPr lang="en-US" sz="1100" dirty="0">
              <a:highlight>
                <a:srgbClr val="FFFF00"/>
              </a:highlight>
              <a:latin typeface="Arial" panose="020B0604020202020204" pitchFamily="34" charset="0"/>
              <a:cs typeface="Arial" panose="020B0604020202020204" pitchFamily="34" charset="0"/>
            </a:endParaRPr>
          </a:p>
        </p:txBody>
      </p:sp>
      <p:sp>
        <p:nvSpPr>
          <p:cNvPr id="17" name="Diamond 16">
            <a:extLst>
              <a:ext uri="{FF2B5EF4-FFF2-40B4-BE49-F238E27FC236}">
                <a16:creationId xmlns:a16="http://schemas.microsoft.com/office/drawing/2014/main" id="{7639D6FD-2C72-5A40-8BEF-75DACD56F49C}"/>
              </a:ext>
            </a:extLst>
          </p:cNvPr>
          <p:cNvSpPr/>
          <p:nvPr/>
        </p:nvSpPr>
        <p:spPr>
          <a:xfrm>
            <a:off x="7533119" y="5546584"/>
            <a:ext cx="189187" cy="189187"/>
          </a:xfrm>
          <a:prstGeom prst="diamond">
            <a:avLst/>
          </a:prstGeom>
          <a:solidFill>
            <a:srgbClr val="AC264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18" name="TextBox 17">
            <a:extLst>
              <a:ext uri="{FF2B5EF4-FFF2-40B4-BE49-F238E27FC236}">
                <a16:creationId xmlns:a16="http://schemas.microsoft.com/office/drawing/2014/main" id="{B51E17FA-A852-A348-A36C-DC0F70C909F5}"/>
              </a:ext>
            </a:extLst>
          </p:cNvPr>
          <p:cNvSpPr txBox="1"/>
          <p:nvPr/>
        </p:nvSpPr>
        <p:spPr>
          <a:xfrm>
            <a:off x="6451072" y="3009418"/>
            <a:ext cx="2353283" cy="1905155"/>
          </a:xfrm>
          <a:prstGeom prst="rect">
            <a:avLst/>
          </a:prstGeom>
          <a:solidFill>
            <a:schemeClr val="bg1">
              <a:lumMod val="95000"/>
            </a:schemeClr>
          </a:solidFill>
          <a:ln w="25400">
            <a:noFill/>
            <a:headEnd type="oval"/>
            <a:tailEnd type="triangle"/>
          </a:ln>
        </p:spPr>
        <p:txBody>
          <a:bodyPr wrap="square" lIns="91440" rIns="0" rtlCol="0" anchor="ctr">
            <a:noAutofit/>
          </a:bodyPr>
          <a:lstStyle/>
          <a:p>
            <a:r>
              <a:rPr lang="en-US" sz="1100" dirty="0">
                <a:latin typeface="Arial" panose="020B0604020202020204" pitchFamily="34" charset="0"/>
                <a:cs typeface="Arial" panose="020B0604020202020204" pitchFamily="34" charset="0"/>
              </a:rPr>
              <a:t>A single settlement currency within a monetary union is most likely to lead to reducing costs to end-users (no FX conversion)</a:t>
            </a:r>
          </a:p>
          <a:p>
            <a:endParaRPr lang="en-US" sz="1100" dirty="0">
              <a:latin typeface="Arial" panose="020B0604020202020204" pitchFamily="34" charset="0"/>
              <a:cs typeface="Arial" panose="020B0604020202020204" pitchFamily="34" charset="0"/>
            </a:endParaRPr>
          </a:p>
          <a:p>
            <a:r>
              <a:rPr lang="en-US" sz="1100" dirty="0">
                <a:latin typeface="Arial" panose="020B0604020202020204" pitchFamily="34" charset="0"/>
                <a:cs typeface="Arial" panose="020B0604020202020204" pitchFamily="34" charset="0"/>
              </a:rPr>
              <a:t>In absence of a monetary union, either single or multiple currency approaches can be viable as long as they are built with goal of cost reduction to the end-user</a:t>
            </a:r>
          </a:p>
        </p:txBody>
      </p:sp>
      <p:sp>
        <p:nvSpPr>
          <p:cNvPr id="20" name="Rectangle 19">
            <a:extLst>
              <a:ext uri="{FF2B5EF4-FFF2-40B4-BE49-F238E27FC236}">
                <a16:creationId xmlns:a16="http://schemas.microsoft.com/office/drawing/2014/main" id="{8CBF865B-C049-484C-8040-9F773CCF604E}"/>
              </a:ext>
            </a:extLst>
          </p:cNvPr>
          <p:cNvSpPr/>
          <p:nvPr/>
        </p:nvSpPr>
        <p:spPr>
          <a:xfrm>
            <a:off x="299243" y="3009418"/>
            <a:ext cx="8597462" cy="2906511"/>
          </a:xfrm>
          <a:prstGeom prst="rect">
            <a:avLst/>
          </a:prstGeom>
          <a:no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tIns="91440" rtlCol="0" anchor="t"/>
          <a:lstStyle/>
          <a:p>
            <a:r>
              <a:rPr lang="en-US" sz="1400" b="1" dirty="0">
                <a:solidFill>
                  <a:srgbClr val="7030A0"/>
                </a:solidFill>
                <a:latin typeface="Arial" panose="020B0604020202020204" pitchFamily="34" charset="0"/>
                <a:cs typeface="Arial" panose="020B0604020202020204" pitchFamily="34" charset="0"/>
              </a:rPr>
              <a:t>   </a:t>
            </a:r>
            <a:r>
              <a:rPr lang="en-US" sz="1400" b="1" dirty="0">
                <a:solidFill>
                  <a:srgbClr val="AC2641"/>
                </a:solidFill>
                <a:latin typeface="Arial" panose="020B0604020202020204" pitchFamily="34" charset="0"/>
                <a:cs typeface="Arial" panose="020B0604020202020204" pitchFamily="34" charset="0"/>
              </a:rPr>
              <a:t>Considerations for closer alignment with evolving best practice</a:t>
            </a:r>
          </a:p>
        </p:txBody>
      </p:sp>
      <p:sp>
        <p:nvSpPr>
          <p:cNvPr id="23" name="TextBox 22">
            <a:extLst>
              <a:ext uri="{FF2B5EF4-FFF2-40B4-BE49-F238E27FC236}">
                <a16:creationId xmlns:a16="http://schemas.microsoft.com/office/drawing/2014/main" id="{CF1C5B29-3749-5340-B1EC-D21F9CC6C9D4}"/>
              </a:ext>
            </a:extLst>
          </p:cNvPr>
          <p:cNvSpPr txBox="1"/>
          <p:nvPr/>
        </p:nvSpPr>
        <p:spPr>
          <a:xfrm>
            <a:off x="6657730" y="5002518"/>
            <a:ext cx="1890807" cy="169277"/>
          </a:xfrm>
          <a:prstGeom prst="rect">
            <a:avLst/>
          </a:prstGeom>
          <a:solidFill>
            <a:srgbClr val="AC2641"/>
          </a:solidFill>
        </p:spPr>
        <p:txBody>
          <a:bodyPr wrap="square" tIns="0" bIns="0" rtlCol="0">
            <a:spAutoFit/>
          </a:bodyPr>
          <a:lstStyle/>
          <a:p>
            <a:pPr algn="ctr"/>
            <a:r>
              <a:rPr lang="en-US" sz="1100" i="1" dirty="0">
                <a:solidFill>
                  <a:schemeClr val="bg1"/>
                </a:solidFill>
                <a:latin typeface="Arial" panose="020B0604020202020204" pitchFamily="34" charset="0"/>
                <a:cs typeface="Arial" panose="020B0604020202020204" pitchFamily="34" charset="0"/>
              </a:rPr>
              <a:t>Evolving best practice</a:t>
            </a:r>
          </a:p>
        </p:txBody>
      </p:sp>
      <p:sp>
        <p:nvSpPr>
          <p:cNvPr id="29" name="TextBox 28">
            <a:extLst>
              <a:ext uri="{FF2B5EF4-FFF2-40B4-BE49-F238E27FC236}">
                <a16:creationId xmlns:a16="http://schemas.microsoft.com/office/drawing/2014/main" id="{71F488EE-57C3-1045-8A7D-54A050D3FD49}"/>
              </a:ext>
            </a:extLst>
          </p:cNvPr>
          <p:cNvSpPr txBox="1"/>
          <p:nvPr/>
        </p:nvSpPr>
        <p:spPr>
          <a:xfrm>
            <a:off x="225657" y="6120273"/>
            <a:ext cx="8692686" cy="461665"/>
          </a:xfrm>
          <a:prstGeom prst="rect">
            <a:avLst/>
          </a:prstGeom>
          <a:noFill/>
        </p:spPr>
        <p:txBody>
          <a:bodyPr wrap="square" lIns="91440" tIns="45720" rIns="91440" bIns="45720" rtlCol="0" anchor="t">
            <a:spAutoFit/>
          </a:bodyPr>
          <a:lstStyle/>
          <a:p>
            <a:r>
              <a:rPr lang="en-US" sz="1200" i="1" dirty="0">
                <a:latin typeface="Arial"/>
                <a:cs typeface="Arial"/>
              </a:rPr>
              <a:t>*Assumes that the platform can scale, and recover implementation and operating costs without simply passing costs on to the end-user.</a:t>
            </a:r>
          </a:p>
        </p:txBody>
      </p:sp>
      <p:cxnSp>
        <p:nvCxnSpPr>
          <p:cNvPr id="19" name="Straight Connector 18">
            <a:extLst>
              <a:ext uri="{FF2B5EF4-FFF2-40B4-BE49-F238E27FC236}">
                <a16:creationId xmlns:a16="http://schemas.microsoft.com/office/drawing/2014/main" id="{522F6158-944D-1F42-A947-9CB8AA7E3A3F}"/>
              </a:ext>
            </a:extLst>
          </p:cNvPr>
          <p:cNvCxnSpPr>
            <a:cxnSpLocks/>
          </p:cNvCxnSpPr>
          <p:nvPr/>
        </p:nvCxnSpPr>
        <p:spPr>
          <a:xfrm>
            <a:off x="3182004" y="5494793"/>
            <a:ext cx="1568370" cy="0"/>
          </a:xfrm>
          <a:prstGeom prst="line">
            <a:avLst/>
          </a:prstGeom>
          <a:ln>
            <a:solidFill>
              <a:srgbClr val="C00000"/>
            </a:solidFill>
            <a:prstDash val="dash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39260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60C72F5-6756-3F46-88DB-71E1CC4053E5}"/>
              </a:ext>
            </a:extLst>
          </p:cNvPr>
          <p:cNvSpPr>
            <a:spLocks noGrp="1"/>
          </p:cNvSpPr>
          <p:nvPr>
            <p:ph type="title"/>
          </p:nvPr>
        </p:nvSpPr>
        <p:spPr/>
        <p:txBody>
          <a:bodyPr/>
          <a:lstStyle/>
          <a:p>
            <a:r>
              <a:rPr lang="en-US" dirty="0"/>
              <a:t>Evolving Best Practice and Enablers: FX Conversion</a:t>
            </a:r>
          </a:p>
        </p:txBody>
      </p:sp>
      <p:sp>
        <p:nvSpPr>
          <p:cNvPr id="4" name="Slide Number Placeholder 3">
            <a:extLst>
              <a:ext uri="{FF2B5EF4-FFF2-40B4-BE49-F238E27FC236}">
                <a16:creationId xmlns:a16="http://schemas.microsoft.com/office/drawing/2014/main" id="{9AC6E8DA-CF33-3C42-8DF6-D417668B20B4}"/>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35</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1DD8CD84-0C12-CE4A-B508-18839195E0E2}"/>
              </a:ext>
            </a:extLst>
          </p:cNvPr>
          <p:cNvSpPr>
            <a:spLocks noGrp="1"/>
          </p:cNvSpPr>
          <p:nvPr>
            <p:ph sz="quarter" idx="14"/>
          </p:nvPr>
        </p:nvSpPr>
        <p:spPr>
          <a:xfrm>
            <a:off x="412222" y="921716"/>
            <a:ext cx="8545513" cy="4877603"/>
          </a:xfrm>
        </p:spPr>
        <p:txBody>
          <a:bodyPr/>
          <a:lstStyle/>
          <a:p>
            <a:pPr marL="171450" indent="-171450">
              <a:spcBef>
                <a:spcPts val="600"/>
              </a:spcBef>
            </a:pPr>
            <a:r>
              <a:rPr lang="en-US" dirty="0"/>
              <a:t>The approach to FX conversion, and specifically, which entity is responsible for the function, impacts the overall cost of the system to participants and has an impact on level of risk in the system</a:t>
            </a:r>
          </a:p>
          <a:p>
            <a:pPr marL="171450" indent="-171450">
              <a:spcBef>
                <a:spcPts val="600"/>
              </a:spcBef>
            </a:pPr>
            <a:r>
              <a:rPr lang="en-US" dirty="0"/>
              <a:t>In most existing RTRP multi-country systems, FX conversion takes place outside of the platform placing the responsibility on individual DFSPs</a:t>
            </a:r>
          </a:p>
          <a:p>
            <a:pPr marL="171450" indent="-171450">
              <a:spcBef>
                <a:spcPts val="600"/>
              </a:spcBef>
            </a:pPr>
            <a:r>
              <a:rPr lang="en-US" dirty="0"/>
              <a:t>Including aspects of FX conversion in the platform, whether to actually perform or facilitate the conversion, may contribute to cost reduction through better rates</a:t>
            </a:r>
          </a:p>
          <a:p>
            <a:pPr marL="171450" indent="-171450">
              <a:spcBef>
                <a:spcPts val="600"/>
              </a:spcBef>
            </a:pPr>
            <a:r>
              <a:rPr lang="en-US" dirty="0"/>
              <a:t>The platform or scheme may or may not be a part (i.e., take profit or loss) of the FX conversion</a:t>
            </a:r>
          </a:p>
          <a:p>
            <a:pPr marL="171450" indent="-171450">
              <a:spcBef>
                <a:spcPts val="600"/>
              </a:spcBef>
            </a:pPr>
            <a:r>
              <a:rPr lang="en-US" dirty="0"/>
              <a:t>Shifting the responsibility for exchange risk management to the platform would require an assessment of trade-offs and putting in place mitigants to make this approach successful </a:t>
            </a:r>
          </a:p>
        </p:txBody>
      </p:sp>
      <p:grpSp>
        <p:nvGrpSpPr>
          <p:cNvPr id="6" name="Group 5">
            <a:extLst>
              <a:ext uri="{FF2B5EF4-FFF2-40B4-BE49-F238E27FC236}">
                <a16:creationId xmlns:a16="http://schemas.microsoft.com/office/drawing/2014/main" id="{19C670FD-C1D9-7E44-87EB-76C4DCC23517}"/>
              </a:ext>
            </a:extLst>
          </p:cNvPr>
          <p:cNvGrpSpPr/>
          <p:nvPr/>
        </p:nvGrpSpPr>
        <p:grpSpPr>
          <a:xfrm>
            <a:off x="360273" y="5589312"/>
            <a:ext cx="8433786" cy="523782"/>
            <a:chOff x="337352" y="3417903"/>
            <a:chExt cx="8433786" cy="523782"/>
          </a:xfrm>
          <a:solidFill>
            <a:schemeClr val="bg1">
              <a:lumMod val="95000"/>
            </a:schemeClr>
          </a:solidFill>
        </p:grpSpPr>
        <p:sp>
          <p:nvSpPr>
            <p:cNvPr id="7" name="Rectangle 6">
              <a:extLst>
                <a:ext uri="{FF2B5EF4-FFF2-40B4-BE49-F238E27FC236}">
                  <a16:creationId xmlns:a16="http://schemas.microsoft.com/office/drawing/2014/main" id="{9D194F3A-24C9-7749-BEA1-703601038DE8}"/>
                </a:ext>
              </a:extLst>
            </p:cNvPr>
            <p:cNvSpPr/>
            <p:nvPr/>
          </p:nvSpPr>
          <p:spPr>
            <a:xfrm>
              <a:off x="639192" y="3417903"/>
              <a:ext cx="7918882" cy="523782"/>
            </a:xfrm>
            <a:prstGeom prst="rect">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8" name="Oval 7">
              <a:extLst>
                <a:ext uri="{FF2B5EF4-FFF2-40B4-BE49-F238E27FC236}">
                  <a16:creationId xmlns:a16="http://schemas.microsoft.com/office/drawing/2014/main" id="{DBD3E51A-0020-0742-A64A-14272831CD5F}"/>
                </a:ext>
              </a:extLst>
            </p:cNvPr>
            <p:cNvSpPr/>
            <p:nvPr/>
          </p:nvSpPr>
          <p:spPr>
            <a:xfrm>
              <a:off x="337352" y="3417903"/>
              <a:ext cx="532660" cy="523782"/>
            </a:xfrm>
            <a:prstGeom prst="ellipse">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9" name="Oval 8">
              <a:extLst>
                <a:ext uri="{FF2B5EF4-FFF2-40B4-BE49-F238E27FC236}">
                  <a16:creationId xmlns:a16="http://schemas.microsoft.com/office/drawing/2014/main" id="{DF344CEA-C59F-C145-8D16-DF414A75409A}"/>
                </a:ext>
              </a:extLst>
            </p:cNvPr>
            <p:cNvSpPr/>
            <p:nvPr/>
          </p:nvSpPr>
          <p:spPr>
            <a:xfrm>
              <a:off x="8238478" y="3417903"/>
              <a:ext cx="532660" cy="523782"/>
            </a:xfrm>
            <a:prstGeom prst="ellipse">
              <a:avLst/>
            </a:prstGeom>
            <a:grp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grpSp>
      <p:cxnSp>
        <p:nvCxnSpPr>
          <p:cNvPr id="10" name="Straight Connector 9">
            <a:extLst>
              <a:ext uri="{FF2B5EF4-FFF2-40B4-BE49-F238E27FC236}">
                <a16:creationId xmlns:a16="http://schemas.microsoft.com/office/drawing/2014/main" id="{1C80202A-59F8-404F-9690-77AF441FE62F}"/>
              </a:ext>
            </a:extLst>
          </p:cNvPr>
          <p:cNvCxnSpPr/>
          <p:nvPr/>
        </p:nvCxnSpPr>
        <p:spPr>
          <a:xfrm>
            <a:off x="613287" y="5851203"/>
            <a:ext cx="7927759" cy="0"/>
          </a:xfrm>
          <a:prstGeom prst="line">
            <a:avLst/>
          </a:prstGeom>
          <a:ln>
            <a:solidFill>
              <a:srgbClr val="C0000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22A8153-E40B-5F46-9844-805244513FB5}"/>
              </a:ext>
            </a:extLst>
          </p:cNvPr>
          <p:cNvCxnSpPr/>
          <p:nvPr/>
        </p:nvCxnSpPr>
        <p:spPr>
          <a:xfrm>
            <a:off x="7612691" y="5436232"/>
            <a:ext cx="0" cy="310718"/>
          </a:xfrm>
          <a:prstGeom prst="line">
            <a:avLst/>
          </a:prstGeom>
          <a:ln>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119ABB38-4F71-ED4D-9058-A9622C1EBCDC}"/>
              </a:ext>
            </a:extLst>
          </p:cNvPr>
          <p:cNvSpPr txBox="1"/>
          <p:nvPr/>
        </p:nvSpPr>
        <p:spPr>
          <a:xfrm>
            <a:off x="472876" y="3937323"/>
            <a:ext cx="5771044" cy="1229408"/>
          </a:xfrm>
          <a:prstGeom prst="rect">
            <a:avLst/>
          </a:prstGeom>
          <a:solidFill>
            <a:schemeClr val="bg1">
              <a:lumMod val="95000"/>
            </a:schemeClr>
          </a:solidFill>
          <a:ln w="25400">
            <a:noFill/>
            <a:headEnd type="oval"/>
            <a:tailEnd type="triangle"/>
          </a:ln>
        </p:spPr>
        <p:txBody>
          <a:bodyPr wrap="square" lIns="91440" rIns="0" rtlCol="0" anchor="ctr">
            <a:no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platform provides some aspects of FX conversion as a shared service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Platform may engage with FX providers to establish preferred rates, for example applying wholesale rates to retail transactions </a:t>
            </a:r>
            <a:endParaRPr lang="en-US" sz="1100" dirty="0">
              <a:highlight>
                <a:srgbClr val="FFFF00"/>
              </a:highlight>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sz="1100" dirty="0">
              <a:highlight>
                <a:srgbClr val="FFFF00"/>
              </a:highlight>
              <a:latin typeface="Arial" panose="020B0604020202020204" pitchFamily="34" charset="0"/>
              <a:cs typeface="Arial" panose="020B0604020202020204" pitchFamily="34" charset="0"/>
            </a:endParaRPr>
          </a:p>
        </p:txBody>
      </p:sp>
      <p:sp>
        <p:nvSpPr>
          <p:cNvPr id="17" name="Diamond 16">
            <a:extLst>
              <a:ext uri="{FF2B5EF4-FFF2-40B4-BE49-F238E27FC236}">
                <a16:creationId xmlns:a16="http://schemas.microsoft.com/office/drawing/2014/main" id="{7639D6FD-2C72-5A40-8BEF-75DACD56F49C}"/>
              </a:ext>
            </a:extLst>
          </p:cNvPr>
          <p:cNvSpPr/>
          <p:nvPr/>
        </p:nvSpPr>
        <p:spPr>
          <a:xfrm>
            <a:off x="7512311" y="5798741"/>
            <a:ext cx="189187" cy="189187"/>
          </a:xfrm>
          <a:prstGeom prst="diamond">
            <a:avLst/>
          </a:prstGeom>
          <a:solidFill>
            <a:srgbClr val="AC2641"/>
          </a:solidFill>
          <a:ln w="31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a:latin typeface="Avenir LT Std 55 Roman"/>
              <a:cs typeface="Avenir LT Std 55 Roman"/>
            </a:endParaRPr>
          </a:p>
        </p:txBody>
      </p:sp>
      <p:sp>
        <p:nvSpPr>
          <p:cNvPr id="18" name="TextBox 17">
            <a:extLst>
              <a:ext uri="{FF2B5EF4-FFF2-40B4-BE49-F238E27FC236}">
                <a16:creationId xmlns:a16="http://schemas.microsoft.com/office/drawing/2014/main" id="{B51E17FA-A852-A348-A36C-DC0F70C909F5}"/>
              </a:ext>
            </a:extLst>
          </p:cNvPr>
          <p:cNvSpPr txBox="1"/>
          <p:nvPr/>
        </p:nvSpPr>
        <p:spPr>
          <a:xfrm>
            <a:off x="6430264" y="3937322"/>
            <a:ext cx="2353283" cy="1229408"/>
          </a:xfrm>
          <a:prstGeom prst="rect">
            <a:avLst/>
          </a:prstGeom>
          <a:solidFill>
            <a:schemeClr val="bg1">
              <a:lumMod val="95000"/>
            </a:schemeClr>
          </a:solidFill>
          <a:ln w="25400">
            <a:noFill/>
            <a:headEnd type="oval"/>
            <a:tailEnd type="triangle"/>
          </a:ln>
        </p:spPr>
        <p:txBody>
          <a:bodyPr wrap="square" lIns="91440" rIns="0" rtlCol="0" anchor="ctr">
            <a:noAutofit/>
          </a:bodyPr>
          <a:lstStyle/>
          <a:p>
            <a:r>
              <a:rPr lang="en-US" sz="1100" dirty="0">
                <a:latin typeface="Arial" panose="020B0604020202020204" pitchFamily="34" charset="0"/>
                <a:cs typeface="Arial" panose="020B0604020202020204" pitchFamily="34" charset="0"/>
              </a:rPr>
              <a:t>FX conversion that is facilitated by the platform by enabling an FX provider “marketplace” for DFSPs may be most likely to contribute to lowering the cost of FX conversions</a:t>
            </a:r>
          </a:p>
        </p:txBody>
      </p:sp>
      <p:sp>
        <p:nvSpPr>
          <p:cNvPr id="20" name="Rectangle 19">
            <a:extLst>
              <a:ext uri="{FF2B5EF4-FFF2-40B4-BE49-F238E27FC236}">
                <a16:creationId xmlns:a16="http://schemas.microsoft.com/office/drawing/2014/main" id="{8CBF865B-C049-484C-8040-9F773CCF604E}"/>
              </a:ext>
            </a:extLst>
          </p:cNvPr>
          <p:cNvSpPr/>
          <p:nvPr/>
        </p:nvSpPr>
        <p:spPr>
          <a:xfrm>
            <a:off x="278435" y="3581400"/>
            <a:ext cx="8597462" cy="2586686"/>
          </a:xfrm>
          <a:prstGeom prst="rect">
            <a:avLst/>
          </a:prstGeom>
          <a:noFill/>
          <a:ln w="3175">
            <a:solidFill>
              <a:srgbClr val="C00000"/>
            </a:solidFill>
          </a:ln>
          <a:effectLst/>
        </p:spPr>
        <p:style>
          <a:lnRef idx="1">
            <a:schemeClr val="accent1"/>
          </a:lnRef>
          <a:fillRef idx="3">
            <a:schemeClr val="accent1"/>
          </a:fillRef>
          <a:effectRef idx="2">
            <a:schemeClr val="accent1"/>
          </a:effectRef>
          <a:fontRef idx="minor">
            <a:schemeClr val="lt1"/>
          </a:fontRef>
        </p:style>
        <p:txBody>
          <a:bodyPr tIns="91440" rtlCol="0" anchor="t"/>
          <a:lstStyle/>
          <a:p>
            <a:r>
              <a:rPr lang="en-US" sz="1400" b="1" dirty="0">
                <a:solidFill>
                  <a:srgbClr val="7030A0"/>
                </a:solidFill>
                <a:latin typeface="Arial" panose="020B0604020202020204" pitchFamily="34" charset="0"/>
                <a:cs typeface="Arial" panose="020B0604020202020204" pitchFamily="34" charset="0"/>
              </a:rPr>
              <a:t>   </a:t>
            </a:r>
            <a:r>
              <a:rPr lang="en-US" sz="1400" b="1" dirty="0">
                <a:solidFill>
                  <a:srgbClr val="AC2641"/>
                </a:solidFill>
                <a:latin typeface="Arial" panose="020B0604020202020204" pitchFamily="34" charset="0"/>
                <a:cs typeface="Arial" panose="020B0604020202020204" pitchFamily="34" charset="0"/>
              </a:rPr>
              <a:t>Considerations for closer alignment with evolving best practice</a:t>
            </a:r>
          </a:p>
        </p:txBody>
      </p:sp>
      <p:sp>
        <p:nvSpPr>
          <p:cNvPr id="23" name="TextBox 22">
            <a:extLst>
              <a:ext uri="{FF2B5EF4-FFF2-40B4-BE49-F238E27FC236}">
                <a16:creationId xmlns:a16="http://schemas.microsoft.com/office/drawing/2014/main" id="{CF1C5B29-3749-5340-B1EC-D21F9CC6C9D4}"/>
              </a:ext>
            </a:extLst>
          </p:cNvPr>
          <p:cNvSpPr txBox="1"/>
          <p:nvPr/>
        </p:nvSpPr>
        <p:spPr>
          <a:xfrm>
            <a:off x="6636922" y="5254675"/>
            <a:ext cx="1890807" cy="169277"/>
          </a:xfrm>
          <a:prstGeom prst="rect">
            <a:avLst/>
          </a:prstGeom>
          <a:solidFill>
            <a:srgbClr val="AC2641"/>
          </a:solidFill>
        </p:spPr>
        <p:txBody>
          <a:bodyPr wrap="square" tIns="0" bIns="0" rtlCol="0">
            <a:spAutoFit/>
          </a:bodyPr>
          <a:lstStyle/>
          <a:p>
            <a:pPr algn="ctr"/>
            <a:r>
              <a:rPr lang="en-US" sz="1100" i="1" dirty="0">
                <a:solidFill>
                  <a:schemeClr val="bg1"/>
                </a:solidFill>
                <a:latin typeface="Arial" panose="020B0604020202020204" pitchFamily="34" charset="0"/>
                <a:cs typeface="Arial" panose="020B0604020202020204" pitchFamily="34" charset="0"/>
              </a:rPr>
              <a:t>Evolving best practice</a:t>
            </a:r>
          </a:p>
        </p:txBody>
      </p:sp>
      <p:cxnSp>
        <p:nvCxnSpPr>
          <p:cNvPr id="19" name="Straight Connector 18">
            <a:extLst>
              <a:ext uri="{FF2B5EF4-FFF2-40B4-BE49-F238E27FC236}">
                <a16:creationId xmlns:a16="http://schemas.microsoft.com/office/drawing/2014/main" id="{9EBB26FC-CBF6-B745-B758-ACA236667AC7}"/>
              </a:ext>
            </a:extLst>
          </p:cNvPr>
          <p:cNvCxnSpPr>
            <a:cxnSpLocks/>
          </p:cNvCxnSpPr>
          <p:nvPr/>
        </p:nvCxnSpPr>
        <p:spPr>
          <a:xfrm>
            <a:off x="3237396" y="5705204"/>
            <a:ext cx="1568370" cy="0"/>
          </a:xfrm>
          <a:prstGeom prst="line">
            <a:avLst/>
          </a:prstGeom>
          <a:ln>
            <a:solidFill>
              <a:srgbClr val="C00000"/>
            </a:solidFill>
            <a:prstDash val="dashDot"/>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824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3F7E57-7C2D-8047-B582-6A0F7EF770DF}"/>
              </a:ext>
            </a:extLst>
          </p:cNvPr>
          <p:cNvSpPr>
            <a:spLocks noGrp="1"/>
          </p:cNvSpPr>
          <p:nvPr>
            <p:ph type="title"/>
          </p:nvPr>
        </p:nvSpPr>
        <p:spPr/>
        <p:txBody>
          <a:bodyPr/>
          <a:lstStyle/>
          <a:p>
            <a:r>
              <a:rPr lang="en-US" dirty="0"/>
              <a:t>Additional Emerging Trends and Highlights</a:t>
            </a:r>
            <a:endParaRPr lang="en-US" dirty="0">
              <a:solidFill>
                <a:srgbClr val="FFFF00"/>
              </a:solidFill>
            </a:endParaRPr>
          </a:p>
        </p:txBody>
      </p:sp>
      <p:sp>
        <p:nvSpPr>
          <p:cNvPr id="4" name="Slide Number Placeholder 3">
            <a:extLst>
              <a:ext uri="{FF2B5EF4-FFF2-40B4-BE49-F238E27FC236}">
                <a16:creationId xmlns:a16="http://schemas.microsoft.com/office/drawing/2014/main" id="{4B7CDEE1-C5DE-B249-B122-D9CB293C63FB}"/>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36</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463156AC-2F8D-4346-A0A7-3820D3E77C77}"/>
              </a:ext>
            </a:extLst>
          </p:cNvPr>
          <p:cNvSpPr>
            <a:spLocks noGrp="1"/>
          </p:cNvSpPr>
          <p:nvPr>
            <p:ph sz="quarter" idx="14"/>
          </p:nvPr>
        </p:nvSpPr>
        <p:spPr>
          <a:xfrm>
            <a:off x="330384" y="871467"/>
            <a:ext cx="8545513" cy="5343666"/>
          </a:xfrm>
        </p:spPr>
        <p:txBody>
          <a:bodyPr/>
          <a:lstStyle/>
          <a:p>
            <a:pPr marL="457200" lvl="1" indent="0">
              <a:buNone/>
            </a:pPr>
            <a:endParaRPr lang="en-US" dirty="0"/>
          </a:p>
          <a:p>
            <a:pPr marL="342900" lvl="1" indent="-342900">
              <a:spcBef>
                <a:spcPts val="0"/>
              </a:spcBef>
              <a:spcAft>
                <a:spcPts val="600"/>
              </a:spcAft>
            </a:pPr>
            <a:r>
              <a:rPr lang="en-US" dirty="0"/>
              <a:t>While there are still very few multi-country RTRP integrations, momentum to build these is increasing. Vigilance is required to ensure system design and governance choices promote inclusive outcomes</a:t>
            </a:r>
          </a:p>
          <a:p>
            <a:pPr marL="342900" lvl="1" indent="-342900">
              <a:spcBef>
                <a:spcPts val="0"/>
              </a:spcBef>
              <a:spcAft>
                <a:spcPts val="600"/>
              </a:spcAft>
            </a:pPr>
            <a:r>
              <a:rPr lang="en-US" dirty="0"/>
              <a:t>Beyond the innovations documented here, we also observe momentum toward new features and capabilities being implemented or planned on integrated platforms:</a:t>
            </a:r>
          </a:p>
          <a:p>
            <a:pPr lvl="1">
              <a:spcBef>
                <a:spcPts val="0"/>
              </a:spcBef>
            </a:pPr>
            <a:r>
              <a:rPr lang="en-US" dirty="0"/>
              <a:t>Adding more settlement currencies to the system </a:t>
            </a:r>
          </a:p>
          <a:p>
            <a:pPr lvl="1"/>
            <a:r>
              <a:rPr lang="en-US" dirty="0"/>
              <a:t>Facilitating FX conversion in the platform, most often by creating an FX marketplace</a:t>
            </a:r>
          </a:p>
          <a:p>
            <a:pPr lvl="1"/>
            <a:r>
              <a:rPr lang="en-US" dirty="0"/>
              <a:t>Enabling shared services in the platform (e.g. fraud management, directories and QR code)</a:t>
            </a:r>
          </a:p>
          <a:p>
            <a:pPr lvl="1"/>
            <a:r>
              <a:rPr lang="en-US" dirty="0"/>
              <a:t>Evaluating ways to implement a shared tool to facilitate more efficient compliance screening </a:t>
            </a:r>
          </a:p>
          <a:p>
            <a:pPr lvl="1">
              <a:spcAft>
                <a:spcPts val="600"/>
              </a:spcAft>
            </a:pPr>
            <a:r>
              <a:rPr lang="en-US" dirty="0"/>
              <a:t>Affecting transformation and innovation through changes in payment scheme rules</a:t>
            </a:r>
          </a:p>
          <a:p>
            <a:pPr marL="342900" lvl="1" indent="-342900">
              <a:spcBef>
                <a:spcPts val="0"/>
              </a:spcBef>
              <a:spcAft>
                <a:spcPts val="600"/>
              </a:spcAft>
            </a:pPr>
            <a:r>
              <a:rPr lang="en-US" dirty="0"/>
              <a:t>Multi-country payments system integrations can leverage these innovations but also need to remain flexible and agile to incorporate future developments and enhancements </a:t>
            </a:r>
          </a:p>
          <a:p>
            <a:pPr marL="342900" lvl="1" indent="-342900">
              <a:spcBef>
                <a:spcPts val="0"/>
              </a:spcBef>
              <a:spcAft>
                <a:spcPts val="600"/>
              </a:spcAft>
            </a:pPr>
            <a:r>
              <a:rPr lang="en-US" dirty="0"/>
              <a:t>Multi-country payments system integration success factors vary. For example, payment scheme rules can be equally as transformative as new technology platforms, as demonstrated by SWIFT </a:t>
            </a:r>
            <a:r>
              <a:rPr lang="en-US" dirty="0" err="1"/>
              <a:t>gpi</a:t>
            </a:r>
            <a:r>
              <a:rPr lang="en-US" dirty="0"/>
              <a:t> </a:t>
            </a:r>
          </a:p>
          <a:p>
            <a:pPr marL="342900" lvl="1" indent="-342900">
              <a:spcBef>
                <a:spcPts val="0"/>
              </a:spcBef>
              <a:spcAft>
                <a:spcPts val="600"/>
              </a:spcAft>
            </a:pPr>
            <a:r>
              <a:rPr lang="en-US" dirty="0"/>
              <a:t>While this report did not focus on broader business considerations related to payment systems integration, a couple of notable highlights emerged from the research:</a:t>
            </a:r>
          </a:p>
          <a:p>
            <a:pPr marL="742950" lvl="2" indent="-342900">
              <a:spcBef>
                <a:spcPts val="0"/>
              </a:spcBef>
            </a:pPr>
            <a:r>
              <a:rPr lang="en-US" dirty="0"/>
              <a:t>The ability of these systems to reach scale and recover costs may take a long time. A 10-year or longer cost recovery horizon may be realistic</a:t>
            </a:r>
          </a:p>
          <a:p>
            <a:pPr marL="742950" lvl="2" indent="-342900"/>
            <a:r>
              <a:rPr lang="en-US" dirty="0"/>
              <a:t>Scheme and platform operators continue to find it challenging to convince potential participants to shift their volume away from their current arrangements for processing cross-border payments  </a:t>
            </a:r>
          </a:p>
          <a:p>
            <a:pPr marL="742950" lvl="2" indent="-342900"/>
            <a:r>
              <a:rPr lang="en-US" dirty="0"/>
              <a:t>Implementers need to develop the business case among potential users and to have developed a plan for recovering of the investments made</a:t>
            </a:r>
          </a:p>
          <a:p>
            <a:pPr marL="742950" lvl="2" indent="-342900"/>
            <a:endParaRPr lang="en-US" dirty="0"/>
          </a:p>
          <a:p>
            <a:pPr marL="742950" lvl="2" indent="-342900"/>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42610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964AA1-5C9E-8F4B-B610-F17E19D5E4AB}"/>
              </a:ext>
            </a:extLst>
          </p:cNvPr>
          <p:cNvSpPr>
            <a:spLocks noGrp="1"/>
          </p:cNvSpPr>
          <p:nvPr>
            <p:ph type="body" sz="quarter" idx="10"/>
          </p:nvPr>
        </p:nvSpPr>
        <p:spPr>
          <a:xfrm>
            <a:off x="288475" y="2183931"/>
            <a:ext cx="5113953" cy="1245069"/>
          </a:xfrm>
        </p:spPr>
        <p:txBody>
          <a:bodyPr/>
          <a:lstStyle/>
          <a:p>
            <a:r>
              <a:rPr lang="en-US" dirty="0"/>
              <a:t>Models and Design Features in Multi-Country Payment Systems Integrations</a:t>
            </a:r>
          </a:p>
        </p:txBody>
      </p:sp>
    </p:spTree>
    <p:extLst>
      <p:ext uri="{BB962C8B-B14F-4D97-AF65-F5344CB8AC3E}">
        <p14:creationId xmlns:p14="http://schemas.microsoft.com/office/powerpoint/2010/main" val="1590738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DEB96B-8CBA-3A4D-AD45-BB5E6A0E714C}"/>
              </a:ext>
            </a:extLst>
          </p:cNvPr>
          <p:cNvSpPr>
            <a:spLocks noGrp="1"/>
          </p:cNvSpPr>
          <p:nvPr>
            <p:ph type="title"/>
          </p:nvPr>
        </p:nvSpPr>
        <p:spPr/>
        <p:txBody>
          <a:bodyPr/>
          <a:lstStyle/>
          <a:p>
            <a:r>
              <a:rPr lang="en-US" dirty="0"/>
              <a:t>Motivations and Benefits of Integrating Payments Systems</a:t>
            </a:r>
          </a:p>
        </p:txBody>
      </p:sp>
      <p:sp>
        <p:nvSpPr>
          <p:cNvPr id="4" name="Slide Number Placeholder 3">
            <a:extLst>
              <a:ext uri="{FF2B5EF4-FFF2-40B4-BE49-F238E27FC236}">
                <a16:creationId xmlns:a16="http://schemas.microsoft.com/office/drawing/2014/main" id="{6D565A07-D5ED-A54F-BFC5-4A471A6F213F}"/>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4</a:t>
            </a:fld>
            <a:endParaRPr lang="en-US" dirty="0">
              <a:solidFill>
                <a:prstClr val="black">
                  <a:tint val="75000"/>
                </a:prstClr>
              </a:solidFill>
            </a:endParaRPr>
          </a:p>
        </p:txBody>
      </p:sp>
      <p:sp>
        <p:nvSpPr>
          <p:cNvPr id="5" name="Content Placeholder 4">
            <a:extLst>
              <a:ext uri="{FF2B5EF4-FFF2-40B4-BE49-F238E27FC236}">
                <a16:creationId xmlns:a16="http://schemas.microsoft.com/office/drawing/2014/main" id="{FC46E1BC-8194-A949-882C-7F821B331175}"/>
              </a:ext>
            </a:extLst>
          </p:cNvPr>
          <p:cNvSpPr>
            <a:spLocks noGrp="1"/>
          </p:cNvSpPr>
          <p:nvPr>
            <p:ph sz="quarter" idx="14"/>
          </p:nvPr>
        </p:nvSpPr>
        <p:spPr>
          <a:xfrm>
            <a:off x="421441" y="1748436"/>
            <a:ext cx="8282721" cy="4664732"/>
          </a:xfrm>
        </p:spPr>
        <p:txBody>
          <a:bodyPr/>
          <a:lstStyle/>
          <a:p>
            <a:pPr marL="177800" indent="-177800">
              <a:spcBef>
                <a:spcPts val="600"/>
              </a:spcBef>
            </a:pPr>
            <a:r>
              <a:rPr lang="en-US" dirty="0"/>
              <a:t>Payment system integrations can act as a public good in the cooperative space*</a:t>
            </a:r>
          </a:p>
          <a:p>
            <a:pPr marL="793750" lvl="1" indent="-228600">
              <a:spcBef>
                <a:spcPts val="600"/>
              </a:spcBef>
              <a:buFont typeface="Calibri"/>
              <a:buAutoNum type="arabicPeriod"/>
            </a:pPr>
            <a:r>
              <a:rPr lang="en-US" b="1" dirty="0"/>
              <a:t>Broader interoperability between payment systems across borders </a:t>
            </a:r>
            <a:r>
              <a:rPr lang="en-US" dirty="0"/>
              <a:t>– reducing the need for correspondent banking agreements, which are slow and expensive. Ultimately improves value to end-users, for example by regional systems allowing for wider prefunding options which increases settlement times</a:t>
            </a:r>
          </a:p>
          <a:p>
            <a:pPr marL="793750" lvl="1" indent="-228600">
              <a:spcBef>
                <a:spcPts val="600"/>
              </a:spcBef>
              <a:buFont typeface="Calibri"/>
              <a:buAutoNum type="arabicPeriod"/>
            </a:pPr>
            <a:r>
              <a:rPr lang="en-US" b="1" dirty="0"/>
              <a:t>Improved options for unbanked – </a:t>
            </a:r>
            <a:r>
              <a:rPr lang="en-US" dirty="0"/>
              <a:t>enabling individuals to use the same underlying transaction account for domestic and cross-borders payments simplifies economic integration for people living, working, traveling, or sending money across borders. Reduces reliance on costly and risky informal channels </a:t>
            </a:r>
          </a:p>
          <a:p>
            <a:pPr marL="793750" lvl="1" indent="-228600">
              <a:spcBef>
                <a:spcPts val="600"/>
              </a:spcBef>
              <a:buFont typeface="Calibri"/>
              <a:buAutoNum type="arabicPeriod"/>
            </a:pPr>
            <a:r>
              <a:rPr lang="en-US" b="1" dirty="0"/>
              <a:t>Improved economic activity – </a:t>
            </a:r>
            <a:r>
              <a:rPr lang="en-US" dirty="0"/>
              <a:t>improving access to a broader market without without needing to support multiple standards and schemes, and contributes to improving inter- and intra- regional trade, investment and labor options</a:t>
            </a:r>
          </a:p>
          <a:p>
            <a:pPr marL="793750" lvl="1" indent="-228600">
              <a:spcBef>
                <a:spcPts val="600"/>
              </a:spcBef>
              <a:buFont typeface="Calibri"/>
              <a:buAutoNum type="arabicPeriod"/>
            </a:pPr>
            <a:r>
              <a:rPr lang="en-US" b="1" dirty="0"/>
              <a:t>Allowance for non-bank participation </a:t>
            </a:r>
            <a:r>
              <a:rPr lang="en-US" dirty="0"/>
              <a:t>– improving financial provider choice and enhancing ubiquity of the payment system to reach all end users</a:t>
            </a:r>
            <a:endParaRPr lang="en-US" b="1" dirty="0"/>
          </a:p>
          <a:p>
            <a:pPr marL="793750" lvl="1" indent="-228600">
              <a:spcBef>
                <a:spcPts val="600"/>
              </a:spcBef>
              <a:buFont typeface="Calibri"/>
              <a:buAutoNum type="arabicPeriod"/>
            </a:pPr>
            <a:r>
              <a:rPr lang="en-US" b="1" dirty="0"/>
              <a:t>Increased competition – </a:t>
            </a:r>
            <a:r>
              <a:rPr lang="en-US" dirty="0"/>
              <a:t>integrating separate domestic systems may increase competition amongst DFSPs, bringing down cost of payments and enabling better end-user experience</a:t>
            </a:r>
          </a:p>
          <a:p>
            <a:pPr marL="565150" lvl="1" indent="0">
              <a:spcBef>
                <a:spcPts val="600"/>
              </a:spcBef>
              <a:buNone/>
            </a:pPr>
            <a:endParaRPr lang="en-US" dirty="0">
              <a:highlight>
                <a:srgbClr val="FFFF00"/>
              </a:highlight>
            </a:endParaRPr>
          </a:p>
          <a:p>
            <a:pPr marL="165100" indent="0">
              <a:spcBef>
                <a:spcPts val="600"/>
              </a:spcBef>
              <a:buNone/>
            </a:pPr>
            <a:r>
              <a:rPr lang="en-US" dirty="0"/>
              <a:t>*I</a:t>
            </a:r>
            <a:r>
              <a:rPr lang="en-US" dirty="0">
                <a:cs typeface="Calibri" panose="020F0502020204030204" pitchFamily="34" charset="0"/>
              </a:rPr>
              <a:t>ncludes the ‘rules’ (i.e. enabling regulatory framework) and ‘rails’ (i.e. shared infrastructure) </a:t>
            </a:r>
            <a:endParaRPr lang="en-US" dirty="0"/>
          </a:p>
          <a:p>
            <a:pPr marL="0" indent="0">
              <a:buNone/>
            </a:pPr>
            <a:endParaRPr lang="en-US" dirty="0"/>
          </a:p>
        </p:txBody>
      </p:sp>
      <p:sp>
        <p:nvSpPr>
          <p:cNvPr id="7" name="Text Placeholder 6">
            <a:extLst>
              <a:ext uri="{FF2B5EF4-FFF2-40B4-BE49-F238E27FC236}">
                <a16:creationId xmlns:a16="http://schemas.microsoft.com/office/drawing/2014/main" id="{8516A14C-3AAD-BF42-B056-1FD31C09BCE4}"/>
              </a:ext>
            </a:extLst>
          </p:cNvPr>
          <p:cNvSpPr>
            <a:spLocks noGrp="1"/>
          </p:cNvSpPr>
          <p:nvPr>
            <p:ph type="body" sz="quarter" idx="13"/>
          </p:nvPr>
        </p:nvSpPr>
        <p:spPr>
          <a:xfrm>
            <a:off x="421441" y="833633"/>
            <a:ext cx="8545513" cy="580305"/>
          </a:xfrm>
        </p:spPr>
        <p:txBody>
          <a:bodyPr/>
          <a:lstStyle/>
          <a:p>
            <a:r>
              <a:rPr lang="en-US" sz="1400" dirty="0"/>
              <a:t>The motivations for integrating payment systems across borders vary by region, but generally focus on driving economic development, increasing trade in a region, and expanding financial inclusion. Payment systems integration both underpins and propels these objectives</a:t>
            </a:r>
          </a:p>
          <a:p>
            <a:endParaRPr lang="en-US" sz="1400" dirty="0"/>
          </a:p>
        </p:txBody>
      </p:sp>
    </p:spTree>
    <p:extLst>
      <p:ext uri="{BB962C8B-B14F-4D97-AF65-F5344CB8AC3E}">
        <p14:creationId xmlns:p14="http://schemas.microsoft.com/office/powerpoint/2010/main" val="4229348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A72417F7-E3DC-9946-8F14-129106B8E10E}"/>
              </a:ext>
            </a:extLst>
          </p:cNvPr>
          <p:cNvSpPr txBox="1"/>
          <p:nvPr/>
        </p:nvSpPr>
        <p:spPr>
          <a:xfrm>
            <a:off x="3154512" y="4911836"/>
            <a:ext cx="5356860" cy="1269611"/>
          </a:xfrm>
          <a:prstGeom prst="rect">
            <a:avLst/>
          </a:prstGeom>
          <a:solidFill>
            <a:schemeClr val="bg1">
              <a:lumMod val="95000"/>
            </a:schemeClr>
          </a:solidFill>
          <a:ln>
            <a:noFill/>
          </a:ln>
        </p:spPr>
        <p:txBody>
          <a:bodyPr wrap="square" rtlCol="0">
            <a:spAutoFit/>
          </a:bodyPr>
          <a:lstStyle/>
          <a:p>
            <a:endParaRPr lang="en-US" dirty="0"/>
          </a:p>
        </p:txBody>
      </p:sp>
      <p:sp>
        <p:nvSpPr>
          <p:cNvPr id="2" name="Text Placeholder 1">
            <a:extLst>
              <a:ext uri="{FF2B5EF4-FFF2-40B4-BE49-F238E27FC236}">
                <a16:creationId xmlns:a16="http://schemas.microsoft.com/office/drawing/2014/main" id="{999A3826-4DB8-324A-8766-492FC0AD2F64}"/>
              </a:ext>
            </a:extLst>
          </p:cNvPr>
          <p:cNvSpPr>
            <a:spLocks noGrp="1"/>
          </p:cNvSpPr>
          <p:nvPr>
            <p:ph type="body" sz="quarter" idx="13"/>
          </p:nvPr>
        </p:nvSpPr>
        <p:spPr>
          <a:xfrm>
            <a:off x="421441" y="932786"/>
            <a:ext cx="8545513" cy="786823"/>
          </a:xfrm>
        </p:spPr>
        <p:txBody>
          <a:bodyPr/>
          <a:lstStyle/>
          <a:p>
            <a:r>
              <a:rPr lang="en-US" sz="1400" dirty="0"/>
              <a:t>As with domestic systems, design choices need to be made for the scheme, clearing, and settlement arrangements to integrate systems across borders </a:t>
            </a:r>
          </a:p>
          <a:p>
            <a:endParaRPr lang="en-US" sz="1400" dirty="0">
              <a:solidFill>
                <a:srgbClr val="FF0000"/>
              </a:solidFill>
            </a:endParaRPr>
          </a:p>
          <a:p>
            <a:endParaRPr lang="en-US" sz="1400" dirty="0"/>
          </a:p>
          <a:p>
            <a:endParaRPr lang="en-US" sz="1400" dirty="0"/>
          </a:p>
        </p:txBody>
      </p:sp>
      <p:sp>
        <p:nvSpPr>
          <p:cNvPr id="3" name="Title 2">
            <a:extLst>
              <a:ext uri="{FF2B5EF4-FFF2-40B4-BE49-F238E27FC236}">
                <a16:creationId xmlns:a16="http://schemas.microsoft.com/office/drawing/2014/main" id="{51150266-06A5-B946-83B1-EB09B88DBE66}"/>
              </a:ext>
            </a:extLst>
          </p:cNvPr>
          <p:cNvSpPr>
            <a:spLocks noGrp="1"/>
          </p:cNvSpPr>
          <p:nvPr>
            <p:ph type="title"/>
          </p:nvPr>
        </p:nvSpPr>
        <p:spPr>
          <a:xfrm>
            <a:off x="96207" y="129803"/>
            <a:ext cx="6798631" cy="492443"/>
          </a:xfrm>
        </p:spPr>
        <p:txBody>
          <a:bodyPr/>
          <a:lstStyle/>
          <a:p>
            <a:r>
              <a:rPr lang="en-US" dirty="0"/>
              <a:t>Additional Complexities In Integrating Payment Systems Across Borders </a:t>
            </a:r>
          </a:p>
        </p:txBody>
      </p:sp>
      <p:sp>
        <p:nvSpPr>
          <p:cNvPr id="4" name="Slide Number Placeholder 3">
            <a:extLst>
              <a:ext uri="{FF2B5EF4-FFF2-40B4-BE49-F238E27FC236}">
                <a16:creationId xmlns:a16="http://schemas.microsoft.com/office/drawing/2014/main" id="{6C70E4E3-FE32-454D-B5A5-E2DFC60DD652}"/>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5</a:t>
            </a:fld>
            <a:endParaRPr lang="en-US" dirty="0">
              <a:solidFill>
                <a:prstClr val="black">
                  <a:tint val="75000"/>
                </a:prstClr>
              </a:solidFill>
            </a:endParaRPr>
          </a:p>
        </p:txBody>
      </p:sp>
      <p:sp>
        <p:nvSpPr>
          <p:cNvPr id="12" name="Oval 11">
            <a:extLst>
              <a:ext uri="{FF2B5EF4-FFF2-40B4-BE49-F238E27FC236}">
                <a16:creationId xmlns:a16="http://schemas.microsoft.com/office/drawing/2014/main" id="{DEFD5CEF-654B-2E4E-A79C-5405FDEE1A98}"/>
              </a:ext>
            </a:extLst>
          </p:cNvPr>
          <p:cNvSpPr>
            <a:spLocks noChangeAspect="1"/>
          </p:cNvSpPr>
          <p:nvPr/>
        </p:nvSpPr>
        <p:spPr>
          <a:xfrm>
            <a:off x="3245808" y="4996146"/>
            <a:ext cx="1031792" cy="1031792"/>
          </a:xfrm>
          <a:prstGeom prst="ellipse">
            <a:avLst/>
          </a:prstGeom>
          <a:solidFill>
            <a:schemeClr val="bg1">
              <a:lumMod val="75000"/>
            </a:schemeClr>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13" name="TextBox 12">
            <a:extLst>
              <a:ext uri="{FF2B5EF4-FFF2-40B4-BE49-F238E27FC236}">
                <a16:creationId xmlns:a16="http://schemas.microsoft.com/office/drawing/2014/main" id="{CA4C0710-B18A-0F43-8A50-C5FF889C1D43}"/>
              </a:ext>
            </a:extLst>
          </p:cNvPr>
          <p:cNvSpPr txBox="1"/>
          <p:nvPr/>
        </p:nvSpPr>
        <p:spPr>
          <a:xfrm>
            <a:off x="3281354" y="5311979"/>
            <a:ext cx="960699" cy="646331"/>
          </a:xfrm>
          <a:prstGeom prst="rect">
            <a:avLst/>
          </a:prstGeom>
          <a:noFill/>
        </p:spPr>
        <p:txBody>
          <a:bodyPr wrap="square" rtlCol="0">
            <a:spAutoFit/>
          </a:bodyPr>
          <a:lstStyle/>
          <a:p>
            <a:pPr algn="ctr"/>
            <a:r>
              <a:rPr lang="en-US" sz="1200" dirty="0"/>
              <a:t>Integration model</a:t>
            </a:r>
          </a:p>
          <a:p>
            <a:pPr algn="ctr"/>
            <a:endParaRPr lang="en-US" sz="1200" dirty="0"/>
          </a:p>
        </p:txBody>
      </p:sp>
      <p:sp>
        <p:nvSpPr>
          <p:cNvPr id="24" name="Oval 23">
            <a:extLst>
              <a:ext uri="{FF2B5EF4-FFF2-40B4-BE49-F238E27FC236}">
                <a16:creationId xmlns:a16="http://schemas.microsoft.com/office/drawing/2014/main" id="{996BA138-9D2C-C741-9FE8-58F1049E86DB}"/>
              </a:ext>
            </a:extLst>
          </p:cNvPr>
          <p:cNvSpPr>
            <a:spLocks noChangeAspect="1"/>
          </p:cNvSpPr>
          <p:nvPr/>
        </p:nvSpPr>
        <p:spPr>
          <a:xfrm>
            <a:off x="4593289" y="5011467"/>
            <a:ext cx="1031792" cy="1031792"/>
          </a:xfrm>
          <a:prstGeom prst="ellipse">
            <a:avLst/>
          </a:prstGeom>
          <a:solidFill>
            <a:schemeClr val="bg1">
              <a:lumMod val="75000"/>
            </a:schemeClr>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25" name="TextBox 24">
            <a:extLst>
              <a:ext uri="{FF2B5EF4-FFF2-40B4-BE49-F238E27FC236}">
                <a16:creationId xmlns:a16="http://schemas.microsoft.com/office/drawing/2014/main" id="{DA7367DF-CC31-3142-8E56-67E9318AB99B}"/>
              </a:ext>
            </a:extLst>
          </p:cNvPr>
          <p:cNvSpPr txBox="1"/>
          <p:nvPr/>
        </p:nvSpPr>
        <p:spPr>
          <a:xfrm>
            <a:off x="4628836" y="5304365"/>
            <a:ext cx="960699" cy="461665"/>
          </a:xfrm>
          <a:prstGeom prst="rect">
            <a:avLst/>
          </a:prstGeom>
          <a:noFill/>
        </p:spPr>
        <p:txBody>
          <a:bodyPr wrap="square" rtlCol="0">
            <a:spAutoFit/>
          </a:bodyPr>
          <a:lstStyle/>
          <a:p>
            <a:pPr algn="ctr"/>
            <a:r>
              <a:rPr lang="en-US" sz="1200" dirty="0"/>
              <a:t>Settlement currency</a:t>
            </a:r>
          </a:p>
        </p:txBody>
      </p:sp>
      <p:sp>
        <p:nvSpPr>
          <p:cNvPr id="26" name="Oval 25">
            <a:extLst>
              <a:ext uri="{FF2B5EF4-FFF2-40B4-BE49-F238E27FC236}">
                <a16:creationId xmlns:a16="http://schemas.microsoft.com/office/drawing/2014/main" id="{471EC225-8440-B445-9E06-097CF840E1F6}"/>
              </a:ext>
            </a:extLst>
          </p:cNvPr>
          <p:cNvSpPr>
            <a:spLocks noChangeAspect="1"/>
          </p:cNvSpPr>
          <p:nvPr/>
        </p:nvSpPr>
        <p:spPr>
          <a:xfrm>
            <a:off x="5962276" y="4992575"/>
            <a:ext cx="1031792" cy="1031792"/>
          </a:xfrm>
          <a:prstGeom prst="ellipse">
            <a:avLst/>
          </a:prstGeom>
          <a:solidFill>
            <a:schemeClr val="bg1">
              <a:lumMod val="75000"/>
            </a:schemeClr>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27" name="TextBox 26">
            <a:extLst>
              <a:ext uri="{FF2B5EF4-FFF2-40B4-BE49-F238E27FC236}">
                <a16:creationId xmlns:a16="http://schemas.microsoft.com/office/drawing/2014/main" id="{C8806EEF-DC55-2541-9BF4-3F0BA6145E3B}"/>
              </a:ext>
            </a:extLst>
          </p:cNvPr>
          <p:cNvSpPr txBox="1"/>
          <p:nvPr/>
        </p:nvSpPr>
        <p:spPr>
          <a:xfrm>
            <a:off x="5997822" y="5274964"/>
            <a:ext cx="960699" cy="646331"/>
          </a:xfrm>
          <a:prstGeom prst="rect">
            <a:avLst/>
          </a:prstGeom>
          <a:noFill/>
        </p:spPr>
        <p:txBody>
          <a:bodyPr wrap="square" rtlCol="0">
            <a:spAutoFit/>
          </a:bodyPr>
          <a:lstStyle/>
          <a:p>
            <a:pPr algn="ctr"/>
            <a:r>
              <a:rPr lang="en-US" sz="1200" dirty="0"/>
              <a:t>FX conversion</a:t>
            </a:r>
          </a:p>
          <a:p>
            <a:pPr algn="ctr"/>
            <a:endParaRPr lang="en-US" sz="1200" dirty="0"/>
          </a:p>
        </p:txBody>
      </p:sp>
      <p:sp>
        <p:nvSpPr>
          <p:cNvPr id="28" name="Triangle 27">
            <a:extLst>
              <a:ext uri="{FF2B5EF4-FFF2-40B4-BE49-F238E27FC236}">
                <a16:creationId xmlns:a16="http://schemas.microsoft.com/office/drawing/2014/main" id="{B2C85326-A362-FA4A-AC1C-994D6FADAD92}"/>
              </a:ext>
            </a:extLst>
          </p:cNvPr>
          <p:cNvSpPr/>
          <p:nvPr/>
        </p:nvSpPr>
        <p:spPr bwMode="auto">
          <a:xfrm rot="10800000">
            <a:off x="3154512" y="4185925"/>
            <a:ext cx="5390094" cy="349933"/>
          </a:xfrm>
          <a:prstGeom prst="triangle">
            <a:avLst/>
          </a:prstGeom>
          <a:solidFill>
            <a:schemeClr val="bg1">
              <a:lumMod val="65000"/>
            </a:schemeClr>
          </a:solidFill>
          <a:ln w="12700">
            <a:noFill/>
            <a:headEnd type="none" w="med" len="med"/>
            <a:tailEnd type="none" w="med" len="med"/>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spcCol="0" rtlCol="0" anchor="ctr" anchorCtr="0" compatLnSpc="1">
            <a:prstTxWarp prst="textNoShape">
              <a:avLst/>
            </a:prstTxWarp>
          </a:bodyPr>
          <a:lstStyle/>
          <a:p>
            <a:pPr algn="ctr" defTabSz="914099"/>
            <a:endParaRPr lang="en-US" sz="1000" dirty="0">
              <a:solidFill>
                <a:schemeClr val="bg1"/>
              </a:solidFill>
            </a:endParaRPr>
          </a:p>
        </p:txBody>
      </p:sp>
      <p:sp>
        <p:nvSpPr>
          <p:cNvPr id="29" name="TextBox 28">
            <a:extLst>
              <a:ext uri="{FF2B5EF4-FFF2-40B4-BE49-F238E27FC236}">
                <a16:creationId xmlns:a16="http://schemas.microsoft.com/office/drawing/2014/main" id="{1FD99644-7426-6242-8734-965C4B43BD4A}"/>
              </a:ext>
            </a:extLst>
          </p:cNvPr>
          <p:cNvSpPr txBox="1"/>
          <p:nvPr/>
        </p:nvSpPr>
        <p:spPr>
          <a:xfrm>
            <a:off x="3924200" y="1653715"/>
            <a:ext cx="3558988" cy="276999"/>
          </a:xfrm>
          <a:prstGeom prst="rect">
            <a:avLst/>
          </a:prstGeom>
          <a:noFill/>
        </p:spPr>
        <p:txBody>
          <a:bodyPr wrap="none" rtlCol="0">
            <a:spAutoFit/>
          </a:bodyPr>
          <a:lstStyle/>
          <a:p>
            <a:r>
              <a:rPr lang="en-US" sz="1200" b="1" dirty="0"/>
              <a:t>Domestic system design features and choices</a:t>
            </a:r>
          </a:p>
        </p:txBody>
      </p:sp>
      <p:sp>
        <p:nvSpPr>
          <p:cNvPr id="30" name="TextBox 29">
            <a:extLst>
              <a:ext uri="{FF2B5EF4-FFF2-40B4-BE49-F238E27FC236}">
                <a16:creationId xmlns:a16="http://schemas.microsoft.com/office/drawing/2014/main" id="{4614A94D-D5DF-0544-B185-B990BD31E0A7}"/>
              </a:ext>
            </a:extLst>
          </p:cNvPr>
          <p:cNvSpPr txBox="1"/>
          <p:nvPr/>
        </p:nvSpPr>
        <p:spPr>
          <a:xfrm>
            <a:off x="2764634" y="4603920"/>
            <a:ext cx="6136616" cy="276999"/>
          </a:xfrm>
          <a:prstGeom prst="rect">
            <a:avLst/>
          </a:prstGeom>
          <a:noFill/>
        </p:spPr>
        <p:txBody>
          <a:bodyPr wrap="square" rtlCol="0">
            <a:spAutoFit/>
          </a:bodyPr>
          <a:lstStyle/>
          <a:p>
            <a:pPr algn="ctr"/>
            <a:r>
              <a:rPr lang="en-US" sz="1200" b="1" dirty="0"/>
              <a:t>Critically important design features in multi-country systems</a:t>
            </a:r>
          </a:p>
        </p:txBody>
      </p:sp>
      <p:sp>
        <p:nvSpPr>
          <p:cNvPr id="18" name="Oval 17">
            <a:extLst>
              <a:ext uri="{FF2B5EF4-FFF2-40B4-BE49-F238E27FC236}">
                <a16:creationId xmlns:a16="http://schemas.microsoft.com/office/drawing/2014/main" id="{A35D0E7D-732C-EC40-93D1-C6F5FAD10880}"/>
              </a:ext>
            </a:extLst>
          </p:cNvPr>
          <p:cNvSpPr>
            <a:spLocks noChangeAspect="1"/>
          </p:cNvSpPr>
          <p:nvPr/>
        </p:nvSpPr>
        <p:spPr>
          <a:xfrm>
            <a:off x="7236824" y="5024487"/>
            <a:ext cx="1031792" cy="1031792"/>
          </a:xfrm>
          <a:prstGeom prst="ellipse">
            <a:avLst/>
          </a:prstGeom>
          <a:solidFill>
            <a:schemeClr val="bg1"/>
          </a:solidFill>
          <a:ln w="44450">
            <a:solidFill>
              <a:srgbClr val="C0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618" tIns="44809" rIns="89618" bIns="44809" numCol="1" spcCol="0" rtlCol="0" fromWordArt="0" anchor="ctr" anchorCtr="0" forceAA="0" compatLnSpc="1">
            <a:prstTxWarp prst="textNoShape">
              <a:avLst/>
            </a:prstTxWarp>
            <a:noAutofit/>
          </a:bodyPr>
          <a:lstStyle/>
          <a:p>
            <a:pPr algn="ctr" defTabSz="896203" fontAlgn="auto">
              <a:spcBef>
                <a:spcPts val="0"/>
              </a:spcBef>
              <a:spcAft>
                <a:spcPts val="0"/>
              </a:spcAft>
              <a:defRPr/>
            </a:pPr>
            <a:endParaRPr lang="en-US" sz="1764" kern="0" dirty="0">
              <a:solidFill>
                <a:prstClr val="black"/>
              </a:solidFill>
              <a:latin typeface="Calibri"/>
            </a:endParaRPr>
          </a:p>
        </p:txBody>
      </p:sp>
      <p:sp>
        <p:nvSpPr>
          <p:cNvPr id="19" name="TextBox 18">
            <a:extLst>
              <a:ext uri="{FF2B5EF4-FFF2-40B4-BE49-F238E27FC236}">
                <a16:creationId xmlns:a16="http://schemas.microsoft.com/office/drawing/2014/main" id="{9F9A0EFC-D6C8-B24E-872E-C7756AC3A332}"/>
              </a:ext>
            </a:extLst>
          </p:cNvPr>
          <p:cNvSpPr txBox="1"/>
          <p:nvPr/>
        </p:nvSpPr>
        <p:spPr>
          <a:xfrm>
            <a:off x="7258330" y="5163276"/>
            <a:ext cx="960699" cy="954107"/>
          </a:xfrm>
          <a:prstGeom prst="rect">
            <a:avLst/>
          </a:prstGeom>
          <a:noFill/>
        </p:spPr>
        <p:txBody>
          <a:bodyPr wrap="square" rtlCol="0">
            <a:spAutoFit/>
          </a:bodyPr>
          <a:lstStyle/>
          <a:p>
            <a:pPr algn="ctr"/>
            <a:r>
              <a:rPr lang="en-US" sz="1100" dirty="0"/>
              <a:t>Timing of Clearing &amp; Inter-DFSP Settlement </a:t>
            </a:r>
          </a:p>
          <a:p>
            <a:pPr algn="ctr"/>
            <a:endParaRPr lang="en-US" sz="1200" dirty="0"/>
          </a:p>
        </p:txBody>
      </p:sp>
      <p:pic>
        <p:nvPicPr>
          <p:cNvPr id="7" name="Picture 6">
            <a:extLst>
              <a:ext uri="{FF2B5EF4-FFF2-40B4-BE49-F238E27FC236}">
                <a16:creationId xmlns:a16="http://schemas.microsoft.com/office/drawing/2014/main" id="{44162EA8-F5D3-A546-9C7E-1FC2AE88FC8E}"/>
              </a:ext>
            </a:extLst>
          </p:cNvPr>
          <p:cNvPicPr>
            <a:picLocks noChangeAspect="1"/>
          </p:cNvPicPr>
          <p:nvPr/>
        </p:nvPicPr>
        <p:blipFill>
          <a:blip r:embed="rId3"/>
          <a:stretch>
            <a:fillRect/>
          </a:stretch>
        </p:blipFill>
        <p:spPr>
          <a:xfrm>
            <a:off x="3542221" y="1956498"/>
            <a:ext cx="4370794" cy="2116239"/>
          </a:xfrm>
          <a:prstGeom prst="rect">
            <a:avLst/>
          </a:prstGeom>
        </p:spPr>
      </p:pic>
      <p:sp>
        <p:nvSpPr>
          <p:cNvPr id="22" name="Content Placeholder 4">
            <a:extLst>
              <a:ext uri="{FF2B5EF4-FFF2-40B4-BE49-F238E27FC236}">
                <a16:creationId xmlns:a16="http://schemas.microsoft.com/office/drawing/2014/main" id="{F37C7E04-A8BB-9544-A68F-8476464C7053}"/>
              </a:ext>
            </a:extLst>
          </p:cNvPr>
          <p:cNvSpPr>
            <a:spLocks noGrp="1"/>
          </p:cNvSpPr>
          <p:nvPr>
            <p:ph sz="quarter" idx="14"/>
          </p:nvPr>
        </p:nvSpPr>
        <p:spPr>
          <a:xfrm>
            <a:off x="397789" y="1732113"/>
            <a:ext cx="2678196" cy="4101046"/>
          </a:xfrm>
        </p:spPr>
        <p:txBody>
          <a:bodyPr/>
          <a:lstStyle/>
          <a:p>
            <a:pPr marL="171450" indent="-171450">
              <a:spcBef>
                <a:spcPts val="600"/>
              </a:spcBef>
            </a:pPr>
            <a:r>
              <a:rPr lang="en-US" dirty="0"/>
              <a:t>Design decisions can become </a:t>
            </a:r>
            <a:r>
              <a:rPr lang="en-US" b="1" dirty="0"/>
              <a:t>more complex </a:t>
            </a:r>
            <a:r>
              <a:rPr lang="en-US" dirty="0"/>
              <a:t>in a multi-country context, as they require alignment across jurisdictions, each with their own laws, regulations, motivations, and market contexts</a:t>
            </a:r>
          </a:p>
          <a:p>
            <a:pPr marL="171450" indent="-171450">
              <a:spcBef>
                <a:spcPts val="600"/>
              </a:spcBef>
            </a:pPr>
            <a:r>
              <a:rPr lang="en-US" dirty="0"/>
              <a:t>Design decisions may be </a:t>
            </a:r>
            <a:r>
              <a:rPr lang="en-US" b="1" dirty="0"/>
              <a:t>more critical </a:t>
            </a:r>
            <a:r>
              <a:rPr lang="en-US" dirty="0"/>
              <a:t>for some features, such as reducing the gap in timing of clearing and inter-DFSP settlement, in particular with multiple currencies involved</a:t>
            </a:r>
          </a:p>
          <a:p>
            <a:pPr marL="171450" indent="-171450">
              <a:spcBef>
                <a:spcPts val="600"/>
              </a:spcBef>
            </a:pPr>
            <a:r>
              <a:rPr lang="en-US" dirty="0"/>
              <a:t>In addition, decisions need to be made about </a:t>
            </a:r>
            <a:r>
              <a:rPr lang="en-US" b="1" dirty="0"/>
              <a:t>new</a:t>
            </a:r>
            <a:r>
              <a:rPr lang="en-US" dirty="0"/>
              <a:t> features, such as the integration model, settlement currency, and FX conversions</a:t>
            </a:r>
          </a:p>
        </p:txBody>
      </p:sp>
    </p:spTree>
    <p:extLst>
      <p:ext uri="{BB962C8B-B14F-4D97-AF65-F5344CB8AC3E}">
        <p14:creationId xmlns:p14="http://schemas.microsoft.com/office/powerpoint/2010/main" val="339073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61A7B1-17D7-8A4F-8F57-07AB8C25689A}"/>
              </a:ext>
            </a:extLst>
          </p:cNvPr>
          <p:cNvSpPr>
            <a:spLocks noGrp="1"/>
          </p:cNvSpPr>
          <p:nvPr>
            <p:ph type="body" sz="quarter" idx="13"/>
          </p:nvPr>
        </p:nvSpPr>
        <p:spPr>
          <a:xfrm>
            <a:off x="421441" y="833633"/>
            <a:ext cx="8545513" cy="738664"/>
          </a:xfrm>
        </p:spPr>
        <p:txBody>
          <a:bodyPr/>
          <a:lstStyle/>
          <a:p>
            <a:r>
              <a:rPr lang="en-US" sz="1400" dirty="0">
                <a:latin typeface="+mn-lt"/>
                <a:ea typeface="Avenir"/>
                <a:cs typeface="Avenir"/>
                <a:sym typeface="Avenir"/>
              </a:rPr>
              <a:t>Multi-country payments system initiatives, led by regional authorities or governments, generally fall into one of three conceptual models. Variations exist in design </a:t>
            </a:r>
            <a:r>
              <a:rPr lang="en-US" sz="1400" dirty="0" err="1">
                <a:latin typeface="+mn-lt"/>
                <a:ea typeface="Avenir"/>
                <a:cs typeface="Avenir"/>
                <a:sym typeface="Avenir"/>
              </a:rPr>
              <a:t>elemets</a:t>
            </a:r>
            <a:r>
              <a:rPr lang="en-US" sz="1400" dirty="0">
                <a:latin typeface="+mn-lt"/>
                <a:ea typeface="Avenir"/>
                <a:cs typeface="Avenir"/>
                <a:sym typeface="Avenir"/>
              </a:rPr>
              <a:t> within each model </a:t>
            </a:r>
            <a:endParaRPr lang="en-US" sz="1400" dirty="0">
              <a:solidFill>
                <a:srgbClr val="FF0000"/>
              </a:solidFill>
              <a:latin typeface="+mn-lt"/>
            </a:endParaRPr>
          </a:p>
        </p:txBody>
      </p:sp>
      <p:sp>
        <p:nvSpPr>
          <p:cNvPr id="3" name="Title 2">
            <a:extLst>
              <a:ext uri="{FF2B5EF4-FFF2-40B4-BE49-F238E27FC236}">
                <a16:creationId xmlns:a16="http://schemas.microsoft.com/office/drawing/2014/main" id="{B4494A74-8B24-8145-A0DD-233215760481}"/>
              </a:ext>
            </a:extLst>
          </p:cNvPr>
          <p:cNvSpPr>
            <a:spLocks noGrp="1"/>
          </p:cNvSpPr>
          <p:nvPr>
            <p:ph type="title"/>
          </p:nvPr>
        </p:nvSpPr>
        <p:spPr/>
        <p:txBody>
          <a:bodyPr/>
          <a:lstStyle/>
          <a:p>
            <a:r>
              <a:rPr lang="en-US" dirty="0">
                <a:latin typeface="+mn-lt"/>
              </a:rPr>
              <a:t>Simplified Conceptual Models for Integrating Payment Systems </a:t>
            </a:r>
          </a:p>
        </p:txBody>
      </p:sp>
      <p:sp>
        <p:nvSpPr>
          <p:cNvPr id="4" name="Slide Number Placeholder 3">
            <a:extLst>
              <a:ext uri="{FF2B5EF4-FFF2-40B4-BE49-F238E27FC236}">
                <a16:creationId xmlns:a16="http://schemas.microsoft.com/office/drawing/2014/main" id="{B49860FD-C1FE-104D-BFC8-4567D78B095E}"/>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latin typeface="+mn-lt"/>
              </a:rPr>
              <a:pPr/>
              <a:t>6</a:t>
            </a:fld>
            <a:endParaRPr lang="en-US" dirty="0">
              <a:solidFill>
                <a:prstClr val="black">
                  <a:tint val="75000"/>
                </a:prstClr>
              </a:solidFill>
              <a:latin typeface="+mn-lt"/>
            </a:endParaRPr>
          </a:p>
        </p:txBody>
      </p:sp>
      <p:pic>
        <p:nvPicPr>
          <p:cNvPr id="6" name="Picture 5">
            <a:extLst>
              <a:ext uri="{FF2B5EF4-FFF2-40B4-BE49-F238E27FC236}">
                <a16:creationId xmlns:a16="http://schemas.microsoft.com/office/drawing/2014/main" id="{AEF6B3C6-BF5A-BC49-A837-6DEB682B5765}"/>
              </a:ext>
            </a:extLst>
          </p:cNvPr>
          <p:cNvPicPr>
            <a:picLocks noChangeAspect="1"/>
          </p:cNvPicPr>
          <p:nvPr/>
        </p:nvPicPr>
        <p:blipFill>
          <a:blip r:embed="rId2"/>
          <a:stretch>
            <a:fillRect/>
          </a:stretch>
        </p:blipFill>
        <p:spPr>
          <a:xfrm>
            <a:off x="421441" y="2333040"/>
            <a:ext cx="2760390" cy="2134893"/>
          </a:xfrm>
          <a:prstGeom prst="rect">
            <a:avLst/>
          </a:prstGeom>
        </p:spPr>
      </p:pic>
      <p:pic>
        <p:nvPicPr>
          <p:cNvPr id="7" name="Picture 6">
            <a:extLst>
              <a:ext uri="{FF2B5EF4-FFF2-40B4-BE49-F238E27FC236}">
                <a16:creationId xmlns:a16="http://schemas.microsoft.com/office/drawing/2014/main" id="{90395D8B-631D-E346-9A29-1AA83E22CE22}"/>
              </a:ext>
            </a:extLst>
          </p:cNvPr>
          <p:cNvPicPr>
            <a:picLocks noChangeAspect="1"/>
          </p:cNvPicPr>
          <p:nvPr/>
        </p:nvPicPr>
        <p:blipFill>
          <a:blip r:embed="rId3"/>
          <a:stretch>
            <a:fillRect/>
          </a:stretch>
        </p:blipFill>
        <p:spPr>
          <a:xfrm>
            <a:off x="3286002" y="2333040"/>
            <a:ext cx="2815830" cy="2056514"/>
          </a:xfrm>
          <a:prstGeom prst="rect">
            <a:avLst/>
          </a:prstGeom>
        </p:spPr>
      </p:pic>
      <p:sp>
        <p:nvSpPr>
          <p:cNvPr id="9" name="Content Placeholder 2">
            <a:extLst>
              <a:ext uri="{FF2B5EF4-FFF2-40B4-BE49-F238E27FC236}">
                <a16:creationId xmlns:a16="http://schemas.microsoft.com/office/drawing/2014/main" id="{62068627-71DA-9C4F-A9B7-B62A840C5A6E}"/>
              </a:ext>
            </a:extLst>
          </p:cNvPr>
          <p:cNvSpPr txBox="1">
            <a:spLocks/>
          </p:cNvSpPr>
          <p:nvPr/>
        </p:nvSpPr>
        <p:spPr>
          <a:xfrm>
            <a:off x="421441" y="4637914"/>
            <a:ext cx="2882716" cy="654424"/>
          </a:xfrm>
          <a:prstGeom prst="rect">
            <a:avLst/>
          </a:prstGeom>
        </p:spPr>
        <p:txBody>
          <a:bodyPr lIns="0" rIns="182880"/>
          <a:lstStyle>
            <a:lvl1pPr marL="177800" indent="-177800" algn="l" defTabSz="457200" rtl="0" eaLnBrk="1" latinLnBrk="0" hangingPunct="1">
              <a:lnSpc>
                <a:spcPct val="110000"/>
              </a:lnSpc>
              <a:spcBef>
                <a:spcPts val="300"/>
              </a:spcBef>
              <a:spcAft>
                <a:spcPts val="300"/>
              </a:spcAft>
              <a:buClr>
                <a:schemeClr val="accent1"/>
              </a:buClr>
              <a:buSzPct val="125000"/>
              <a:buFont typeface="Arial"/>
              <a:buChar char="•"/>
              <a:tabLst/>
              <a:defRPr lang="en-US" sz="1200" b="0" i="0" kern="1200">
                <a:solidFill>
                  <a:schemeClr val="bg2">
                    <a:lumMod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10000"/>
              </a:lnSpc>
              <a:spcBef>
                <a:spcPts val="300"/>
              </a:spcBef>
              <a:spcAft>
                <a:spcPts val="300"/>
              </a:spcAft>
              <a:buClr>
                <a:schemeClr val="accent3"/>
              </a:buClr>
              <a:buSzPct val="125000"/>
              <a:buFont typeface="Lucida Grande"/>
              <a:buChar char="­"/>
              <a:defRPr lang="en-US" sz="1200" b="0" i="0" kern="1200" dirty="0" smtClean="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10000"/>
              </a:lnSpc>
              <a:spcBef>
                <a:spcPts val="300"/>
              </a:spcBef>
              <a:spcAft>
                <a:spcPts val="300"/>
              </a:spcAft>
              <a:buClr>
                <a:schemeClr val="tx1"/>
              </a:buClr>
              <a:buSzPct val="125000"/>
              <a:buFont typeface="Arial"/>
              <a:buChar char="•"/>
              <a:defRPr lang="en-US" sz="1400" b="0" i="0" kern="1200" baseline="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SzPts val="2000"/>
              <a:buFont typeface="Arial"/>
              <a:buChar char="»"/>
              <a:defRPr sz="2000" b="0" i="0" kern="1200">
                <a:solidFill>
                  <a:schemeClr val="tx1"/>
                </a:solidFill>
                <a:latin typeface="Avenir LT Std 55 Roman"/>
                <a:ea typeface="+mn-ea"/>
                <a:cs typeface="Avenir LT Std 55 Roman"/>
              </a:defRPr>
            </a:lvl4pPr>
            <a:lvl5pPr marL="2057400" indent="-228600" algn="l" defTabSz="457200" rtl="0" eaLnBrk="1" latinLnBrk="0" hangingPunct="1">
              <a:spcBef>
                <a:spcPct val="20000"/>
              </a:spcBef>
              <a:buFont typeface="Arial"/>
              <a:buChar char="»"/>
              <a:defRPr sz="2000" b="0" i="0" kern="1200">
                <a:solidFill>
                  <a:schemeClr val="tx1"/>
                </a:solidFill>
                <a:latin typeface="Avenir LT Std 55 Roman"/>
                <a:ea typeface="+mn-ea"/>
                <a:cs typeface="Aveni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SzPct val="100000"/>
              <a:buNone/>
            </a:pPr>
            <a:r>
              <a:rPr lang="en-US" sz="1100" dirty="0">
                <a:solidFill>
                  <a:schemeClr val="tx1"/>
                </a:solidFill>
                <a:latin typeface="+mn-lt"/>
              </a:rPr>
              <a:t>For example: </a:t>
            </a:r>
            <a:r>
              <a:rPr lang="en-US" sz="1100" dirty="0">
                <a:solidFill>
                  <a:schemeClr val="tx1"/>
                </a:solidFill>
              </a:rPr>
              <a:t>SADC TCIB (model 1 in practice, but scheme rules support model 2), </a:t>
            </a:r>
            <a:r>
              <a:rPr lang="en-US" sz="1100" dirty="0">
                <a:solidFill>
                  <a:schemeClr val="tx1"/>
                </a:solidFill>
                <a:latin typeface="+mn-lt"/>
              </a:rPr>
              <a:t>WAEMU**, Buna**, PAPSS, P27 (in development)</a:t>
            </a:r>
          </a:p>
        </p:txBody>
      </p:sp>
      <p:sp>
        <p:nvSpPr>
          <p:cNvPr id="10" name="Content Placeholder 2">
            <a:extLst>
              <a:ext uri="{FF2B5EF4-FFF2-40B4-BE49-F238E27FC236}">
                <a16:creationId xmlns:a16="http://schemas.microsoft.com/office/drawing/2014/main" id="{DA7EF7AC-8D4A-4D44-93B5-A4CF1E51E098}"/>
              </a:ext>
            </a:extLst>
          </p:cNvPr>
          <p:cNvSpPr txBox="1">
            <a:spLocks/>
          </p:cNvSpPr>
          <p:nvPr/>
        </p:nvSpPr>
        <p:spPr>
          <a:xfrm>
            <a:off x="3347377" y="4633126"/>
            <a:ext cx="2863699" cy="654424"/>
          </a:xfrm>
          <a:prstGeom prst="rect">
            <a:avLst/>
          </a:prstGeom>
        </p:spPr>
        <p:txBody>
          <a:bodyPr lIns="0" rIns="182880"/>
          <a:lstStyle>
            <a:lvl1pPr marL="177800" indent="-177800" algn="l" defTabSz="457200" rtl="0" eaLnBrk="1" latinLnBrk="0" hangingPunct="1">
              <a:lnSpc>
                <a:spcPct val="110000"/>
              </a:lnSpc>
              <a:spcBef>
                <a:spcPts val="300"/>
              </a:spcBef>
              <a:spcAft>
                <a:spcPts val="300"/>
              </a:spcAft>
              <a:buClr>
                <a:schemeClr val="accent1"/>
              </a:buClr>
              <a:buSzPct val="125000"/>
              <a:buFont typeface="Arial"/>
              <a:buChar char="•"/>
              <a:tabLst/>
              <a:defRPr lang="en-US" sz="1200" b="0" i="0" kern="1200">
                <a:solidFill>
                  <a:schemeClr val="bg2">
                    <a:lumMod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lnSpc>
                <a:spcPct val="110000"/>
              </a:lnSpc>
              <a:spcBef>
                <a:spcPts val="300"/>
              </a:spcBef>
              <a:spcAft>
                <a:spcPts val="300"/>
              </a:spcAft>
              <a:buClr>
                <a:schemeClr val="accent3"/>
              </a:buClr>
              <a:buSzPct val="125000"/>
              <a:buFont typeface="Lucida Grande"/>
              <a:buChar char="­"/>
              <a:defRPr lang="en-US" sz="1200" b="0" i="0" kern="1200" dirty="0" smtClean="0">
                <a:solidFill>
                  <a:schemeClr val="bg2">
                    <a:lumMod val="50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lnSpc>
                <a:spcPct val="110000"/>
              </a:lnSpc>
              <a:spcBef>
                <a:spcPts val="300"/>
              </a:spcBef>
              <a:spcAft>
                <a:spcPts val="300"/>
              </a:spcAft>
              <a:buClr>
                <a:schemeClr val="tx1"/>
              </a:buClr>
              <a:buSzPct val="125000"/>
              <a:buFont typeface="Arial"/>
              <a:buChar char="•"/>
              <a:defRPr lang="en-US" sz="1400" b="0" i="0" kern="1200" baseline="0">
                <a:solidFill>
                  <a:schemeClr val="bg2">
                    <a:lumMod val="50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SzPts val="2000"/>
              <a:buFont typeface="Arial"/>
              <a:buChar char="»"/>
              <a:defRPr sz="2000" b="0" i="0" kern="1200">
                <a:solidFill>
                  <a:schemeClr val="tx1"/>
                </a:solidFill>
                <a:latin typeface="Avenir LT Std 55 Roman"/>
                <a:ea typeface="+mn-ea"/>
                <a:cs typeface="Avenir LT Std 55 Roman"/>
              </a:defRPr>
            </a:lvl4pPr>
            <a:lvl5pPr marL="2057400" indent="-228600" algn="l" defTabSz="457200" rtl="0" eaLnBrk="1" latinLnBrk="0" hangingPunct="1">
              <a:spcBef>
                <a:spcPct val="20000"/>
              </a:spcBef>
              <a:buFont typeface="Arial"/>
              <a:buChar char="»"/>
              <a:defRPr sz="2000" b="0" i="0" kern="1200">
                <a:solidFill>
                  <a:schemeClr val="tx1"/>
                </a:solidFill>
                <a:latin typeface="Avenir LT Std 55 Roman"/>
                <a:ea typeface="+mn-ea"/>
                <a:cs typeface="Avenir LT Std 55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525" indent="0">
              <a:buSzPct val="100000"/>
              <a:buNone/>
            </a:pPr>
            <a:r>
              <a:rPr lang="en-US" sz="1100" dirty="0">
                <a:solidFill>
                  <a:schemeClr val="tx1"/>
                </a:solidFill>
                <a:latin typeface="+mn-lt"/>
              </a:rPr>
              <a:t>For example: SEPA Inst </a:t>
            </a:r>
          </a:p>
          <a:p>
            <a:pPr marL="133350" indent="0">
              <a:lnSpc>
                <a:spcPct val="120000"/>
              </a:lnSpc>
              <a:spcAft>
                <a:spcPts val="0"/>
              </a:spcAft>
              <a:buSzPts val="1500"/>
              <a:buNone/>
            </a:pPr>
            <a:endParaRPr lang="en-US" sz="1100" dirty="0">
              <a:solidFill>
                <a:srgbClr val="5E4D2B"/>
              </a:solidFill>
              <a:latin typeface="+mn-lt"/>
            </a:endParaRPr>
          </a:p>
        </p:txBody>
      </p:sp>
      <p:sp>
        <p:nvSpPr>
          <p:cNvPr id="11" name="Content Placeholder 2">
            <a:extLst>
              <a:ext uri="{FF2B5EF4-FFF2-40B4-BE49-F238E27FC236}">
                <a16:creationId xmlns:a16="http://schemas.microsoft.com/office/drawing/2014/main" id="{1D7DDD40-E476-2B41-A7E3-4A7E5201D7AB}"/>
              </a:ext>
            </a:extLst>
          </p:cNvPr>
          <p:cNvSpPr txBox="1">
            <a:spLocks/>
          </p:cNvSpPr>
          <p:nvPr/>
        </p:nvSpPr>
        <p:spPr>
          <a:xfrm>
            <a:off x="6254296" y="4567399"/>
            <a:ext cx="2678965" cy="654424"/>
          </a:xfrm>
          <a:prstGeom prst="rect">
            <a:avLst/>
          </a:prstGeom>
          <a:noFill/>
          <a:ln>
            <a:noFill/>
          </a:ln>
        </p:spPr>
        <p:txBody>
          <a:bodyPr spcFirstLastPara="1" wrap="square" lIns="0" tIns="45700" rIns="182875" bIns="45700" anchor="t" anchorCtr="0">
            <a:noAutofit/>
          </a:bodyPr>
          <a:lstStyle>
            <a:defPPr marR="0" lvl="0" algn="l" rtl="0">
              <a:lnSpc>
                <a:spcPct val="100000"/>
              </a:lnSpc>
              <a:spcBef>
                <a:spcPts val="0"/>
              </a:spcBef>
              <a:spcAft>
                <a:spcPts val="0"/>
              </a:spcAft>
            </a:defPPr>
            <a:lvl1pPr marL="457200" marR="0" lvl="0" indent="-323850" algn="l" rtl="0">
              <a:lnSpc>
                <a:spcPct val="110000"/>
              </a:lnSpc>
              <a:spcBef>
                <a:spcPts val="300"/>
              </a:spcBef>
              <a:spcAft>
                <a:spcPts val="0"/>
              </a:spcAft>
              <a:buClr>
                <a:schemeClr val="accent1"/>
              </a:buClr>
              <a:buSzPts val="1500"/>
              <a:buFont typeface="Arial"/>
              <a:buChar char="•"/>
              <a:defRPr sz="1200" b="0" i="0" u="none" strike="noStrike" cap="none">
                <a:solidFill>
                  <a:srgbClr val="5E4D2B"/>
                </a:solidFill>
                <a:latin typeface="Arial"/>
                <a:ea typeface="Arial"/>
                <a:cs typeface="Arial"/>
                <a:sym typeface="Arial"/>
              </a:defRPr>
            </a:lvl1pPr>
            <a:lvl2pPr marL="914400" marR="0" lvl="1" indent="-323850" algn="l" rtl="0">
              <a:lnSpc>
                <a:spcPct val="110000"/>
              </a:lnSpc>
              <a:spcBef>
                <a:spcPts val="300"/>
              </a:spcBef>
              <a:spcAft>
                <a:spcPts val="0"/>
              </a:spcAft>
              <a:buClr>
                <a:schemeClr val="accent3"/>
              </a:buClr>
              <a:buSzPts val="1500"/>
              <a:buFont typeface="Merriweather Sans"/>
              <a:buChar char="­"/>
              <a:defRPr sz="1200" b="0" i="0" u="none" strike="noStrike" cap="none">
                <a:solidFill>
                  <a:srgbClr val="5E4D2B"/>
                </a:solidFill>
                <a:latin typeface="Arial"/>
                <a:ea typeface="Arial"/>
                <a:cs typeface="Arial"/>
                <a:sym typeface="Arial"/>
              </a:defRPr>
            </a:lvl2pPr>
            <a:lvl3pPr marL="1371600" marR="0" lvl="2" indent="-339725" algn="l" rtl="0">
              <a:lnSpc>
                <a:spcPct val="110000"/>
              </a:lnSpc>
              <a:spcBef>
                <a:spcPts val="300"/>
              </a:spcBef>
              <a:spcAft>
                <a:spcPts val="0"/>
              </a:spcAft>
              <a:buClr>
                <a:schemeClr val="dk1"/>
              </a:buClr>
              <a:buSzPts val="1750"/>
              <a:buFont typeface="Arial"/>
              <a:buChar char="•"/>
              <a:defRPr sz="1400" b="0" i="0" u="none" strike="noStrike" cap="none">
                <a:solidFill>
                  <a:srgbClr val="5E4D2B"/>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9525" indent="0">
              <a:spcAft>
                <a:spcPts val="300"/>
              </a:spcAft>
              <a:buSzPct val="100000"/>
              <a:buNone/>
            </a:pPr>
            <a:r>
              <a:rPr lang="en-US" sz="1100" dirty="0">
                <a:solidFill>
                  <a:schemeClr val="tx1"/>
                </a:solidFill>
                <a:latin typeface="+mn-lt"/>
                <a:ea typeface="+mn-ea"/>
                <a:cs typeface="Arial" panose="020B0604020202020204" pitchFamily="34" charset="0"/>
              </a:rPr>
              <a:t>For example, East Africa Payment System (EAPS)**, Nexus (BIS) supports model 3</a:t>
            </a:r>
            <a:endParaRPr lang="en-US" sz="1100" i="1" dirty="0">
              <a:solidFill>
                <a:schemeClr val="tx1"/>
              </a:solidFill>
            </a:endParaRPr>
          </a:p>
          <a:p>
            <a:pPr marL="173038" indent="-163513">
              <a:spcAft>
                <a:spcPts val="300"/>
              </a:spcAft>
              <a:buSzPct val="100000"/>
            </a:pPr>
            <a:endParaRPr lang="en-US" sz="1100" dirty="0">
              <a:solidFill>
                <a:schemeClr val="tx1"/>
              </a:solidFill>
              <a:latin typeface="+mn-lt"/>
              <a:ea typeface="+mn-ea"/>
              <a:cs typeface="Arial" panose="020B0604020202020204" pitchFamily="34" charset="0"/>
            </a:endParaRPr>
          </a:p>
        </p:txBody>
      </p:sp>
      <p:sp>
        <p:nvSpPr>
          <p:cNvPr id="12" name="Rectangle 11">
            <a:extLst>
              <a:ext uri="{FF2B5EF4-FFF2-40B4-BE49-F238E27FC236}">
                <a16:creationId xmlns:a16="http://schemas.microsoft.com/office/drawing/2014/main" id="{42CB5CF5-A7E7-2E42-B6B7-F128A046BB3E}"/>
              </a:ext>
            </a:extLst>
          </p:cNvPr>
          <p:cNvSpPr/>
          <p:nvPr/>
        </p:nvSpPr>
        <p:spPr>
          <a:xfrm>
            <a:off x="536797" y="1456641"/>
            <a:ext cx="2492260" cy="738664"/>
          </a:xfrm>
          <a:prstGeom prst="rect">
            <a:avLst/>
          </a:prstGeom>
        </p:spPr>
        <p:txBody>
          <a:bodyPr wrap="square">
            <a:spAutoFit/>
          </a:bodyPr>
          <a:lstStyle/>
          <a:p>
            <a:pPr algn="ctr"/>
            <a:r>
              <a:rPr lang="en-US" sz="1400" b="1" dirty="0"/>
              <a:t>Model 1</a:t>
            </a:r>
            <a:r>
              <a:rPr lang="en-US" sz="1400" dirty="0"/>
              <a:t>:</a:t>
            </a:r>
            <a:br>
              <a:rPr lang="en-US" sz="1400" dirty="0"/>
            </a:br>
            <a:r>
              <a:rPr lang="en-US" sz="1400" dirty="0"/>
              <a:t>Centralized Single Regional Clearing</a:t>
            </a:r>
          </a:p>
        </p:txBody>
      </p:sp>
      <p:sp>
        <p:nvSpPr>
          <p:cNvPr id="13" name="Rectangle 12">
            <a:extLst>
              <a:ext uri="{FF2B5EF4-FFF2-40B4-BE49-F238E27FC236}">
                <a16:creationId xmlns:a16="http://schemas.microsoft.com/office/drawing/2014/main" id="{434B0DC2-A76A-0C42-AE1A-6C4196F45391}"/>
              </a:ext>
            </a:extLst>
          </p:cNvPr>
          <p:cNvSpPr/>
          <p:nvPr/>
        </p:nvSpPr>
        <p:spPr>
          <a:xfrm>
            <a:off x="3415484" y="1459315"/>
            <a:ext cx="2751089" cy="738664"/>
          </a:xfrm>
          <a:prstGeom prst="rect">
            <a:avLst/>
          </a:prstGeom>
        </p:spPr>
        <p:txBody>
          <a:bodyPr wrap="square">
            <a:spAutoFit/>
          </a:bodyPr>
          <a:lstStyle/>
          <a:p>
            <a:pPr algn="ctr"/>
            <a:r>
              <a:rPr lang="en-US" sz="1400" b="1" dirty="0"/>
              <a:t>Model 2</a:t>
            </a:r>
            <a:r>
              <a:rPr lang="en-US" sz="1400" dirty="0"/>
              <a:t>:</a:t>
            </a:r>
            <a:br>
              <a:rPr lang="en-US" sz="1400" dirty="0"/>
            </a:br>
            <a:r>
              <a:rPr lang="en-US" sz="1400" dirty="0"/>
              <a:t>Multiple Options* for Regional Clearing</a:t>
            </a:r>
          </a:p>
        </p:txBody>
      </p:sp>
      <p:sp>
        <p:nvSpPr>
          <p:cNvPr id="14" name="Rectangle 13">
            <a:extLst>
              <a:ext uri="{FF2B5EF4-FFF2-40B4-BE49-F238E27FC236}">
                <a16:creationId xmlns:a16="http://schemas.microsoft.com/office/drawing/2014/main" id="{A14F63CF-9275-A645-912E-AE4982BFC440}"/>
              </a:ext>
            </a:extLst>
          </p:cNvPr>
          <p:cNvSpPr/>
          <p:nvPr/>
        </p:nvSpPr>
        <p:spPr>
          <a:xfrm>
            <a:off x="6166573" y="1456607"/>
            <a:ext cx="2646384" cy="738664"/>
          </a:xfrm>
          <a:prstGeom prst="rect">
            <a:avLst/>
          </a:prstGeom>
        </p:spPr>
        <p:txBody>
          <a:bodyPr wrap="square">
            <a:spAutoFit/>
          </a:bodyPr>
          <a:lstStyle/>
          <a:p>
            <a:pPr algn="ctr"/>
            <a:r>
              <a:rPr lang="en-US" sz="1400" b="1" dirty="0"/>
              <a:t>Model 3</a:t>
            </a:r>
            <a:r>
              <a:rPr lang="en-US" sz="1400" dirty="0"/>
              <a:t>:</a:t>
            </a:r>
            <a:br>
              <a:rPr lang="en-US" sz="1400" dirty="0"/>
            </a:br>
            <a:r>
              <a:rPr lang="en-US" sz="1400" dirty="0"/>
              <a:t>Decentralized Linking of National Systems</a:t>
            </a:r>
          </a:p>
        </p:txBody>
      </p:sp>
      <p:sp>
        <p:nvSpPr>
          <p:cNvPr id="16" name="TextBox 15">
            <a:extLst>
              <a:ext uri="{FF2B5EF4-FFF2-40B4-BE49-F238E27FC236}">
                <a16:creationId xmlns:a16="http://schemas.microsoft.com/office/drawing/2014/main" id="{BFF5E610-6242-8D43-97C3-D1B433E59B79}"/>
              </a:ext>
            </a:extLst>
          </p:cNvPr>
          <p:cNvSpPr txBox="1"/>
          <p:nvPr/>
        </p:nvSpPr>
        <p:spPr>
          <a:xfrm>
            <a:off x="5068531" y="6182331"/>
            <a:ext cx="3671198" cy="461665"/>
          </a:xfrm>
          <a:prstGeom prst="rect">
            <a:avLst/>
          </a:prstGeom>
          <a:noFill/>
        </p:spPr>
        <p:txBody>
          <a:bodyPr wrap="none" rtlCol="0">
            <a:spAutoFit/>
          </a:bodyPr>
          <a:lstStyle/>
          <a:p>
            <a:r>
              <a:rPr lang="en-US" sz="800" dirty="0"/>
              <a:t>*Types of entities eligible to provide clearing are defined by each scheme</a:t>
            </a:r>
          </a:p>
          <a:p>
            <a:r>
              <a:rPr lang="en-US" sz="800" dirty="0"/>
              <a:t>**Not an RTRP system currently; Buna RTRP in development</a:t>
            </a:r>
          </a:p>
          <a:p>
            <a:r>
              <a:rPr lang="en-US" sz="800" i="1" dirty="0"/>
              <a:t>Note: The platform and settlement bank may be operated by the same entity</a:t>
            </a:r>
          </a:p>
        </p:txBody>
      </p:sp>
      <p:pic>
        <p:nvPicPr>
          <p:cNvPr id="8" name="Picture 7">
            <a:extLst>
              <a:ext uri="{FF2B5EF4-FFF2-40B4-BE49-F238E27FC236}">
                <a16:creationId xmlns:a16="http://schemas.microsoft.com/office/drawing/2014/main" id="{5D154DF3-5B04-C241-8AF2-2424574153C5}"/>
              </a:ext>
            </a:extLst>
          </p:cNvPr>
          <p:cNvPicPr>
            <a:picLocks noChangeAspect="1"/>
          </p:cNvPicPr>
          <p:nvPr/>
        </p:nvPicPr>
        <p:blipFill>
          <a:blip r:embed="rId4"/>
          <a:stretch>
            <a:fillRect/>
          </a:stretch>
        </p:blipFill>
        <p:spPr>
          <a:xfrm>
            <a:off x="6246684" y="2347376"/>
            <a:ext cx="2720270" cy="1808572"/>
          </a:xfrm>
          <a:prstGeom prst="rect">
            <a:avLst/>
          </a:prstGeom>
        </p:spPr>
      </p:pic>
      <p:sp>
        <p:nvSpPr>
          <p:cNvPr id="5" name="Rectangle 4">
            <a:extLst>
              <a:ext uri="{FF2B5EF4-FFF2-40B4-BE49-F238E27FC236}">
                <a16:creationId xmlns:a16="http://schemas.microsoft.com/office/drawing/2014/main" id="{6878D4A6-771B-8946-BB73-D019D5D0945E}"/>
              </a:ext>
            </a:extLst>
          </p:cNvPr>
          <p:cNvSpPr/>
          <p:nvPr/>
        </p:nvSpPr>
        <p:spPr>
          <a:xfrm>
            <a:off x="368484" y="5589735"/>
            <a:ext cx="8477524" cy="523220"/>
          </a:xfrm>
          <a:prstGeom prst="rect">
            <a:avLst/>
          </a:prstGeom>
        </p:spPr>
        <p:txBody>
          <a:bodyPr wrap="square">
            <a:spAutoFit/>
          </a:bodyPr>
          <a:lstStyle/>
          <a:p>
            <a:r>
              <a:rPr lang="en-US" sz="1400" dirty="0">
                <a:sym typeface="Avenir"/>
              </a:rPr>
              <a:t>Innovations and initiatives (e.g. </a:t>
            </a:r>
            <a:r>
              <a:rPr lang="en-US" sz="1400" dirty="0" err="1">
                <a:sym typeface="Avenir"/>
              </a:rPr>
              <a:t>Mojaloop</a:t>
            </a:r>
            <a:r>
              <a:rPr lang="en-US" sz="1400" dirty="0">
                <a:sym typeface="Avenir"/>
              </a:rPr>
              <a:t>) are increasingly providing transformative capabilities that are rapidly evolving models as well as the unique approaches within each model </a:t>
            </a:r>
          </a:p>
        </p:txBody>
      </p:sp>
    </p:spTree>
    <p:extLst>
      <p:ext uri="{BB962C8B-B14F-4D97-AF65-F5344CB8AC3E}">
        <p14:creationId xmlns:p14="http://schemas.microsoft.com/office/powerpoint/2010/main" val="755017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8ECCB6-8384-854D-B5AE-DEC08B13408C}"/>
              </a:ext>
            </a:extLst>
          </p:cNvPr>
          <p:cNvSpPr>
            <a:spLocks noGrp="1"/>
          </p:cNvSpPr>
          <p:nvPr>
            <p:ph type="body" sz="quarter" idx="13"/>
          </p:nvPr>
        </p:nvSpPr>
        <p:spPr/>
        <p:txBody>
          <a:bodyPr/>
          <a:lstStyle/>
          <a:p>
            <a:r>
              <a:rPr lang="en-US" sz="1400" dirty="0"/>
              <a:t>In its simplified, conceptual form model 1 primarily relies on a single clearing and single settlement bank to conduct these functions as defined in the scheme rules</a:t>
            </a:r>
          </a:p>
        </p:txBody>
      </p:sp>
      <p:sp>
        <p:nvSpPr>
          <p:cNvPr id="3" name="Title 2">
            <a:extLst>
              <a:ext uri="{FF2B5EF4-FFF2-40B4-BE49-F238E27FC236}">
                <a16:creationId xmlns:a16="http://schemas.microsoft.com/office/drawing/2014/main" id="{8056C97F-EAC7-FE47-B3B5-5998D4FBA9EC}"/>
              </a:ext>
            </a:extLst>
          </p:cNvPr>
          <p:cNvSpPr>
            <a:spLocks noGrp="1"/>
          </p:cNvSpPr>
          <p:nvPr>
            <p:ph type="title"/>
          </p:nvPr>
        </p:nvSpPr>
        <p:spPr/>
        <p:txBody>
          <a:bodyPr/>
          <a:lstStyle/>
          <a:p>
            <a:r>
              <a:rPr lang="en-US" dirty="0"/>
              <a:t>Conceptual Model 1: Centralized Single Regional Clearing</a:t>
            </a:r>
          </a:p>
        </p:txBody>
      </p:sp>
      <p:sp>
        <p:nvSpPr>
          <p:cNvPr id="4" name="Slide Number Placeholder 3">
            <a:extLst>
              <a:ext uri="{FF2B5EF4-FFF2-40B4-BE49-F238E27FC236}">
                <a16:creationId xmlns:a16="http://schemas.microsoft.com/office/drawing/2014/main" id="{D096FC32-3FD5-AB43-93EF-A771266BCEC3}"/>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7</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92FD24E3-2DA7-1647-82E8-7ABC54A78679}"/>
              </a:ext>
            </a:extLst>
          </p:cNvPr>
          <p:cNvPicPr>
            <a:picLocks noChangeAspect="1"/>
          </p:cNvPicPr>
          <p:nvPr/>
        </p:nvPicPr>
        <p:blipFill>
          <a:blip r:embed="rId2"/>
          <a:stretch>
            <a:fillRect/>
          </a:stretch>
        </p:blipFill>
        <p:spPr>
          <a:xfrm>
            <a:off x="683352" y="3548475"/>
            <a:ext cx="3676938" cy="2646952"/>
          </a:xfrm>
          <a:prstGeom prst="rect">
            <a:avLst/>
          </a:prstGeom>
        </p:spPr>
      </p:pic>
      <p:sp>
        <p:nvSpPr>
          <p:cNvPr id="9" name="Content Placeholder 4">
            <a:extLst>
              <a:ext uri="{FF2B5EF4-FFF2-40B4-BE49-F238E27FC236}">
                <a16:creationId xmlns:a16="http://schemas.microsoft.com/office/drawing/2014/main" id="{50A85DA6-1545-4B48-A000-E571EE9BD5B0}"/>
              </a:ext>
            </a:extLst>
          </p:cNvPr>
          <p:cNvSpPr>
            <a:spLocks noGrp="1"/>
          </p:cNvSpPr>
          <p:nvPr>
            <p:ph sz="quarter" idx="14"/>
          </p:nvPr>
        </p:nvSpPr>
        <p:spPr>
          <a:xfrm>
            <a:off x="421441" y="1412313"/>
            <a:ext cx="8545513" cy="2029415"/>
          </a:xfrm>
        </p:spPr>
        <p:txBody>
          <a:bodyPr/>
          <a:lstStyle/>
          <a:p>
            <a:pPr marL="171450" indent="-171450">
              <a:spcBef>
                <a:spcPts val="600"/>
              </a:spcBef>
            </a:pPr>
            <a:r>
              <a:rPr lang="en-US" dirty="0"/>
              <a:t>Clearing is performed by a single regional platform, which may be a newly created switch or an existing domestic switch that is designated to play this role across multiple countries</a:t>
            </a:r>
          </a:p>
          <a:p>
            <a:pPr marL="171450" lvl="1" indent="-171450">
              <a:spcBef>
                <a:spcPts val="600"/>
              </a:spcBef>
            </a:pPr>
            <a:r>
              <a:rPr lang="en-US" dirty="0"/>
              <a:t>Settlement is typically similar for models 1 and 2 and is primarily conducted by a single settlement bank, which is a regional central bank or a domestic settlement bank designated to play this function </a:t>
            </a:r>
          </a:p>
          <a:p>
            <a:pPr marL="171450" lvl="1" indent="-171450">
              <a:spcBef>
                <a:spcPts val="600"/>
              </a:spcBef>
            </a:pPr>
            <a:r>
              <a:rPr lang="en-US" dirty="0"/>
              <a:t>This model may allow for settlement in national central banks (e.g. Buna) or via correspondent banks (e.g. in cases where the national central banks are not connected to the platform)</a:t>
            </a:r>
          </a:p>
          <a:p>
            <a:pPr marL="171450" lvl="1" indent="-171450">
              <a:spcBef>
                <a:spcPts val="600"/>
              </a:spcBef>
            </a:pPr>
            <a:r>
              <a:rPr lang="en-US" dirty="0"/>
              <a:t>Model 1 is the most common approach seen in existing and in-development platforms</a:t>
            </a:r>
          </a:p>
        </p:txBody>
      </p:sp>
      <p:graphicFrame>
        <p:nvGraphicFramePr>
          <p:cNvPr id="10" name="Table 8">
            <a:extLst>
              <a:ext uri="{FF2B5EF4-FFF2-40B4-BE49-F238E27FC236}">
                <a16:creationId xmlns:a16="http://schemas.microsoft.com/office/drawing/2014/main" id="{CAEFBF71-C2FE-CD4C-85E8-26530600594A}"/>
              </a:ext>
            </a:extLst>
          </p:cNvPr>
          <p:cNvGraphicFramePr>
            <a:graphicFrameLocks noGrp="1"/>
          </p:cNvGraphicFramePr>
          <p:nvPr>
            <p:extLst>
              <p:ext uri="{D42A27DB-BD31-4B8C-83A1-F6EECF244321}">
                <p14:modId xmlns:p14="http://schemas.microsoft.com/office/powerpoint/2010/main" val="325037929"/>
              </p:ext>
            </p:extLst>
          </p:nvPr>
        </p:nvGraphicFramePr>
        <p:xfrm>
          <a:off x="4608609" y="3548475"/>
          <a:ext cx="4267288" cy="1645920"/>
        </p:xfrm>
        <a:graphic>
          <a:graphicData uri="http://schemas.openxmlformats.org/drawingml/2006/table">
            <a:tbl>
              <a:tblPr firstRow="1" bandRow="1">
                <a:tableStyleId>{5C22544A-7EE6-4342-B048-85BDC9FD1C3A}</a:tableStyleId>
              </a:tblPr>
              <a:tblGrid>
                <a:gridCol w="1253524">
                  <a:extLst>
                    <a:ext uri="{9D8B030D-6E8A-4147-A177-3AD203B41FA5}">
                      <a16:colId xmlns:a16="http://schemas.microsoft.com/office/drawing/2014/main" val="3485161680"/>
                    </a:ext>
                  </a:extLst>
                </a:gridCol>
                <a:gridCol w="3013764">
                  <a:extLst>
                    <a:ext uri="{9D8B030D-6E8A-4147-A177-3AD203B41FA5}">
                      <a16:colId xmlns:a16="http://schemas.microsoft.com/office/drawing/2014/main" val="2117202095"/>
                    </a:ext>
                  </a:extLst>
                </a:gridCol>
              </a:tblGrid>
              <a:tr h="370840">
                <a:tc>
                  <a:txBody>
                    <a:bodyPr/>
                    <a:lstStyle/>
                    <a:p>
                      <a:r>
                        <a:rPr lang="en-US" sz="1200" b="1" dirty="0">
                          <a:solidFill>
                            <a:schemeClr val="tx1">
                              <a:lumMod val="65000"/>
                              <a:lumOff val="35000"/>
                            </a:schemeClr>
                          </a:solidFill>
                          <a:latin typeface="Arial" panose="020B0604020202020204" pitchFamily="34" charset="0"/>
                          <a:cs typeface="Arial" panose="020B0604020202020204" pitchFamily="34" charset="0"/>
                        </a:rPr>
                        <a:t>Opportunities</a:t>
                      </a:r>
                    </a:p>
                  </a:txBody>
                  <a:tcPr anchor="ctr">
                    <a:solidFill>
                      <a:schemeClr val="bg1">
                        <a:lumMod val="95000"/>
                      </a:schemeClr>
                    </a:solidFill>
                  </a:tcPr>
                </a:tc>
                <a:tc>
                  <a:txBody>
                    <a:bodyPr/>
                    <a:lstStyle/>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May be more cost effective to invest in shared platform, if a domestic platform is not in place</a:t>
                      </a:r>
                    </a:p>
                  </a:txBody>
                  <a:tcPr anchor="ctr">
                    <a:solidFill>
                      <a:schemeClr val="bg1">
                        <a:lumMod val="95000"/>
                      </a:schemeClr>
                    </a:solidFill>
                  </a:tcPr>
                </a:tc>
                <a:extLst>
                  <a:ext uri="{0D108BD9-81ED-4DB2-BD59-A6C34878D82A}">
                    <a16:rowId xmlns:a16="http://schemas.microsoft.com/office/drawing/2014/main" val="2906011200"/>
                  </a:ext>
                </a:extLst>
              </a:tr>
              <a:tr h="370840">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Constraints</a:t>
                      </a:r>
                    </a:p>
                  </a:txBody>
                  <a:tcPr anchor="ctr">
                    <a:solidFill>
                      <a:schemeClr val="bg1">
                        <a:lumMod val="95000"/>
                      </a:schemeClr>
                    </a:solidFill>
                  </a:tcPr>
                </a:tc>
                <a:tc>
                  <a:txBody>
                    <a:bodyPr/>
                    <a:lstStyle/>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Requires regional agreement on selection or development of a common platform</a:t>
                      </a:r>
                    </a:p>
                    <a:p>
                      <a:pPr marL="171450" indent="-171450" algn="l" defTabSz="457200" rtl="0" eaLnBrk="1" latinLnBrk="0" hangingPunct="1">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May require capital expenditure to establish a new regional platform</a:t>
                      </a:r>
                    </a:p>
                  </a:txBody>
                  <a:tcPr anchor="ctr">
                    <a:solidFill>
                      <a:schemeClr val="bg1">
                        <a:lumMod val="95000"/>
                      </a:schemeClr>
                    </a:solidFill>
                  </a:tcPr>
                </a:tc>
                <a:extLst>
                  <a:ext uri="{0D108BD9-81ED-4DB2-BD59-A6C34878D82A}">
                    <a16:rowId xmlns:a16="http://schemas.microsoft.com/office/drawing/2014/main" val="2105020707"/>
                  </a:ext>
                </a:extLst>
              </a:tr>
            </a:tbl>
          </a:graphicData>
        </a:graphic>
      </p:graphicFrame>
    </p:spTree>
    <p:extLst>
      <p:ext uri="{BB962C8B-B14F-4D97-AF65-F5344CB8AC3E}">
        <p14:creationId xmlns:p14="http://schemas.microsoft.com/office/powerpoint/2010/main" val="34683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8ECCB6-8384-854D-B5AE-DEC08B13408C}"/>
              </a:ext>
            </a:extLst>
          </p:cNvPr>
          <p:cNvSpPr>
            <a:spLocks noGrp="1"/>
          </p:cNvSpPr>
          <p:nvPr>
            <p:ph type="body" sz="quarter" idx="13"/>
          </p:nvPr>
        </p:nvSpPr>
        <p:spPr/>
        <p:txBody>
          <a:bodyPr/>
          <a:lstStyle/>
          <a:p>
            <a:r>
              <a:rPr lang="en-US" sz="1400" dirty="0">
                <a:latin typeface="Arial" panose="020B0604020202020204" pitchFamily="34" charset="0"/>
                <a:ea typeface="Avenir"/>
                <a:cs typeface="Arial" panose="020B0604020202020204" pitchFamily="34" charset="0"/>
                <a:sym typeface="Avenir"/>
              </a:rPr>
              <a:t>Model 2 provides for multiple options for DFSPs to connect to for their clearing activities. The scheme rules for the system define which types of entities are eligible to provide clearing and may include regional platforms, national central bank platforms, or national private platforms</a:t>
            </a:r>
            <a:endParaRPr lang="en-US" sz="1400" dirty="0">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8056C97F-EAC7-FE47-B3B5-5998D4FBA9EC}"/>
              </a:ext>
            </a:extLst>
          </p:cNvPr>
          <p:cNvSpPr>
            <a:spLocks noGrp="1"/>
          </p:cNvSpPr>
          <p:nvPr>
            <p:ph type="title"/>
          </p:nvPr>
        </p:nvSpPr>
        <p:spPr/>
        <p:txBody>
          <a:bodyPr/>
          <a:lstStyle/>
          <a:p>
            <a:r>
              <a:rPr lang="en-US" dirty="0"/>
              <a:t>Model 2: Multiple Options for Regional Clearing</a:t>
            </a:r>
          </a:p>
        </p:txBody>
      </p:sp>
      <p:sp>
        <p:nvSpPr>
          <p:cNvPr id="4" name="Slide Number Placeholder 3">
            <a:extLst>
              <a:ext uri="{FF2B5EF4-FFF2-40B4-BE49-F238E27FC236}">
                <a16:creationId xmlns:a16="http://schemas.microsoft.com/office/drawing/2014/main" id="{D096FC32-3FD5-AB43-93EF-A771266BCEC3}"/>
              </a:ext>
            </a:extLst>
          </p:cNvPr>
          <p:cNvSpPr>
            <a:spLocks noGrp="1"/>
          </p:cNvSpPr>
          <p:nvPr>
            <p:ph type="sldNum" sz="quarter" idx="4294967295"/>
          </p:nvPr>
        </p:nvSpPr>
        <p:spPr/>
        <p:txBody>
          <a:bodyPr/>
          <a:lstStyle/>
          <a:p>
            <a:fld id="{CEA59029-AE63-4CEF-B691-D4488B176AF2}" type="slidenum">
              <a:rPr lang="en-US" smtClean="0">
                <a:solidFill>
                  <a:prstClr val="black">
                    <a:tint val="75000"/>
                  </a:prstClr>
                </a:solidFill>
              </a:rPr>
              <a:pPr/>
              <a:t>8</a:t>
            </a:fld>
            <a:endParaRPr lang="en-US" dirty="0">
              <a:solidFill>
                <a:prstClr val="black">
                  <a:tint val="75000"/>
                </a:prstClr>
              </a:solidFill>
            </a:endParaRPr>
          </a:p>
        </p:txBody>
      </p:sp>
      <p:sp>
        <p:nvSpPr>
          <p:cNvPr id="9" name="Content Placeholder 4">
            <a:extLst>
              <a:ext uri="{FF2B5EF4-FFF2-40B4-BE49-F238E27FC236}">
                <a16:creationId xmlns:a16="http://schemas.microsoft.com/office/drawing/2014/main" id="{50A85DA6-1545-4B48-A000-E571EE9BD5B0}"/>
              </a:ext>
            </a:extLst>
          </p:cNvPr>
          <p:cNvSpPr>
            <a:spLocks noGrp="1"/>
          </p:cNvSpPr>
          <p:nvPr>
            <p:ph sz="quarter" idx="14"/>
          </p:nvPr>
        </p:nvSpPr>
        <p:spPr>
          <a:xfrm>
            <a:off x="421440" y="1562179"/>
            <a:ext cx="8545513" cy="2226049"/>
          </a:xfrm>
        </p:spPr>
        <p:txBody>
          <a:bodyPr/>
          <a:lstStyle/>
          <a:p>
            <a:pPr marL="171450" indent="-171450">
              <a:spcBef>
                <a:spcPts val="600"/>
              </a:spcBef>
            </a:pPr>
            <a:r>
              <a:rPr lang="en-US" dirty="0"/>
              <a:t>DFSPs have platform options in this model with specifics defined by the scheme. For example, in some models, the scheme requires that operators are designated as regional clearing platform. In others, DFSPs can select from a domestic central bank or private platforms or regional platforms </a:t>
            </a:r>
          </a:p>
          <a:p>
            <a:pPr marL="171450" indent="-171450">
              <a:spcBef>
                <a:spcPts val="600"/>
              </a:spcBef>
            </a:pPr>
            <a:r>
              <a:rPr lang="en-US" dirty="0"/>
              <a:t>As in model 1, settlement in model 2 is primarily conducted by a single settlement bank, which is a regional central bank or a domestic settlement bank designated to play this function</a:t>
            </a:r>
          </a:p>
          <a:p>
            <a:pPr marL="171450" indent="-171450">
              <a:spcBef>
                <a:spcPts val="600"/>
              </a:spcBef>
            </a:pPr>
            <a:r>
              <a:rPr lang="en-US" dirty="0"/>
              <a:t>This model may also allow for settlement in national central banks or via correspondent banks, in cases where the national central banks are not connected to the platform</a:t>
            </a:r>
          </a:p>
          <a:p>
            <a:pPr marL="171450" indent="-171450">
              <a:spcBef>
                <a:spcPts val="600"/>
              </a:spcBef>
            </a:pPr>
            <a:r>
              <a:rPr lang="en-US" dirty="0"/>
              <a:t>Model 2 is not as common in practice as model 1. However, initiatives like </a:t>
            </a:r>
            <a:r>
              <a:rPr lang="en-US" dirty="0" err="1"/>
              <a:t>Mojaloop</a:t>
            </a:r>
            <a:r>
              <a:rPr lang="en-US" dirty="0"/>
              <a:t> may provide capabilities that build on top of this model and enable more applications of it in the future </a:t>
            </a:r>
          </a:p>
        </p:txBody>
      </p:sp>
      <p:graphicFrame>
        <p:nvGraphicFramePr>
          <p:cNvPr id="10" name="Table 8">
            <a:extLst>
              <a:ext uri="{FF2B5EF4-FFF2-40B4-BE49-F238E27FC236}">
                <a16:creationId xmlns:a16="http://schemas.microsoft.com/office/drawing/2014/main" id="{CAEFBF71-C2FE-CD4C-85E8-26530600594A}"/>
              </a:ext>
            </a:extLst>
          </p:cNvPr>
          <p:cNvGraphicFramePr>
            <a:graphicFrameLocks noGrp="1"/>
          </p:cNvGraphicFramePr>
          <p:nvPr>
            <p:extLst>
              <p:ext uri="{D42A27DB-BD31-4B8C-83A1-F6EECF244321}">
                <p14:modId xmlns:p14="http://schemas.microsoft.com/office/powerpoint/2010/main" val="4293886597"/>
              </p:ext>
            </p:extLst>
          </p:nvPr>
        </p:nvGraphicFramePr>
        <p:xfrm>
          <a:off x="4572000" y="3917173"/>
          <a:ext cx="4267288" cy="1828800"/>
        </p:xfrm>
        <a:graphic>
          <a:graphicData uri="http://schemas.openxmlformats.org/drawingml/2006/table">
            <a:tbl>
              <a:tblPr firstRow="1" bandRow="1">
                <a:tableStyleId>{5C22544A-7EE6-4342-B048-85BDC9FD1C3A}</a:tableStyleId>
              </a:tblPr>
              <a:tblGrid>
                <a:gridCol w="1253524">
                  <a:extLst>
                    <a:ext uri="{9D8B030D-6E8A-4147-A177-3AD203B41FA5}">
                      <a16:colId xmlns:a16="http://schemas.microsoft.com/office/drawing/2014/main" val="3485161680"/>
                    </a:ext>
                  </a:extLst>
                </a:gridCol>
                <a:gridCol w="3013764">
                  <a:extLst>
                    <a:ext uri="{9D8B030D-6E8A-4147-A177-3AD203B41FA5}">
                      <a16:colId xmlns:a16="http://schemas.microsoft.com/office/drawing/2014/main" val="2117202095"/>
                    </a:ext>
                  </a:extLst>
                </a:gridCol>
              </a:tblGrid>
              <a:tr h="370840">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Opportunities</a:t>
                      </a:r>
                    </a:p>
                  </a:txBody>
                  <a:tcPr anchor="ctr">
                    <a:solidFill>
                      <a:schemeClr val="bg1">
                        <a:lumMod val="95000"/>
                      </a:schemeClr>
                    </a:solidFill>
                  </a:tcPr>
                </a:tc>
                <a:tc>
                  <a:txBody>
                    <a:bodyPr/>
                    <a:lstStyle/>
                    <a:p>
                      <a:pPr marL="171450" marR="0" lvl="1" indent="-171450" algn="l" defTabSz="457200" rtl="0" eaLnBrk="1" fontAlgn="auto" latinLnBrk="0" hangingPunct="1">
                        <a:lnSpc>
                          <a:spcPct val="100000"/>
                        </a:lnSpc>
                        <a:spcBef>
                          <a:spcPts val="550"/>
                        </a:spcBef>
                        <a:spcAft>
                          <a:spcPts val="0"/>
                        </a:spcAft>
                        <a:buClrTx/>
                        <a:buSzPct val="125000"/>
                        <a:buFont typeface="Arial" panose="020B0604020202020204" pitchFamily="34" charset="0"/>
                        <a:buChar char="•"/>
                        <a:tabLst/>
                        <a:defRP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DFSPs already linked to a platform are not be required to connect to a new platform</a:t>
                      </a:r>
                    </a:p>
                    <a:p>
                      <a:pPr marL="171450" lvl="1" indent="-171450" algn="l" defTabSz="457200" rtl="0" eaLnBrk="1" latinLnBrk="0" hangingPunct="1">
                        <a:spcBef>
                          <a:spcPts val="0"/>
                        </a:spcBef>
                        <a:buSzPct val="125000"/>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Choice of platform enables competition and may lower cost to DFSPs</a:t>
                      </a:r>
                    </a:p>
                  </a:txBody>
                  <a:tcPr anchor="ctr">
                    <a:solidFill>
                      <a:schemeClr val="bg1">
                        <a:lumMod val="95000"/>
                      </a:schemeClr>
                    </a:solidFill>
                  </a:tcPr>
                </a:tc>
                <a:extLst>
                  <a:ext uri="{0D108BD9-81ED-4DB2-BD59-A6C34878D82A}">
                    <a16:rowId xmlns:a16="http://schemas.microsoft.com/office/drawing/2014/main" val="2906011200"/>
                  </a:ext>
                </a:extLst>
              </a:tr>
              <a:tr h="370840">
                <a:tc>
                  <a:txBody>
                    <a:bodyPr/>
                    <a:lstStyle/>
                    <a:p>
                      <a:pPr marL="0" algn="l" defTabSz="457200" rtl="0" eaLnBrk="1" latinLnBrk="0" hangingPunct="1"/>
                      <a:r>
                        <a:rPr lang="en-US" sz="1200" b="1" kern="1200" dirty="0">
                          <a:solidFill>
                            <a:schemeClr val="tx1">
                              <a:lumMod val="65000"/>
                              <a:lumOff val="35000"/>
                            </a:schemeClr>
                          </a:solidFill>
                          <a:latin typeface="Arial" panose="020B0604020202020204" pitchFamily="34" charset="0"/>
                          <a:ea typeface="+mn-ea"/>
                          <a:cs typeface="Arial" panose="020B0604020202020204" pitchFamily="34" charset="0"/>
                        </a:rPr>
                        <a:t>Constraints</a:t>
                      </a:r>
                    </a:p>
                  </a:txBody>
                  <a:tcPr anchor="ctr">
                    <a:solidFill>
                      <a:schemeClr val="bg1">
                        <a:lumMod val="95000"/>
                      </a:schemeClr>
                    </a:solidFill>
                  </a:tcPr>
                </a:tc>
                <a:tc>
                  <a:txBody>
                    <a:bodyPr/>
                    <a:lstStyle/>
                    <a:p>
                      <a:pPr marL="171450" lvl="1" indent="-171450" algn="l" defTabSz="457200" rtl="0" eaLnBrk="1" latinLnBrk="0" hangingPunct="1">
                        <a:buSzPct val="125000"/>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Requires regional agreement on eligibility of platforms</a:t>
                      </a:r>
                    </a:p>
                    <a:p>
                      <a:pPr marL="171450" lvl="1" indent="-171450" algn="l" defTabSz="457200" rtl="0" eaLnBrk="1" latinLnBrk="0" hangingPunct="1">
                        <a:buSzPct val="125000"/>
                        <a:buFont typeface="Arial" panose="020B0604020202020204" pitchFamily="34" charset="0"/>
                        <a:buChar char="•"/>
                      </a:pPr>
                      <a:r>
                        <a:rPr lang="en-US" sz="1200" b="0" kern="1200" dirty="0">
                          <a:solidFill>
                            <a:schemeClr val="tx1">
                              <a:lumMod val="65000"/>
                              <a:lumOff val="35000"/>
                            </a:schemeClr>
                          </a:solidFill>
                          <a:latin typeface="Arial" panose="020B0604020202020204" pitchFamily="34" charset="0"/>
                          <a:ea typeface="+mn-ea"/>
                          <a:cs typeface="Arial" panose="020B0604020202020204" pitchFamily="34" charset="0"/>
                        </a:rPr>
                        <a:t>May require capital expenditure to establish a new regional platform</a:t>
                      </a:r>
                    </a:p>
                  </a:txBody>
                  <a:tcPr anchor="ctr">
                    <a:solidFill>
                      <a:schemeClr val="bg1">
                        <a:lumMod val="95000"/>
                      </a:schemeClr>
                    </a:solidFill>
                  </a:tcPr>
                </a:tc>
                <a:extLst>
                  <a:ext uri="{0D108BD9-81ED-4DB2-BD59-A6C34878D82A}">
                    <a16:rowId xmlns:a16="http://schemas.microsoft.com/office/drawing/2014/main" val="2105020707"/>
                  </a:ext>
                </a:extLst>
              </a:tr>
            </a:tbl>
          </a:graphicData>
        </a:graphic>
      </p:graphicFrame>
      <p:pic>
        <p:nvPicPr>
          <p:cNvPr id="8" name="Picture 7">
            <a:extLst>
              <a:ext uri="{FF2B5EF4-FFF2-40B4-BE49-F238E27FC236}">
                <a16:creationId xmlns:a16="http://schemas.microsoft.com/office/drawing/2014/main" id="{FFE4010D-0EF7-4A40-A693-4DCB3F5F64E4}"/>
              </a:ext>
            </a:extLst>
          </p:cNvPr>
          <p:cNvPicPr>
            <a:picLocks noChangeAspect="1"/>
          </p:cNvPicPr>
          <p:nvPr/>
        </p:nvPicPr>
        <p:blipFill>
          <a:blip r:embed="rId2"/>
          <a:stretch>
            <a:fillRect/>
          </a:stretch>
        </p:blipFill>
        <p:spPr>
          <a:xfrm>
            <a:off x="594212" y="3917173"/>
            <a:ext cx="3823263" cy="2574533"/>
          </a:xfrm>
          <a:prstGeom prst="rect">
            <a:avLst/>
          </a:prstGeom>
        </p:spPr>
      </p:pic>
    </p:spTree>
    <p:extLst>
      <p:ext uri="{BB962C8B-B14F-4D97-AF65-F5344CB8AC3E}">
        <p14:creationId xmlns:p14="http://schemas.microsoft.com/office/powerpoint/2010/main" val="4139660963"/>
      </p:ext>
    </p:extLst>
  </p:cSld>
  <p:clrMapOvr>
    <a:masterClrMapping/>
  </p:clrMapOvr>
</p:sld>
</file>

<file path=ppt/theme/theme1.xml><?xml version="1.0" encoding="utf-8"?>
<a:theme xmlns:a="http://schemas.openxmlformats.org/drawingml/2006/main" name="L1P Template 17 Feb 2016">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FFFF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1">
            <a:lumMod val="65000"/>
            <a:lumOff val="35000"/>
          </a:schemeClr>
        </a:solidFill>
        <a:ln w="12700">
          <a:noFill/>
          <a:headEnd type="none" w="med" len="med"/>
          <a:tailEnd type="none" w="med" len="med"/>
        </a:ln>
        <a:effectLst/>
        <a:scene3d>
          <a:camera prst="orthographicFront">
            <a:rot lat="0" lon="0" rev="0"/>
          </a:camera>
          <a:lightRig rig="threePt" dir="t">
            <a:rot lat="0" lon="0" rev="1200000"/>
          </a:lightRig>
        </a:scene3d>
        <a:sp3d/>
      </a:spPr>
      <a:bodyPr vert="horz" wrap="square" lIns="91436" tIns="45718" rIns="91436" bIns="45718" numCol="1" spcCol="0" rtlCol="0" anchor="ctr" anchorCtr="0" compatLnSpc="1">
        <a:prstTxWarp prst="textNoShape">
          <a:avLst/>
        </a:prstTxWarp>
      </a:bodyPr>
      <a:lstStyle>
        <a:defPPr defTabSz="914099">
          <a:defRPr sz="1000" dirty="0">
            <a:solidFill>
              <a:schemeClr val="bg1"/>
            </a:solidFill>
          </a:defRPr>
        </a:defPPr>
      </a:lstStyle>
      <a:style>
        <a:lnRef idx="0">
          <a:schemeClr val="accent1"/>
        </a:lnRef>
        <a:fillRef idx="3">
          <a:schemeClr val="accent1"/>
        </a:fillRef>
        <a:effectRef idx="3">
          <a:schemeClr val="accent1"/>
        </a:effectRef>
        <a:fontRef idx="minor">
          <a:schemeClr val="lt1"/>
        </a:fontRef>
      </a:style>
    </a:spDef>
    <a:lnDef>
      <a:spPr>
        <a:ln>
          <a:solidFill>
            <a:schemeClr val="bg1">
              <a:lumMod val="50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D321EB67C22E438360ADA3089EAF63" ma:contentTypeVersion="16" ma:contentTypeDescription="Create a new document." ma:contentTypeScope="" ma:versionID="57dbed7738dfb6c8c40dd2a0ffd06af0">
  <xsd:schema xmlns:xsd="http://www.w3.org/2001/XMLSchema" xmlns:xs="http://www.w3.org/2001/XMLSchema" xmlns:p="http://schemas.microsoft.com/office/2006/metadata/properties" xmlns:ns2="d4e34bb9-44fc-4c5c-9381-0d945942ec9d" xmlns:ns3="b56933ad-6dd2-4ed4-a723-955a7addd4c1" xmlns:ns4="02e959f2-c4b1-4c82-8ad2-fbdae0af7fef" targetNamespace="http://schemas.microsoft.com/office/2006/metadata/properties" ma:root="true" ma:fieldsID="aaa8a0a4bc56637bae4b63abd3b296f4" ns2:_="" ns3:_="" ns4:_="">
    <xsd:import namespace="d4e34bb9-44fc-4c5c-9381-0d945942ec9d"/>
    <xsd:import namespace="b56933ad-6dd2-4ed4-a723-955a7addd4c1"/>
    <xsd:import namespace="02e959f2-c4b1-4c82-8ad2-fbdae0af7fe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34bb9-44fc-4c5c-9381-0d945942ec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97590d4-f9cd-4952-aa38-5a1111e36f02"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6933ad-6dd2-4ed4-a723-955a7addd4c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e959f2-c4b1-4c82-8ad2-fbdae0af7fef"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1aabe1-cf61-4fb5-80f1-9801d426b91f}" ma:internalName="TaxCatchAll" ma:showField="CatchAllData" ma:web="b56933ad-6dd2-4ed4-a723-955a7addd4c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2e959f2-c4b1-4c82-8ad2-fbdae0af7fef" xsi:nil="true"/>
    <lcf76f155ced4ddcb4097134ff3c332f xmlns="d4e34bb9-44fc-4c5c-9381-0d945942ec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2CF4A36-0D87-46E0-8547-8595C35FEB29}"/>
</file>

<file path=customXml/itemProps2.xml><?xml version="1.0" encoding="utf-8"?>
<ds:datastoreItem xmlns:ds="http://schemas.openxmlformats.org/officeDocument/2006/customXml" ds:itemID="{0EECEAC8-2A4E-49C3-B6EE-9CDC7C255E91}"/>
</file>

<file path=customXml/itemProps3.xml><?xml version="1.0" encoding="utf-8"?>
<ds:datastoreItem xmlns:ds="http://schemas.openxmlformats.org/officeDocument/2006/customXml" ds:itemID="{72DCB351-11B0-4A86-AA8B-FC08FFC57976}"/>
</file>

<file path=docProps/app.xml><?xml version="1.0" encoding="utf-8"?>
<Properties xmlns="http://schemas.openxmlformats.org/officeDocument/2006/extended-properties" xmlns:vt="http://schemas.openxmlformats.org/officeDocument/2006/docPropsVTypes">
  <Template>L1P Template 17 Feb 2016.thmx</Template>
  <TotalTime>34205</TotalTime>
  <Words>6526</Words>
  <Application>Microsoft Macintosh PowerPoint</Application>
  <PresentationFormat>On-screen Show (4:3)</PresentationFormat>
  <Paragraphs>542</Paragraphs>
  <Slides>37</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Avenir</vt:lpstr>
      <vt:lpstr>Avenir LT Std 55 Roman</vt:lpstr>
      <vt:lpstr>Avenir Medium</vt:lpstr>
      <vt:lpstr>Calibri</vt:lpstr>
      <vt:lpstr>Segoe</vt:lpstr>
      <vt:lpstr>L1P Template 17 Feb 2016</vt:lpstr>
      <vt:lpstr>PowerPoint Presentation</vt:lpstr>
      <vt:lpstr>Executive Summary </vt:lpstr>
      <vt:lpstr>Section Content </vt:lpstr>
      <vt:lpstr>PowerPoint Presentation</vt:lpstr>
      <vt:lpstr>Motivations and Benefits of Integrating Payments Systems</vt:lpstr>
      <vt:lpstr>Additional Complexities In Integrating Payment Systems Across Borders </vt:lpstr>
      <vt:lpstr>Simplified Conceptual Models for Integrating Payment Systems </vt:lpstr>
      <vt:lpstr>Conceptual Model 1: Centralized Single Regional Clearing</vt:lpstr>
      <vt:lpstr>Model 2: Multiple Options for Regional Clearing</vt:lpstr>
      <vt:lpstr>Model 3: Decentralized Linking of National Systems</vt:lpstr>
      <vt:lpstr>Additional Design Features: Settlement Currency and FX Conversion</vt:lpstr>
      <vt:lpstr>Design Features: Choice of Settlement Currency</vt:lpstr>
      <vt:lpstr>Design Features: FX Conversion Approach</vt:lpstr>
      <vt:lpstr>Design Features: Timing of Clearing and Settlement</vt:lpstr>
      <vt:lpstr>Risk Management and Payment Systems Integration</vt:lpstr>
      <vt:lpstr>Risk Management and Payment Systems Integration</vt:lpstr>
      <vt:lpstr>Risk Management and Payment Systems Integration</vt:lpstr>
      <vt:lpstr>PowerPoint Presentation</vt:lpstr>
      <vt:lpstr>SCT Inst: Europe’s RTRP System </vt:lpstr>
      <vt:lpstr>SCT Inst: Europe’s RTRP System </vt:lpstr>
      <vt:lpstr>SADC-TCIB: South African Development Community’s RTRP System</vt:lpstr>
      <vt:lpstr>SADC-TCIB: South African Development Community’s RTRP System</vt:lpstr>
      <vt:lpstr>Buna: Cross-Border Payments in Arab Region</vt:lpstr>
      <vt:lpstr>Buna: Cross-Border Payments in Arab Region</vt:lpstr>
      <vt:lpstr>Buna: Cross-Border Payments in Arab Region</vt:lpstr>
      <vt:lpstr>BIS Nexus Project </vt:lpstr>
      <vt:lpstr>BIS Innovation Hub’s Nexus Project </vt:lpstr>
      <vt:lpstr>BIS Innovation Hub’s Nexus Project </vt:lpstr>
      <vt:lpstr>Mojaloop: RTRP Reference Model</vt:lpstr>
      <vt:lpstr>Cross-border payments innovations: SWIFT global payments initiative (gpi)</vt:lpstr>
      <vt:lpstr>Cross-border payments innovations: Ripple</vt:lpstr>
      <vt:lpstr>PowerPoint Presentation</vt:lpstr>
      <vt:lpstr>Evolving Best Practice: RTRP Scheme Governance</vt:lpstr>
      <vt:lpstr>Evolving Best Practice and Enablers: Integration Model</vt:lpstr>
      <vt:lpstr>Evolving Best Practice and Enablers: Choice of Settlement Currency</vt:lpstr>
      <vt:lpstr>Evolving Best Practice and Enablers: FX Conversion</vt:lpstr>
      <vt:lpstr>Additional Emerging Trends and Highlights</vt:lpstr>
    </vt:vector>
  </TitlesOfParts>
  <Company>Colehour+Cohen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Mariko J. Helm</dc:creator>
  <cp:lastModifiedBy>Joanna Wisniecka</cp:lastModifiedBy>
  <cp:revision>1317</cp:revision>
  <cp:lastPrinted>2015-12-02T19:17:07Z</cp:lastPrinted>
  <dcterms:created xsi:type="dcterms:W3CDTF">2015-07-23T00:45:00Z</dcterms:created>
  <dcterms:modified xsi:type="dcterms:W3CDTF">2024-02-02T19:09:11Z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0x0101002CD321EB67C22E438360ADA3089EAF63</vt:lpwstr>
  </property>
</Properties>
</file>