
<file path=[Content_Types].xml><?xml version="1.0" encoding="utf-8"?>
<Types xmlns="http://schemas.openxmlformats.org/package/2006/content-types">
  <Default Extension="bin" ContentType="image/pn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webextensions/taskpanes.xml" ContentType="application/vnd.ms-office.webextensiontaskpanes+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Override2.xml" ContentType="application/vnd.openxmlformats-officedocument.themeOverride+xml"/>
  <Override PartName="/ppt/theme/themeOverride1.xml" ContentType="application/vnd.openxmlformats-officedocument.themeOverr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harts/colors3.xml" ContentType="application/vnd.ms-office.chartcolor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webextensions/webextension1.xml" ContentType="application/vnd.ms-office.webextension+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tags/tag2.xml" ContentType="application/vnd.openxmlformats-officedocument.presentationml.tags+xml"/>
  <Override PartName="/docProps/core.xml" ContentType="application/vnd.openxmlformats-package.core-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9" r:id="rId2"/>
    <p:sldId id="392" r:id="rId3"/>
    <p:sldId id="393" r:id="rId4"/>
    <p:sldId id="455" r:id="rId5"/>
    <p:sldId id="358" r:id="rId6"/>
    <p:sldId id="261" r:id="rId7"/>
    <p:sldId id="458" r:id="rId8"/>
    <p:sldId id="6915" r:id="rId9"/>
    <p:sldId id="466" r:id="rId10"/>
    <p:sldId id="426" r:id="rId11"/>
    <p:sldId id="431" r:id="rId12"/>
    <p:sldId id="440" r:id="rId13"/>
    <p:sldId id="457" r:id="rId14"/>
    <p:sldId id="372" r:id="rId15"/>
    <p:sldId id="449" r:id="rId16"/>
    <p:sldId id="367" r:id="rId17"/>
    <p:sldId id="368" r:id="rId18"/>
    <p:sldId id="461" r:id="rId19"/>
    <p:sldId id="370" r:id="rId20"/>
    <p:sldId id="373" r:id="rId21"/>
    <p:sldId id="404" r:id="rId22"/>
    <p:sldId id="405" r:id="rId23"/>
    <p:sldId id="375" r:id="rId24"/>
    <p:sldId id="403" r:id="rId25"/>
    <p:sldId id="266" r:id="rId26"/>
    <p:sldId id="394" r:id="rId27"/>
    <p:sldId id="292" r:id="rId28"/>
    <p:sldId id="6899" r:id="rId29"/>
    <p:sldId id="6900" r:id="rId30"/>
    <p:sldId id="6901" r:id="rId31"/>
    <p:sldId id="6903" r:id="rId32"/>
    <p:sldId id="6904" r:id="rId33"/>
    <p:sldId id="6906" r:id="rId34"/>
    <p:sldId id="6910" r:id="rId35"/>
    <p:sldId id="6909" r:id="rId36"/>
    <p:sldId id="6911" r:id="rId37"/>
    <p:sldId id="6902" r:id="rId38"/>
    <p:sldId id="319" r:id="rId39"/>
    <p:sldId id="6905" r:id="rId40"/>
    <p:sldId id="829" r:id="rId41"/>
    <p:sldId id="6907" r:id="rId42"/>
    <p:sldId id="315" r:id="rId43"/>
    <p:sldId id="6913" r:id="rId44"/>
    <p:sldId id="6914" r:id="rId45"/>
    <p:sldId id="460" r:id="rId46"/>
    <p:sldId id="6898" r:id="rId47"/>
    <p:sldId id="378" r:id="rId48"/>
    <p:sldId id="432" r:id="rId49"/>
    <p:sldId id="6895" r:id="rId50"/>
    <p:sldId id="6896" r:id="rId51"/>
    <p:sldId id="6897" r:id="rId52"/>
    <p:sldId id="6893" r:id="rId53"/>
    <p:sldId id="6873" r:id="rId54"/>
    <p:sldId id="442" r:id="rId55"/>
    <p:sldId id="380" r:id="rId56"/>
    <p:sldId id="443" r:id="rId57"/>
    <p:sldId id="382" r:id="rId58"/>
    <p:sldId id="453" r:id="rId59"/>
    <p:sldId id="444" r:id="rId60"/>
    <p:sldId id="347" r:id="rId61"/>
    <p:sldId id="377" r:id="rId62"/>
    <p:sldId id="445" r:id="rId63"/>
    <p:sldId id="6894" r:id="rId64"/>
    <p:sldId id="384" r:id="rId65"/>
    <p:sldId id="422" r:id="rId66"/>
    <p:sldId id="428" r:id="rId67"/>
    <p:sldId id="429" r:id="rId68"/>
    <p:sldId id="388" r:id="rId69"/>
    <p:sldId id="6916" r:id="rId70"/>
    <p:sldId id="413" r:id="rId71"/>
    <p:sldId id="418" r:id="rId72"/>
    <p:sldId id="417" r:id="rId73"/>
    <p:sldId id="420" r:id="rId74"/>
    <p:sldId id="415" r:id="rId75"/>
    <p:sldId id="459" r:id="rId76"/>
    <p:sldId id="421" r:id="rId77"/>
    <p:sldId id="6917" r:id="rId78"/>
    <p:sldId id="389" r:id="rId79"/>
    <p:sldId id="361" r:id="rId80"/>
    <p:sldId id="386" r:id="rId81"/>
    <p:sldId id="454" r:id="rId82"/>
    <p:sldId id="463" r:id="rId83"/>
    <p:sldId id="323" r:id="rId84"/>
    <p:sldId id="320" r:id="rId85"/>
    <p:sldId id="329" r:id="rId86"/>
    <p:sldId id="464" r:id="rId87"/>
    <p:sldId id="465" r:id="rId88"/>
    <p:sldId id="327" r:id="rId89"/>
    <p:sldId id="325" r:id="rId90"/>
    <p:sldId id="467" r:id="rId9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ern Swiss" id="{FD2B0C0D-84C0-42ED-88AF-E5F83906AE8B}">
          <p14:sldIdLst>
            <p14:sldId id="259"/>
            <p14:sldId id="392"/>
            <p14:sldId id="393"/>
            <p14:sldId id="455"/>
            <p14:sldId id="358"/>
            <p14:sldId id="261"/>
            <p14:sldId id="458"/>
            <p14:sldId id="6915"/>
            <p14:sldId id="466"/>
            <p14:sldId id="426"/>
            <p14:sldId id="431"/>
            <p14:sldId id="440"/>
            <p14:sldId id="457"/>
            <p14:sldId id="372"/>
            <p14:sldId id="449"/>
            <p14:sldId id="367"/>
            <p14:sldId id="368"/>
            <p14:sldId id="461"/>
            <p14:sldId id="370"/>
            <p14:sldId id="373"/>
            <p14:sldId id="404"/>
            <p14:sldId id="405"/>
            <p14:sldId id="375"/>
            <p14:sldId id="403"/>
            <p14:sldId id="266"/>
            <p14:sldId id="394"/>
            <p14:sldId id="292"/>
            <p14:sldId id="6899"/>
            <p14:sldId id="6900"/>
            <p14:sldId id="6901"/>
            <p14:sldId id="6903"/>
            <p14:sldId id="6904"/>
            <p14:sldId id="6906"/>
            <p14:sldId id="6910"/>
            <p14:sldId id="6909"/>
            <p14:sldId id="6911"/>
            <p14:sldId id="6902"/>
            <p14:sldId id="319"/>
            <p14:sldId id="6905"/>
            <p14:sldId id="829"/>
            <p14:sldId id="6907"/>
            <p14:sldId id="315"/>
            <p14:sldId id="6913"/>
            <p14:sldId id="6914"/>
            <p14:sldId id="460"/>
            <p14:sldId id="6898"/>
            <p14:sldId id="378"/>
            <p14:sldId id="432"/>
            <p14:sldId id="6895"/>
            <p14:sldId id="6896"/>
            <p14:sldId id="6897"/>
            <p14:sldId id="6893"/>
            <p14:sldId id="6873"/>
            <p14:sldId id="442"/>
            <p14:sldId id="380"/>
            <p14:sldId id="443"/>
            <p14:sldId id="382"/>
            <p14:sldId id="453"/>
            <p14:sldId id="444"/>
            <p14:sldId id="347"/>
            <p14:sldId id="377"/>
            <p14:sldId id="445"/>
            <p14:sldId id="6894"/>
            <p14:sldId id="384"/>
            <p14:sldId id="422"/>
            <p14:sldId id="428"/>
            <p14:sldId id="429"/>
            <p14:sldId id="388"/>
            <p14:sldId id="6916"/>
            <p14:sldId id="413"/>
            <p14:sldId id="418"/>
            <p14:sldId id="417"/>
            <p14:sldId id="420"/>
            <p14:sldId id="415"/>
            <p14:sldId id="459"/>
            <p14:sldId id="421"/>
            <p14:sldId id="6917"/>
            <p14:sldId id="389"/>
            <p14:sldId id="361"/>
            <p14:sldId id="386"/>
            <p14:sldId id="454"/>
            <p14:sldId id="463"/>
            <p14:sldId id="323"/>
            <p14:sldId id="320"/>
            <p14:sldId id="329"/>
            <p14:sldId id="464"/>
            <p14:sldId id="465"/>
            <p14:sldId id="327"/>
            <p14:sldId id="325"/>
            <p14:sldId id="467"/>
          </p14:sldIdLst>
        </p14:section>
      </p14:sectionLst>
    </p:ext>
    <p:ext uri="{EFAFB233-063F-42B5-8137-9DF3F51BA10A}">
      <p15:sldGuideLst xmlns:p15="http://schemas.microsoft.com/office/powerpoint/2012/main">
        <p15:guide id="2" pos="5496" userDrawn="1">
          <p15:clr>
            <a:srgbClr val="A4A3A4"/>
          </p15:clr>
        </p15:guide>
        <p15:guide id="3" orient="horz" pos="1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9365"/>
    <a:srgbClr val="CDCDCD"/>
    <a:srgbClr val="9BCDDF"/>
    <a:srgbClr val="5A7F35"/>
    <a:srgbClr val="796F62"/>
    <a:srgbClr val="DB646D"/>
    <a:srgbClr val="D5D1CA"/>
    <a:srgbClr val="FFFFFF"/>
    <a:srgbClr val="D78757"/>
    <a:srgbClr val="31C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3"/>
    <p:restoredTop sz="94830"/>
  </p:normalViewPr>
  <p:slideViewPr>
    <p:cSldViewPr snapToGrid="0">
      <p:cViewPr varScale="1">
        <p:scale>
          <a:sx n="162" d="100"/>
          <a:sy n="162" d="100"/>
        </p:scale>
        <p:origin x="536" y="176"/>
      </p:cViewPr>
      <p:guideLst>
        <p:guide pos="5496"/>
        <p:guide orient="horz" pos="180"/>
      </p:guideLst>
    </p:cSldViewPr>
  </p:slideViewPr>
  <p:outlineViewPr>
    <p:cViewPr>
      <p:scale>
        <a:sx n="33" d="100"/>
        <a:sy n="33" d="100"/>
      </p:scale>
      <p:origin x="0" y="-61864"/>
    </p:cViewPr>
  </p:outlineViewPr>
  <p:notesTextViewPr>
    <p:cViewPr>
      <p:scale>
        <a:sx n="1" d="1"/>
        <a:sy n="1" d="1"/>
      </p:scale>
      <p:origin x="0" y="0"/>
    </p:cViewPr>
  </p:notesTextViewPr>
  <p:sorterViewPr>
    <p:cViewPr>
      <p:scale>
        <a:sx n="114" d="100"/>
        <a:sy n="114" d="100"/>
      </p:scale>
      <p:origin x="0" y="0"/>
    </p:cViewPr>
  </p:sorterViewPr>
  <p:notesViewPr>
    <p:cSldViewPr snapToGrid="0">
      <p:cViewPr>
        <p:scale>
          <a:sx n="1" d="2"/>
          <a:sy n="1" d="2"/>
        </p:scale>
        <p:origin x="3456" y="14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oleObject" Target="file:////Users\bethanymay\Glenbrook%20Dropbox\Bethany%20May\BCEAO\3%20Working%20Docs\charts,%20pics\Pix%20&amp;%20Bol%20data%20for%20BCEA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ethanymay\Glenbrook%20Dropbox\Bethany%20May\BCEAO\3%20Working%20Docs\charts,%20pics\Pix%20&amp;%20Bol%20data%20for%20BCEAO,%20v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bethanymay\Dropbox%20(Glenbrook%20Partners)\BCEAO\3%20Working%20Docs\charts,%20pics\India%20sta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bethanymay\Dropbox%20(Glenbrook%20Partners)\BCEAO\3%20Working%20Docs\charts,%20pics\India%20sta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mj-lt"/>
                <a:ea typeface="+mn-ea"/>
                <a:cs typeface="+mn-cs"/>
              </a:defRPr>
            </a:pPr>
            <a:r>
              <a:rPr lang="en-US" dirty="0"/>
              <a:t>Breakdown of QR code initiated payments </a:t>
            </a:r>
          </a:p>
          <a:p>
            <a:pPr>
              <a:defRPr/>
            </a:pPr>
            <a:r>
              <a:rPr lang="en-US" dirty="0"/>
              <a:t>(volume, in thousands)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mj-lt"/>
              <a:ea typeface="+mn-ea"/>
              <a:cs typeface="+mn-cs"/>
            </a:defRPr>
          </a:pPr>
          <a:endParaRPr lang="en-US"/>
        </a:p>
      </c:txPr>
    </c:title>
    <c:autoTitleDeleted val="0"/>
    <c:plotArea>
      <c:layout/>
      <c:barChart>
        <c:barDir val="col"/>
        <c:grouping val="stacked"/>
        <c:varyColors val="0"/>
        <c:ser>
          <c:idx val="0"/>
          <c:order val="0"/>
          <c:tx>
            <c:strRef>
              <c:f>Initiation!$D$4</c:f>
              <c:strCache>
                <c:ptCount val="1"/>
                <c:pt idx="0">
                  <c:v>QR - Dynamic</c:v>
                </c:pt>
              </c:strCache>
            </c:strRef>
          </c:tx>
          <c:spPr>
            <a:solidFill>
              <a:schemeClr val="accent3"/>
            </a:solidFill>
            <a:ln>
              <a:noFill/>
            </a:ln>
            <a:effectLst/>
          </c:spPr>
          <c:invertIfNegative val="0"/>
          <c:cat>
            <c:numRef>
              <c:f>Initiation!$A$5:$A$18</c:f>
              <c:numCache>
                <c:formatCode>mmm\-yy</c:formatCode>
                <c:ptCount val="14"/>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44743</c:v>
                </c:pt>
                <c:pt idx="13">
                  <c:v>44774</c:v>
                </c:pt>
              </c:numCache>
            </c:numRef>
          </c:cat>
          <c:val>
            <c:numRef>
              <c:f>Initiation!$D$5:$D$18</c:f>
              <c:numCache>
                <c:formatCode>_(* #,##0_);_(* \(#,##0\);_(* "-"??_);_(@_)</c:formatCode>
                <c:ptCount val="14"/>
                <c:pt idx="0">
                  <c:v>27</c:v>
                </c:pt>
                <c:pt idx="1">
                  <c:v>37</c:v>
                </c:pt>
                <c:pt idx="2">
                  <c:v>45</c:v>
                </c:pt>
                <c:pt idx="3">
                  <c:v>55</c:v>
                </c:pt>
                <c:pt idx="4">
                  <c:v>66</c:v>
                </c:pt>
                <c:pt idx="5">
                  <c:v>79</c:v>
                </c:pt>
                <c:pt idx="6">
                  <c:v>85</c:v>
                </c:pt>
                <c:pt idx="7">
                  <c:v>97</c:v>
                </c:pt>
                <c:pt idx="8">
                  <c:v>115</c:v>
                </c:pt>
                <c:pt idx="9">
                  <c:v>132</c:v>
                </c:pt>
                <c:pt idx="10">
                  <c:v>157</c:v>
                </c:pt>
                <c:pt idx="11">
                  <c:v>179</c:v>
                </c:pt>
                <c:pt idx="12">
                  <c:v>203</c:v>
                </c:pt>
                <c:pt idx="13">
                  <c:v>222</c:v>
                </c:pt>
              </c:numCache>
            </c:numRef>
          </c:val>
          <c:extLst>
            <c:ext xmlns:c16="http://schemas.microsoft.com/office/drawing/2014/chart" uri="{C3380CC4-5D6E-409C-BE32-E72D297353CC}">
              <c16:uniqueId val="{00000000-8C6C-0D4C-85B9-1513D1037585}"/>
            </c:ext>
          </c:extLst>
        </c:ser>
        <c:ser>
          <c:idx val="1"/>
          <c:order val="1"/>
          <c:tx>
            <c:strRef>
              <c:f>Initiation!$E$4</c:f>
              <c:strCache>
                <c:ptCount val="1"/>
                <c:pt idx="0">
                  <c:v>QR - Static</c:v>
                </c:pt>
              </c:strCache>
            </c:strRef>
          </c:tx>
          <c:spPr>
            <a:solidFill>
              <a:schemeClr val="accent2"/>
            </a:solidFill>
            <a:ln>
              <a:noFill/>
            </a:ln>
            <a:effectLst/>
          </c:spPr>
          <c:invertIfNegative val="0"/>
          <c:cat>
            <c:numRef>
              <c:f>Initiation!$A$5:$A$18</c:f>
              <c:numCache>
                <c:formatCode>mmm\-yy</c:formatCode>
                <c:ptCount val="14"/>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44743</c:v>
                </c:pt>
                <c:pt idx="13">
                  <c:v>44774</c:v>
                </c:pt>
              </c:numCache>
            </c:numRef>
          </c:cat>
          <c:val>
            <c:numRef>
              <c:f>Initiation!$E$5:$E$18</c:f>
              <c:numCache>
                <c:formatCode>_(* #,##0_);_(* \(#,##0\);_(* "-"??_);_(@_)</c:formatCode>
                <c:ptCount val="14"/>
                <c:pt idx="0">
                  <c:v>16</c:v>
                </c:pt>
                <c:pt idx="1">
                  <c:v>19</c:v>
                </c:pt>
                <c:pt idx="2">
                  <c:v>20</c:v>
                </c:pt>
                <c:pt idx="3">
                  <c:v>25</c:v>
                </c:pt>
                <c:pt idx="4">
                  <c:v>29</c:v>
                </c:pt>
                <c:pt idx="5">
                  <c:v>37</c:v>
                </c:pt>
                <c:pt idx="6">
                  <c:v>36</c:v>
                </c:pt>
                <c:pt idx="7">
                  <c:v>39</c:v>
                </c:pt>
                <c:pt idx="8">
                  <c:v>47</c:v>
                </c:pt>
                <c:pt idx="9">
                  <c:v>50</c:v>
                </c:pt>
                <c:pt idx="10">
                  <c:v>59</c:v>
                </c:pt>
                <c:pt idx="11">
                  <c:v>65</c:v>
                </c:pt>
                <c:pt idx="12">
                  <c:v>74</c:v>
                </c:pt>
                <c:pt idx="13">
                  <c:v>93</c:v>
                </c:pt>
              </c:numCache>
            </c:numRef>
          </c:val>
          <c:extLst>
            <c:ext xmlns:c16="http://schemas.microsoft.com/office/drawing/2014/chart" uri="{C3380CC4-5D6E-409C-BE32-E72D297353CC}">
              <c16:uniqueId val="{00000001-8C6C-0D4C-85B9-1513D1037585}"/>
            </c:ext>
          </c:extLst>
        </c:ser>
        <c:dLbls>
          <c:showLegendKey val="0"/>
          <c:showVal val="0"/>
          <c:showCatName val="0"/>
          <c:showSerName val="0"/>
          <c:showPercent val="0"/>
          <c:showBubbleSize val="0"/>
        </c:dLbls>
        <c:gapWidth val="150"/>
        <c:overlap val="100"/>
        <c:axId val="1350166192"/>
        <c:axId val="1336021328"/>
      </c:barChart>
      <c:dateAx>
        <c:axId val="135016619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1336021328"/>
        <c:crosses val="autoZero"/>
        <c:auto val="1"/>
        <c:lblOffset val="100"/>
        <c:baseTimeUnit val="months"/>
      </c:dateAx>
      <c:valAx>
        <c:axId val="133602132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1350166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mj-lt"/>
                <a:ea typeface="+mn-ea"/>
                <a:cs typeface="+mn-cs"/>
              </a:defRPr>
            </a:pPr>
            <a:r>
              <a:rPr lang="en-US"/>
              <a:t>Form of payment initiation </a:t>
            </a:r>
          </a:p>
          <a:p>
            <a:pPr>
              <a:defRPr/>
            </a:pPr>
            <a:r>
              <a:rPr lang="en-US"/>
              <a:t>(volume, in thousands)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mj-lt"/>
              <a:ea typeface="+mn-ea"/>
              <a:cs typeface="+mn-cs"/>
            </a:defRPr>
          </a:pPr>
          <a:endParaRPr lang="en-US"/>
        </a:p>
      </c:txPr>
    </c:title>
    <c:autoTitleDeleted val="0"/>
    <c:plotArea>
      <c:layout>
        <c:manualLayout>
          <c:layoutTarget val="inner"/>
          <c:xMode val="edge"/>
          <c:yMode val="edge"/>
          <c:x val="0.12513050304041118"/>
          <c:y val="0.22027777777777777"/>
          <c:w val="0.84190900024466742"/>
          <c:h val="0.49555993000874893"/>
        </c:manualLayout>
      </c:layout>
      <c:lineChart>
        <c:grouping val="standard"/>
        <c:varyColors val="0"/>
        <c:ser>
          <c:idx val="0"/>
          <c:order val="0"/>
          <c:tx>
            <c:strRef>
              <c:f>Initiation!$B$4</c:f>
              <c:strCache>
                <c:ptCount val="1"/>
                <c:pt idx="0">
                  <c:v>Any Alias Identifier</c:v>
                </c:pt>
              </c:strCache>
            </c:strRef>
          </c:tx>
          <c:spPr>
            <a:ln w="28575" cap="rnd">
              <a:solidFill>
                <a:schemeClr val="accent1">
                  <a:lumMod val="60000"/>
                  <a:lumOff val="40000"/>
                </a:schemeClr>
              </a:solidFill>
              <a:round/>
            </a:ln>
            <a:effectLst/>
          </c:spPr>
          <c:marker>
            <c:symbol val="none"/>
          </c:marker>
          <c:cat>
            <c:numRef>
              <c:f>Initiation!$A$5:$A$18</c:f>
              <c:numCache>
                <c:formatCode>mmm\-yy</c:formatCode>
                <c:ptCount val="14"/>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44743</c:v>
                </c:pt>
                <c:pt idx="13">
                  <c:v>44774</c:v>
                </c:pt>
              </c:numCache>
            </c:numRef>
          </c:cat>
          <c:val>
            <c:numRef>
              <c:f>Initiation!$B$5:$B$18</c:f>
              <c:numCache>
                <c:formatCode>_(* #,##0_);_(* \(#,##0\);_(* "-"??_);_(@_)</c:formatCode>
                <c:ptCount val="14"/>
                <c:pt idx="0">
                  <c:v>579</c:v>
                </c:pt>
                <c:pt idx="1">
                  <c:v>623</c:v>
                </c:pt>
                <c:pt idx="2">
                  <c:v>670</c:v>
                </c:pt>
                <c:pt idx="3">
                  <c:v>743</c:v>
                </c:pt>
                <c:pt idx="4">
                  <c:v>770</c:v>
                </c:pt>
                <c:pt idx="5">
                  <c:v>913</c:v>
                </c:pt>
                <c:pt idx="6">
                  <c:v>793</c:v>
                </c:pt>
                <c:pt idx="7">
                  <c:v>843</c:v>
                </c:pt>
                <c:pt idx="8">
                  <c:v>978</c:v>
                </c:pt>
                <c:pt idx="9">
                  <c:v>1011</c:v>
                </c:pt>
                <c:pt idx="10">
                  <c:v>1110</c:v>
                </c:pt>
                <c:pt idx="11">
                  <c:v>1133</c:v>
                </c:pt>
                <c:pt idx="12">
                  <c:v>1197</c:v>
                </c:pt>
                <c:pt idx="13">
                  <c:v>1247</c:v>
                </c:pt>
              </c:numCache>
            </c:numRef>
          </c:val>
          <c:smooth val="0"/>
          <c:extLst>
            <c:ext xmlns:c16="http://schemas.microsoft.com/office/drawing/2014/chart" uri="{C3380CC4-5D6E-409C-BE32-E72D297353CC}">
              <c16:uniqueId val="{00000000-39AC-5F48-B2D2-0B526BA1B0D0}"/>
            </c:ext>
          </c:extLst>
        </c:ser>
        <c:ser>
          <c:idx val="1"/>
          <c:order val="1"/>
          <c:tx>
            <c:strRef>
              <c:f>Initiation!$C$4</c:f>
              <c:strCache>
                <c:ptCount val="1"/>
                <c:pt idx="0">
                  <c:v>Manual Data Entry</c:v>
                </c:pt>
              </c:strCache>
            </c:strRef>
          </c:tx>
          <c:spPr>
            <a:ln w="28575" cap="rnd">
              <a:solidFill>
                <a:schemeClr val="accent4"/>
              </a:solidFill>
              <a:round/>
            </a:ln>
            <a:effectLst/>
          </c:spPr>
          <c:marker>
            <c:symbol val="none"/>
          </c:marker>
          <c:cat>
            <c:numRef>
              <c:f>Initiation!$A$5:$A$18</c:f>
              <c:numCache>
                <c:formatCode>mmm\-yy</c:formatCode>
                <c:ptCount val="14"/>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44743</c:v>
                </c:pt>
                <c:pt idx="13">
                  <c:v>44774</c:v>
                </c:pt>
              </c:numCache>
            </c:numRef>
          </c:cat>
          <c:val>
            <c:numRef>
              <c:f>Initiation!$C$5:$C$18</c:f>
              <c:numCache>
                <c:formatCode>_(* #,##0_);_(* \(#,##0\);_(* "-"??_);_(@_)</c:formatCode>
                <c:ptCount val="14"/>
                <c:pt idx="0">
                  <c:v>123</c:v>
                </c:pt>
                <c:pt idx="1">
                  <c:v>134</c:v>
                </c:pt>
                <c:pt idx="2">
                  <c:v>134</c:v>
                </c:pt>
                <c:pt idx="3">
                  <c:v>155</c:v>
                </c:pt>
                <c:pt idx="4">
                  <c:v>167</c:v>
                </c:pt>
                <c:pt idx="5">
                  <c:v>191</c:v>
                </c:pt>
                <c:pt idx="6">
                  <c:v>175</c:v>
                </c:pt>
                <c:pt idx="7">
                  <c:v>185</c:v>
                </c:pt>
                <c:pt idx="8">
                  <c:v>217</c:v>
                </c:pt>
                <c:pt idx="9">
                  <c:v>223</c:v>
                </c:pt>
                <c:pt idx="10">
                  <c:v>245</c:v>
                </c:pt>
                <c:pt idx="11">
                  <c:v>251</c:v>
                </c:pt>
                <c:pt idx="12">
                  <c:v>270</c:v>
                </c:pt>
                <c:pt idx="13">
                  <c:v>290</c:v>
                </c:pt>
              </c:numCache>
            </c:numRef>
          </c:val>
          <c:smooth val="0"/>
          <c:extLst>
            <c:ext xmlns:c16="http://schemas.microsoft.com/office/drawing/2014/chart" uri="{C3380CC4-5D6E-409C-BE32-E72D297353CC}">
              <c16:uniqueId val="{00000001-39AC-5F48-B2D2-0B526BA1B0D0}"/>
            </c:ext>
          </c:extLst>
        </c:ser>
        <c:ser>
          <c:idx val="2"/>
          <c:order val="2"/>
          <c:tx>
            <c:strRef>
              <c:f>Initiation!$D$4</c:f>
              <c:strCache>
                <c:ptCount val="1"/>
                <c:pt idx="0">
                  <c:v>QR - Dynamic</c:v>
                </c:pt>
              </c:strCache>
            </c:strRef>
          </c:tx>
          <c:spPr>
            <a:ln w="28575" cap="rnd">
              <a:solidFill>
                <a:schemeClr val="accent3"/>
              </a:solidFill>
              <a:round/>
            </a:ln>
            <a:effectLst/>
          </c:spPr>
          <c:marker>
            <c:symbol val="none"/>
          </c:marker>
          <c:cat>
            <c:numRef>
              <c:f>Initiation!$A$5:$A$18</c:f>
              <c:numCache>
                <c:formatCode>mmm\-yy</c:formatCode>
                <c:ptCount val="14"/>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44743</c:v>
                </c:pt>
                <c:pt idx="13">
                  <c:v>44774</c:v>
                </c:pt>
              </c:numCache>
            </c:numRef>
          </c:cat>
          <c:val>
            <c:numRef>
              <c:f>Initiation!$D$5:$D$18</c:f>
              <c:numCache>
                <c:formatCode>_(* #,##0_);_(* \(#,##0\);_(* "-"??_);_(@_)</c:formatCode>
                <c:ptCount val="14"/>
                <c:pt idx="0">
                  <c:v>27</c:v>
                </c:pt>
                <c:pt idx="1">
                  <c:v>37</c:v>
                </c:pt>
                <c:pt idx="2">
                  <c:v>45</c:v>
                </c:pt>
                <c:pt idx="3">
                  <c:v>55</c:v>
                </c:pt>
                <c:pt idx="4">
                  <c:v>66</c:v>
                </c:pt>
                <c:pt idx="5">
                  <c:v>79</c:v>
                </c:pt>
                <c:pt idx="6">
                  <c:v>85</c:v>
                </c:pt>
                <c:pt idx="7">
                  <c:v>97</c:v>
                </c:pt>
                <c:pt idx="8">
                  <c:v>115</c:v>
                </c:pt>
                <c:pt idx="9">
                  <c:v>132</c:v>
                </c:pt>
                <c:pt idx="10">
                  <c:v>157</c:v>
                </c:pt>
                <c:pt idx="11">
                  <c:v>179</c:v>
                </c:pt>
                <c:pt idx="12">
                  <c:v>203</c:v>
                </c:pt>
                <c:pt idx="13">
                  <c:v>222</c:v>
                </c:pt>
              </c:numCache>
            </c:numRef>
          </c:val>
          <c:smooth val="0"/>
          <c:extLst>
            <c:ext xmlns:c16="http://schemas.microsoft.com/office/drawing/2014/chart" uri="{C3380CC4-5D6E-409C-BE32-E72D297353CC}">
              <c16:uniqueId val="{00000002-39AC-5F48-B2D2-0B526BA1B0D0}"/>
            </c:ext>
          </c:extLst>
        </c:ser>
        <c:ser>
          <c:idx val="3"/>
          <c:order val="3"/>
          <c:tx>
            <c:strRef>
              <c:f>Initiation!$E$4</c:f>
              <c:strCache>
                <c:ptCount val="1"/>
                <c:pt idx="0">
                  <c:v>QR - Static</c:v>
                </c:pt>
              </c:strCache>
            </c:strRef>
          </c:tx>
          <c:spPr>
            <a:ln w="28575" cap="rnd">
              <a:solidFill>
                <a:schemeClr val="accent2"/>
              </a:solidFill>
              <a:round/>
            </a:ln>
            <a:effectLst/>
          </c:spPr>
          <c:marker>
            <c:symbol val="none"/>
          </c:marker>
          <c:cat>
            <c:numRef>
              <c:f>Initiation!$A$5:$A$18</c:f>
              <c:numCache>
                <c:formatCode>mmm\-yy</c:formatCode>
                <c:ptCount val="14"/>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44743</c:v>
                </c:pt>
                <c:pt idx="13">
                  <c:v>44774</c:v>
                </c:pt>
              </c:numCache>
            </c:numRef>
          </c:cat>
          <c:val>
            <c:numRef>
              <c:f>Initiation!$E$5:$E$18</c:f>
              <c:numCache>
                <c:formatCode>_(* #,##0_);_(* \(#,##0\);_(* "-"??_);_(@_)</c:formatCode>
                <c:ptCount val="14"/>
                <c:pt idx="0">
                  <c:v>16</c:v>
                </c:pt>
                <c:pt idx="1">
                  <c:v>19</c:v>
                </c:pt>
                <c:pt idx="2">
                  <c:v>20</c:v>
                </c:pt>
                <c:pt idx="3">
                  <c:v>25</c:v>
                </c:pt>
                <c:pt idx="4">
                  <c:v>29</c:v>
                </c:pt>
                <c:pt idx="5">
                  <c:v>37</c:v>
                </c:pt>
                <c:pt idx="6">
                  <c:v>36</c:v>
                </c:pt>
                <c:pt idx="7">
                  <c:v>39</c:v>
                </c:pt>
                <c:pt idx="8">
                  <c:v>47</c:v>
                </c:pt>
                <c:pt idx="9">
                  <c:v>50</c:v>
                </c:pt>
                <c:pt idx="10">
                  <c:v>59</c:v>
                </c:pt>
                <c:pt idx="11">
                  <c:v>65</c:v>
                </c:pt>
                <c:pt idx="12">
                  <c:v>74</c:v>
                </c:pt>
                <c:pt idx="13">
                  <c:v>93</c:v>
                </c:pt>
              </c:numCache>
            </c:numRef>
          </c:val>
          <c:smooth val="0"/>
          <c:extLst>
            <c:ext xmlns:c16="http://schemas.microsoft.com/office/drawing/2014/chart" uri="{C3380CC4-5D6E-409C-BE32-E72D297353CC}">
              <c16:uniqueId val="{00000003-39AC-5F48-B2D2-0B526BA1B0D0}"/>
            </c:ext>
          </c:extLst>
        </c:ser>
        <c:dLbls>
          <c:showLegendKey val="0"/>
          <c:showVal val="0"/>
          <c:showCatName val="0"/>
          <c:showSerName val="0"/>
          <c:showPercent val="0"/>
          <c:showBubbleSize val="0"/>
        </c:dLbls>
        <c:smooth val="0"/>
        <c:axId val="1343673952"/>
        <c:axId val="1343913632"/>
      </c:lineChart>
      <c:dateAx>
        <c:axId val="134367395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1343913632"/>
        <c:crosses val="autoZero"/>
        <c:auto val="1"/>
        <c:lblOffset val="100"/>
        <c:baseTimeUnit val="months"/>
        <c:majorUnit val="3"/>
        <c:majorTimeUnit val="months"/>
      </c:dateAx>
      <c:valAx>
        <c:axId val="134391363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134367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09008322819866E-2"/>
          <c:y val="0.12907511569284022"/>
          <c:w val="0.92538198335436028"/>
          <c:h val="0.67733219835208247"/>
        </c:manualLayout>
      </c:layout>
      <c:barChart>
        <c:barDir val="col"/>
        <c:grouping val="clustered"/>
        <c:varyColors val="0"/>
        <c:ser>
          <c:idx val="0"/>
          <c:order val="0"/>
          <c:tx>
            <c:strRef>
              <c:f>'Nov 2022'!$A$85</c:f>
              <c:strCache>
                <c:ptCount val="1"/>
                <c:pt idx="0">
                  <c:v>ATMs and CRMs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'Nov 2022'!$M$85</c:f>
              <c:numCache>
                <c:formatCode>0</c:formatCode>
                <c:ptCount val="1"/>
                <c:pt idx="0">
                  <c:v>0.25537599999999999</c:v>
                </c:pt>
              </c:numCache>
            </c:numRef>
          </c:val>
          <c:extLst>
            <c:ext xmlns:c16="http://schemas.microsoft.com/office/drawing/2014/chart" uri="{C3380CC4-5D6E-409C-BE32-E72D297353CC}">
              <c16:uniqueId val="{00000000-7E07-8E4B-91A7-040EC7A6A1D6}"/>
            </c:ext>
          </c:extLst>
        </c:ser>
        <c:ser>
          <c:idx val="1"/>
          <c:order val="1"/>
          <c:tx>
            <c:strRef>
              <c:f>'Nov 2022'!$A$88</c:f>
              <c:strCache>
                <c:ptCount val="1"/>
                <c:pt idx="0">
                  <c:v>Micro ATMs</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'Nov 2022'!$M$88</c:f>
              <c:numCache>
                <c:formatCode>0</c:formatCode>
                <c:ptCount val="1"/>
                <c:pt idx="0">
                  <c:v>1.3344490000000002</c:v>
                </c:pt>
              </c:numCache>
            </c:numRef>
          </c:val>
          <c:extLst>
            <c:ext xmlns:c16="http://schemas.microsoft.com/office/drawing/2014/chart" uri="{C3380CC4-5D6E-409C-BE32-E72D297353CC}">
              <c16:uniqueId val="{00000001-7E07-8E4B-91A7-040EC7A6A1D6}"/>
            </c:ext>
          </c:extLst>
        </c:ser>
        <c:ser>
          <c:idx val="2"/>
          <c:order val="2"/>
          <c:tx>
            <c:strRef>
              <c:f>'Nov 2022'!$A$89</c:f>
              <c:strCache>
                <c:ptCount val="1"/>
                <c:pt idx="0">
                  <c:v>PoS Terminals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'Nov 2022'!$M$89</c:f>
              <c:numCache>
                <c:formatCode>0</c:formatCode>
                <c:ptCount val="1"/>
                <c:pt idx="0">
                  <c:v>7.351681000000001</c:v>
                </c:pt>
              </c:numCache>
            </c:numRef>
          </c:val>
          <c:extLst>
            <c:ext xmlns:c16="http://schemas.microsoft.com/office/drawing/2014/chart" uri="{C3380CC4-5D6E-409C-BE32-E72D297353CC}">
              <c16:uniqueId val="{00000002-7E07-8E4B-91A7-040EC7A6A1D6}"/>
            </c:ext>
          </c:extLst>
        </c:ser>
        <c:ser>
          <c:idx val="3"/>
          <c:order val="3"/>
          <c:tx>
            <c:strRef>
              <c:f>'Nov 2022'!$A$90</c:f>
              <c:strCache>
                <c:ptCount val="1"/>
                <c:pt idx="0">
                  <c:v>Bharat QR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'Nov 2022'!$M$90</c:f>
              <c:numCache>
                <c:formatCode>0</c:formatCode>
                <c:ptCount val="1"/>
                <c:pt idx="0">
                  <c:v>4.8248640000000007</c:v>
                </c:pt>
              </c:numCache>
            </c:numRef>
          </c:val>
          <c:extLst>
            <c:ext xmlns:c16="http://schemas.microsoft.com/office/drawing/2014/chart" uri="{C3380CC4-5D6E-409C-BE32-E72D297353CC}">
              <c16:uniqueId val="{00000003-7E07-8E4B-91A7-040EC7A6A1D6}"/>
            </c:ext>
          </c:extLst>
        </c:ser>
        <c:ser>
          <c:idx val="4"/>
          <c:order val="4"/>
          <c:tx>
            <c:strRef>
              <c:f>'Nov 2022'!$A$91</c:f>
              <c:strCache>
                <c:ptCount val="1"/>
                <c:pt idx="0">
                  <c:v>UPI QR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'Nov 2022'!$M$91</c:f>
              <c:numCache>
                <c:formatCode>0</c:formatCode>
                <c:ptCount val="1"/>
                <c:pt idx="0">
                  <c:v>230.287297</c:v>
                </c:pt>
              </c:numCache>
            </c:numRef>
          </c:val>
          <c:extLst>
            <c:ext xmlns:c16="http://schemas.microsoft.com/office/drawing/2014/chart" uri="{C3380CC4-5D6E-409C-BE32-E72D297353CC}">
              <c16:uniqueId val="{00000004-7E07-8E4B-91A7-040EC7A6A1D6}"/>
            </c:ext>
          </c:extLst>
        </c:ser>
        <c:dLbls>
          <c:dLblPos val="outEnd"/>
          <c:showLegendKey val="0"/>
          <c:showVal val="1"/>
          <c:showCatName val="0"/>
          <c:showSerName val="0"/>
          <c:showPercent val="0"/>
          <c:showBubbleSize val="0"/>
        </c:dLbls>
        <c:gapWidth val="219"/>
        <c:overlap val="-27"/>
        <c:axId val="1702924176"/>
        <c:axId val="1703083728"/>
      </c:barChart>
      <c:catAx>
        <c:axId val="1702924176"/>
        <c:scaling>
          <c:orientation val="minMax"/>
        </c:scaling>
        <c:delete val="1"/>
        <c:axPos val="b"/>
        <c:majorTickMark val="none"/>
        <c:minorTickMark val="none"/>
        <c:tickLblPos val="nextTo"/>
        <c:crossAx val="1703083728"/>
        <c:crosses val="autoZero"/>
        <c:auto val="1"/>
        <c:lblAlgn val="ctr"/>
        <c:lblOffset val="100"/>
        <c:noMultiLvlLbl val="0"/>
      </c:catAx>
      <c:valAx>
        <c:axId val="1703083728"/>
        <c:scaling>
          <c:orientation val="minMax"/>
        </c:scaling>
        <c:delete val="1"/>
        <c:axPos val="l"/>
        <c:numFmt formatCode="0" sourceLinked="1"/>
        <c:majorTickMark val="none"/>
        <c:minorTickMark val="none"/>
        <c:tickLblPos val="nextTo"/>
        <c:crossAx val="1702924176"/>
        <c:crosses val="autoZero"/>
        <c:crossBetween val="between"/>
      </c:valAx>
      <c:spPr>
        <a:noFill/>
        <a:ln>
          <a:noFill/>
        </a:ln>
        <a:effectLst/>
      </c:spPr>
    </c:plotArea>
    <c:legend>
      <c:legendPos val="b"/>
      <c:layout>
        <c:manualLayout>
          <c:xMode val="edge"/>
          <c:yMode val="edge"/>
          <c:x val="9.0393971540403115E-2"/>
          <c:y val="0.82401237036138364"/>
          <c:w val="0.86566923949226326"/>
          <c:h val="0.1486367261614622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mj-lt"/>
                <a:ea typeface="+mn-ea"/>
                <a:cs typeface="+mn-cs"/>
              </a:defRPr>
            </a:pPr>
            <a:r>
              <a:rPr lang="en-US"/>
              <a:t>UPI transactions split fairly evenly between P2P and P2B</a:t>
            </a:r>
          </a:p>
          <a:p>
            <a:pPr>
              <a:defRPr/>
            </a:pPr>
            <a:r>
              <a:rPr lang="en-US"/>
              <a:t>Monthly transaction volume (in Mn)</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mj-lt"/>
              <a:ea typeface="+mn-ea"/>
              <a:cs typeface="+mn-cs"/>
            </a:defRPr>
          </a:pPr>
          <a:endParaRPr lang="en-US"/>
        </a:p>
      </c:txPr>
    </c:title>
    <c:autoTitleDeleted val="0"/>
    <c:plotArea>
      <c:layout>
        <c:manualLayout>
          <c:layoutTarget val="inner"/>
          <c:xMode val="edge"/>
          <c:yMode val="edge"/>
          <c:x val="4.0098852076361782E-2"/>
          <c:y val="0.23906274815419448"/>
          <c:w val="0.8619921049368654"/>
          <c:h val="0.55042040448291962"/>
        </c:manualLayout>
      </c:layout>
      <c:barChart>
        <c:barDir val="col"/>
        <c:grouping val="clustered"/>
        <c:varyColors val="0"/>
        <c:ser>
          <c:idx val="11"/>
          <c:order val="0"/>
          <c:tx>
            <c:strRef>
              <c:f>'Nov 2022'!$S$38</c:f>
              <c:strCache>
                <c:ptCount val="1"/>
                <c:pt idx="0">
                  <c:v>Debit Cards</c:v>
                </c:pt>
              </c:strCache>
            </c:strRef>
          </c:tx>
          <c:spPr>
            <a:solidFill>
              <a:schemeClr val="accent6">
                <a:lumMod val="60000"/>
              </a:schemeClr>
            </a:solidFill>
            <a:ln>
              <a:noFill/>
            </a:ln>
            <a:effectLst/>
          </c:spPr>
          <c:invertIfNegative val="0"/>
          <c:cat>
            <c:numRef>
              <c:f>'Nov 2022'!$T$26:$Y$26</c:f>
              <c:numCache>
                <c:formatCode>mmm\-yy</c:formatCode>
                <c:ptCount val="6"/>
                <c:pt idx="0">
                  <c:v>44409</c:v>
                </c:pt>
                <c:pt idx="1">
                  <c:v>44501</c:v>
                </c:pt>
                <c:pt idx="2">
                  <c:v>44593</c:v>
                </c:pt>
                <c:pt idx="3">
                  <c:v>44682</c:v>
                </c:pt>
                <c:pt idx="4">
                  <c:v>44774</c:v>
                </c:pt>
                <c:pt idx="5">
                  <c:v>44866</c:v>
                </c:pt>
              </c:numCache>
            </c:numRef>
          </c:cat>
          <c:val>
            <c:numRef>
              <c:f>'Nov 2022'!$T$38:$Y$38</c:f>
              <c:numCache>
                <c:formatCode>_ * #,##0_ ;_ * \-#,##0_ ;_ * "-"??_ ;_ @_ </c:formatCode>
                <c:ptCount val="6"/>
                <c:pt idx="0">
                  <c:v>358.82921200000004</c:v>
                </c:pt>
                <c:pt idx="1">
                  <c:v>340.70495100000005</c:v>
                </c:pt>
                <c:pt idx="2">
                  <c:v>295.61922500000003</c:v>
                </c:pt>
                <c:pt idx="3">
                  <c:v>332.02284400000002</c:v>
                </c:pt>
                <c:pt idx="4">
                  <c:v>303.34693800000002</c:v>
                </c:pt>
                <c:pt idx="5">
                  <c:v>261.79415799999998</c:v>
                </c:pt>
              </c:numCache>
            </c:numRef>
          </c:val>
          <c:extLst>
            <c:ext xmlns:c16="http://schemas.microsoft.com/office/drawing/2014/chart" uri="{C3380CC4-5D6E-409C-BE32-E72D297353CC}">
              <c16:uniqueId val="{00000000-69C7-FF40-A433-B854DE43A428}"/>
            </c:ext>
          </c:extLst>
        </c:ser>
        <c:ser>
          <c:idx val="8"/>
          <c:order val="1"/>
          <c:tx>
            <c:strRef>
              <c:f>'Nov 2022'!$S$35</c:f>
              <c:strCache>
                <c:ptCount val="1"/>
                <c:pt idx="0">
                  <c:v>Credit Cards </c:v>
                </c:pt>
              </c:strCache>
            </c:strRef>
          </c:tx>
          <c:spPr>
            <a:solidFill>
              <a:schemeClr val="accent1">
                <a:lumMod val="60000"/>
                <a:lumOff val="40000"/>
              </a:schemeClr>
            </a:solidFill>
            <a:ln>
              <a:noFill/>
            </a:ln>
            <a:effectLst/>
          </c:spPr>
          <c:invertIfNegative val="0"/>
          <c:cat>
            <c:numRef>
              <c:f>'Nov 2022'!$T$26:$Y$26</c:f>
              <c:numCache>
                <c:formatCode>mmm\-yy</c:formatCode>
                <c:ptCount val="6"/>
                <c:pt idx="0">
                  <c:v>44409</c:v>
                </c:pt>
                <c:pt idx="1">
                  <c:v>44501</c:v>
                </c:pt>
                <c:pt idx="2">
                  <c:v>44593</c:v>
                </c:pt>
                <c:pt idx="3">
                  <c:v>44682</c:v>
                </c:pt>
                <c:pt idx="4">
                  <c:v>44774</c:v>
                </c:pt>
                <c:pt idx="5">
                  <c:v>44866</c:v>
                </c:pt>
              </c:numCache>
            </c:numRef>
          </c:cat>
          <c:val>
            <c:numRef>
              <c:f>'Nov 2022'!$T$35:$Y$35</c:f>
              <c:numCache>
                <c:formatCode>_ * #,##0_ ;_ * \-#,##0_ ;_ * "-"??_ ;_ @_ </c:formatCode>
                <c:ptCount val="6"/>
                <c:pt idx="0">
                  <c:v>190.470608</c:v>
                </c:pt>
                <c:pt idx="1">
                  <c:v>201.11641600000002</c:v>
                </c:pt>
                <c:pt idx="2">
                  <c:v>188.42398400000002</c:v>
                </c:pt>
                <c:pt idx="3">
                  <c:v>237.79499799999999</c:v>
                </c:pt>
                <c:pt idx="4">
                  <c:v>244.78311199999999</c:v>
                </c:pt>
                <c:pt idx="5">
                  <c:v>235.14106000000004</c:v>
                </c:pt>
              </c:numCache>
            </c:numRef>
          </c:val>
          <c:extLst>
            <c:ext xmlns:c16="http://schemas.microsoft.com/office/drawing/2014/chart" uri="{C3380CC4-5D6E-409C-BE32-E72D297353CC}">
              <c16:uniqueId val="{00000001-69C7-FF40-A433-B854DE43A428}"/>
            </c:ext>
          </c:extLst>
        </c:ser>
        <c:dLbls>
          <c:showLegendKey val="0"/>
          <c:showVal val="0"/>
          <c:showCatName val="0"/>
          <c:showSerName val="0"/>
          <c:showPercent val="0"/>
          <c:showBubbleSize val="0"/>
        </c:dLbls>
        <c:gapWidth val="0"/>
        <c:overlap val="-100"/>
        <c:axId val="1773067936"/>
        <c:axId val="1772529632"/>
        <c:extLst>
          <c:ext xmlns:c15="http://schemas.microsoft.com/office/drawing/2012/chart" uri="{02D57815-91ED-43cb-92C2-25804820EDAC}">
            <c15:filteredBarSeries>
              <c15:ser>
                <c:idx val="0"/>
                <c:order val="2"/>
                <c:tx>
                  <c:strRef>
                    <c:extLst>
                      <c:ext uri="{02D57815-91ED-43cb-92C2-25804820EDAC}">
                        <c15:formulaRef>
                          <c15:sqref>'Nov 2022'!$S$27</c15:sqref>
                        </c15:formulaRef>
                      </c:ext>
                    </c:extLst>
                    <c:strCache>
                      <c:ptCount val="1"/>
                    </c:strCache>
                  </c:strRef>
                </c:tx>
                <c:spPr>
                  <a:solidFill>
                    <a:schemeClr val="accent1"/>
                  </a:solidFill>
                  <a:ln>
                    <a:noFill/>
                  </a:ln>
                  <a:effectLst/>
                </c:spPr>
                <c:invertIfNegative val="0"/>
                <c:cat>
                  <c:numRef>
                    <c:extLst>
                      <c:ext uri="{02D57815-91ED-43cb-92C2-25804820EDAC}">
                        <c15:formulaRef>
                          <c15:sqref>'Nov 2022'!$T$26:$Y$26</c15:sqref>
                        </c15:formulaRef>
                      </c:ext>
                    </c:extLst>
                    <c:numCache>
                      <c:formatCode>mmm\-yy</c:formatCode>
                      <c:ptCount val="6"/>
                      <c:pt idx="0">
                        <c:v>44409</c:v>
                      </c:pt>
                      <c:pt idx="1">
                        <c:v>44501</c:v>
                      </c:pt>
                      <c:pt idx="2">
                        <c:v>44593</c:v>
                      </c:pt>
                      <c:pt idx="3">
                        <c:v>44682</c:v>
                      </c:pt>
                      <c:pt idx="4">
                        <c:v>44774</c:v>
                      </c:pt>
                      <c:pt idx="5">
                        <c:v>44866</c:v>
                      </c:pt>
                    </c:numCache>
                  </c:numRef>
                </c:cat>
                <c:val>
                  <c:numRef>
                    <c:extLst>
                      <c:ext uri="{02D57815-91ED-43cb-92C2-25804820EDAC}">
                        <c15:formulaRef>
                          <c15:sqref>'Nov 2022'!$T$27:$Y$27</c15:sqref>
                        </c15:formulaRef>
                      </c:ext>
                    </c:extLst>
                    <c:numCache>
                      <c:formatCode>General</c:formatCode>
                      <c:ptCount val="6"/>
                    </c:numCache>
                  </c:numRef>
                </c:val>
                <c:extLst>
                  <c:ext xmlns:c16="http://schemas.microsoft.com/office/drawing/2014/chart" uri="{C3380CC4-5D6E-409C-BE32-E72D297353CC}">
                    <c16:uniqueId val="{00000004-69C7-FF40-A433-B854DE43A428}"/>
                  </c:ext>
                </c:extLst>
              </c15:ser>
            </c15:filteredBarSeries>
            <c15:filteredBarSeries>
              <c15:ser>
                <c:idx val="4"/>
                <c:order val="3"/>
                <c:tx>
                  <c:strRef>
                    <c:extLst xmlns:c15="http://schemas.microsoft.com/office/drawing/2012/chart">
                      <c:ext xmlns:c15="http://schemas.microsoft.com/office/drawing/2012/chart" uri="{02D57815-91ED-43cb-92C2-25804820EDAC}">
                        <c15:formulaRef>
                          <c15:sqref>'Nov 2022'!$S$31</c15:sqref>
                        </c15:formulaRef>
                      </c:ext>
                    </c:extLst>
                    <c:strCache>
                      <c:ptCount val="1"/>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'Nov 2022'!$T$26:$Y$26</c15:sqref>
                        </c15:formulaRef>
                      </c:ext>
                    </c:extLst>
                    <c:numCache>
                      <c:formatCode>mmm\-yy</c:formatCode>
                      <c:ptCount val="6"/>
                      <c:pt idx="0">
                        <c:v>44409</c:v>
                      </c:pt>
                      <c:pt idx="1">
                        <c:v>44501</c:v>
                      </c:pt>
                      <c:pt idx="2">
                        <c:v>44593</c:v>
                      </c:pt>
                      <c:pt idx="3">
                        <c:v>44682</c:v>
                      </c:pt>
                      <c:pt idx="4">
                        <c:v>44774</c:v>
                      </c:pt>
                      <c:pt idx="5">
                        <c:v>44866</c:v>
                      </c:pt>
                    </c:numCache>
                  </c:numRef>
                </c:cat>
                <c:val>
                  <c:numRef>
                    <c:extLst xmlns:c15="http://schemas.microsoft.com/office/drawing/2012/chart">
                      <c:ext xmlns:c15="http://schemas.microsoft.com/office/drawing/2012/chart" uri="{02D57815-91ED-43cb-92C2-25804820EDAC}">
                        <c15:formulaRef>
                          <c15:sqref>'Nov 2022'!$T$31:$Y$31</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5-69C7-FF40-A433-B854DE43A428}"/>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'Nov 2022'!$S$32</c15:sqref>
                        </c15:formulaRef>
                      </c:ext>
                    </c:extLst>
                    <c:strCache>
                      <c:ptCount val="1"/>
                    </c:strCache>
                  </c:strRef>
                </c:tx>
                <c:spPr>
                  <a:solidFill>
                    <a:schemeClr val="accent6"/>
                  </a:solidFill>
                  <a:ln>
                    <a:noFill/>
                  </a:ln>
                  <a:effectLst/>
                </c:spPr>
                <c:invertIfNegative val="0"/>
                <c:cat>
                  <c:numRef>
                    <c:extLst xmlns:c15="http://schemas.microsoft.com/office/drawing/2012/chart">
                      <c:ext xmlns:c15="http://schemas.microsoft.com/office/drawing/2012/chart" uri="{02D57815-91ED-43cb-92C2-25804820EDAC}">
                        <c15:formulaRef>
                          <c15:sqref>'Nov 2022'!$T$26:$Y$26</c15:sqref>
                        </c15:formulaRef>
                      </c:ext>
                    </c:extLst>
                    <c:numCache>
                      <c:formatCode>mmm\-yy</c:formatCode>
                      <c:ptCount val="6"/>
                      <c:pt idx="0">
                        <c:v>44409</c:v>
                      </c:pt>
                      <c:pt idx="1">
                        <c:v>44501</c:v>
                      </c:pt>
                      <c:pt idx="2">
                        <c:v>44593</c:v>
                      </c:pt>
                      <c:pt idx="3">
                        <c:v>44682</c:v>
                      </c:pt>
                      <c:pt idx="4">
                        <c:v>44774</c:v>
                      </c:pt>
                      <c:pt idx="5">
                        <c:v>44866</c:v>
                      </c:pt>
                    </c:numCache>
                  </c:numRef>
                </c:cat>
                <c:val>
                  <c:numRef>
                    <c:extLst xmlns:c15="http://schemas.microsoft.com/office/drawing/2012/chart">
                      <c:ext xmlns:c15="http://schemas.microsoft.com/office/drawing/2012/chart" uri="{02D57815-91ED-43cb-92C2-25804820EDAC}">
                        <c15:formulaRef>
                          <c15:sqref>'Nov 2022'!$T$32:$Y$32</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6-69C7-FF40-A433-B854DE43A428}"/>
                  </c:ext>
                </c:extLst>
              </c15:ser>
            </c15:filteredBarSeries>
          </c:ext>
        </c:extLst>
      </c:barChart>
      <c:barChart>
        <c:barDir val="col"/>
        <c:grouping val="stacked"/>
        <c:varyColors val="0"/>
        <c:ser>
          <c:idx val="2"/>
          <c:order val="8"/>
          <c:tx>
            <c:strRef>
              <c:f>'Nov 2022'!$S$29</c:f>
              <c:strCache>
                <c:ptCount val="1"/>
                <c:pt idx="0">
                  <c:v>UPI P2P</c:v>
                </c:pt>
              </c:strCache>
            </c:strRef>
          </c:tx>
          <c:spPr>
            <a:solidFill>
              <a:schemeClr val="accent3"/>
            </a:solidFill>
            <a:ln>
              <a:noFill/>
            </a:ln>
            <a:effectLst/>
          </c:spPr>
          <c:invertIfNegative val="0"/>
          <c:cat>
            <c:numRef>
              <c:f>'Nov 2022'!$T$26:$Y$26</c:f>
              <c:numCache>
                <c:formatCode>mmm\-yy</c:formatCode>
                <c:ptCount val="6"/>
                <c:pt idx="0">
                  <c:v>44409</c:v>
                </c:pt>
                <c:pt idx="1">
                  <c:v>44501</c:v>
                </c:pt>
                <c:pt idx="2">
                  <c:v>44593</c:v>
                </c:pt>
                <c:pt idx="3">
                  <c:v>44682</c:v>
                </c:pt>
                <c:pt idx="4">
                  <c:v>44774</c:v>
                </c:pt>
                <c:pt idx="5">
                  <c:v>44866</c:v>
                </c:pt>
              </c:numCache>
            </c:numRef>
          </c:cat>
          <c:val>
            <c:numRef>
              <c:f>'Nov 2022'!$T$29:$Y$29</c:f>
              <c:numCache>
                <c:formatCode>_ * #,##0_ ;_ * \-#,##0_ ;_ * "-"??_ ;_ @_ </c:formatCode>
                <c:ptCount val="6"/>
                <c:pt idx="0">
                  <c:v>1945.8</c:v>
                </c:pt>
                <c:pt idx="1">
                  <c:v>2547.94</c:v>
                </c:pt>
                <c:pt idx="2">
                  <c:v>2631.65</c:v>
                </c:pt>
                <c:pt idx="3">
                  <c:v>3408.55</c:v>
                </c:pt>
                <c:pt idx="4">
                  <c:v>3289.26</c:v>
                </c:pt>
                <c:pt idx="5">
                  <c:v>3401.49</c:v>
                </c:pt>
              </c:numCache>
            </c:numRef>
          </c:val>
          <c:extLst>
            <c:ext xmlns:c16="http://schemas.microsoft.com/office/drawing/2014/chart" uri="{C3380CC4-5D6E-409C-BE32-E72D297353CC}">
              <c16:uniqueId val="{00000002-69C7-FF40-A433-B854DE43A428}"/>
            </c:ext>
          </c:extLst>
        </c:ser>
        <c:ser>
          <c:idx val="3"/>
          <c:order val="9"/>
          <c:tx>
            <c:strRef>
              <c:f>'Nov 2022'!$S$30</c:f>
              <c:strCache>
                <c:ptCount val="1"/>
                <c:pt idx="0">
                  <c:v>UPI P2B</c:v>
                </c:pt>
              </c:strCache>
            </c:strRef>
          </c:tx>
          <c:spPr>
            <a:solidFill>
              <a:schemeClr val="accent2"/>
            </a:solidFill>
            <a:ln>
              <a:noFill/>
            </a:ln>
            <a:effectLst/>
          </c:spPr>
          <c:invertIfNegative val="0"/>
          <c:cat>
            <c:numRef>
              <c:f>'Nov 2022'!$T$26:$Y$26</c:f>
              <c:numCache>
                <c:formatCode>mmm\-yy</c:formatCode>
                <c:ptCount val="6"/>
                <c:pt idx="0">
                  <c:v>44409</c:v>
                </c:pt>
                <c:pt idx="1">
                  <c:v>44501</c:v>
                </c:pt>
                <c:pt idx="2">
                  <c:v>44593</c:v>
                </c:pt>
                <c:pt idx="3">
                  <c:v>44682</c:v>
                </c:pt>
                <c:pt idx="4">
                  <c:v>44774</c:v>
                </c:pt>
                <c:pt idx="5">
                  <c:v>44866</c:v>
                </c:pt>
              </c:numCache>
            </c:numRef>
          </c:cat>
          <c:val>
            <c:numRef>
              <c:f>'Nov 2022'!$T$30:$Y$30</c:f>
              <c:numCache>
                <c:formatCode>_ * #,##0_ ;_ * \-#,##0_ ;_ * "-"??_ ;_ @_ </c:formatCode>
                <c:ptCount val="6"/>
                <c:pt idx="0">
                  <c:v>1609.74</c:v>
                </c:pt>
                <c:pt idx="1">
                  <c:v>1638.54</c:v>
                </c:pt>
                <c:pt idx="2">
                  <c:v>1895.84</c:v>
                </c:pt>
                <c:pt idx="3">
                  <c:v>2546.65</c:v>
                </c:pt>
                <c:pt idx="4">
                  <c:v>3290.37</c:v>
                </c:pt>
                <c:pt idx="5">
                  <c:v>3907.96</c:v>
                </c:pt>
              </c:numCache>
            </c:numRef>
          </c:val>
          <c:extLst>
            <c:ext xmlns:c16="http://schemas.microsoft.com/office/drawing/2014/chart" uri="{C3380CC4-5D6E-409C-BE32-E72D297353CC}">
              <c16:uniqueId val="{00000003-69C7-FF40-A433-B854DE43A428}"/>
            </c:ext>
          </c:extLst>
        </c:ser>
        <c:dLbls>
          <c:showLegendKey val="0"/>
          <c:showVal val="0"/>
          <c:showCatName val="0"/>
          <c:showSerName val="0"/>
          <c:showPercent val="0"/>
          <c:showBubbleSize val="0"/>
        </c:dLbls>
        <c:gapWidth val="219"/>
        <c:overlap val="100"/>
        <c:axId val="1771010992"/>
        <c:axId val="1770469040"/>
      </c:barChart>
      <c:lineChart>
        <c:grouping val="standard"/>
        <c:varyColors val="0"/>
        <c:dLbls>
          <c:showLegendKey val="0"/>
          <c:showVal val="0"/>
          <c:showCatName val="0"/>
          <c:showSerName val="0"/>
          <c:showPercent val="0"/>
          <c:showBubbleSize val="0"/>
        </c:dLbls>
        <c:marker val="1"/>
        <c:smooth val="0"/>
        <c:axId val="1771010992"/>
        <c:axId val="1770469040"/>
        <c:extLst>
          <c:ext xmlns:c15="http://schemas.microsoft.com/office/drawing/2012/chart" uri="{02D57815-91ED-43cb-92C2-25804820EDAC}">
            <c15:filteredLineSeries>
              <c15:ser>
                <c:idx val="6"/>
                <c:order val="5"/>
                <c:tx>
                  <c:strRef>
                    <c:extLst>
                      <c:ext uri="{02D57815-91ED-43cb-92C2-25804820EDAC}">
                        <c15:formulaRef>
                          <c15:sqref>'Nov 2022'!$S$33</c15:sqref>
                        </c15:formulaRef>
                      </c:ext>
                    </c:extLst>
                    <c:strCache>
                      <c:ptCount val="1"/>
                    </c:strCache>
                  </c:strRef>
                </c:tx>
                <c:spPr>
                  <a:ln w="28575" cap="rnd">
                    <a:solidFill>
                      <a:schemeClr val="accent1">
                        <a:lumMod val="60000"/>
                      </a:schemeClr>
                    </a:solidFill>
                    <a:round/>
                  </a:ln>
                  <a:effectLst/>
                </c:spPr>
                <c:marker>
                  <c:symbol val="none"/>
                </c:marker>
                <c:cat>
                  <c:numRef>
                    <c:extLst>
                      <c:ext uri="{02D57815-91ED-43cb-92C2-25804820EDAC}">
                        <c15:formulaRef>
                          <c15:sqref>'Nov 2022'!$T$26:$Y$26</c15:sqref>
                        </c15:formulaRef>
                      </c:ext>
                    </c:extLst>
                    <c:numCache>
                      <c:formatCode>mmm\-yy</c:formatCode>
                      <c:ptCount val="6"/>
                      <c:pt idx="0">
                        <c:v>44409</c:v>
                      </c:pt>
                      <c:pt idx="1">
                        <c:v>44501</c:v>
                      </c:pt>
                      <c:pt idx="2">
                        <c:v>44593</c:v>
                      </c:pt>
                      <c:pt idx="3">
                        <c:v>44682</c:v>
                      </c:pt>
                      <c:pt idx="4">
                        <c:v>44774</c:v>
                      </c:pt>
                      <c:pt idx="5">
                        <c:v>44866</c:v>
                      </c:pt>
                    </c:numCache>
                  </c:numRef>
                </c:cat>
                <c:val>
                  <c:numRef>
                    <c:extLst>
                      <c:ext uri="{02D57815-91ED-43cb-92C2-25804820EDAC}">
                        <c15:formulaRef>
                          <c15:sqref>'Nov 2022'!$T$33:$Y$33</c15:sqref>
                        </c15:formulaRef>
                      </c:ext>
                    </c:extLst>
                    <c:numCache>
                      <c:formatCode>General</c:formatCode>
                      <c:ptCount val="6"/>
                    </c:numCache>
                  </c:numRef>
                </c:val>
                <c:smooth val="0"/>
                <c:extLst>
                  <c:ext xmlns:c16="http://schemas.microsoft.com/office/drawing/2014/chart" uri="{C3380CC4-5D6E-409C-BE32-E72D297353CC}">
                    <c16:uniqueId val="{00000007-69C7-FF40-A433-B854DE43A428}"/>
                  </c:ext>
                </c:extLst>
              </c15:ser>
            </c15:filteredLineSeries>
            <c15:filteredLineSeries>
              <c15:ser>
                <c:idx val="7"/>
                <c:order val="6"/>
                <c:tx>
                  <c:strRef>
                    <c:extLst xmlns:c15="http://schemas.microsoft.com/office/drawing/2012/chart">
                      <c:ext xmlns:c15="http://schemas.microsoft.com/office/drawing/2012/chart" uri="{02D57815-91ED-43cb-92C2-25804820EDAC}">
                        <c15:formulaRef>
                          <c15:sqref>'Nov 2022'!$S$34</c15:sqref>
                        </c15:formulaRef>
                      </c:ext>
                    </c:extLst>
                    <c:strCache>
                      <c:ptCount val="1"/>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'Nov 2022'!$T$26:$Y$26</c15:sqref>
                        </c15:formulaRef>
                      </c:ext>
                    </c:extLst>
                    <c:numCache>
                      <c:formatCode>mmm\-yy</c:formatCode>
                      <c:ptCount val="6"/>
                      <c:pt idx="0">
                        <c:v>44409</c:v>
                      </c:pt>
                      <c:pt idx="1">
                        <c:v>44501</c:v>
                      </c:pt>
                      <c:pt idx="2">
                        <c:v>44593</c:v>
                      </c:pt>
                      <c:pt idx="3">
                        <c:v>44682</c:v>
                      </c:pt>
                      <c:pt idx="4">
                        <c:v>44774</c:v>
                      </c:pt>
                      <c:pt idx="5">
                        <c:v>44866</c:v>
                      </c:pt>
                    </c:numCache>
                  </c:numRef>
                </c:cat>
                <c:val>
                  <c:numRef>
                    <c:extLst xmlns:c15="http://schemas.microsoft.com/office/drawing/2012/chart">
                      <c:ext xmlns:c15="http://schemas.microsoft.com/office/drawing/2012/chart" uri="{02D57815-91ED-43cb-92C2-25804820EDAC}">
                        <c15:formulaRef>
                          <c15:sqref>'Nov 2022'!$T$34:$Y$34</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08-69C7-FF40-A433-B854DE43A428}"/>
                  </c:ext>
                </c:extLst>
              </c15:ser>
            </c15:filteredLineSeries>
            <c15:filteredLineSeries>
              <c15:ser>
                <c:idx val="9"/>
                <c:order val="7"/>
                <c:tx>
                  <c:strRef>
                    <c:extLst xmlns:c15="http://schemas.microsoft.com/office/drawing/2012/chart">
                      <c:ext xmlns:c15="http://schemas.microsoft.com/office/drawing/2012/chart" uri="{02D57815-91ED-43cb-92C2-25804820EDAC}">
                        <c15:formulaRef>
                          <c15:sqref>'Nov 2022'!$S$36</c15:sqref>
                        </c15:formulaRef>
                      </c:ext>
                    </c:extLst>
                    <c:strCache>
                      <c:ptCount val="1"/>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'Nov 2022'!$T$26:$Y$26</c15:sqref>
                        </c15:formulaRef>
                      </c:ext>
                    </c:extLst>
                    <c:numCache>
                      <c:formatCode>mmm\-yy</c:formatCode>
                      <c:ptCount val="6"/>
                      <c:pt idx="0">
                        <c:v>44409</c:v>
                      </c:pt>
                      <c:pt idx="1">
                        <c:v>44501</c:v>
                      </c:pt>
                      <c:pt idx="2">
                        <c:v>44593</c:v>
                      </c:pt>
                      <c:pt idx="3">
                        <c:v>44682</c:v>
                      </c:pt>
                      <c:pt idx="4">
                        <c:v>44774</c:v>
                      </c:pt>
                      <c:pt idx="5">
                        <c:v>44866</c:v>
                      </c:pt>
                    </c:numCache>
                  </c:numRef>
                </c:cat>
                <c:val>
                  <c:numRef>
                    <c:extLst xmlns:c15="http://schemas.microsoft.com/office/drawing/2012/chart">
                      <c:ext xmlns:c15="http://schemas.microsoft.com/office/drawing/2012/chart" uri="{02D57815-91ED-43cb-92C2-25804820EDAC}">
                        <c15:formulaRef>
                          <c15:sqref>'Nov 2022'!$T$36:$Y$36</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09-69C7-FF40-A433-B854DE43A428}"/>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'Nov 2022'!$S$37</c15:sqref>
                        </c15:formulaRef>
                      </c:ext>
                    </c:extLst>
                    <c:strCache>
                      <c:ptCount val="1"/>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'Nov 2022'!$T$26:$Y$26</c15:sqref>
                        </c15:formulaRef>
                      </c:ext>
                    </c:extLst>
                    <c:numCache>
                      <c:formatCode>mmm\-yy</c:formatCode>
                      <c:ptCount val="6"/>
                      <c:pt idx="0">
                        <c:v>44409</c:v>
                      </c:pt>
                      <c:pt idx="1">
                        <c:v>44501</c:v>
                      </c:pt>
                      <c:pt idx="2">
                        <c:v>44593</c:v>
                      </c:pt>
                      <c:pt idx="3">
                        <c:v>44682</c:v>
                      </c:pt>
                      <c:pt idx="4">
                        <c:v>44774</c:v>
                      </c:pt>
                      <c:pt idx="5">
                        <c:v>44866</c:v>
                      </c:pt>
                    </c:numCache>
                  </c:numRef>
                </c:cat>
                <c:val>
                  <c:numRef>
                    <c:extLst xmlns:c15="http://schemas.microsoft.com/office/drawing/2012/chart">
                      <c:ext xmlns:c15="http://schemas.microsoft.com/office/drawing/2012/chart" uri="{02D57815-91ED-43cb-92C2-25804820EDAC}">
                        <c15:formulaRef>
                          <c15:sqref>'Nov 2022'!$T$37:$Y$37</c15:sqref>
                        </c15:formulaRef>
                      </c:ext>
                    </c:extLst>
                    <c:numCache>
                      <c:formatCode>General</c:formatCode>
                      <c:ptCount val="6"/>
                    </c:numCache>
                  </c:numRef>
                </c:val>
                <c:smooth val="0"/>
                <c:extLst xmlns:c15="http://schemas.microsoft.com/office/drawing/2012/chart">
                  <c:ext xmlns:c16="http://schemas.microsoft.com/office/drawing/2014/chart" uri="{C3380CC4-5D6E-409C-BE32-E72D297353CC}">
                    <c16:uniqueId val="{0000000A-69C7-FF40-A433-B854DE43A428}"/>
                  </c:ext>
                </c:extLst>
              </c15:ser>
            </c15:filteredLineSeries>
          </c:ext>
        </c:extLst>
      </c:lineChart>
      <c:dateAx>
        <c:axId val="177306793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1772529632"/>
        <c:crosses val="autoZero"/>
        <c:auto val="1"/>
        <c:lblOffset val="100"/>
        <c:baseTimeUnit val="months"/>
        <c:majorUnit val="3"/>
        <c:majorTimeUnit val="months"/>
      </c:dateAx>
      <c:valAx>
        <c:axId val="1772529632"/>
        <c:scaling>
          <c:orientation val="minMax"/>
          <c:max val="8000"/>
        </c:scaling>
        <c:delete val="1"/>
        <c:axPos val="l"/>
        <c:numFmt formatCode="_ * #,##0_ ;_ * \-#,##0_ ;_ * &quot;-&quot;??_ ;_ @_ " sourceLinked="1"/>
        <c:majorTickMark val="none"/>
        <c:minorTickMark val="none"/>
        <c:tickLblPos val="nextTo"/>
        <c:crossAx val="1773067936"/>
        <c:crosses val="autoZero"/>
        <c:crossBetween val="between"/>
      </c:valAx>
      <c:valAx>
        <c:axId val="1770469040"/>
        <c:scaling>
          <c:orientation val="minMax"/>
          <c:max val="8000"/>
        </c:scaling>
        <c:delete val="0"/>
        <c:axPos val="r"/>
        <c:numFmt formatCode="_ * #,##0_ ;_ * \-#,##0_ ;_ * &quot;-&quot;??_ ;_ @_ "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1771010992"/>
        <c:crosses val="max"/>
        <c:crossBetween val="between"/>
      </c:valAx>
      <c:dateAx>
        <c:axId val="1771010992"/>
        <c:scaling>
          <c:orientation val="minMax"/>
        </c:scaling>
        <c:delete val="1"/>
        <c:axPos val="b"/>
        <c:numFmt formatCode="mmm\-yy" sourceLinked="1"/>
        <c:majorTickMark val="out"/>
        <c:minorTickMark val="none"/>
        <c:tickLblPos val="nextTo"/>
        <c:crossAx val="1770469040"/>
        <c:crosses val="autoZero"/>
        <c:auto val="1"/>
        <c:lblOffset val="100"/>
        <c:baseTimeUnit val="month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800">
          <a:solidFill>
            <a:schemeClr val="tx1"/>
          </a:solidFill>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B8EB65-FCB1-492D-96F1-1EEFDB36395A}" type="datetimeFigureOut">
              <a:rPr lang="en-US" smtClean="0">
                <a:latin typeface="Arial" panose="020B0604020202020204" pitchFamily="34" charset="0"/>
              </a:rPr>
              <a:t>8/8/23</a:t>
            </a:fld>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8B7C37-3688-416D-8869-513F3AB67DF6}"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679227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8272A57C-5FAA-4E66-BDD9-A79C3D547D7C}" type="datetimeFigureOut">
              <a:rPr lang="en-US" smtClean="0"/>
              <a:pPr/>
              <a:t>8/8/23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19303DE-3E45-4DD3-9505-92EF4803EF97}" type="slidenum">
              <a:rPr lang="en-US" smtClean="0"/>
              <a:pPr/>
              <a:t>‹#›</a:t>
            </a:fld>
            <a:endParaRPr lang="en-US"/>
          </a:p>
        </p:txBody>
      </p:sp>
    </p:spTree>
    <p:extLst>
      <p:ext uri="{BB962C8B-B14F-4D97-AF65-F5344CB8AC3E}">
        <p14:creationId xmlns:p14="http://schemas.microsoft.com/office/powerpoint/2010/main" val="587102967"/>
      </p:ext>
    </p:extLst>
  </p:cSld>
  <p:clrMap bg1="lt1" tx1="dk1" bg2="lt2" tx2="dk2" accent1="accent1" accent2="accent2" accent3="accent3" accent4="accent4" accent5="accent5" accent6="accent6" hlink="hlink" folHlink="folHlink"/>
  <p:notesStyle>
    <a:lvl1pPr marL="114300" indent="-114300" algn="l" defTabSz="914400" rtl="0" eaLnBrk="1" latinLnBrk="0" hangingPunct="1">
      <a:lnSpc>
        <a:spcPct val="110000"/>
      </a:lnSpc>
      <a:spcBef>
        <a:spcPts val="300"/>
      </a:spcBef>
      <a:buFont typeface="Arial" panose="020B0604020202020204" pitchFamily="34" charset="0"/>
      <a:buChar char="•"/>
      <a:defRPr sz="1200" b="0" i="0" kern="1200">
        <a:solidFill>
          <a:schemeClr val="tx1"/>
        </a:solidFill>
        <a:latin typeface="Arial" panose="020B0604020202020204" pitchFamily="34" charset="0"/>
        <a:ea typeface="+mn-ea"/>
        <a:cs typeface="+mn-cs"/>
      </a:defRPr>
    </a:lvl1pPr>
    <a:lvl2pPr marL="228600" indent="-114300" algn="l" defTabSz="914400" rtl="0" eaLnBrk="1" latinLnBrk="0" hangingPunct="1">
      <a:lnSpc>
        <a:spcPct val="100000"/>
      </a:lnSpc>
      <a:spcBef>
        <a:spcPts val="300"/>
      </a:spcBef>
      <a:buFont typeface="Arial" panose="020B0604020202020204" pitchFamily="34" charset="0"/>
      <a:buChar char="•"/>
      <a:defRPr sz="1100" b="0" i="0" kern="1200">
        <a:solidFill>
          <a:schemeClr val="tx1"/>
        </a:solidFill>
        <a:latin typeface="Arial" panose="020B0604020202020204" pitchFamily="34" charset="0"/>
        <a:ea typeface="+mn-ea"/>
        <a:cs typeface="+mn-cs"/>
      </a:defRPr>
    </a:lvl2pPr>
    <a:lvl3pPr marL="342900" indent="-114300" algn="l" defTabSz="914400" rtl="0" eaLnBrk="1" latinLnBrk="0" hangingPunct="1">
      <a:lnSpc>
        <a:spcPct val="95000"/>
      </a:lnSpc>
      <a:spcBef>
        <a:spcPts val="300"/>
      </a:spcBef>
      <a:buFont typeface="Arial" panose="020B0604020202020204" pitchFamily="34" charset="0"/>
      <a:buChar char="•"/>
      <a:defRPr sz="1100" b="0" i="0" kern="1200">
        <a:solidFill>
          <a:schemeClr val="tx1"/>
        </a:solidFill>
        <a:latin typeface="Arial" panose="020B0604020202020204" pitchFamily="34" charset="0"/>
        <a:ea typeface="+mn-ea"/>
        <a:cs typeface="+mn-cs"/>
      </a:defRPr>
    </a:lvl3pPr>
    <a:lvl4pPr marL="457200" indent="-114300" algn="l" defTabSz="914400" rtl="0" eaLnBrk="1" latinLnBrk="0" hangingPunct="1">
      <a:lnSpc>
        <a:spcPct val="95000"/>
      </a:lnSpc>
      <a:spcBef>
        <a:spcPts val="300"/>
      </a:spcBef>
      <a:buFont typeface="Arial" panose="020B0604020202020204" pitchFamily="34" charset="0"/>
      <a:buChar char="•"/>
      <a:defRPr sz="1100" b="0" i="0" kern="1200">
        <a:solidFill>
          <a:schemeClr val="tx1"/>
        </a:solidFill>
        <a:latin typeface="Arial" panose="020B0604020202020204" pitchFamily="34" charset="0"/>
        <a:ea typeface="+mn-ea"/>
        <a:cs typeface="+mn-cs"/>
      </a:defRPr>
    </a:lvl4pPr>
    <a:lvl5pPr marL="571500" indent="-114300" algn="l" defTabSz="914400" rtl="0" eaLnBrk="1" latinLnBrk="0" hangingPunct="1">
      <a:lnSpc>
        <a:spcPct val="95000"/>
      </a:lnSpc>
      <a:spcBef>
        <a:spcPts val="300"/>
      </a:spcBef>
      <a:buFont typeface="Arial" panose="020B0604020202020204" pitchFamily="34" charset="0"/>
      <a:buChar char="•"/>
      <a:defRPr sz="11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t>1</a:t>
            </a:fld>
            <a:endParaRPr lang="en-US"/>
          </a:p>
        </p:txBody>
      </p:sp>
    </p:spTree>
    <p:extLst>
      <p:ext uri="{BB962C8B-B14F-4D97-AF65-F5344CB8AC3E}">
        <p14:creationId xmlns:p14="http://schemas.microsoft.com/office/powerpoint/2010/main" val="292183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 Bill &amp; Melinda Gates Foundation</a:t>
            </a:r>
            <a:endParaRPr lang="en-US" dirty="0"/>
          </a:p>
        </p:txBody>
      </p:sp>
      <p:sp>
        <p:nvSpPr>
          <p:cNvPr id="5" name="Slide Number Placeholder 4"/>
          <p:cNvSpPr>
            <a:spLocks noGrp="1"/>
          </p:cNvSpPr>
          <p:nvPr>
            <p:ph type="sldNum" sz="quarter" idx="5"/>
          </p:nvPr>
        </p:nvSpPr>
        <p:spPr/>
        <p:txBody>
          <a:bodyPr/>
          <a:lstStyle/>
          <a:p>
            <a:fld id="{9CA5C9E8-9674-4350-989A-CBF182CF309F}" type="slidenum">
              <a:rPr lang="en-US" smtClean="0"/>
              <a:pPr/>
              <a:t>53</a:t>
            </a:fld>
            <a:endParaRPr lang="en-US" dirty="0"/>
          </a:p>
        </p:txBody>
      </p:sp>
    </p:spTree>
    <p:extLst>
      <p:ext uri="{BB962C8B-B14F-4D97-AF65-F5344CB8AC3E}">
        <p14:creationId xmlns:p14="http://schemas.microsoft.com/office/powerpoint/2010/main" val="224499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03DE-3E45-4DD3-9505-92EF4803EF97}" type="slidenum">
              <a:rPr lang="en-US" smtClean="0"/>
              <a:pPr/>
              <a:t>65</a:t>
            </a:fld>
            <a:endParaRPr lang="en-US"/>
          </a:p>
        </p:txBody>
      </p:sp>
    </p:spTree>
    <p:extLst>
      <p:ext uri="{BB962C8B-B14F-4D97-AF65-F5344CB8AC3E}">
        <p14:creationId xmlns:p14="http://schemas.microsoft.com/office/powerpoint/2010/main" val="2943175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03DE-3E45-4DD3-9505-92EF4803EF97}" type="slidenum">
              <a:rPr lang="en-US" smtClean="0"/>
              <a:pPr/>
              <a:t>66</a:t>
            </a:fld>
            <a:endParaRPr lang="en-US"/>
          </a:p>
        </p:txBody>
      </p:sp>
    </p:spTree>
    <p:extLst>
      <p:ext uri="{BB962C8B-B14F-4D97-AF65-F5344CB8AC3E}">
        <p14:creationId xmlns:p14="http://schemas.microsoft.com/office/powerpoint/2010/main" val="4203115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latin typeface="Calibri"/>
                <a:cs typeface="Calibri"/>
              </a:rPr>
              <a:t>Call out box that the most common standard for this formatting is the EMVCo standard, invoice detail</a:t>
            </a:r>
          </a:p>
        </p:txBody>
      </p:sp>
      <p:sp>
        <p:nvSpPr>
          <p:cNvPr id="4" name="Slide Number Placeholder 3"/>
          <p:cNvSpPr>
            <a:spLocks noGrp="1"/>
          </p:cNvSpPr>
          <p:nvPr>
            <p:ph type="sldNum" sz="quarter" idx="5"/>
          </p:nvPr>
        </p:nvSpPr>
        <p:spPr/>
        <p:txBody>
          <a:bodyPr/>
          <a:lstStyle/>
          <a:p>
            <a:fld id="{F19303DE-3E45-4DD3-9505-92EF4803EF97}" type="slidenum">
              <a:rPr lang="en-US" smtClean="0"/>
              <a:t>83</a:t>
            </a:fld>
            <a:endParaRPr lang="en-US"/>
          </a:p>
        </p:txBody>
      </p:sp>
    </p:spTree>
    <p:extLst>
      <p:ext uri="{BB962C8B-B14F-4D97-AF65-F5344CB8AC3E}">
        <p14:creationId xmlns:p14="http://schemas.microsoft.com/office/powerpoint/2010/main" val="1774579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cs typeface="Calibri"/>
              </a:rPr>
              <a:t>** when people talk about QR standardizatio this is what they are talking about (left)</a:t>
            </a:r>
          </a:p>
        </p:txBody>
      </p:sp>
      <p:sp>
        <p:nvSpPr>
          <p:cNvPr id="4" name="Slide Number Placeholder 3"/>
          <p:cNvSpPr>
            <a:spLocks noGrp="1"/>
          </p:cNvSpPr>
          <p:nvPr>
            <p:ph type="sldNum" sz="quarter" idx="5"/>
          </p:nvPr>
        </p:nvSpPr>
        <p:spPr/>
        <p:txBody>
          <a:bodyPr/>
          <a:lstStyle/>
          <a:p>
            <a:fld id="{F19303DE-3E45-4DD3-9505-92EF4803EF97}" type="slidenum">
              <a:rPr lang="en-US" smtClean="0"/>
              <a:t>84</a:t>
            </a:fld>
            <a:endParaRPr lang="en-US"/>
          </a:p>
        </p:txBody>
      </p:sp>
    </p:spTree>
    <p:extLst>
      <p:ext uri="{BB962C8B-B14F-4D97-AF65-F5344CB8AC3E}">
        <p14:creationId xmlns:p14="http://schemas.microsoft.com/office/powerpoint/2010/main" val="3344337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cs typeface="Calibri"/>
              </a:rPr>
              <a:t>** when people talk about QR standardizatio this is what they are talking about (left)</a:t>
            </a:r>
          </a:p>
        </p:txBody>
      </p:sp>
      <p:sp>
        <p:nvSpPr>
          <p:cNvPr id="4" name="Slide Number Placeholder 3"/>
          <p:cNvSpPr>
            <a:spLocks noGrp="1"/>
          </p:cNvSpPr>
          <p:nvPr>
            <p:ph type="sldNum" sz="quarter" idx="5"/>
          </p:nvPr>
        </p:nvSpPr>
        <p:spPr/>
        <p:txBody>
          <a:bodyPr/>
          <a:lstStyle/>
          <a:p>
            <a:fld id="{F19303DE-3E45-4DD3-9505-92EF4803EF97}" type="slidenum">
              <a:rPr lang="en-US" smtClean="0"/>
              <a:t>88</a:t>
            </a:fld>
            <a:endParaRPr lang="en-US"/>
          </a:p>
        </p:txBody>
      </p:sp>
    </p:spTree>
    <p:extLst>
      <p:ext uri="{BB962C8B-B14F-4D97-AF65-F5344CB8AC3E}">
        <p14:creationId xmlns:p14="http://schemas.microsoft.com/office/powerpoint/2010/main" val="3815954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303DE-3E45-4DD3-9505-92EF4803EF97}" type="slidenum">
              <a:rPr lang="en-US" smtClean="0"/>
              <a:pPr/>
              <a:t>89</a:t>
            </a:fld>
            <a:endParaRPr lang="en-US"/>
          </a:p>
        </p:txBody>
      </p:sp>
    </p:spTree>
    <p:extLst>
      <p:ext uri="{BB962C8B-B14F-4D97-AF65-F5344CB8AC3E}">
        <p14:creationId xmlns:p14="http://schemas.microsoft.com/office/powerpoint/2010/main" val="237657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03DE-3E45-4DD3-9505-92EF4803EF97}" type="slidenum">
              <a:rPr lang="en-US" smtClean="0"/>
              <a:pPr/>
              <a:t>3</a:t>
            </a:fld>
            <a:endParaRPr lang="en-US"/>
          </a:p>
        </p:txBody>
      </p:sp>
    </p:spTree>
    <p:extLst>
      <p:ext uri="{BB962C8B-B14F-4D97-AF65-F5344CB8AC3E}">
        <p14:creationId xmlns:p14="http://schemas.microsoft.com/office/powerpoint/2010/main" val="428832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03DE-3E45-4DD3-9505-92EF4803EF97}" type="slidenum">
              <a:rPr lang="en-US" smtClean="0"/>
              <a:pPr/>
              <a:t>4</a:t>
            </a:fld>
            <a:endParaRPr lang="en-US"/>
          </a:p>
        </p:txBody>
      </p:sp>
    </p:spTree>
    <p:extLst>
      <p:ext uri="{BB962C8B-B14F-4D97-AF65-F5344CB8AC3E}">
        <p14:creationId xmlns:p14="http://schemas.microsoft.com/office/powerpoint/2010/main" val="1667974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03DE-3E45-4DD3-9505-92EF4803EF97}" type="slidenum">
              <a:rPr lang="en-US" smtClean="0"/>
              <a:pPr/>
              <a:t>10</a:t>
            </a:fld>
            <a:endParaRPr lang="en-US"/>
          </a:p>
        </p:txBody>
      </p:sp>
    </p:spTree>
    <p:extLst>
      <p:ext uri="{BB962C8B-B14F-4D97-AF65-F5344CB8AC3E}">
        <p14:creationId xmlns:p14="http://schemas.microsoft.com/office/powerpoint/2010/main" val="4133038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03DE-3E45-4DD3-9505-92EF4803EF97}" type="slidenum">
              <a:rPr lang="en-US" smtClean="0"/>
              <a:pPr/>
              <a:t>24</a:t>
            </a:fld>
            <a:endParaRPr lang="en-US"/>
          </a:p>
        </p:txBody>
      </p:sp>
    </p:spTree>
    <p:extLst>
      <p:ext uri="{BB962C8B-B14F-4D97-AF65-F5344CB8AC3E}">
        <p14:creationId xmlns:p14="http://schemas.microsoft.com/office/powerpoint/2010/main" val="3264989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03DE-3E45-4DD3-9505-92EF4803EF97}" type="slidenum">
              <a:rPr lang="en-US" smtClean="0"/>
              <a:pPr/>
              <a:t>30</a:t>
            </a:fld>
            <a:endParaRPr lang="en-US"/>
          </a:p>
        </p:txBody>
      </p:sp>
    </p:spTree>
    <p:extLst>
      <p:ext uri="{BB962C8B-B14F-4D97-AF65-F5344CB8AC3E}">
        <p14:creationId xmlns:p14="http://schemas.microsoft.com/office/powerpoint/2010/main" val="2625601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 Bill &amp; Melinda Gates Foundation</a:t>
            </a:r>
            <a:endParaRPr lang="en-US" dirty="0"/>
          </a:p>
        </p:txBody>
      </p:sp>
      <p:sp>
        <p:nvSpPr>
          <p:cNvPr id="5" name="Slide Number Placeholder 4"/>
          <p:cNvSpPr>
            <a:spLocks noGrp="1"/>
          </p:cNvSpPr>
          <p:nvPr>
            <p:ph type="sldNum" sz="quarter" idx="5"/>
          </p:nvPr>
        </p:nvSpPr>
        <p:spPr/>
        <p:txBody>
          <a:bodyPr/>
          <a:lstStyle/>
          <a:p>
            <a:fld id="{9CA5C9E8-9674-4350-989A-CBF182CF309F}" type="slidenum">
              <a:rPr lang="en-US" smtClean="0"/>
              <a:pPr/>
              <a:t>40</a:t>
            </a:fld>
            <a:endParaRPr lang="en-US" dirty="0"/>
          </a:p>
        </p:txBody>
      </p:sp>
    </p:spTree>
    <p:extLst>
      <p:ext uri="{BB962C8B-B14F-4D97-AF65-F5344CB8AC3E}">
        <p14:creationId xmlns:p14="http://schemas.microsoft.com/office/powerpoint/2010/main" val="3736110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03DE-3E45-4DD3-9505-92EF4803EF97}" type="slidenum">
              <a:rPr lang="en-US" smtClean="0"/>
              <a:pPr/>
              <a:t>42</a:t>
            </a:fld>
            <a:endParaRPr lang="en-US"/>
          </a:p>
        </p:txBody>
      </p:sp>
    </p:spTree>
    <p:extLst>
      <p:ext uri="{BB962C8B-B14F-4D97-AF65-F5344CB8AC3E}">
        <p14:creationId xmlns:p14="http://schemas.microsoft.com/office/powerpoint/2010/main" val="3200697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303DE-3E45-4DD3-9505-92EF4803EF97}" type="slidenum">
              <a:rPr lang="en-US" smtClean="0"/>
              <a:pPr/>
              <a:t>49</a:t>
            </a:fld>
            <a:endParaRPr lang="en-US"/>
          </a:p>
        </p:txBody>
      </p:sp>
    </p:spTree>
    <p:extLst>
      <p:ext uri="{BB962C8B-B14F-4D97-AF65-F5344CB8AC3E}">
        <p14:creationId xmlns:p14="http://schemas.microsoft.com/office/powerpoint/2010/main" val="1041590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269193"/>
            <a:ext cx="4866908" cy="2056717"/>
          </a:xfrm>
        </p:spPr>
        <p:txBody>
          <a:bodyPr/>
          <a:lstStyle>
            <a:lvl1pPr>
              <a:lnSpc>
                <a:spcPct val="90000"/>
              </a:lnSpc>
              <a:defRPr sz="4950" kern="100" cap="all" spc="-15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457201" y="2622545"/>
            <a:ext cx="1497013" cy="1884363"/>
          </a:xfrm>
        </p:spPr>
        <p:txBody>
          <a:bodyPr anchor="b"/>
          <a:lstStyle>
            <a:lvl1pPr>
              <a:lnSpc>
                <a:spcPct val="100000"/>
              </a:lnSpc>
              <a:defRPr sz="975">
                <a:solidFill>
                  <a:schemeClr val="tx2"/>
                </a:solidFill>
              </a:defRPr>
            </a:lvl1pPr>
            <a:lvl2pPr>
              <a:defRPr b="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457200" y="4633913"/>
            <a:ext cx="14971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5509345" y="3886199"/>
            <a:ext cx="1497013" cy="766763"/>
          </a:xfrm>
        </p:spPr>
        <p:txBody>
          <a:bodyPr anchor="b"/>
          <a:lstStyle>
            <a:lvl1pPr algn="r">
              <a:lnSpc>
                <a:spcPct val="100000"/>
              </a:lnSpc>
              <a:defRPr sz="975"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7189788" y="3886199"/>
            <a:ext cx="1497013" cy="766763"/>
          </a:xfrm>
        </p:spPr>
        <p:txBody>
          <a:bodyPr anchor="b"/>
          <a:lstStyle>
            <a:lvl1pPr algn="r">
              <a:lnSpc>
                <a:spcPct val="100000"/>
              </a:lnSpc>
              <a:defRPr sz="975"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3368647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AEAFD68-3CAD-BB46-88B7-78209E88064E}"/>
              </a:ext>
            </a:extLst>
          </p:cNvPr>
          <p:cNvSpPr>
            <a:spLocks noGrp="1"/>
          </p:cNvSpPr>
          <p:nvPr>
            <p:ph type="body" sz="quarter" idx="10"/>
          </p:nvPr>
        </p:nvSpPr>
        <p:spPr>
          <a:xfrm>
            <a:off x="457200" y="901700"/>
            <a:ext cx="8229600" cy="531315"/>
          </a:xfrm>
        </p:spPr>
        <p:txBody>
          <a:bodyPr/>
          <a:lstStyle>
            <a:lvl1pPr marL="0" indent="0">
              <a:spcBef>
                <a:spcPts val="600"/>
              </a:spcBef>
              <a:spcAft>
                <a:spcPts val="600"/>
              </a:spcAft>
              <a:buNone/>
              <a:defRPr sz="1200"/>
            </a:lvl1pPr>
            <a:lvl2pPr>
              <a:spcBef>
                <a:spcPts val="600"/>
              </a:spcBef>
              <a:spcAft>
                <a:spcPts val="600"/>
              </a:spcAft>
              <a:defRPr sz="1200"/>
            </a:lvl2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184742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3"/>
          </p:nvPr>
        </p:nvSpPr>
        <p:spPr>
          <a:xfrm>
            <a:off x="1301263" y="2571750"/>
            <a:ext cx="2321755" cy="206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06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3827586" y="2571750"/>
            <a:ext cx="4859215" cy="206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7757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3827586" y="1091821"/>
            <a:ext cx="2321755" cy="3542092"/>
          </a:xfrm>
        </p:spPr>
        <p:txBody>
          <a:bodyPr/>
          <a:lstStyle>
            <a:lvl1pPr marL="0" indent="0">
              <a:spcBef>
                <a:spcPts val="600"/>
              </a:spcBef>
              <a:spcAft>
                <a:spcPts val="600"/>
              </a:spcAft>
              <a:buNone/>
              <a:defRPr b="0"/>
            </a:lvl1pPr>
            <a:lvl2pPr marL="228600" indent="0">
              <a:spcBef>
                <a:spcPts val="600"/>
              </a:spcBef>
              <a:spcAft>
                <a:spcPts val="600"/>
              </a:spcAft>
              <a:buNone/>
              <a:defRPr b="0"/>
            </a:lvl2pPr>
          </a:lstStyle>
          <a:p>
            <a:pPr lvl="0"/>
            <a:r>
              <a:rPr lang="en-US" dirty="0"/>
              <a:t>Click to edit Master text styles</a:t>
            </a:r>
          </a:p>
          <a:p>
            <a:pPr lvl="1"/>
            <a:endParaRPr lang="en-US" dirty="0"/>
          </a:p>
        </p:txBody>
      </p:sp>
      <p:sp>
        <p:nvSpPr>
          <p:cNvPr id="46" name="Content Placeholder 2"/>
          <p:cNvSpPr>
            <a:spLocks noGrp="1"/>
          </p:cNvSpPr>
          <p:nvPr>
            <p:ph idx="10"/>
          </p:nvPr>
        </p:nvSpPr>
        <p:spPr>
          <a:xfrm>
            <a:off x="6353908" y="1091821"/>
            <a:ext cx="2332892" cy="3542092"/>
          </a:xfrm>
        </p:spPr>
        <p:txBody>
          <a:bodyPr/>
          <a:lstStyle>
            <a:lvl1pPr marL="0" indent="0">
              <a:lnSpc>
                <a:spcPct val="120000"/>
              </a:lnSpc>
              <a:spcBef>
                <a:spcPts val="600"/>
              </a:spcBef>
              <a:spcAft>
                <a:spcPts val="600"/>
              </a:spcAft>
              <a:buNone/>
              <a:defRPr b="0"/>
            </a:lvl1pPr>
            <a:lvl2pPr>
              <a:lnSpc>
                <a:spcPct val="120000"/>
              </a:lnSpc>
              <a:spcBef>
                <a:spcPts val="600"/>
              </a:spcBef>
              <a:spcAft>
                <a:spcPts val="600"/>
              </a:spcAft>
              <a:defRPr/>
            </a:lvl2pPr>
            <a:lvl3pPr>
              <a:lnSpc>
                <a:spcPct val="120000"/>
              </a:lnSpc>
              <a:spcBef>
                <a:spcPts val="600"/>
              </a:spcBef>
              <a:spcAft>
                <a:spcPts val="600"/>
              </a:spcAft>
              <a:defRPr/>
            </a:lvl3pPr>
          </a:lstStyle>
          <a:p>
            <a:pPr lvl="0"/>
            <a:r>
              <a:rPr lang="en-US" dirty="0"/>
              <a:t>Click to edit Master text styles</a:t>
            </a:r>
          </a:p>
          <a:p>
            <a:pPr lvl="1"/>
            <a:r>
              <a:rPr lang="en-US" dirty="0"/>
              <a:t>Second level</a:t>
            </a:r>
          </a:p>
          <a:p>
            <a:pPr lvl="2"/>
            <a:endParaRPr lang="en-US" dirty="0"/>
          </a:p>
        </p:txBody>
      </p:sp>
    </p:spTree>
    <p:extLst>
      <p:ext uri="{BB962C8B-B14F-4D97-AF65-F5344CB8AC3E}">
        <p14:creationId xmlns:p14="http://schemas.microsoft.com/office/powerpoint/2010/main" val="2737492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9" name="Content Placeholder 2"/>
          <p:cNvSpPr>
            <a:spLocks noGrp="1"/>
          </p:cNvSpPr>
          <p:nvPr>
            <p:ph idx="1"/>
          </p:nvPr>
        </p:nvSpPr>
        <p:spPr>
          <a:xfrm>
            <a:off x="3827586" y="2571750"/>
            <a:ext cx="2321755" cy="2062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0"/>
          </p:nvPr>
        </p:nvSpPr>
        <p:spPr>
          <a:xfrm>
            <a:off x="6353908" y="2571750"/>
            <a:ext cx="2332892" cy="2062163"/>
          </a:xfrm>
        </p:spPr>
        <p:txBody>
          <a:bodyPr vert="horz" lIns="0" tIns="0" rIns="0" bIns="0" rtlCol="0">
            <a:no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932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B2DE-5688-394B-864C-7C262BD7C87F}"/>
              </a:ext>
            </a:extLst>
          </p:cNvPr>
          <p:cNvSpPr>
            <a:spLocks noGrp="1"/>
          </p:cNvSpPr>
          <p:nvPr>
            <p:ph type="title"/>
          </p:nvPr>
        </p:nvSpPr>
        <p:spPr>
          <a:xfrm>
            <a:off x="0" y="0"/>
            <a:ext cx="9144000" cy="731520"/>
          </a:xfrm>
          <a:solidFill>
            <a:schemeClr val="accent3">
              <a:lumMod val="75000"/>
            </a:schemeClr>
          </a:solidFill>
        </p:spPr>
        <p:txBody>
          <a:bodyPr lIns="182880" rIns="91440" anchor="ctr"/>
          <a:lstStyle>
            <a:lvl1pPr>
              <a:defRPr sz="2000">
                <a:solidFill>
                  <a:schemeClr val="bg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DEEB121E-D8FB-D74A-8973-426DD407EEA8}"/>
              </a:ext>
            </a:extLst>
          </p:cNvPr>
          <p:cNvSpPr>
            <a:spLocks noGrp="1"/>
          </p:cNvSpPr>
          <p:nvPr>
            <p:ph sz="quarter" idx="10"/>
          </p:nvPr>
        </p:nvSpPr>
        <p:spPr>
          <a:xfrm>
            <a:off x="238125" y="1033463"/>
            <a:ext cx="8574088" cy="3551237"/>
          </a:xfrm>
        </p:spPr>
        <p:txBody>
          <a:bodyPr/>
          <a:lstStyle>
            <a:lvl1pPr>
              <a:defRPr sz="1200"/>
            </a:lvl1pPr>
            <a:lvl2pPr marL="171450" indent="-171450">
              <a:buFont typeface="Arial" panose="020B0604020202020204" pitchFamily="34" charset="0"/>
              <a:buChar char="•"/>
              <a:defRPr sz="1200"/>
            </a:lvl2pPr>
            <a:lvl3pPr>
              <a:defRPr sz="90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681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 Half">
    <p:bg>
      <p:bgPr>
        <a:solidFill>
          <a:schemeClr val="bg1"/>
        </a:solid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301451" y="673239"/>
            <a:ext cx="8580156" cy="3906711"/>
          </a:xfrm>
        </p:spPr>
        <p:txBody>
          <a:bodyPr/>
          <a:lstStyle>
            <a:lvl1pPr>
              <a:defRPr sz="1200" b="1">
                <a:solidFill>
                  <a:schemeClr val="accent6">
                    <a:lumMod val="75000"/>
                    <a:lumOff val="25000"/>
                  </a:schemeClr>
                </a:solidFill>
              </a:defRPr>
            </a:lvl1pPr>
            <a:lvl2pPr marL="171450" indent="-171450">
              <a:buClr>
                <a:schemeClr val="accent3">
                  <a:lumMod val="75000"/>
                </a:schemeClr>
              </a:buClr>
              <a:buSzPct val="125000"/>
              <a:buFont typeface="Arial" panose="020B0604020202020204" pitchFamily="34" charset="0"/>
              <a:buChar char="•"/>
              <a:defRPr sz="1200">
                <a:solidFill>
                  <a:schemeClr val="accent6">
                    <a:lumMod val="75000"/>
                    <a:lumOff val="25000"/>
                  </a:schemeClr>
                </a:solidFill>
              </a:defRPr>
            </a:lvl2pPr>
            <a:lvl3pPr marL="401638" indent="-173038">
              <a:buClr>
                <a:schemeClr val="accent3">
                  <a:lumMod val="75000"/>
                </a:schemeClr>
              </a:buClr>
              <a:buSzPct val="125000"/>
              <a:buFont typeface="Arial" panose="020B0604020202020204" pitchFamily="34" charset="0"/>
              <a:buChar char="•"/>
              <a:tabLst/>
              <a:defRPr sz="1200">
                <a:solidFill>
                  <a:schemeClr val="accent6">
                    <a:lumMod val="75000"/>
                    <a:lumOff val="25000"/>
                  </a:schemeClr>
                </a:solidFill>
              </a:defRPr>
            </a:lvl3pPr>
            <a:lvl4pPr>
              <a:defRPr>
                <a:solidFill>
                  <a:schemeClr val="accent6">
                    <a:lumMod val="75000"/>
                    <a:lumOff val="25000"/>
                  </a:schemeClr>
                </a:solidFill>
              </a:defRPr>
            </a:lvl4pPr>
            <a:lvl5pPr>
              <a:defRPr>
                <a:solidFill>
                  <a:schemeClr val="accent6">
                    <a:lumMod val="75000"/>
                    <a:lumOff val="25000"/>
                  </a:schemeClr>
                </a:solidFill>
              </a:defRPr>
            </a:lvl5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24BB9F28-BDEC-FD40-A15A-CBFDECE9F56E}"/>
              </a:ext>
            </a:extLst>
          </p:cNvPr>
          <p:cNvSpPr>
            <a:spLocks noGrp="1"/>
          </p:cNvSpPr>
          <p:nvPr>
            <p:ph type="body" sz="quarter" idx="12" hasCustomPrompt="1"/>
          </p:nvPr>
        </p:nvSpPr>
        <p:spPr>
          <a:xfrm>
            <a:off x="0" y="-1"/>
            <a:ext cx="9144000" cy="731520"/>
          </a:xfrm>
          <a:solidFill>
            <a:schemeClr val="accent3">
              <a:lumMod val="75000"/>
              <a:alpha val="88000"/>
            </a:schemeClr>
          </a:solidFill>
        </p:spPr>
        <p:txBody>
          <a:bodyPr lIns="182880" tIns="91440" rIns="91440" bIns="91440" anchor="ctr"/>
          <a:lstStyle>
            <a:lvl1pPr>
              <a:defRPr sz="2000" b="1">
                <a:solidFill>
                  <a:schemeClr val="bg1"/>
                </a:solidFill>
              </a:defRPr>
            </a:lvl1pPr>
            <a:lvl2pPr>
              <a:defRPr sz="1400" i="0">
                <a:solidFill>
                  <a:schemeClr val="bg1"/>
                </a:solidFill>
              </a:defRPr>
            </a:lvl2pPr>
            <a:lvl3pPr>
              <a:buNone/>
              <a:defRPr sz="1100" i="1">
                <a:solidFill>
                  <a:schemeClr val="bg1"/>
                </a:solidFill>
              </a:defRPr>
            </a:lvl3pPr>
            <a:lvl4pPr>
              <a:defRPr>
                <a:solidFill>
                  <a:schemeClr val="bg1"/>
                </a:solidFill>
              </a:defRPr>
            </a:lvl4pPr>
          </a:lstStyle>
          <a:p>
            <a:pPr lvl="0"/>
            <a:r>
              <a:rPr lang="en-US" dirty="0"/>
              <a:t>Appendix: Click to edit Master text style</a:t>
            </a:r>
          </a:p>
        </p:txBody>
      </p:sp>
    </p:spTree>
    <p:extLst>
      <p:ext uri="{BB962C8B-B14F-4D97-AF65-F5344CB8AC3E}">
        <p14:creationId xmlns:p14="http://schemas.microsoft.com/office/powerpoint/2010/main" val="1175140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2 Half">
    <p:bg>
      <p:bgPr>
        <a:solidFill>
          <a:schemeClr val="bg1"/>
        </a:solid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3928906" y="1426866"/>
            <a:ext cx="2219011" cy="3219562"/>
          </a:xfrm>
        </p:spPr>
        <p:txBody>
          <a:bodyPr/>
          <a:lstStyle>
            <a:lvl1pPr>
              <a:defRPr sz="1200" b="1">
                <a:solidFill>
                  <a:schemeClr val="accent6">
                    <a:lumMod val="50000"/>
                    <a:lumOff val="50000"/>
                  </a:schemeClr>
                </a:solidFill>
              </a:defRPr>
            </a:lvl1pPr>
            <a:lvl2pPr marL="171450" indent="-171450">
              <a:buClr>
                <a:schemeClr val="accent3">
                  <a:lumMod val="75000"/>
                </a:schemeClr>
              </a:buClr>
              <a:buSzPct val="125000"/>
              <a:buFont typeface="Arial" panose="020B0604020202020204" pitchFamily="34" charset="0"/>
              <a:buChar char="•"/>
              <a:defRPr sz="1100">
                <a:solidFill>
                  <a:schemeClr val="accent6">
                    <a:lumMod val="50000"/>
                    <a:lumOff val="50000"/>
                  </a:schemeClr>
                </a:solidFill>
              </a:defRPr>
            </a:lvl2pPr>
          </a:lstStyle>
          <a:p>
            <a:pPr lvl="0"/>
            <a:r>
              <a:rPr lang="en-US" dirty="0"/>
              <a:t>Click to edit Master text styles</a:t>
            </a:r>
          </a:p>
          <a:p>
            <a:pPr lvl="1"/>
            <a:r>
              <a:rPr lang="en-US" dirty="0"/>
              <a:t>Second level</a:t>
            </a:r>
          </a:p>
        </p:txBody>
      </p:sp>
      <p:sp>
        <p:nvSpPr>
          <p:cNvPr id="4" name="Text Placeholder 3">
            <a:extLst>
              <a:ext uri="{FF2B5EF4-FFF2-40B4-BE49-F238E27FC236}">
                <a16:creationId xmlns:a16="http://schemas.microsoft.com/office/drawing/2014/main" id="{24BB9F28-BDEC-FD40-A15A-CBFDECE9F56E}"/>
              </a:ext>
            </a:extLst>
          </p:cNvPr>
          <p:cNvSpPr>
            <a:spLocks noGrp="1"/>
          </p:cNvSpPr>
          <p:nvPr>
            <p:ph type="body" sz="quarter" idx="12"/>
          </p:nvPr>
        </p:nvSpPr>
        <p:spPr>
          <a:xfrm>
            <a:off x="1" y="-9939"/>
            <a:ext cx="9144000" cy="731520"/>
          </a:xfrm>
          <a:gradFill flip="none" rotWithShape="1">
            <a:gsLst>
              <a:gs pos="32000">
                <a:schemeClr val="accent2"/>
              </a:gs>
              <a:gs pos="100000">
                <a:schemeClr val="bg1"/>
              </a:gs>
            </a:gsLst>
            <a:lin ang="0" scaled="1"/>
            <a:tileRect/>
          </a:gradFill>
        </p:spPr>
        <p:txBody>
          <a:bodyPr lIns="182880" tIns="91440" rIns="182880" bIns="182880" anchor="ctr"/>
          <a:lstStyle>
            <a:lvl1pPr algn="l">
              <a:buNone/>
              <a:defRPr sz="2000" b="1">
                <a:solidFill>
                  <a:schemeClr val="bg1"/>
                </a:solidFill>
              </a:defRPr>
            </a:lvl1pPr>
            <a:lvl2pPr algn="l">
              <a:defRPr sz="1100" i="1">
                <a:solidFill>
                  <a:schemeClr val="bg1"/>
                </a:solidFill>
              </a:defRPr>
            </a:lvl2pPr>
            <a:lvl3pPr algn="r">
              <a:defRPr>
                <a:solidFill>
                  <a:schemeClr val="bg1"/>
                </a:solidFill>
              </a:defRPr>
            </a:lvl3pPr>
            <a:lvl4pPr algn="l">
              <a:defRPr>
                <a:solidFill>
                  <a:schemeClr val="bg1"/>
                </a:solidFill>
              </a:defRPr>
            </a:lvl4pPr>
          </a:lstStyle>
          <a:p>
            <a:pPr lvl="0"/>
            <a:r>
              <a:rPr lang="en-US" dirty="0"/>
              <a:t>Click to edit Master text styles</a:t>
            </a:r>
          </a:p>
        </p:txBody>
      </p:sp>
      <p:sp>
        <p:nvSpPr>
          <p:cNvPr id="5" name="Content Placeholder 2">
            <a:extLst>
              <a:ext uri="{FF2B5EF4-FFF2-40B4-BE49-F238E27FC236}">
                <a16:creationId xmlns:a16="http://schemas.microsoft.com/office/drawing/2014/main" id="{25CDC338-C8D4-F143-B95D-3D687F6854C8}"/>
              </a:ext>
            </a:extLst>
          </p:cNvPr>
          <p:cNvSpPr>
            <a:spLocks noGrp="1"/>
          </p:cNvSpPr>
          <p:nvPr>
            <p:ph idx="13"/>
          </p:nvPr>
        </p:nvSpPr>
        <p:spPr>
          <a:xfrm>
            <a:off x="6502959" y="1426866"/>
            <a:ext cx="2219011" cy="3219562"/>
          </a:xfrm>
        </p:spPr>
        <p:txBody>
          <a:bodyPr/>
          <a:lstStyle>
            <a:lvl1pPr>
              <a:defRPr sz="1200" b="1">
                <a:solidFill>
                  <a:schemeClr val="accent6">
                    <a:lumMod val="50000"/>
                    <a:lumOff val="50000"/>
                  </a:schemeClr>
                </a:solidFill>
              </a:defRPr>
            </a:lvl1pPr>
            <a:lvl2pPr marL="171450" indent="-171450">
              <a:buClr>
                <a:schemeClr val="accent3">
                  <a:lumMod val="75000"/>
                </a:schemeClr>
              </a:buClr>
              <a:buSzPct val="125000"/>
              <a:buFont typeface="Arial" panose="020B0604020202020204" pitchFamily="34" charset="0"/>
              <a:buChar char="•"/>
              <a:defRPr sz="1100">
                <a:solidFill>
                  <a:schemeClr val="accent6">
                    <a:lumMod val="50000"/>
                    <a:lumOff val="50000"/>
                  </a:schemeClr>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05787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65000"/>
                    <a:lumOff val="35000"/>
                  </a:schemeClr>
                </a:solidFill>
              </a:defRPr>
            </a:lvl1pPr>
          </a:lstStyle>
          <a:p>
            <a:r>
              <a:rPr lang="en-US"/>
              <a:t>Click to edit Master title style</a:t>
            </a:r>
          </a:p>
        </p:txBody>
      </p:sp>
      <p:sp>
        <p:nvSpPr>
          <p:cNvPr id="14" name="Content Placeholder 2"/>
          <p:cNvSpPr>
            <a:spLocks noGrp="1"/>
          </p:cNvSpPr>
          <p:nvPr>
            <p:ph idx="1"/>
          </p:nvPr>
        </p:nvSpPr>
        <p:spPr>
          <a:xfrm>
            <a:off x="3827586" y="2571750"/>
            <a:ext cx="2321755" cy="206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0"/>
          </p:nvPr>
        </p:nvSpPr>
        <p:spPr>
          <a:xfrm>
            <a:off x="6353908" y="2571750"/>
            <a:ext cx="2332892" cy="206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1"/>
          </p:nvPr>
        </p:nvSpPr>
        <p:spPr>
          <a:xfrm>
            <a:off x="1301263" y="2571750"/>
            <a:ext cx="2321755" cy="206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924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8" name="Content Placeholder 37"/>
          <p:cNvSpPr>
            <a:spLocks noGrp="1"/>
          </p:cNvSpPr>
          <p:nvPr>
            <p:ph sz="quarter" idx="15"/>
          </p:nvPr>
        </p:nvSpPr>
        <p:spPr>
          <a:xfrm>
            <a:off x="685800" y="2228850"/>
            <a:ext cx="2286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37"/>
          <p:cNvSpPr>
            <a:spLocks noGrp="1"/>
          </p:cNvSpPr>
          <p:nvPr>
            <p:ph sz="quarter" idx="16"/>
          </p:nvPr>
        </p:nvSpPr>
        <p:spPr>
          <a:xfrm>
            <a:off x="3429000" y="2228850"/>
            <a:ext cx="2286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7"/>
          <p:cNvSpPr>
            <a:spLocks noGrp="1"/>
          </p:cNvSpPr>
          <p:nvPr>
            <p:ph sz="quarter" idx="17"/>
          </p:nvPr>
        </p:nvSpPr>
        <p:spPr>
          <a:xfrm>
            <a:off x="6172200" y="2228850"/>
            <a:ext cx="2286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18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solidFill>
                  <a:schemeClr val="accent1"/>
                </a:solidFill>
              </a:defRPr>
            </a:lvl1pPr>
          </a:lstStyle>
          <a:p>
            <a:r>
              <a:rPr lang="en-US"/>
              <a:t>Click to edit Master title style</a:t>
            </a:r>
          </a:p>
        </p:txBody>
      </p:sp>
      <p:sp>
        <p:nvSpPr>
          <p:cNvPr id="3" name="Content Placeholder 2"/>
          <p:cNvSpPr>
            <a:spLocks noGrp="1"/>
          </p:cNvSpPr>
          <p:nvPr>
            <p:ph idx="1"/>
          </p:nvPr>
        </p:nvSpPr>
        <p:spPr>
          <a:xfrm>
            <a:off x="457200" y="1660888"/>
            <a:ext cx="4857722" cy="2594560"/>
          </a:xfrm>
        </p:spPr>
        <p:txBody>
          <a:bodyPr/>
          <a:lstStyle>
            <a:lvl1pPr>
              <a:lnSpc>
                <a:spcPct val="120000"/>
              </a:lnSpc>
              <a:spcBef>
                <a:spcPts val="600"/>
              </a:spcBef>
              <a:spcAft>
                <a:spcPts val="600"/>
              </a:spcAft>
              <a:defRPr/>
            </a:lvl1pPr>
            <a:lvl2pPr>
              <a:lnSpc>
                <a:spcPct val="120000"/>
              </a:lnSpc>
              <a:spcBef>
                <a:spcPts val="600"/>
              </a:spcBef>
              <a:spcAft>
                <a:spcPts val="600"/>
              </a:spcAft>
              <a:defRPr/>
            </a:lvl2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4AEAFD68-3CAD-BB46-88B7-78209E88064E}"/>
              </a:ext>
            </a:extLst>
          </p:cNvPr>
          <p:cNvSpPr>
            <a:spLocks noGrp="1"/>
          </p:cNvSpPr>
          <p:nvPr>
            <p:ph type="body" sz="quarter" idx="10"/>
          </p:nvPr>
        </p:nvSpPr>
        <p:spPr>
          <a:xfrm>
            <a:off x="457200" y="901700"/>
            <a:ext cx="8229600" cy="531315"/>
          </a:xfrm>
        </p:spPr>
        <p:txBody>
          <a:bodyPr/>
          <a:lstStyle>
            <a:lvl1pPr marL="0" indent="0">
              <a:spcBef>
                <a:spcPts val="600"/>
              </a:spcBef>
              <a:spcAft>
                <a:spcPts val="600"/>
              </a:spcAft>
              <a:buNone/>
              <a:defRPr sz="1200"/>
            </a:lvl1pPr>
            <a:lvl2pPr>
              <a:spcBef>
                <a:spcPts val="600"/>
              </a:spcBef>
              <a:spcAft>
                <a:spcPts val="600"/>
              </a:spcAft>
              <a:defRPr sz="1200"/>
            </a:lvl2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033233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99" y="514350"/>
            <a:ext cx="8252691" cy="372341"/>
          </a:xfrm>
        </p:spPr>
        <p:txBody>
          <a:bodyPr wrap="none"/>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748903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Divider Slide (Go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4218" b="6911"/>
          <a:stretch/>
        </p:blipFill>
        <p:spPr>
          <a:xfrm>
            <a:off x="4794519" y="634482"/>
            <a:ext cx="4349482" cy="4509018"/>
          </a:xfrm>
          <a:prstGeom prst="rect">
            <a:avLst/>
          </a:prstGeom>
        </p:spPr>
      </p:pic>
      <p:sp>
        <p:nvSpPr>
          <p:cNvPr id="4" name="Text Placeholder 2"/>
          <p:cNvSpPr>
            <a:spLocks noGrp="1"/>
          </p:cNvSpPr>
          <p:nvPr>
            <p:ph type="body" sz="quarter" idx="10" hasCustomPrompt="1"/>
          </p:nvPr>
        </p:nvSpPr>
        <p:spPr>
          <a:xfrm>
            <a:off x="288470" y="841340"/>
            <a:ext cx="5113953" cy="512763"/>
          </a:xfrm>
          <a:prstGeom prst="rect">
            <a:avLst/>
          </a:prstGeom>
        </p:spPr>
        <p:txBody>
          <a:bodyPr/>
          <a:lstStyle>
            <a:lvl1pPr marL="0" indent="0">
              <a:buNone/>
              <a:defRPr sz="3600">
                <a:solidFill>
                  <a:schemeClr val="bg1"/>
                </a:solidFill>
              </a:defRPr>
            </a:lvl1pPr>
            <a:lvl5pPr>
              <a:defRPr/>
            </a:lvl5pPr>
          </a:lstStyle>
          <a:p>
            <a:pPr lvl="0"/>
            <a:r>
              <a:rPr lang="en-US"/>
              <a:t>TEXT-ONLY TRANSITION SLIDE</a:t>
            </a:r>
          </a:p>
        </p:txBody>
      </p:sp>
    </p:spTree>
    <p:extLst>
      <p:ext uri="{BB962C8B-B14F-4D97-AF65-F5344CB8AC3E}">
        <p14:creationId xmlns:p14="http://schemas.microsoft.com/office/powerpoint/2010/main" val="1248703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ivider Slide (Go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0" hasCustomPrompt="1"/>
          </p:nvPr>
        </p:nvSpPr>
        <p:spPr>
          <a:xfrm>
            <a:off x="3219929" y="774104"/>
            <a:ext cx="5113953" cy="512763"/>
          </a:xfrm>
          <a:prstGeom prst="rect">
            <a:avLst/>
          </a:prstGeom>
        </p:spPr>
        <p:txBody>
          <a:bodyPr/>
          <a:lstStyle>
            <a:lvl1pPr marL="0" indent="0" algn="r">
              <a:buNone/>
              <a:defRPr sz="3200">
                <a:solidFill>
                  <a:schemeClr val="bg1"/>
                </a:solidFill>
              </a:defRPr>
            </a:lvl1pPr>
            <a:lvl5pPr>
              <a:defRPr/>
            </a:lvl5pPr>
          </a:lstStyle>
          <a:p>
            <a:pPr lvl="0"/>
            <a:r>
              <a:rPr lang="en-US"/>
              <a:t>TEXT-ONLY TRANSITION SLIDE</a:t>
            </a:r>
          </a:p>
        </p:txBody>
      </p:sp>
    </p:spTree>
    <p:extLst>
      <p:ext uri="{BB962C8B-B14F-4D97-AF65-F5344CB8AC3E}">
        <p14:creationId xmlns:p14="http://schemas.microsoft.com/office/powerpoint/2010/main" val="217103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4" y="1139720"/>
            <a:ext cx="8329613" cy="298660"/>
          </a:xfrm>
        </p:spPr>
        <p:txBody>
          <a:bodyPr/>
          <a:lstStyle>
            <a:lvl1pPr>
              <a:lnSpc>
                <a:spcPts val="1600"/>
              </a:lnSpc>
              <a:spcBef>
                <a:spcPts val="0"/>
              </a:spcBef>
              <a:defRPr sz="1400" b="1" baseline="0"/>
            </a:lvl1pPr>
            <a:lvl2pPr marL="171450" indent="-171450">
              <a:spcBef>
                <a:spcPts val="336"/>
              </a:spcBef>
              <a:spcAft>
                <a:spcPts val="0"/>
              </a:spcAft>
              <a:buClr>
                <a:schemeClr val="accent3">
                  <a:lumMod val="75000"/>
                </a:schemeClr>
              </a:buClr>
              <a:buFont typeface="Wingdings" panose="05000000000000000000" pitchFamily="2" charset="2"/>
              <a:buChar char="§"/>
              <a:defRPr sz="1300"/>
            </a:lvl2pPr>
            <a:lvl3pPr marL="342900" indent="-171450">
              <a:spcBef>
                <a:spcPts val="336"/>
              </a:spcBef>
              <a:buClr>
                <a:srgbClr val="3086AB"/>
              </a:buClr>
              <a:buFont typeface="Arial" panose="020B0604020202020204" pitchFamily="34" charset="0"/>
              <a:buChar char="•"/>
              <a:tabLst/>
              <a:defRPr baseline="0"/>
            </a:lvl3pPr>
            <a:lvl4pPr marL="515938" indent="-173038">
              <a:spcBef>
                <a:spcPts val="336"/>
              </a:spcBef>
              <a:spcAft>
                <a:spcPts val="0"/>
              </a:spcAft>
              <a:buFont typeface="Arial" panose="020B0604020202020204" pitchFamily="34" charset="0"/>
              <a:buChar char="-"/>
              <a:tabLst/>
              <a:defRPr baseline="0"/>
            </a:lvl4pPr>
            <a:lvl5pPr marL="687388" indent="-171450">
              <a:spcBef>
                <a:spcPts val="336"/>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a:xfrm>
            <a:off x="5623564" y="4895959"/>
            <a:ext cx="2895600" cy="155598"/>
          </a:xfrm>
          <a:prstGeom prst="rect">
            <a:avLst/>
          </a:prstGeom>
        </p:spPr>
        <p:txBody>
          <a:bodyPr/>
          <a:lstStyle/>
          <a:p>
            <a:pPr algn="r"/>
            <a:endParaRPr lang="en-US" dirty="0">
              <a:solidFill>
                <a:srgbClr val="000000"/>
              </a:solidFill>
            </a:endParaRPr>
          </a:p>
        </p:txBody>
      </p:sp>
      <p:sp>
        <p:nvSpPr>
          <p:cNvPr id="6" name="Slide Number Placeholder 5"/>
          <p:cNvSpPr>
            <a:spLocks noGrp="1"/>
          </p:cNvSpPr>
          <p:nvPr>
            <p:ph type="sldNum" sz="quarter" idx="15"/>
          </p:nvPr>
        </p:nvSpPr>
        <p:spPr>
          <a:xfrm>
            <a:off x="8519726" y="4895518"/>
            <a:ext cx="190083" cy="155598"/>
          </a:xfrm>
          <a:prstGeom prst="rect">
            <a:avLst/>
          </a:prstGeom>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365125" y="1528723"/>
            <a:ext cx="8347075" cy="3166203"/>
          </a:xfrm>
        </p:spPr>
        <p:txBody>
          <a:bodyPr/>
          <a:lstStyle>
            <a:lvl1pPr>
              <a:spcBef>
                <a:spcPts val="600"/>
              </a:spcBef>
              <a:defRPr sz="1300"/>
            </a:lvl1pPr>
            <a:lvl2pPr>
              <a:spcBef>
                <a:spcPts val="600"/>
              </a:spcBef>
              <a:defRPr sz="1300"/>
            </a:lvl2pPr>
            <a:lvl3pPr>
              <a:spcBef>
                <a:spcPts val="600"/>
              </a:spcBef>
              <a:defRPr sz="1200"/>
            </a:lvl3pPr>
            <a:lvl4pPr>
              <a:spcBef>
                <a:spcPts val="600"/>
              </a:spcBef>
              <a:defRPr sz="1100"/>
            </a:lvl4pPr>
            <a:lvl5pPr>
              <a:spcBef>
                <a:spcPts val="600"/>
              </a:spcBef>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365124" y="484691"/>
            <a:ext cx="8329613" cy="523183"/>
          </a:xfrm>
        </p:spPr>
        <p:txBody>
          <a:bodyPr/>
          <a:lstStyle>
            <a:lvl1pPr>
              <a:defRPr baseline="0"/>
            </a:lvl1pPr>
          </a:lstStyle>
          <a:p>
            <a:r>
              <a:rPr lang="en-US"/>
              <a:t>INSERT HEADLINE HERE – UP TO 2 FULL WIDTH LINES (ALL CAPS)</a:t>
            </a:r>
          </a:p>
        </p:txBody>
      </p:sp>
      <p:sp>
        <p:nvSpPr>
          <p:cNvPr id="7" name="Footer Placeholder 3"/>
          <p:cNvSpPr txBox="1">
            <a:spLocks/>
          </p:cNvSpPr>
          <p:nvPr userDrawn="1"/>
        </p:nvSpPr>
        <p:spPr>
          <a:xfrm>
            <a:off x="365125" y="4895959"/>
            <a:ext cx="2895600" cy="155598"/>
          </a:xfrm>
          <a:prstGeom prst="rect">
            <a:avLst/>
          </a:prstGeom>
        </p:spPr>
        <p:txBody>
          <a:bodyPr vert="horz" lIns="0" tIns="0" rIns="0" bIns="0" rtlCol="0" anchor="b" anchorCtr="0"/>
          <a:lstStyle>
            <a:defPPr>
              <a:defRPr lang="en-US"/>
            </a:defPPr>
            <a:lvl1pPr marL="0" algn="l" defTabSz="914400" rtl="0" eaLnBrk="1" latinLnBrk="0" hangingPunct="1">
              <a:defRPr sz="500" kern="1200" spc="20" baseline="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CONFIDENTIAL</a:t>
            </a:r>
          </a:p>
        </p:txBody>
      </p:sp>
    </p:spTree>
    <p:extLst>
      <p:ext uri="{BB962C8B-B14F-4D97-AF65-F5344CB8AC3E}">
        <p14:creationId xmlns:p14="http://schemas.microsoft.com/office/powerpoint/2010/main" val="194351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65124" y="1289050"/>
            <a:ext cx="8329613" cy="3389313"/>
          </a:xfrm>
        </p:spPr>
        <p:txBody>
          <a:bodyPr/>
          <a:lstStyle>
            <a:lvl1pPr>
              <a:spcBef>
                <a:spcPts val="600"/>
              </a:spcBef>
              <a:spcAft>
                <a:spcPts val="0"/>
              </a:spcAft>
              <a:defRPr sz="1400" b="0" baseline="0"/>
            </a:lvl1pPr>
            <a:lvl2pPr marL="171450" indent="-171450">
              <a:spcBef>
                <a:spcPts val="600"/>
              </a:spcBef>
              <a:spcAft>
                <a:spcPts val="0"/>
              </a:spcAft>
              <a:buClr>
                <a:schemeClr val="accent3">
                  <a:lumMod val="75000"/>
                </a:schemeClr>
              </a:buClr>
              <a:buFont typeface="Wingdings" panose="05000000000000000000" pitchFamily="2" charset="2"/>
              <a:buChar char="§"/>
              <a:defRPr sz="1300"/>
            </a:lvl2pPr>
            <a:lvl3pPr marL="342900" indent="-171450">
              <a:spcBef>
                <a:spcPts val="600"/>
              </a:spcBef>
              <a:spcAft>
                <a:spcPts val="0"/>
              </a:spcAft>
              <a:buClr>
                <a:srgbClr val="3086AB"/>
              </a:buClr>
              <a:buFont typeface="Arial" panose="020B0604020202020204" pitchFamily="34" charset="0"/>
              <a:buChar char="•"/>
              <a:tabLst/>
              <a:defRPr sz="1200" baseline="0"/>
            </a:lvl3pPr>
            <a:lvl4pPr marL="515938" indent="-173038">
              <a:spcBef>
                <a:spcPts val="600"/>
              </a:spcBef>
              <a:spcAft>
                <a:spcPts val="0"/>
              </a:spcAft>
              <a:buFont typeface="Arial" panose="020B0604020202020204" pitchFamily="34" charset="0"/>
              <a:buChar char="-"/>
              <a:tabLst/>
              <a:defRPr baseline="0"/>
            </a:lvl4pPr>
            <a:lvl5pPr marL="687388" indent="-171450">
              <a:spcBef>
                <a:spcPts val="6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a:xfrm>
            <a:off x="5623564" y="4895959"/>
            <a:ext cx="2895600" cy="155598"/>
          </a:xfrm>
          <a:prstGeom prst="rect">
            <a:avLst/>
          </a:prstGeom>
        </p:spPr>
        <p:txBody>
          <a:bodyPr/>
          <a:lstStyle/>
          <a:p>
            <a:pPr algn="r"/>
            <a:endParaRPr lang="en-US" dirty="0">
              <a:solidFill>
                <a:srgbClr val="000000"/>
              </a:solidFill>
            </a:endParaRPr>
          </a:p>
        </p:txBody>
      </p:sp>
      <p:sp>
        <p:nvSpPr>
          <p:cNvPr id="6" name="Slide Number Placeholder 5"/>
          <p:cNvSpPr>
            <a:spLocks noGrp="1"/>
          </p:cNvSpPr>
          <p:nvPr>
            <p:ph type="sldNum" sz="quarter" idx="15"/>
          </p:nvPr>
        </p:nvSpPr>
        <p:spPr>
          <a:xfrm>
            <a:off x="8519726" y="4895518"/>
            <a:ext cx="190083" cy="155598"/>
          </a:xfrm>
          <a:prstGeom prst="rect">
            <a:avLst/>
          </a:prstGeom>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365124" y="484691"/>
            <a:ext cx="8329613" cy="523183"/>
          </a:xfrm>
        </p:spPr>
        <p:txBody>
          <a:bodyPr/>
          <a:lstStyle>
            <a:lvl1pPr>
              <a:defRPr baseline="0"/>
            </a:lvl1pPr>
          </a:lstStyle>
          <a:p>
            <a:r>
              <a:rPr lang="en-US"/>
              <a:t>INSERT HEADLINE HERE – UP TO 2 FULL WIDTH LINES (ALL CAPS)</a:t>
            </a:r>
          </a:p>
        </p:txBody>
      </p:sp>
      <p:sp>
        <p:nvSpPr>
          <p:cNvPr id="7" name="Footer Placeholder 3"/>
          <p:cNvSpPr txBox="1">
            <a:spLocks/>
          </p:cNvSpPr>
          <p:nvPr userDrawn="1"/>
        </p:nvSpPr>
        <p:spPr>
          <a:xfrm>
            <a:off x="365125" y="4895959"/>
            <a:ext cx="2895600" cy="155598"/>
          </a:xfrm>
          <a:prstGeom prst="rect">
            <a:avLst/>
          </a:prstGeom>
        </p:spPr>
        <p:txBody>
          <a:bodyPr vert="horz" lIns="0" tIns="0" rIns="0" bIns="0" rtlCol="0" anchor="b" anchorCtr="0"/>
          <a:lstStyle>
            <a:defPPr>
              <a:defRPr lang="en-US"/>
            </a:defPPr>
            <a:lvl1pPr marL="0" algn="l" defTabSz="914400" rtl="0" eaLnBrk="1" latinLnBrk="0" hangingPunct="1">
              <a:defRPr sz="500" kern="1200" spc="20" baseline="0">
                <a:solidFill>
                  <a:schemeClr val="accent6"/>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CONFIDENTIAL</a:t>
            </a:r>
          </a:p>
        </p:txBody>
      </p:sp>
    </p:spTree>
    <p:extLst>
      <p:ext uri="{BB962C8B-B14F-4D97-AF65-F5344CB8AC3E}">
        <p14:creationId xmlns:p14="http://schemas.microsoft.com/office/powerpoint/2010/main" val="197947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Column">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04801" y="285750"/>
            <a:ext cx="8379684" cy="307777"/>
          </a:xfrm>
        </p:spPr>
        <p:txBody>
          <a:bodyPr/>
          <a:lstStyle>
            <a:lvl1pPr>
              <a:defRPr>
                <a:solidFill>
                  <a:srgbClr val="CE6B29"/>
                </a:solidFill>
              </a:defRPr>
            </a:lvl1pPr>
          </a:lstStyle>
          <a:p>
            <a:r>
              <a:rPr lang="en-US" dirty="0"/>
              <a:t>Click To Edit Master Title Style</a:t>
            </a:r>
          </a:p>
        </p:txBody>
      </p:sp>
      <p:sp>
        <p:nvSpPr>
          <p:cNvPr id="11" name="Slide Number Placeholder 5"/>
          <p:cNvSpPr>
            <a:spLocks noGrp="1"/>
          </p:cNvSpPr>
          <p:nvPr>
            <p:ph type="sldNum" sz="quarter" idx="4"/>
          </p:nvPr>
        </p:nvSpPr>
        <p:spPr>
          <a:xfrm>
            <a:off x="8528239" y="4803888"/>
            <a:ext cx="312491" cy="107722"/>
          </a:xfrm>
          <a:prstGeom prst="rect">
            <a:avLst/>
          </a:prstGeom>
        </p:spPr>
        <p:txBody>
          <a:bodyPr vert="horz" wrap="square" lIns="0" tIns="0" rIns="0" bIns="0" rtlCol="0" anchor="ctr">
            <a:spAutoFit/>
          </a:bodyPr>
          <a:lstStyle>
            <a:lvl1pPr algn="r">
              <a:defRPr sz="70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defRPr>
            </a:lvl1pPr>
          </a:lstStyle>
          <a:p>
            <a:fld id="{D91A16E7-7A4B-8846-8827-0EA931B1AFDA}" type="slidenum">
              <a:rPr lang="en-US" smtClean="0"/>
              <a:pPr/>
              <a:t>‹#›</a:t>
            </a:fld>
            <a:endParaRPr lang="en-US" dirty="0"/>
          </a:p>
        </p:txBody>
      </p:sp>
      <p:sp>
        <p:nvSpPr>
          <p:cNvPr id="8" name="Footer Placeholder 6">
            <a:extLst>
              <a:ext uri="{FF2B5EF4-FFF2-40B4-BE49-F238E27FC236}">
                <a16:creationId xmlns:a16="http://schemas.microsoft.com/office/drawing/2014/main" id="{EC8A2C40-9B9B-D940-AF95-AF69C5015420}"/>
              </a:ext>
            </a:extLst>
          </p:cNvPr>
          <p:cNvSpPr>
            <a:spLocks noGrp="1"/>
          </p:cNvSpPr>
          <p:nvPr>
            <p:ph type="ftr" sz="quarter" idx="3"/>
          </p:nvPr>
        </p:nvSpPr>
        <p:spPr>
          <a:xfrm>
            <a:off x="500319" y="4803886"/>
            <a:ext cx="3086100" cy="107723"/>
          </a:xfrm>
          <a:prstGeom prst="rect">
            <a:avLst/>
          </a:prstGeom>
        </p:spPr>
        <p:txBody>
          <a:bodyPr vert="horz" lIns="0" tIns="0" rIns="91440" bIns="0" rtlCol="0" anchor="ctr"/>
          <a:lstStyle>
            <a:lvl1pPr algn="l">
              <a:defRPr sz="700">
                <a:solidFill>
                  <a:schemeClr val="accent1">
                    <a:lumMod val="50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38459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solidFill>
                  <a:schemeClr val="accent1"/>
                </a:solidFill>
              </a:defRPr>
            </a:lvl1pPr>
          </a:lstStyle>
          <a:p>
            <a:r>
              <a:rPr lang="en-US"/>
              <a:t>Click to edit Master title style</a:t>
            </a:r>
          </a:p>
        </p:txBody>
      </p:sp>
      <p:sp>
        <p:nvSpPr>
          <p:cNvPr id="3" name="Content Placeholder 2"/>
          <p:cNvSpPr>
            <a:spLocks noGrp="1"/>
          </p:cNvSpPr>
          <p:nvPr>
            <p:ph idx="1"/>
          </p:nvPr>
        </p:nvSpPr>
        <p:spPr>
          <a:xfrm>
            <a:off x="457200" y="1660888"/>
            <a:ext cx="4857722" cy="2594560"/>
          </a:xfrm>
        </p:spPr>
        <p:txBody>
          <a:bodyPr/>
          <a:lstStyle>
            <a:lvl1pPr marL="0" indent="0">
              <a:lnSpc>
                <a:spcPct val="120000"/>
              </a:lnSpc>
              <a:spcBef>
                <a:spcPts val="600"/>
              </a:spcBef>
              <a:spcAft>
                <a:spcPts val="600"/>
              </a:spcAft>
              <a:buNone/>
              <a:defRPr sz="1100" b="0"/>
            </a:lvl1pPr>
            <a:lvl2pPr>
              <a:lnSpc>
                <a:spcPct val="120000"/>
              </a:lnSpc>
              <a:spcBef>
                <a:spcPts val="600"/>
              </a:spcBef>
              <a:spcAft>
                <a:spcPts val="600"/>
              </a:spcAft>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4AEAFD68-3CAD-BB46-88B7-78209E88064E}"/>
              </a:ext>
            </a:extLst>
          </p:cNvPr>
          <p:cNvSpPr>
            <a:spLocks noGrp="1"/>
          </p:cNvSpPr>
          <p:nvPr>
            <p:ph type="body" sz="quarter" idx="10"/>
          </p:nvPr>
        </p:nvSpPr>
        <p:spPr>
          <a:xfrm>
            <a:off x="457200" y="901700"/>
            <a:ext cx="8229600" cy="531315"/>
          </a:xfrm>
        </p:spPr>
        <p:txBody>
          <a:bodyPr/>
          <a:lstStyle>
            <a:lvl1pPr marL="0" indent="0">
              <a:spcBef>
                <a:spcPts val="600"/>
              </a:spcBef>
              <a:spcAft>
                <a:spcPts val="600"/>
              </a:spcAft>
              <a:buNone/>
              <a:defRPr sz="1200"/>
            </a:lvl1pPr>
            <a:lvl2pPr>
              <a:spcBef>
                <a:spcPts val="600"/>
              </a:spcBef>
              <a:spcAft>
                <a:spcPts val="600"/>
              </a:spcAft>
              <a:defRPr sz="1200"/>
            </a:lvl2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153432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solidFill>
                  <a:schemeClr val="accent1"/>
                </a:solidFill>
              </a:defRPr>
            </a:lvl1pPr>
          </a:lstStyle>
          <a:p>
            <a:r>
              <a:rPr lang="en-US"/>
              <a:t>Click to edit Master title style</a:t>
            </a:r>
          </a:p>
        </p:txBody>
      </p:sp>
      <p:sp>
        <p:nvSpPr>
          <p:cNvPr id="3" name="Content Placeholder 2"/>
          <p:cNvSpPr>
            <a:spLocks noGrp="1"/>
          </p:cNvSpPr>
          <p:nvPr>
            <p:ph idx="1"/>
          </p:nvPr>
        </p:nvSpPr>
        <p:spPr>
          <a:xfrm>
            <a:off x="457200" y="1660888"/>
            <a:ext cx="2408830" cy="2594560"/>
          </a:xfrm>
        </p:spPr>
        <p:txBody>
          <a:bodyPr/>
          <a:lstStyle>
            <a:lvl1pPr marL="0" indent="0">
              <a:lnSpc>
                <a:spcPct val="120000"/>
              </a:lnSpc>
              <a:spcBef>
                <a:spcPts val="600"/>
              </a:spcBef>
              <a:spcAft>
                <a:spcPts val="600"/>
              </a:spcAft>
              <a:buNone/>
              <a:defRPr sz="1100" b="0"/>
            </a:lvl1pPr>
            <a:lvl2pPr>
              <a:lnSpc>
                <a:spcPct val="120000"/>
              </a:lnSpc>
              <a:spcBef>
                <a:spcPts val="600"/>
              </a:spcBef>
              <a:spcAft>
                <a:spcPts val="600"/>
              </a:spcAft>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4AEAFD68-3CAD-BB46-88B7-78209E88064E}"/>
              </a:ext>
            </a:extLst>
          </p:cNvPr>
          <p:cNvSpPr>
            <a:spLocks noGrp="1"/>
          </p:cNvSpPr>
          <p:nvPr>
            <p:ph type="body" sz="quarter" idx="10"/>
          </p:nvPr>
        </p:nvSpPr>
        <p:spPr>
          <a:xfrm>
            <a:off x="457200" y="901700"/>
            <a:ext cx="8229600" cy="531315"/>
          </a:xfrm>
        </p:spPr>
        <p:txBody>
          <a:bodyPr/>
          <a:lstStyle>
            <a:lvl1pPr marL="0" indent="0">
              <a:spcBef>
                <a:spcPts val="600"/>
              </a:spcBef>
              <a:spcAft>
                <a:spcPts val="600"/>
              </a:spcAft>
              <a:buNone/>
              <a:defRPr sz="1200"/>
            </a:lvl1pPr>
            <a:lvl2pPr>
              <a:spcBef>
                <a:spcPts val="600"/>
              </a:spcBef>
              <a:spcAft>
                <a:spcPts val="600"/>
              </a:spcAft>
              <a:defRPr sz="1200"/>
            </a:lvl2pPr>
          </a:lstStyle>
          <a:p>
            <a:pPr lvl="0"/>
            <a:r>
              <a:rPr lang="en-US" dirty="0"/>
              <a:t>Click to edit Master text styles</a:t>
            </a:r>
          </a:p>
          <a:p>
            <a:pPr lvl="1"/>
            <a:endParaRPr lang="en-US" dirty="0"/>
          </a:p>
        </p:txBody>
      </p:sp>
      <p:sp>
        <p:nvSpPr>
          <p:cNvPr id="6" name="Content Placeholder 2">
            <a:extLst>
              <a:ext uri="{FF2B5EF4-FFF2-40B4-BE49-F238E27FC236}">
                <a16:creationId xmlns:a16="http://schemas.microsoft.com/office/drawing/2014/main" id="{C7B3B6F5-2FB1-4740-8985-42D78F5A8761}"/>
              </a:ext>
            </a:extLst>
          </p:cNvPr>
          <p:cNvSpPr>
            <a:spLocks noGrp="1"/>
          </p:cNvSpPr>
          <p:nvPr>
            <p:ph idx="11"/>
          </p:nvPr>
        </p:nvSpPr>
        <p:spPr>
          <a:xfrm>
            <a:off x="3367585" y="1660888"/>
            <a:ext cx="2408830" cy="2594560"/>
          </a:xfrm>
        </p:spPr>
        <p:txBody>
          <a:bodyPr/>
          <a:lstStyle>
            <a:lvl1pPr marL="0" indent="0">
              <a:lnSpc>
                <a:spcPct val="120000"/>
              </a:lnSpc>
              <a:spcBef>
                <a:spcPts val="600"/>
              </a:spcBef>
              <a:spcAft>
                <a:spcPts val="600"/>
              </a:spcAft>
              <a:buNone/>
              <a:defRPr sz="1100" b="0"/>
            </a:lvl1pPr>
            <a:lvl2pPr>
              <a:lnSpc>
                <a:spcPct val="120000"/>
              </a:lnSpc>
              <a:spcBef>
                <a:spcPts val="600"/>
              </a:spcBef>
              <a:spcAft>
                <a:spcPts val="600"/>
              </a:spcAft>
              <a:defRPr/>
            </a:lvl2pPr>
          </a:lstStyle>
          <a:p>
            <a:pPr lvl="0"/>
            <a:r>
              <a:rPr lang="en-US" dirty="0"/>
              <a:t>Click to edit Master text styles</a:t>
            </a:r>
          </a:p>
        </p:txBody>
      </p:sp>
      <p:sp>
        <p:nvSpPr>
          <p:cNvPr id="7" name="Content Placeholder 2">
            <a:extLst>
              <a:ext uri="{FF2B5EF4-FFF2-40B4-BE49-F238E27FC236}">
                <a16:creationId xmlns:a16="http://schemas.microsoft.com/office/drawing/2014/main" id="{B81E4BFF-0AE3-0B40-BCBD-890E67BE7F35}"/>
              </a:ext>
            </a:extLst>
          </p:cNvPr>
          <p:cNvSpPr>
            <a:spLocks noGrp="1"/>
          </p:cNvSpPr>
          <p:nvPr>
            <p:ph idx="12"/>
          </p:nvPr>
        </p:nvSpPr>
        <p:spPr>
          <a:xfrm>
            <a:off x="6277970" y="1660888"/>
            <a:ext cx="2408830" cy="2594560"/>
          </a:xfrm>
        </p:spPr>
        <p:txBody>
          <a:bodyPr/>
          <a:lstStyle>
            <a:lvl1pPr marL="0" indent="0">
              <a:lnSpc>
                <a:spcPct val="120000"/>
              </a:lnSpc>
              <a:spcBef>
                <a:spcPts val="600"/>
              </a:spcBef>
              <a:spcAft>
                <a:spcPts val="600"/>
              </a:spcAft>
              <a:buNone/>
              <a:defRPr sz="1100" b="0"/>
            </a:lvl1pPr>
            <a:lvl2pPr>
              <a:lnSpc>
                <a:spcPct val="120000"/>
              </a:lnSpc>
              <a:spcBef>
                <a:spcPts val="600"/>
              </a:spcBef>
              <a:spcAft>
                <a:spcPts val="600"/>
              </a:spcAft>
              <a:defRPr/>
            </a:lvl2pPr>
          </a:lstStyle>
          <a:p>
            <a:pPr lvl="0"/>
            <a:r>
              <a:rPr lang="en-US" dirty="0"/>
              <a:t>Click to edit Master text styles</a:t>
            </a:r>
          </a:p>
        </p:txBody>
      </p:sp>
    </p:spTree>
    <p:extLst>
      <p:ext uri="{BB962C8B-B14F-4D97-AF65-F5344CB8AC3E}">
        <p14:creationId xmlns:p14="http://schemas.microsoft.com/office/powerpoint/2010/main" val="1637072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3F61BE-1576-D849-85E3-A2A9B7615A8A}"/>
              </a:ext>
            </a:extLst>
          </p:cNvPr>
          <p:cNvSpPr/>
          <p:nvPr userDrawn="1"/>
        </p:nvSpPr>
        <p:spPr>
          <a:xfrm>
            <a:off x="0" y="0"/>
            <a:ext cx="9144000" cy="901581"/>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84084"/>
            <a:ext cx="8229600" cy="803968"/>
          </a:xfrm>
        </p:spPr>
        <p:txBody>
          <a:bodyPr anchor="ctr"/>
          <a:lstStyle>
            <a:lvl1pPr>
              <a:defRPr spc="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660888"/>
            <a:ext cx="4857722" cy="2594560"/>
          </a:xfrm>
        </p:spPr>
        <p:txBody>
          <a:bodyPr/>
          <a:lstStyle>
            <a:lvl1pPr marL="0" indent="0">
              <a:lnSpc>
                <a:spcPct val="120000"/>
              </a:lnSpc>
              <a:spcBef>
                <a:spcPts val="600"/>
              </a:spcBef>
              <a:spcAft>
                <a:spcPts val="600"/>
              </a:spcAft>
              <a:buNone/>
              <a:defRPr/>
            </a:lvl1pPr>
            <a:lvl2pPr marL="228600" indent="0">
              <a:lnSpc>
                <a:spcPct val="120000"/>
              </a:lnSpc>
              <a:spcBef>
                <a:spcPts val="600"/>
              </a:spcBef>
              <a:spcAft>
                <a:spcPts val="600"/>
              </a:spcAft>
              <a:buNone/>
              <a:defRPr/>
            </a:lvl2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4AEAFD68-3CAD-BB46-88B7-78209E88064E}"/>
              </a:ext>
            </a:extLst>
          </p:cNvPr>
          <p:cNvSpPr>
            <a:spLocks noGrp="1"/>
          </p:cNvSpPr>
          <p:nvPr>
            <p:ph type="body" sz="quarter" idx="10"/>
          </p:nvPr>
        </p:nvSpPr>
        <p:spPr>
          <a:xfrm>
            <a:off x="457200" y="901700"/>
            <a:ext cx="8229600" cy="531315"/>
          </a:xfrm>
        </p:spPr>
        <p:txBody>
          <a:bodyPr anchor="ctr"/>
          <a:lstStyle>
            <a:lvl1pPr marL="0" indent="0">
              <a:spcBef>
                <a:spcPts val="600"/>
              </a:spcBef>
              <a:spcAft>
                <a:spcPts val="600"/>
              </a:spcAft>
              <a:buNone/>
              <a:defRPr sz="1200"/>
            </a:lvl1pPr>
            <a:lvl2pPr marL="228600" indent="0">
              <a:spcBef>
                <a:spcPts val="600"/>
              </a:spcBef>
              <a:spcAft>
                <a:spcPts val="600"/>
              </a:spcAft>
              <a:buNone/>
              <a:defRPr sz="1200"/>
            </a:lvl2pPr>
          </a:lstStyle>
          <a:p>
            <a:pPr lvl="0"/>
            <a:r>
              <a:rPr lang="en-US" dirty="0"/>
              <a:t>Click to edit Master text styles</a:t>
            </a:r>
          </a:p>
        </p:txBody>
      </p:sp>
    </p:spTree>
    <p:extLst>
      <p:ext uri="{BB962C8B-B14F-4D97-AF65-F5344CB8AC3E}">
        <p14:creationId xmlns:p14="http://schemas.microsoft.com/office/powerpoint/2010/main" val="366264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3F61BE-1576-D849-85E3-A2A9B7615A8A}"/>
              </a:ext>
            </a:extLst>
          </p:cNvPr>
          <p:cNvSpPr/>
          <p:nvPr userDrawn="1"/>
        </p:nvSpPr>
        <p:spPr>
          <a:xfrm>
            <a:off x="0" y="0"/>
            <a:ext cx="9144000" cy="901581"/>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84084"/>
            <a:ext cx="8229600" cy="803968"/>
          </a:xfrm>
        </p:spPr>
        <p:txBody>
          <a:bodyPr anchor="ctr"/>
          <a:lstStyle>
            <a:lvl1pPr>
              <a:defRPr spc="0" baseline="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4AEAFD68-3CAD-BB46-88B7-78209E88064E}"/>
              </a:ext>
            </a:extLst>
          </p:cNvPr>
          <p:cNvSpPr>
            <a:spLocks noGrp="1"/>
          </p:cNvSpPr>
          <p:nvPr>
            <p:ph type="body" sz="quarter" idx="10"/>
          </p:nvPr>
        </p:nvSpPr>
        <p:spPr>
          <a:xfrm>
            <a:off x="457200" y="901700"/>
            <a:ext cx="8229600" cy="531315"/>
          </a:xfrm>
        </p:spPr>
        <p:txBody>
          <a:bodyPr anchor="ctr"/>
          <a:lstStyle>
            <a:lvl1pPr marL="0" indent="0">
              <a:spcBef>
                <a:spcPts val="600"/>
              </a:spcBef>
              <a:spcAft>
                <a:spcPts val="600"/>
              </a:spcAft>
              <a:buNone/>
              <a:defRPr sz="1200"/>
            </a:lvl1pPr>
            <a:lvl2pPr marL="228600" indent="0">
              <a:spcBef>
                <a:spcPts val="600"/>
              </a:spcBef>
              <a:spcAft>
                <a:spcPts val="600"/>
              </a:spcAft>
              <a:buNone/>
              <a:defRPr sz="1200"/>
            </a:lvl2pPr>
          </a:lstStyle>
          <a:p>
            <a:pPr lvl="0"/>
            <a:r>
              <a:rPr lang="en-US" dirty="0"/>
              <a:t>Click to edit Master text styles</a:t>
            </a:r>
          </a:p>
        </p:txBody>
      </p:sp>
    </p:spTree>
    <p:extLst>
      <p:ext uri="{BB962C8B-B14F-4D97-AF65-F5344CB8AC3E}">
        <p14:creationId xmlns:p14="http://schemas.microsoft.com/office/powerpoint/2010/main" val="4246269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3F61BE-1576-D849-85E3-A2A9B7615A8A}"/>
              </a:ext>
            </a:extLst>
          </p:cNvPr>
          <p:cNvSpPr/>
          <p:nvPr userDrawn="1"/>
        </p:nvSpPr>
        <p:spPr>
          <a:xfrm>
            <a:off x="0" y="0"/>
            <a:ext cx="9144000" cy="901581"/>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84084"/>
            <a:ext cx="8229600" cy="803968"/>
          </a:xfrm>
        </p:spPr>
        <p:txBody>
          <a:bodyPr anchor="ctr"/>
          <a:lstStyle>
            <a:lvl1pPr>
              <a:defRPr spc="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660888"/>
            <a:ext cx="3904593" cy="2594560"/>
          </a:xfrm>
        </p:spPr>
        <p:txBody>
          <a:bodyPr/>
          <a:lstStyle>
            <a:lvl1pPr marL="0" indent="0">
              <a:lnSpc>
                <a:spcPct val="120000"/>
              </a:lnSpc>
              <a:spcBef>
                <a:spcPts val="600"/>
              </a:spcBef>
              <a:spcAft>
                <a:spcPts val="600"/>
              </a:spcAft>
              <a:buNone/>
              <a:defRPr/>
            </a:lvl1pPr>
            <a:lvl2pPr>
              <a:lnSpc>
                <a:spcPct val="120000"/>
              </a:lnSpc>
              <a:spcBef>
                <a:spcPts val="600"/>
              </a:spcBef>
              <a:spcAft>
                <a:spcPts val="600"/>
              </a:spcAft>
              <a:defRPr/>
            </a:lvl2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4AEAFD68-3CAD-BB46-88B7-78209E88064E}"/>
              </a:ext>
            </a:extLst>
          </p:cNvPr>
          <p:cNvSpPr>
            <a:spLocks noGrp="1"/>
          </p:cNvSpPr>
          <p:nvPr>
            <p:ph type="body" sz="quarter" idx="10"/>
          </p:nvPr>
        </p:nvSpPr>
        <p:spPr>
          <a:xfrm>
            <a:off x="457200" y="901700"/>
            <a:ext cx="8229600" cy="531315"/>
          </a:xfrm>
        </p:spPr>
        <p:txBody>
          <a:bodyPr anchor="ctr"/>
          <a:lstStyle>
            <a:lvl1pPr marL="0" indent="0">
              <a:spcBef>
                <a:spcPts val="600"/>
              </a:spcBef>
              <a:spcAft>
                <a:spcPts val="600"/>
              </a:spcAft>
              <a:buNone/>
              <a:defRPr sz="1200"/>
            </a:lvl1pPr>
            <a:lvl2pPr marL="228600" indent="0">
              <a:spcBef>
                <a:spcPts val="600"/>
              </a:spcBef>
              <a:spcAft>
                <a:spcPts val="600"/>
              </a:spcAft>
              <a:buNone/>
              <a:defRPr sz="1200"/>
            </a:lvl2pPr>
          </a:lstStyle>
          <a:p>
            <a:pPr lvl="0"/>
            <a:r>
              <a:rPr lang="en-US" dirty="0"/>
              <a:t>Click to edit Master text styles</a:t>
            </a:r>
          </a:p>
        </p:txBody>
      </p:sp>
      <p:sp>
        <p:nvSpPr>
          <p:cNvPr id="6" name="Content Placeholder 2">
            <a:extLst>
              <a:ext uri="{FF2B5EF4-FFF2-40B4-BE49-F238E27FC236}">
                <a16:creationId xmlns:a16="http://schemas.microsoft.com/office/drawing/2014/main" id="{324F924A-8578-BA4B-8D34-6C313FB4CC18}"/>
              </a:ext>
            </a:extLst>
          </p:cNvPr>
          <p:cNvSpPr>
            <a:spLocks noGrp="1"/>
          </p:cNvSpPr>
          <p:nvPr>
            <p:ph idx="11"/>
          </p:nvPr>
        </p:nvSpPr>
        <p:spPr>
          <a:xfrm>
            <a:off x="4782207" y="1660888"/>
            <a:ext cx="3904593" cy="2594560"/>
          </a:xfrm>
        </p:spPr>
        <p:txBody>
          <a:bodyPr/>
          <a:lstStyle>
            <a:lvl1pPr marL="0" indent="0">
              <a:lnSpc>
                <a:spcPct val="120000"/>
              </a:lnSpc>
              <a:spcBef>
                <a:spcPts val="600"/>
              </a:spcBef>
              <a:spcAft>
                <a:spcPts val="600"/>
              </a:spcAft>
              <a:buNone/>
              <a:defRPr/>
            </a:lvl1pPr>
            <a:lvl2pPr>
              <a:lnSpc>
                <a:spcPct val="120000"/>
              </a:lnSpc>
              <a:spcBef>
                <a:spcPts val="600"/>
              </a:spcBef>
              <a:spcAft>
                <a:spcPts val="600"/>
              </a:spcAft>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38203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A2B98-DA67-7B4C-947F-5BCCA9230437}"/>
              </a:ext>
            </a:extLst>
          </p:cNvPr>
          <p:cNvSpPr/>
          <p:nvPr userDrawn="1"/>
        </p:nvSpPr>
        <p:spPr>
          <a:xfrm>
            <a:off x="0" y="0"/>
            <a:ext cx="9144000" cy="901581"/>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60888"/>
            <a:ext cx="4857722" cy="2594560"/>
          </a:xfrm>
        </p:spPr>
        <p:txBody>
          <a:bodyPr/>
          <a:lstStyle>
            <a:lvl1pPr marL="0" indent="0">
              <a:lnSpc>
                <a:spcPct val="120000"/>
              </a:lnSpc>
              <a:spcBef>
                <a:spcPts val="600"/>
              </a:spcBef>
              <a:spcAft>
                <a:spcPts val="600"/>
              </a:spcAft>
              <a:buNone/>
              <a:defRPr sz="1100" b="0"/>
            </a:lvl1pPr>
            <a:lvl2pPr>
              <a:lnSpc>
                <a:spcPct val="120000"/>
              </a:lnSpc>
              <a:spcBef>
                <a:spcPts val="600"/>
              </a:spcBef>
              <a:spcAft>
                <a:spcPts val="600"/>
              </a:spcAft>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4AEAFD68-3CAD-BB46-88B7-78209E88064E}"/>
              </a:ext>
            </a:extLst>
          </p:cNvPr>
          <p:cNvSpPr>
            <a:spLocks noGrp="1"/>
          </p:cNvSpPr>
          <p:nvPr>
            <p:ph type="body" sz="quarter" idx="10"/>
          </p:nvPr>
        </p:nvSpPr>
        <p:spPr>
          <a:xfrm>
            <a:off x="457200" y="901700"/>
            <a:ext cx="8229600" cy="531315"/>
          </a:xfrm>
        </p:spPr>
        <p:txBody>
          <a:bodyPr anchor="ctr"/>
          <a:lstStyle>
            <a:lvl1pPr marL="0" indent="0">
              <a:spcBef>
                <a:spcPts val="600"/>
              </a:spcBef>
              <a:spcAft>
                <a:spcPts val="600"/>
              </a:spcAft>
              <a:buNone/>
              <a:defRPr sz="1200"/>
            </a:lvl1pPr>
            <a:lvl2pPr marL="228600" indent="0">
              <a:spcBef>
                <a:spcPts val="600"/>
              </a:spcBef>
              <a:spcAft>
                <a:spcPts val="600"/>
              </a:spcAft>
              <a:buNone/>
              <a:defRPr sz="1200"/>
            </a:lvl2pPr>
          </a:lstStyle>
          <a:p>
            <a:pPr lvl="0"/>
            <a:r>
              <a:rPr lang="en-US" dirty="0"/>
              <a:t>Click to edit Master text styles</a:t>
            </a:r>
          </a:p>
        </p:txBody>
      </p:sp>
      <p:sp>
        <p:nvSpPr>
          <p:cNvPr id="7" name="Title 1">
            <a:extLst>
              <a:ext uri="{FF2B5EF4-FFF2-40B4-BE49-F238E27FC236}">
                <a16:creationId xmlns:a16="http://schemas.microsoft.com/office/drawing/2014/main" id="{5A55B2E8-CCFA-214B-B9C2-C7BDE73EB02A}"/>
              </a:ext>
            </a:extLst>
          </p:cNvPr>
          <p:cNvSpPr>
            <a:spLocks noGrp="1"/>
          </p:cNvSpPr>
          <p:nvPr>
            <p:ph type="title"/>
          </p:nvPr>
        </p:nvSpPr>
        <p:spPr>
          <a:xfrm>
            <a:off x="457200" y="84084"/>
            <a:ext cx="8229600" cy="803968"/>
          </a:xfrm>
        </p:spPr>
        <p:txBody>
          <a:bodyPr anchor="ctr"/>
          <a:lstStyle>
            <a:lvl1pPr>
              <a:defRPr spc="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33993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E75AC-86AD-6C49-B500-D41548792B20}"/>
              </a:ext>
            </a:extLst>
          </p:cNvPr>
          <p:cNvSpPr/>
          <p:nvPr userDrawn="1"/>
        </p:nvSpPr>
        <p:spPr>
          <a:xfrm>
            <a:off x="0" y="0"/>
            <a:ext cx="9144000" cy="901581"/>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73572"/>
            <a:ext cx="8229600" cy="828009"/>
          </a:xfrm>
        </p:spPr>
        <p:txBody>
          <a:bodyPr anchor="ctr"/>
          <a:lstStyle>
            <a:lvl1pPr>
              <a:defRPr spc="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660888"/>
            <a:ext cx="2408830" cy="2594560"/>
          </a:xfrm>
        </p:spPr>
        <p:txBody>
          <a:bodyPr/>
          <a:lstStyle>
            <a:lvl1pPr marL="0" indent="0">
              <a:lnSpc>
                <a:spcPct val="120000"/>
              </a:lnSpc>
              <a:spcBef>
                <a:spcPts val="600"/>
              </a:spcBef>
              <a:spcAft>
                <a:spcPts val="600"/>
              </a:spcAft>
              <a:buNone/>
              <a:defRPr sz="1100" b="0"/>
            </a:lvl1pPr>
            <a:lvl2pPr>
              <a:lnSpc>
                <a:spcPct val="120000"/>
              </a:lnSpc>
              <a:spcBef>
                <a:spcPts val="600"/>
              </a:spcBef>
              <a:spcAft>
                <a:spcPts val="600"/>
              </a:spcAft>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4AEAFD68-3CAD-BB46-88B7-78209E88064E}"/>
              </a:ext>
            </a:extLst>
          </p:cNvPr>
          <p:cNvSpPr>
            <a:spLocks noGrp="1"/>
          </p:cNvSpPr>
          <p:nvPr>
            <p:ph type="body" sz="quarter" idx="10"/>
          </p:nvPr>
        </p:nvSpPr>
        <p:spPr>
          <a:xfrm>
            <a:off x="457200" y="901700"/>
            <a:ext cx="8229600" cy="531315"/>
          </a:xfrm>
        </p:spPr>
        <p:txBody>
          <a:bodyPr anchor="ctr"/>
          <a:lstStyle>
            <a:lvl1pPr marL="0" indent="0">
              <a:spcBef>
                <a:spcPts val="600"/>
              </a:spcBef>
              <a:spcAft>
                <a:spcPts val="600"/>
              </a:spcAft>
              <a:buNone/>
              <a:defRPr sz="1200"/>
            </a:lvl1pPr>
            <a:lvl2pPr marL="228600" indent="0">
              <a:spcBef>
                <a:spcPts val="600"/>
              </a:spcBef>
              <a:spcAft>
                <a:spcPts val="600"/>
              </a:spcAft>
              <a:buNone/>
              <a:defRPr sz="1200"/>
            </a:lvl2pPr>
          </a:lstStyle>
          <a:p>
            <a:pPr lvl="0"/>
            <a:r>
              <a:rPr lang="en-US" dirty="0"/>
              <a:t>Click to edit Master text styles</a:t>
            </a:r>
          </a:p>
        </p:txBody>
      </p:sp>
      <p:sp>
        <p:nvSpPr>
          <p:cNvPr id="6" name="Content Placeholder 2">
            <a:extLst>
              <a:ext uri="{FF2B5EF4-FFF2-40B4-BE49-F238E27FC236}">
                <a16:creationId xmlns:a16="http://schemas.microsoft.com/office/drawing/2014/main" id="{C7B3B6F5-2FB1-4740-8985-42D78F5A8761}"/>
              </a:ext>
            </a:extLst>
          </p:cNvPr>
          <p:cNvSpPr>
            <a:spLocks noGrp="1"/>
          </p:cNvSpPr>
          <p:nvPr>
            <p:ph idx="11"/>
          </p:nvPr>
        </p:nvSpPr>
        <p:spPr>
          <a:xfrm>
            <a:off x="3367585" y="1660888"/>
            <a:ext cx="2408830" cy="2594560"/>
          </a:xfrm>
        </p:spPr>
        <p:txBody>
          <a:bodyPr/>
          <a:lstStyle>
            <a:lvl1pPr marL="0" indent="0">
              <a:lnSpc>
                <a:spcPct val="120000"/>
              </a:lnSpc>
              <a:spcBef>
                <a:spcPts val="600"/>
              </a:spcBef>
              <a:spcAft>
                <a:spcPts val="600"/>
              </a:spcAft>
              <a:buNone/>
              <a:defRPr sz="1100" b="0"/>
            </a:lvl1pPr>
            <a:lvl2pPr>
              <a:lnSpc>
                <a:spcPct val="120000"/>
              </a:lnSpc>
              <a:spcBef>
                <a:spcPts val="600"/>
              </a:spcBef>
              <a:spcAft>
                <a:spcPts val="600"/>
              </a:spcAft>
              <a:defRPr/>
            </a:lvl2pPr>
          </a:lstStyle>
          <a:p>
            <a:pPr lvl="0"/>
            <a:r>
              <a:rPr lang="en-US" dirty="0"/>
              <a:t>Click to edit Master text styles</a:t>
            </a:r>
          </a:p>
        </p:txBody>
      </p:sp>
      <p:sp>
        <p:nvSpPr>
          <p:cNvPr id="7" name="Content Placeholder 2">
            <a:extLst>
              <a:ext uri="{FF2B5EF4-FFF2-40B4-BE49-F238E27FC236}">
                <a16:creationId xmlns:a16="http://schemas.microsoft.com/office/drawing/2014/main" id="{B81E4BFF-0AE3-0B40-BCBD-890E67BE7F35}"/>
              </a:ext>
            </a:extLst>
          </p:cNvPr>
          <p:cNvSpPr>
            <a:spLocks noGrp="1"/>
          </p:cNvSpPr>
          <p:nvPr>
            <p:ph idx="12"/>
          </p:nvPr>
        </p:nvSpPr>
        <p:spPr>
          <a:xfrm>
            <a:off x="6277970" y="1660888"/>
            <a:ext cx="2408830" cy="2594560"/>
          </a:xfrm>
        </p:spPr>
        <p:txBody>
          <a:bodyPr/>
          <a:lstStyle>
            <a:lvl1pPr marL="0" indent="0">
              <a:lnSpc>
                <a:spcPct val="120000"/>
              </a:lnSpc>
              <a:spcBef>
                <a:spcPts val="600"/>
              </a:spcBef>
              <a:spcAft>
                <a:spcPts val="600"/>
              </a:spcAft>
              <a:buNone/>
              <a:defRPr sz="1100" b="0"/>
            </a:lvl1pPr>
            <a:lvl2pPr>
              <a:lnSpc>
                <a:spcPct val="120000"/>
              </a:lnSpc>
              <a:spcBef>
                <a:spcPts val="600"/>
              </a:spcBef>
              <a:spcAft>
                <a:spcPts val="600"/>
              </a:spcAft>
              <a:defRPr/>
            </a:lvl2pPr>
          </a:lstStyle>
          <a:p>
            <a:pPr lvl="0"/>
            <a:r>
              <a:rPr lang="en-US" dirty="0"/>
              <a:t>Click to edit Master text styles</a:t>
            </a:r>
          </a:p>
        </p:txBody>
      </p:sp>
    </p:spTree>
    <p:extLst>
      <p:ext uri="{BB962C8B-B14F-4D97-AF65-F5344CB8AC3E}">
        <p14:creationId xmlns:p14="http://schemas.microsoft.com/office/powerpoint/2010/main" val="3073024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14351"/>
            <a:ext cx="8229600" cy="387230"/>
          </a:xfrm>
          <a:prstGeom prst="rect">
            <a:avLst/>
          </a:prstGeom>
        </p:spPr>
        <p:txBody>
          <a:bodyPr vert="horz" wrap="none" lIns="0" tIns="0" rIns="0" bIns="0" rtlCol="0" anchor="t">
            <a:noAutofit/>
          </a:bodyPr>
          <a:lstStyle/>
          <a:p>
            <a:r>
              <a:rPr lang="en-US" dirty="0"/>
              <a:t>All Click To Edit Master Title Style</a:t>
            </a:r>
          </a:p>
        </p:txBody>
      </p:sp>
      <p:sp>
        <p:nvSpPr>
          <p:cNvPr id="3" name="Text Placeholder 2"/>
          <p:cNvSpPr>
            <a:spLocks noGrp="1"/>
          </p:cNvSpPr>
          <p:nvPr>
            <p:ph type="body" idx="1"/>
          </p:nvPr>
        </p:nvSpPr>
        <p:spPr>
          <a:xfrm>
            <a:off x="457200" y="1392072"/>
            <a:ext cx="4857722" cy="259456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3"/>
            <a:endParaRPr lang="en-US" dirty="0"/>
          </a:p>
        </p:txBody>
      </p:sp>
      <p:sp>
        <p:nvSpPr>
          <p:cNvPr id="76" name="TextBox 75"/>
          <p:cNvSpPr txBox="1"/>
          <p:nvPr userDrawn="1"/>
        </p:nvSpPr>
        <p:spPr>
          <a:xfrm>
            <a:off x="8592222" y="4798287"/>
            <a:ext cx="94578" cy="92333"/>
          </a:xfrm>
          <a:prstGeom prst="rect">
            <a:avLst/>
          </a:prstGeom>
          <a:noFill/>
        </p:spPr>
        <p:txBody>
          <a:bodyPr wrap="none" lIns="0" tIns="0" rIns="0" bIns="0" rtlCol="0">
            <a:spAutoFit/>
          </a:bodyPr>
          <a:lstStyle/>
          <a:p>
            <a:pPr algn="r"/>
            <a:fld id="{2385CB4A-7E96-44CA-B116-B71B544B697D}" type="slidenum">
              <a:rPr lang="en-US" sz="600" b="0" i="0" smtClean="0">
                <a:solidFill>
                  <a:schemeClr val="bg2"/>
                </a:solidFill>
                <a:latin typeface="Arial" panose="020B0604020202020204" pitchFamily="34" charset="0"/>
              </a:rPr>
              <a:pPr algn="r"/>
              <a:t>‹#›</a:t>
            </a:fld>
            <a:endParaRPr lang="en-US" sz="600" b="0" i="0">
              <a:solidFill>
                <a:schemeClr val="bg2"/>
              </a:solidFill>
              <a:latin typeface="Arial" panose="020B0604020202020204" pitchFamily="34" charset="0"/>
            </a:endParaRPr>
          </a:p>
        </p:txBody>
      </p:sp>
      <p:sp>
        <p:nvSpPr>
          <p:cNvPr id="117" name="TextBox 116"/>
          <p:cNvSpPr txBox="1"/>
          <p:nvPr userDrawn="1"/>
        </p:nvSpPr>
        <p:spPr>
          <a:xfrm>
            <a:off x="3971676" y="4854315"/>
            <a:ext cx="1739258" cy="92333"/>
          </a:xfrm>
          <a:prstGeom prst="rect">
            <a:avLst/>
          </a:prstGeom>
          <a:noFill/>
        </p:spPr>
        <p:txBody>
          <a:bodyPr wrap="none" lIns="0" tIns="0" rIns="0" bIns="0" rtlCol="0">
            <a:spAutoFit/>
          </a:bodyPr>
          <a:lstStyle/>
          <a:p>
            <a:pPr algn="r"/>
            <a:r>
              <a:rPr lang="en-US" sz="600" b="0" i="0" dirty="0">
                <a:solidFill>
                  <a:schemeClr val="bg2"/>
                </a:solidFill>
                <a:latin typeface="Arial" panose="020B0604020202020204" pitchFamily="34" charset="0"/>
              </a:rPr>
              <a:t> Glenbrook for Bill and Melinda Gates Foundation </a:t>
            </a:r>
          </a:p>
        </p:txBody>
      </p:sp>
    </p:spTree>
    <p:extLst>
      <p:ext uri="{BB962C8B-B14F-4D97-AF65-F5344CB8AC3E}">
        <p14:creationId xmlns:p14="http://schemas.microsoft.com/office/powerpoint/2010/main" val="372813708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73" r:id="rId3"/>
    <p:sldLayoutId id="2147483674" r:id="rId4"/>
    <p:sldLayoutId id="2147483676" r:id="rId5"/>
    <p:sldLayoutId id="2147483680" r:id="rId6"/>
    <p:sldLayoutId id="2147483679" r:id="rId7"/>
    <p:sldLayoutId id="2147483677" r:id="rId8"/>
    <p:sldLayoutId id="2147483678" r:id="rId9"/>
    <p:sldLayoutId id="2147483675" r:id="rId10"/>
    <p:sldLayoutId id="2147483656" r:id="rId11"/>
    <p:sldLayoutId id="2147483658" r:id="rId12"/>
    <p:sldLayoutId id="2147483650" r:id="rId13"/>
    <p:sldLayoutId id="2147483657" r:id="rId14"/>
    <p:sldLayoutId id="2147483671" r:id="rId15"/>
    <p:sldLayoutId id="2147483668" r:id="rId16"/>
    <p:sldLayoutId id="2147483669" r:id="rId17"/>
    <p:sldLayoutId id="2147483659" r:id="rId18"/>
    <p:sldLayoutId id="2147483667" r:id="rId19"/>
    <p:sldLayoutId id="2147483654" r:id="rId20"/>
    <p:sldLayoutId id="2147483670" r:id="rId21"/>
    <p:sldLayoutId id="2147483672" r:id="rId22"/>
    <p:sldLayoutId id="2147483683" r:id="rId23"/>
    <p:sldLayoutId id="2147483685" r:id="rId24"/>
    <p:sldLayoutId id="2147483686" r:id="rId25"/>
  </p:sldLayoutIdLst>
  <p:txStyles>
    <p:titleStyle>
      <a:lvl1pPr algn="l" defTabSz="685800" rtl="0" eaLnBrk="1" latinLnBrk="0" hangingPunct="1">
        <a:lnSpc>
          <a:spcPct val="95000"/>
        </a:lnSpc>
        <a:spcBef>
          <a:spcPct val="0"/>
        </a:spcBef>
        <a:buNone/>
        <a:defRPr sz="2100" b="1" kern="1200" spc="0" baseline="0">
          <a:solidFill>
            <a:schemeClr val="accent1"/>
          </a:solidFill>
          <a:latin typeface="+mj-lt"/>
          <a:ea typeface="+mj-ea"/>
          <a:cs typeface="+mj-cs"/>
        </a:defRPr>
      </a:lvl1pPr>
    </p:titleStyle>
    <p:bodyStyle>
      <a:lvl1pPr marL="171450" indent="-171450" algn="l" defTabSz="685800" rtl="0" eaLnBrk="1" latinLnBrk="0" hangingPunct="1">
        <a:lnSpc>
          <a:spcPct val="120000"/>
        </a:lnSpc>
        <a:spcBef>
          <a:spcPts val="450"/>
        </a:spcBef>
        <a:spcAft>
          <a:spcPts val="9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00000"/>
        </a:lnSpc>
        <a:spcBef>
          <a:spcPts val="0"/>
        </a:spcBef>
        <a:spcAft>
          <a:spcPts val="45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0.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tif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9.bin"/><Relationship Id="rId3" Type="http://schemas.openxmlformats.org/officeDocument/2006/relationships/tags" Target="../tags/tag2.xml"/><Relationship Id="rId7" Type="http://schemas.openxmlformats.org/officeDocument/2006/relationships/image" Target="../media/image28.bin"/><Relationship Id="rId2" Type="http://schemas.openxmlformats.org/officeDocument/2006/relationships/tags" Target="../tags/tag1.xml"/><Relationship Id="rId1" Type="http://schemas.openxmlformats.org/officeDocument/2006/relationships/themeOverride" Target="../theme/themeOverride1.xml"/><Relationship Id="rId6" Type="http://schemas.openxmlformats.org/officeDocument/2006/relationships/image" Target="../media/image27.png"/><Relationship Id="rId5" Type="http://schemas.openxmlformats.org/officeDocument/2006/relationships/image" Target="../media/image26.bin"/><Relationship Id="rId10" Type="http://schemas.openxmlformats.org/officeDocument/2006/relationships/image" Target="../media/image31.bin"/><Relationship Id="rId4" Type="http://schemas.openxmlformats.org/officeDocument/2006/relationships/slideLayout" Target="../slideLayouts/slideLayout2.xml"/><Relationship Id="rId9" Type="http://schemas.openxmlformats.org/officeDocument/2006/relationships/image" Target="../media/image30.bin"/></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5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chart" Target="../charts/chart4.xml"/><Relationship Id="rId4" Type="http://schemas.openxmlformats.org/officeDocument/2006/relationships/image" Target="../media/image13.tiff"/></Relationships>
</file>

<file path=ppt/slides/_rels/slide5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12.tiff"/></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svg"/><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rebecca@glenbrook.com" TargetMode="Externa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423052" y="407410"/>
            <a:ext cx="6090745" cy="2056717"/>
          </a:xfrm>
          <a:noFill/>
        </p:spPr>
        <p:txBody>
          <a:bodyPr/>
          <a:lstStyle/>
          <a:p>
            <a:pPr algn="r"/>
            <a:r>
              <a:rPr lang="en-US" sz="2800" spc="0" dirty="0"/>
              <a:t>The qr code </a:t>
            </a:r>
            <a:br>
              <a:rPr lang="en-US" sz="2800" spc="0" dirty="0"/>
            </a:br>
            <a:r>
              <a:rPr lang="en-US" sz="2800" spc="0" dirty="0"/>
              <a:t>payments landscape</a:t>
            </a:r>
            <a:br>
              <a:rPr lang="en-US" sz="2800" spc="0" dirty="0"/>
            </a:br>
            <a:br>
              <a:rPr lang="en-US" sz="2000" spc="0" dirty="0"/>
            </a:br>
            <a:r>
              <a:rPr lang="en-US" sz="2000" spc="0" dirty="0"/>
              <a:t>A LEVEL ONE PROJECT PERSPECTIVE</a:t>
            </a:r>
            <a:br>
              <a:rPr lang="en-US" sz="2000" spc="0" dirty="0"/>
            </a:br>
            <a:br>
              <a:rPr lang="en-US" sz="2000" spc="0" dirty="0"/>
            </a:br>
            <a:r>
              <a:rPr lang="en-US" sz="2000" spc="0" dirty="0"/>
              <a:t>JUNE 2023</a:t>
            </a:r>
            <a:endParaRPr lang="en-US" sz="2800" spc="0" dirty="0"/>
          </a:p>
        </p:txBody>
      </p:sp>
      <p:sp>
        <p:nvSpPr>
          <p:cNvPr id="3" name="Text Placeholder 2"/>
          <p:cNvSpPr>
            <a:spLocks noGrp="1"/>
          </p:cNvSpPr>
          <p:nvPr>
            <p:ph type="body" sz="quarter" idx="10"/>
          </p:nvPr>
        </p:nvSpPr>
        <p:spPr/>
        <p:txBody>
          <a:bodyPr/>
          <a:lstStyle/>
          <a:p>
            <a:pPr marL="0" indent="0">
              <a:buNone/>
            </a:pPr>
            <a:r>
              <a:rPr lang="en-US" b="0" dirty="0"/>
              <a:t>THE LEVEL ONE PROJECT IS AN INITIATVE OF THE BILL AND MELINDA GATES FOUNDATION</a:t>
            </a:r>
          </a:p>
        </p:txBody>
      </p:sp>
      <p:grpSp>
        <p:nvGrpSpPr>
          <p:cNvPr id="7" name="Group 6">
            <a:extLst>
              <a:ext uri="{FF2B5EF4-FFF2-40B4-BE49-F238E27FC236}">
                <a16:creationId xmlns:a16="http://schemas.microsoft.com/office/drawing/2014/main" id="{784F8A39-E776-F348-9E8E-469AF426503D}"/>
              </a:ext>
            </a:extLst>
          </p:cNvPr>
          <p:cNvGrpSpPr/>
          <p:nvPr/>
        </p:nvGrpSpPr>
        <p:grpSpPr bwMode="gray">
          <a:xfrm>
            <a:off x="434997" y="1799585"/>
            <a:ext cx="1541419" cy="1645920"/>
            <a:chOff x="1603722" y="-25168"/>
            <a:chExt cx="1645920" cy="1645920"/>
          </a:xfrm>
        </p:grpSpPr>
        <p:grpSp>
          <p:nvGrpSpPr>
            <p:cNvPr id="8" name="Group 7">
              <a:extLst>
                <a:ext uri="{FF2B5EF4-FFF2-40B4-BE49-F238E27FC236}">
                  <a16:creationId xmlns:a16="http://schemas.microsoft.com/office/drawing/2014/main" id="{56A49FE3-B46E-2845-A1C6-50F9A4E2C501}"/>
                </a:ext>
              </a:extLst>
            </p:cNvPr>
            <p:cNvGrpSpPr/>
            <p:nvPr/>
          </p:nvGrpSpPr>
          <p:grpSpPr bwMode="gray">
            <a:xfrm>
              <a:off x="1603722" y="-25168"/>
              <a:ext cx="1645920" cy="1645920"/>
              <a:chOff x="1603722" y="-25168"/>
              <a:chExt cx="1645920" cy="1645920"/>
            </a:xfrm>
          </p:grpSpPr>
          <p:sp>
            <p:nvSpPr>
              <p:cNvPr id="11" name="Rectangle 10">
                <a:extLst>
                  <a:ext uri="{FF2B5EF4-FFF2-40B4-BE49-F238E27FC236}">
                    <a16:creationId xmlns:a16="http://schemas.microsoft.com/office/drawing/2014/main" id="{25FAE9A3-2086-0848-A888-1BF9DBAD8A24}"/>
                  </a:ext>
                </a:extLst>
              </p:cNvPr>
              <p:cNvSpPr/>
              <p:nvPr/>
            </p:nvSpPr>
            <p:spPr bwMode="gray">
              <a:xfrm>
                <a:off x="1603722" y="-25168"/>
                <a:ext cx="1645920" cy="1645920"/>
              </a:xfrm>
              <a:prstGeom prst="rect">
                <a:avLst/>
              </a:prstGeom>
              <a:solidFill>
                <a:srgbClr val="AC2641"/>
              </a:solidFill>
              <a:ln>
                <a:solidFill>
                  <a:srgbClr val="AC2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a:extLst>
                  <a:ext uri="{FF2B5EF4-FFF2-40B4-BE49-F238E27FC236}">
                    <a16:creationId xmlns:a16="http://schemas.microsoft.com/office/drawing/2014/main" id="{6463B76A-8A7A-4845-BE3D-D09693106E99}"/>
                  </a:ext>
                </a:extLst>
              </p:cNvPr>
              <p:cNvPicPr>
                <a:picLocks noChangeAspect="1"/>
              </p:cNvPicPr>
              <p:nvPr/>
            </p:nvPicPr>
            <p:blipFill rotWithShape="1">
              <a:blip r:embed="rId3">
                <a:extLst>
                  <a:ext uri="{28A0092B-C50C-407E-A947-70E740481C1C}">
                    <a14:useLocalDpi xmlns:a14="http://schemas.microsoft.com/office/drawing/2010/main" val="0"/>
                  </a:ext>
                </a:extLst>
              </a:blip>
              <a:srcRect l="-6" b="-3"/>
              <a:stretch/>
            </p:blipFill>
            <p:spPr bwMode="gray">
              <a:xfrm>
                <a:off x="1632657" y="525928"/>
                <a:ext cx="532044" cy="226893"/>
              </a:xfrm>
              <a:prstGeom prst="rect">
                <a:avLst/>
              </a:prstGeom>
            </p:spPr>
          </p:pic>
          <p:pic>
            <p:nvPicPr>
              <p:cNvPr id="13" name="Picture 12">
                <a:extLst>
                  <a:ext uri="{FF2B5EF4-FFF2-40B4-BE49-F238E27FC236}">
                    <a16:creationId xmlns:a16="http://schemas.microsoft.com/office/drawing/2014/main" id="{5DBE63E7-1487-7643-859F-A50F5C1FC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2592092" y="91613"/>
                <a:ext cx="543249" cy="579466"/>
              </a:xfrm>
              <a:prstGeom prst="rect">
                <a:avLst/>
              </a:prstGeom>
            </p:spPr>
          </p:pic>
        </p:grpSp>
        <p:pic>
          <p:nvPicPr>
            <p:cNvPr id="9" name="Picture 8">
              <a:extLst>
                <a:ext uri="{FF2B5EF4-FFF2-40B4-BE49-F238E27FC236}">
                  <a16:creationId xmlns:a16="http://schemas.microsoft.com/office/drawing/2014/main" id="{ED0A49CF-9CAB-F345-89E9-298C69D63305}"/>
                </a:ext>
              </a:extLst>
            </p:cNvPr>
            <p:cNvPicPr>
              <a:picLocks noChangeAspect="1"/>
            </p:cNvPicPr>
            <p:nvPr/>
          </p:nvPicPr>
          <p:blipFill rotWithShape="1">
            <a:blip r:embed="rId5">
              <a:extLst>
                <a:ext uri="{28A0092B-C50C-407E-A947-70E740481C1C}">
                  <a14:useLocalDpi xmlns:a14="http://schemas.microsoft.com/office/drawing/2010/main" val="0"/>
                </a:ext>
              </a:extLst>
            </a:blip>
            <a:srcRect t="-13119" b="-3"/>
            <a:stretch/>
          </p:blipFill>
          <p:spPr bwMode="gray">
            <a:xfrm>
              <a:off x="1632657" y="752821"/>
              <a:ext cx="1586203" cy="256667"/>
            </a:xfrm>
            <a:prstGeom prst="rect">
              <a:avLst/>
            </a:prstGeom>
          </p:spPr>
        </p:pic>
        <p:pic>
          <p:nvPicPr>
            <p:cNvPr id="10" name="Picture 9">
              <a:extLst>
                <a:ext uri="{FF2B5EF4-FFF2-40B4-BE49-F238E27FC236}">
                  <a16:creationId xmlns:a16="http://schemas.microsoft.com/office/drawing/2014/main" id="{C1F3C738-C24A-2349-A0B0-D3736023678C}"/>
                </a:ext>
              </a:extLst>
            </p:cNvPr>
            <p:cNvPicPr>
              <a:picLocks noChangeAspect="1"/>
            </p:cNvPicPr>
            <p:nvPr/>
          </p:nvPicPr>
          <p:blipFill rotWithShape="1">
            <a:blip r:embed="rId6">
              <a:extLst>
                <a:ext uri="{28A0092B-C50C-407E-A947-70E740481C1C}">
                  <a14:useLocalDpi xmlns:a14="http://schemas.microsoft.com/office/drawing/2010/main" val="0"/>
                </a:ext>
              </a:extLst>
            </a:blip>
            <a:srcRect r="-5258" b="-3"/>
            <a:stretch/>
          </p:blipFill>
          <p:spPr bwMode="gray">
            <a:xfrm>
              <a:off x="1632657" y="1053333"/>
              <a:ext cx="1182153" cy="226893"/>
            </a:xfrm>
            <a:prstGeom prst="rect">
              <a:avLst/>
            </a:prstGeom>
          </p:spPr>
        </p:pic>
      </p:grpSp>
      <p:sp>
        <p:nvSpPr>
          <p:cNvPr id="4" name="Text Placeholder 3">
            <a:extLst>
              <a:ext uri="{FF2B5EF4-FFF2-40B4-BE49-F238E27FC236}">
                <a16:creationId xmlns:a16="http://schemas.microsoft.com/office/drawing/2014/main" id="{1A71ADEE-F70F-594D-8695-B0B13F6791A0}"/>
              </a:ext>
            </a:extLst>
          </p:cNvPr>
          <p:cNvSpPr>
            <a:spLocks noGrp="1"/>
          </p:cNvSpPr>
          <p:nvPr>
            <p:ph type="body" sz="quarter" idx="12"/>
          </p:nvPr>
        </p:nvSpPr>
        <p:spPr>
          <a:xfrm>
            <a:off x="372472" y="4625789"/>
            <a:ext cx="1575116" cy="251291"/>
          </a:xfrm>
        </p:spPr>
        <p:txBody>
          <a:bodyPr/>
          <a:lstStyle/>
          <a:p>
            <a:pPr marL="0" indent="0">
              <a:buNone/>
            </a:pPr>
            <a:r>
              <a:rPr lang="en-US" b="0" dirty="0"/>
              <a:t>GLENBROOK</a:t>
            </a:r>
            <a:r>
              <a:rPr lang="en-US" dirty="0"/>
              <a:t> PARTNERS</a:t>
            </a:r>
          </a:p>
        </p:txBody>
      </p:sp>
    </p:spTree>
    <p:extLst>
      <p:ext uri="{BB962C8B-B14F-4D97-AF65-F5344CB8AC3E}">
        <p14:creationId xmlns:p14="http://schemas.microsoft.com/office/powerpoint/2010/main" val="1907083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33183B-9753-9745-8FF7-4248085A9E89}"/>
              </a:ext>
            </a:extLst>
          </p:cNvPr>
          <p:cNvSpPr/>
          <p:nvPr/>
        </p:nvSpPr>
        <p:spPr>
          <a:xfrm>
            <a:off x="457200" y="1203158"/>
            <a:ext cx="2695512" cy="3531074"/>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spcBef>
                <a:spcPts val="300"/>
              </a:spcBef>
              <a:spcAft>
                <a:spcPts val="300"/>
              </a:spcAft>
              <a:buFont typeface="Arial" panose="020B0604020202020204" pitchFamily="34" charset="0"/>
              <a:buNone/>
            </a:pPr>
            <a:r>
              <a:rPr lang="en-US" sz="1200" b="1" dirty="0">
                <a:solidFill>
                  <a:schemeClr val="accent3">
                    <a:lumMod val="75000"/>
                  </a:schemeClr>
                </a:solidFill>
                <a:latin typeface="Arial" panose="020B0604020202020204" pitchFamily="34" charset="0"/>
                <a:cs typeface="Arial" panose="020B0604020202020204" pitchFamily="34" charset="0"/>
              </a:rPr>
              <a:t>Shared QR Code</a:t>
            </a:r>
            <a:br>
              <a:rPr lang="en-US" sz="1200" b="1" dirty="0">
                <a:solidFill>
                  <a:schemeClr val="accent3">
                    <a:lumMod val="75000"/>
                  </a:schemeClr>
                </a:solidFill>
                <a:latin typeface="Arial" panose="020B0604020202020204" pitchFamily="34" charset="0"/>
                <a:cs typeface="Arial" panose="020B0604020202020204" pitchFamily="34" charset="0"/>
              </a:rPr>
            </a:br>
            <a:r>
              <a:rPr lang="en-US" sz="12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1200" b="1" dirty="0">
              <a:solidFill>
                <a:schemeClr val="accent3">
                  <a:lumMod val="75000"/>
                </a:schemeClr>
              </a:solidFill>
              <a:latin typeface="Arial" panose="020B0604020202020204" pitchFamily="34" charset="0"/>
              <a:cs typeface="Arial" panose="020B0604020202020204" pitchFamily="34" charset="0"/>
            </a:endParaRPr>
          </a:p>
          <a:p>
            <a:pPr>
              <a:lnSpc>
                <a:spcPct val="120000"/>
              </a:lnSpc>
              <a:spcBef>
                <a:spcPts val="300"/>
              </a:spcBef>
              <a:spcAft>
                <a:spcPts val="300"/>
              </a:spcAft>
            </a:pPr>
            <a:r>
              <a:rPr lang="en-US" sz="1100" dirty="0">
                <a:solidFill>
                  <a:schemeClr val="tx1"/>
                </a:solidFill>
                <a:latin typeface="Arial" panose="020B0604020202020204" pitchFamily="34" charset="0"/>
                <a:cs typeface="Arial" panose="020B0604020202020204" pitchFamily="34" charset="0"/>
              </a:rPr>
              <a:t>This multi-tenanted approach allows multiple schemes to initiate payments on their own “rails”, using a single QR code. The schemes may include both interoperable and closed-loop systems.</a:t>
            </a:r>
          </a:p>
          <a:p>
            <a:pPr>
              <a:lnSpc>
                <a:spcPct val="120000"/>
              </a:lnSpc>
              <a:spcBef>
                <a:spcPts val="300"/>
              </a:spcBef>
              <a:spcAft>
                <a:spcPts val="300"/>
              </a:spcAft>
              <a:buFont typeface="Arial" panose="020B0604020202020204" pitchFamily="34" charset="0"/>
              <a:buNone/>
            </a:pPr>
            <a:endParaRPr lang="en-US" sz="1200" b="1" dirty="0">
              <a:solidFill>
                <a:schemeClr val="accent2"/>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FC0F6CF2-D148-B443-B8EB-156BBB8CF7FC}"/>
              </a:ext>
            </a:extLst>
          </p:cNvPr>
          <p:cNvSpPr/>
          <p:nvPr/>
        </p:nvSpPr>
        <p:spPr>
          <a:xfrm>
            <a:off x="3224244" y="1203158"/>
            <a:ext cx="2695512" cy="3531074"/>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spcBef>
                <a:spcPts val="300"/>
              </a:spcBef>
              <a:spcAft>
                <a:spcPts val="300"/>
              </a:spcAft>
            </a:pPr>
            <a:r>
              <a:rPr lang="en-US" sz="1200" b="1" dirty="0">
                <a:solidFill>
                  <a:schemeClr val="accent4"/>
                </a:solidFill>
                <a:latin typeface="Arial" panose="020B0604020202020204" pitchFamily="34" charset="0"/>
                <a:cs typeface="Arial" panose="020B0604020202020204" pitchFamily="34" charset="0"/>
              </a:rPr>
              <a:t>Single QR Code</a:t>
            </a:r>
            <a:br>
              <a:rPr lang="en-US" sz="1200" b="1" dirty="0">
                <a:solidFill>
                  <a:schemeClr val="accent4"/>
                </a:solidFill>
                <a:latin typeface="Arial" panose="020B0604020202020204" pitchFamily="34" charset="0"/>
                <a:cs typeface="Arial" panose="020B0604020202020204" pitchFamily="34" charset="0"/>
              </a:rPr>
            </a:br>
            <a:r>
              <a:rPr lang="en-US" sz="1200" b="1" i="1" dirty="0">
                <a:solidFill>
                  <a:schemeClr val="accent4"/>
                </a:solidFill>
                <a:latin typeface="Arial" panose="020B0604020202020204" pitchFamily="34" charset="0"/>
                <a:cs typeface="Arial" panose="020B0604020202020204" pitchFamily="34" charset="0"/>
              </a:rPr>
              <a:t>Interoperable Payments System</a:t>
            </a:r>
          </a:p>
          <a:p>
            <a:pPr>
              <a:lnSpc>
                <a:spcPct val="120000"/>
              </a:lnSpc>
              <a:spcBef>
                <a:spcPts val="300"/>
              </a:spcBef>
              <a:spcAft>
                <a:spcPts val="300"/>
              </a:spcAft>
              <a:buNone/>
            </a:pPr>
            <a:r>
              <a:rPr lang="en-US" sz="1100" dirty="0">
                <a:solidFill>
                  <a:schemeClr val="tx1"/>
                </a:solidFill>
                <a:latin typeface="Arial" panose="020B0604020202020204" pitchFamily="34" charset="0"/>
                <a:cs typeface="Arial" panose="020B0604020202020204" pitchFamily="34" charset="0"/>
              </a:rPr>
              <a:t>One QR code enables payments </a:t>
            </a:r>
            <a:br>
              <a:rPr lang="en-US" sz="1100" dirty="0">
                <a:solidFill>
                  <a:schemeClr val="tx1"/>
                </a:solidFill>
                <a:latin typeface="Arial" panose="020B0604020202020204" pitchFamily="34" charset="0"/>
                <a:cs typeface="Arial" panose="020B0604020202020204" pitchFamily="34" charset="0"/>
              </a:rPr>
            </a:br>
            <a:r>
              <a:rPr lang="en-US" sz="1100" dirty="0">
                <a:solidFill>
                  <a:schemeClr val="tx1"/>
                </a:solidFill>
                <a:latin typeface="Arial" panose="020B0604020202020204" pitchFamily="34" charset="0"/>
                <a:cs typeface="Arial" panose="020B0604020202020204" pitchFamily="34" charset="0"/>
              </a:rPr>
              <a:t>on a single interoperable payment scheme. Consumers and merchants using different participating DFSPs can send and receive payments using the QR code.</a:t>
            </a:r>
          </a:p>
        </p:txBody>
      </p:sp>
      <p:sp>
        <p:nvSpPr>
          <p:cNvPr id="39" name="Rectangle 38">
            <a:extLst>
              <a:ext uri="{FF2B5EF4-FFF2-40B4-BE49-F238E27FC236}">
                <a16:creationId xmlns:a16="http://schemas.microsoft.com/office/drawing/2014/main" id="{7DBEAB0D-0644-5F4B-8336-938503BA8464}"/>
              </a:ext>
            </a:extLst>
          </p:cNvPr>
          <p:cNvSpPr/>
          <p:nvPr/>
        </p:nvSpPr>
        <p:spPr>
          <a:xfrm>
            <a:off x="5991288" y="1203158"/>
            <a:ext cx="2695512" cy="3531074"/>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spcBef>
                <a:spcPts val="300"/>
              </a:spcBef>
              <a:spcAft>
                <a:spcPts val="300"/>
              </a:spcAft>
            </a:pPr>
            <a:r>
              <a:rPr lang="en-US" sz="1200" b="1" dirty="0">
                <a:solidFill>
                  <a:schemeClr val="accent5">
                    <a:lumMod val="50000"/>
                  </a:schemeClr>
                </a:solidFill>
                <a:latin typeface="Arial" panose="020B0604020202020204" pitchFamily="34" charset="0"/>
                <a:cs typeface="Arial" panose="020B0604020202020204" pitchFamily="34" charset="0"/>
              </a:rPr>
              <a:t>Single QR Code</a:t>
            </a:r>
            <a:br>
              <a:rPr lang="en-US" sz="1200" b="1" dirty="0">
                <a:solidFill>
                  <a:schemeClr val="accent5">
                    <a:lumMod val="50000"/>
                  </a:schemeClr>
                </a:solidFill>
                <a:latin typeface="Arial" panose="020B0604020202020204" pitchFamily="34" charset="0"/>
                <a:cs typeface="Arial" panose="020B0604020202020204" pitchFamily="34" charset="0"/>
              </a:rPr>
            </a:br>
            <a:r>
              <a:rPr lang="en-US" sz="1200" b="1" i="1" dirty="0">
                <a:solidFill>
                  <a:schemeClr val="accent5">
                    <a:lumMod val="50000"/>
                  </a:schemeClr>
                </a:solidFill>
                <a:latin typeface="Arial" panose="020B0604020202020204" pitchFamily="34" charset="0"/>
                <a:cs typeface="Arial" panose="020B0604020202020204" pitchFamily="34" charset="0"/>
              </a:rPr>
              <a:t>Closed-Loop Payments System</a:t>
            </a:r>
          </a:p>
          <a:p>
            <a:pPr>
              <a:lnSpc>
                <a:spcPct val="120000"/>
              </a:lnSpc>
              <a:spcBef>
                <a:spcPts val="300"/>
              </a:spcBef>
              <a:spcAft>
                <a:spcPts val="300"/>
              </a:spcAft>
              <a:buNone/>
            </a:pPr>
            <a:r>
              <a:rPr lang="en-US" sz="1100" dirty="0">
                <a:solidFill>
                  <a:schemeClr val="tx1"/>
                </a:solidFill>
                <a:latin typeface="Arial" panose="020B0604020202020204" pitchFamily="34" charset="0"/>
                <a:cs typeface="Arial" panose="020B0604020202020204" pitchFamily="34" charset="0"/>
              </a:rPr>
              <a:t>One QR code enables payments in a closed-loop payment system. These enable payments only for the payment system that provides them and requires both consumers and merchants to participate directly in the scheme.</a:t>
            </a:r>
          </a:p>
        </p:txBody>
      </p:sp>
      <p:sp>
        <p:nvSpPr>
          <p:cNvPr id="2" name="Title 1">
            <a:extLst>
              <a:ext uri="{FF2B5EF4-FFF2-40B4-BE49-F238E27FC236}">
                <a16:creationId xmlns:a16="http://schemas.microsoft.com/office/drawing/2014/main" id="{26B92FEB-8047-4A48-AFF4-3E95B19FC96E}"/>
              </a:ext>
            </a:extLst>
          </p:cNvPr>
          <p:cNvSpPr>
            <a:spLocks noGrp="1"/>
          </p:cNvSpPr>
          <p:nvPr>
            <p:ph type="title"/>
          </p:nvPr>
        </p:nvSpPr>
        <p:spPr/>
        <p:txBody>
          <a:bodyPr/>
          <a:lstStyle/>
          <a:p>
            <a:r>
              <a:rPr lang="en-US" dirty="0"/>
              <a:t>QR Code Payment Models In Market</a:t>
            </a:r>
          </a:p>
        </p:txBody>
      </p:sp>
      <p:sp>
        <p:nvSpPr>
          <p:cNvPr id="5" name="Text Placeholder 4">
            <a:extLst>
              <a:ext uri="{FF2B5EF4-FFF2-40B4-BE49-F238E27FC236}">
                <a16:creationId xmlns:a16="http://schemas.microsoft.com/office/drawing/2014/main" id="{35BF823A-BECC-D741-BFE3-4D34D53C3934}"/>
              </a:ext>
            </a:extLst>
          </p:cNvPr>
          <p:cNvSpPr>
            <a:spLocks noGrp="1"/>
          </p:cNvSpPr>
          <p:nvPr>
            <p:ph type="body" sz="quarter" idx="10"/>
          </p:nvPr>
        </p:nvSpPr>
        <p:spPr/>
        <p:txBody>
          <a:bodyPr/>
          <a:lstStyle/>
          <a:p>
            <a:r>
              <a:rPr lang="en-US" dirty="0">
                <a:solidFill>
                  <a:schemeClr val="tx1"/>
                </a:solidFill>
                <a:cs typeface="Arial" panose="020B0604020202020204" pitchFamily="34" charset="0"/>
              </a:rPr>
              <a:t>There are multiple different QR code models that are either live or in implementation in markets across the world.</a:t>
            </a:r>
          </a:p>
          <a:p>
            <a:endParaRPr lang="en-US" dirty="0">
              <a:solidFill>
                <a:schemeClr val="tx1"/>
              </a:solidFill>
            </a:endParaRPr>
          </a:p>
        </p:txBody>
      </p:sp>
      <p:grpSp>
        <p:nvGrpSpPr>
          <p:cNvPr id="25" name="Group 24">
            <a:extLst>
              <a:ext uri="{FF2B5EF4-FFF2-40B4-BE49-F238E27FC236}">
                <a16:creationId xmlns:a16="http://schemas.microsoft.com/office/drawing/2014/main" id="{E29A242E-B67C-DB43-B6BD-84DAEC7DB54F}"/>
              </a:ext>
            </a:extLst>
          </p:cNvPr>
          <p:cNvGrpSpPr/>
          <p:nvPr/>
        </p:nvGrpSpPr>
        <p:grpSpPr>
          <a:xfrm>
            <a:off x="868933" y="3028949"/>
            <a:ext cx="1554059" cy="1600200"/>
            <a:chOff x="1014693" y="2789910"/>
            <a:chExt cx="1554059" cy="1600200"/>
          </a:xfrm>
        </p:grpSpPr>
        <p:sp>
          <p:nvSpPr>
            <p:cNvPr id="26" name="Rounded Rectangle 25">
              <a:extLst>
                <a:ext uri="{FF2B5EF4-FFF2-40B4-BE49-F238E27FC236}">
                  <a16:creationId xmlns:a16="http://schemas.microsoft.com/office/drawing/2014/main" id="{6F0DBC8E-FCB6-284D-BA8E-4045FC2BB45D}"/>
                </a:ext>
              </a:extLst>
            </p:cNvPr>
            <p:cNvSpPr/>
            <p:nvPr/>
          </p:nvSpPr>
          <p:spPr>
            <a:xfrm>
              <a:off x="1060866" y="278991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CF7D3C85-A255-BC40-9B69-F709B89E5005}"/>
                </a:ext>
              </a:extLst>
            </p:cNvPr>
            <p:cNvPicPr>
              <a:picLocks noChangeAspect="1"/>
            </p:cNvPicPr>
            <p:nvPr/>
          </p:nvPicPr>
          <p:blipFill>
            <a:blip r:embed="rId3"/>
            <a:stretch>
              <a:fillRect/>
            </a:stretch>
          </p:blipFill>
          <p:spPr>
            <a:xfrm>
              <a:off x="2078255" y="3821881"/>
              <a:ext cx="429768" cy="429768"/>
            </a:xfrm>
            <a:prstGeom prst="rect">
              <a:avLst/>
            </a:prstGeom>
          </p:spPr>
        </p:pic>
        <p:pic>
          <p:nvPicPr>
            <p:cNvPr id="28" name="Picture 27" descr="A close up of a logo&#10;&#10;Description automatically generated">
              <a:extLst>
                <a:ext uri="{FF2B5EF4-FFF2-40B4-BE49-F238E27FC236}">
                  <a16:creationId xmlns:a16="http://schemas.microsoft.com/office/drawing/2014/main" id="{40138F4C-0C43-7E40-BD79-165D4743706C}"/>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14693" y="3711198"/>
              <a:ext cx="650139" cy="658287"/>
            </a:xfrm>
            <a:prstGeom prst="rect">
              <a:avLst/>
            </a:prstGeom>
          </p:spPr>
        </p:pic>
        <p:pic>
          <p:nvPicPr>
            <p:cNvPr id="31" name="Picture 30" descr="A close up of a logo&#10;&#10;Description automatically generated">
              <a:extLst>
                <a:ext uri="{FF2B5EF4-FFF2-40B4-BE49-F238E27FC236}">
                  <a16:creationId xmlns:a16="http://schemas.microsoft.com/office/drawing/2014/main" id="{7A996B67-B996-3F40-ADE8-8EBDF728F584}"/>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89740" y="3706877"/>
              <a:ext cx="650139" cy="658287"/>
            </a:xfrm>
            <a:prstGeom prst="rect">
              <a:avLst/>
            </a:prstGeom>
          </p:spPr>
        </p:pic>
        <p:cxnSp>
          <p:nvCxnSpPr>
            <p:cNvPr id="32" name="Elbow Connector 31">
              <a:extLst>
                <a:ext uri="{FF2B5EF4-FFF2-40B4-BE49-F238E27FC236}">
                  <a16:creationId xmlns:a16="http://schemas.microsoft.com/office/drawing/2014/main" id="{AE137018-0B23-6A46-8F61-6FB6AA92FACD}"/>
                </a:ext>
              </a:extLst>
            </p:cNvPr>
            <p:cNvCxnSpPr>
              <a:cxnSpLocks/>
            </p:cNvCxnSpPr>
            <p:nvPr/>
          </p:nvCxnSpPr>
          <p:spPr>
            <a:xfrm rot="5400000" flipH="1" flipV="1">
              <a:off x="1422289" y="3332428"/>
              <a:ext cx="309994" cy="475046"/>
            </a:xfrm>
            <a:prstGeom prst="bentConnector3">
              <a:avLst>
                <a:gd name="adj1" fmla="val 50000"/>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AAD95A09-BAA1-784B-A8DA-BD6E7259B850}"/>
                </a:ext>
              </a:extLst>
            </p:cNvPr>
            <p:cNvCxnSpPr>
              <a:cxnSpLocks/>
            </p:cNvCxnSpPr>
            <p:nvPr/>
          </p:nvCxnSpPr>
          <p:spPr>
            <a:xfrm rot="16200000" flipV="1">
              <a:off x="1898869" y="3330894"/>
              <a:ext cx="306928" cy="475048"/>
            </a:xfrm>
            <a:prstGeom prst="bentConnector3">
              <a:avLst>
                <a:gd name="adj1" fmla="val 50000"/>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0DC056-9E7E-8049-9261-3CD70FDE1328}"/>
                </a:ext>
              </a:extLst>
            </p:cNvPr>
            <p:cNvCxnSpPr>
              <a:cxnSpLocks/>
            </p:cNvCxnSpPr>
            <p:nvPr/>
          </p:nvCxnSpPr>
          <p:spPr>
            <a:xfrm flipH="1" flipV="1">
              <a:off x="1814809" y="3414954"/>
              <a:ext cx="1" cy="305673"/>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5F771618-DB75-2348-814D-8AAB76EFB094}"/>
                </a:ext>
              </a:extLst>
            </p:cNvPr>
            <p:cNvPicPr>
              <a:picLocks noChangeAspect="1"/>
            </p:cNvPicPr>
            <p:nvPr/>
          </p:nvPicPr>
          <p:blipFill>
            <a:blip r:embed="rId5">
              <a:duotone>
                <a:schemeClr val="accent3">
                  <a:shade val="45000"/>
                  <a:satMod val="135000"/>
                </a:schemeClr>
                <a:prstClr val="white"/>
              </a:duotone>
            </a:blip>
            <a:stretch>
              <a:fillRect/>
            </a:stretch>
          </p:blipFill>
          <p:spPr>
            <a:xfrm>
              <a:off x="1540489" y="2852564"/>
              <a:ext cx="548640" cy="548640"/>
            </a:xfrm>
            <a:prstGeom prst="rect">
              <a:avLst/>
            </a:prstGeom>
          </p:spPr>
        </p:pic>
      </p:grpSp>
      <p:grpSp>
        <p:nvGrpSpPr>
          <p:cNvPr id="37" name="Group 36">
            <a:extLst>
              <a:ext uri="{FF2B5EF4-FFF2-40B4-BE49-F238E27FC236}">
                <a16:creationId xmlns:a16="http://schemas.microsoft.com/office/drawing/2014/main" id="{C2E0815C-05A5-9F49-A51F-66C718EB11FE}"/>
              </a:ext>
            </a:extLst>
          </p:cNvPr>
          <p:cNvGrpSpPr/>
          <p:nvPr/>
        </p:nvGrpSpPr>
        <p:grpSpPr>
          <a:xfrm>
            <a:off x="6426107" y="3028949"/>
            <a:ext cx="1507886" cy="1600200"/>
            <a:chOff x="6551107" y="2789910"/>
            <a:chExt cx="1507886" cy="1600200"/>
          </a:xfrm>
        </p:grpSpPr>
        <p:sp>
          <p:nvSpPr>
            <p:cNvPr id="42" name="Rounded Rectangle 41">
              <a:extLst>
                <a:ext uri="{FF2B5EF4-FFF2-40B4-BE49-F238E27FC236}">
                  <a16:creationId xmlns:a16="http://schemas.microsoft.com/office/drawing/2014/main" id="{702D464F-E59F-6D40-AA14-B9B77B354A8C}"/>
                </a:ext>
              </a:extLst>
            </p:cNvPr>
            <p:cNvSpPr/>
            <p:nvPr/>
          </p:nvSpPr>
          <p:spPr>
            <a:xfrm>
              <a:off x="6551107" y="2789910"/>
              <a:ext cx="1507886" cy="1600200"/>
            </a:xfrm>
            <a:prstGeom prst="roundRect">
              <a:avLst>
                <a:gd name="adj" fmla="val 4356"/>
              </a:avLst>
            </a:prstGeom>
            <a:solidFill>
              <a:schemeClr val="bg1"/>
            </a:solidFill>
            <a:ln w="127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212F03AC-A08C-564B-ACAA-A6239A65A2BD}"/>
                </a:ext>
              </a:extLst>
            </p:cNvPr>
            <p:cNvPicPr>
              <a:picLocks/>
            </p:cNvPicPr>
            <p:nvPr/>
          </p:nvPicPr>
          <p:blipFill>
            <a:blip r:embed="rId5">
              <a:duotone>
                <a:schemeClr val="accent5">
                  <a:shade val="45000"/>
                  <a:satMod val="135000"/>
                </a:schemeClr>
                <a:prstClr val="white"/>
              </a:duotone>
            </a:blip>
            <a:stretch>
              <a:fillRect/>
            </a:stretch>
          </p:blipFill>
          <p:spPr>
            <a:xfrm>
              <a:off x="7030730" y="2852564"/>
              <a:ext cx="548640" cy="548640"/>
            </a:xfrm>
            <a:prstGeom prst="rect">
              <a:avLst/>
            </a:prstGeom>
          </p:spPr>
        </p:pic>
        <p:cxnSp>
          <p:nvCxnSpPr>
            <p:cNvPr id="45" name="Straight Connector 44">
              <a:extLst>
                <a:ext uri="{FF2B5EF4-FFF2-40B4-BE49-F238E27FC236}">
                  <a16:creationId xmlns:a16="http://schemas.microsoft.com/office/drawing/2014/main" id="{5B63ECF7-DEE9-B14D-A0DD-AD9FA2185F08}"/>
                </a:ext>
              </a:extLst>
            </p:cNvPr>
            <p:cNvCxnSpPr>
              <a:cxnSpLocks/>
            </p:cNvCxnSpPr>
            <p:nvPr/>
          </p:nvCxnSpPr>
          <p:spPr>
            <a:xfrm flipH="1" flipV="1">
              <a:off x="7305050" y="3414954"/>
              <a:ext cx="1" cy="30567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63998962-6945-A348-ADC7-1A496D0B5901}"/>
                </a:ext>
              </a:extLst>
            </p:cNvPr>
            <p:cNvPicPr>
              <a:picLocks noChangeAspect="1"/>
            </p:cNvPicPr>
            <p:nvPr/>
          </p:nvPicPr>
          <p:blipFill>
            <a:blip r:embed="rId6"/>
            <a:stretch>
              <a:fillRect/>
            </a:stretch>
          </p:blipFill>
          <p:spPr>
            <a:xfrm>
              <a:off x="7090166" y="3821881"/>
              <a:ext cx="429768" cy="429768"/>
            </a:xfrm>
            <a:prstGeom prst="rect">
              <a:avLst/>
            </a:prstGeom>
          </p:spPr>
        </p:pic>
      </p:grpSp>
      <p:grpSp>
        <p:nvGrpSpPr>
          <p:cNvPr id="50" name="Group 49">
            <a:extLst>
              <a:ext uri="{FF2B5EF4-FFF2-40B4-BE49-F238E27FC236}">
                <a16:creationId xmlns:a16="http://schemas.microsoft.com/office/drawing/2014/main" id="{18431257-C2E0-2A47-ACC6-2651C26A292F}"/>
              </a:ext>
            </a:extLst>
          </p:cNvPr>
          <p:cNvGrpSpPr/>
          <p:nvPr/>
        </p:nvGrpSpPr>
        <p:grpSpPr>
          <a:xfrm>
            <a:off x="3670607" y="3028949"/>
            <a:ext cx="1507886" cy="1600200"/>
            <a:chOff x="3787969" y="2789910"/>
            <a:chExt cx="1507886" cy="1600200"/>
          </a:xfrm>
        </p:grpSpPr>
        <p:grpSp>
          <p:nvGrpSpPr>
            <p:cNvPr id="51" name="Group 50">
              <a:extLst>
                <a:ext uri="{FF2B5EF4-FFF2-40B4-BE49-F238E27FC236}">
                  <a16:creationId xmlns:a16="http://schemas.microsoft.com/office/drawing/2014/main" id="{2828B034-3947-D243-BD61-6F43112EEDA2}"/>
                </a:ext>
              </a:extLst>
            </p:cNvPr>
            <p:cNvGrpSpPr/>
            <p:nvPr/>
          </p:nvGrpSpPr>
          <p:grpSpPr>
            <a:xfrm>
              <a:off x="3787969" y="2789910"/>
              <a:ext cx="1507886" cy="1600200"/>
              <a:chOff x="3787969" y="2789910"/>
              <a:chExt cx="1507886" cy="1600200"/>
            </a:xfrm>
          </p:grpSpPr>
          <p:sp>
            <p:nvSpPr>
              <p:cNvPr id="55" name="Rounded Rectangle 54">
                <a:extLst>
                  <a:ext uri="{FF2B5EF4-FFF2-40B4-BE49-F238E27FC236}">
                    <a16:creationId xmlns:a16="http://schemas.microsoft.com/office/drawing/2014/main" id="{751F846E-5DC5-8B4D-AF67-873E0A03FEF9}"/>
                  </a:ext>
                </a:extLst>
              </p:cNvPr>
              <p:cNvSpPr/>
              <p:nvPr/>
            </p:nvSpPr>
            <p:spPr>
              <a:xfrm>
                <a:off x="3787969" y="2789910"/>
                <a:ext cx="1507886" cy="1600200"/>
              </a:xfrm>
              <a:prstGeom prst="roundRect">
                <a:avLst>
                  <a:gd name="adj" fmla="val 4356"/>
                </a:avLst>
              </a:prstGeom>
              <a:solidFill>
                <a:schemeClr val="bg1"/>
              </a:solid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59" name="Picture 58">
                <a:extLst>
                  <a:ext uri="{FF2B5EF4-FFF2-40B4-BE49-F238E27FC236}">
                    <a16:creationId xmlns:a16="http://schemas.microsoft.com/office/drawing/2014/main" id="{7485571F-D621-C64D-BC52-7797550999C0}"/>
                  </a:ext>
                </a:extLst>
              </p:cNvPr>
              <p:cNvPicPr>
                <a:picLocks/>
              </p:cNvPicPr>
              <p:nvPr/>
            </p:nvPicPr>
            <p:blipFill>
              <a:blip r:embed="rId5">
                <a:duotone>
                  <a:schemeClr val="accent2">
                    <a:shade val="45000"/>
                    <a:satMod val="135000"/>
                  </a:schemeClr>
                  <a:prstClr val="white"/>
                </a:duotone>
              </a:blip>
              <a:stretch>
                <a:fillRect/>
              </a:stretch>
            </p:blipFill>
            <p:spPr>
              <a:xfrm>
                <a:off x="4267592" y="2852564"/>
                <a:ext cx="548640" cy="548640"/>
              </a:xfrm>
              <a:prstGeom prst="rect">
                <a:avLst/>
              </a:prstGeom>
            </p:spPr>
          </p:pic>
          <p:cxnSp>
            <p:nvCxnSpPr>
              <p:cNvPr id="60" name="Straight Connector 59">
                <a:extLst>
                  <a:ext uri="{FF2B5EF4-FFF2-40B4-BE49-F238E27FC236}">
                    <a16:creationId xmlns:a16="http://schemas.microsoft.com/office/drawing/2014/main" id="{755CC126-9347-984B-819A-0BE31EE0B3EA}"/>
                  </a:ext>
                </a:extLst>
              </p:cNvPr>
              <p:cNvCxnSpPr>
                <a:cxnSpLocks/>
              </p:cNvCxnSpPr>
              <p:nvPr/>
            </p:nvCxnSpPr>
            <p:spPr>
              <a:xfrm flipH="1" flipV="1">
                <a:off x="4541912" y="3414954"/>
                <a:ext cx="1" cy="30567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54" name="Picture 53">
              <a:extLst>
                <a:ext uri="{FF2B5EF4-FFF2-40B4-BE49-F238E27FC236}">
                  <a16:creationId xmlns:a16="http://schemas.microsoft.com/office/drawing/2014/main" id="{FC2E8C3D-8728-5C47-9F43-495885C31878}"/>
                </a:ext>
              </a:extLst>
            </p:cNvPr>
            <p:cNvPicPr>
              <a:picLocks noChangeAspect="1"/>
            </p:cNvPicPr>
            <p:nvPr/>
          </p:nvPicPr>
          <p:blipFill>
            <a:blip r:embed="rId7"/>
            <a:stretch>
              <a:fillRect/>
            </a:stretch>
          </p:blipFill>
          <p:spPr>
            <a:xfrm>
              <a:off x="4312544" y="3800900"/>
              <a:ext cx="472487" cy="472487"/>
            </a:xfrm>
            <a:prstGeom prst="rect">
              <a:avLst/>
            </a:prstGeom>
          </p:spPr>
        </p:pic>
      </p:grpSp>
    </p:spTree>
    <p:extLst>
      <p:ext uri="{BB962C8B-B14F-4D97-AF65-F5344CB8AC3E}">
        <p14:creationId xmlns:p14="http://schemas.microsoft.com/office/powerpoint/2010/main" val="1274126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3CCF258-82E5-F748-839B-4F8B53462D48}"/>
              </a:ext>
            </a:extLst>
          </p:cNvPr>
          <p:cNvSpPr txBox="1"/>
          <p:nvPr/>
        </p:nvSpPr>
        <p:spPr>
          <a:xfrm>
            <a:off x="951244" y="1960605"/>
            <a:ext cx="2361362" cy="629339"/>
          </a:xfrm>
          <a:prstGeom prst="rect">
            <a:avLst/>
          </a:prstGeom>
          <a:noFill/>
        </p:spPr>
        <p:txBody>
          <a:bodyPr wrap="square" lIns="0" rIns="0" rtlCol="0">
            <a:spAutoFit/>
          </a:bodyPr>
          <a:lstStyle/>
          <a:p>
            <a:pPr algn="l">
              <a:lnSpc>
                <a:spcPct val="120000"/>
              </a:lnSpc>
              <a:spcBef>
                <a:spcPts val="300"/>
              </a:spcBef>
              <a:spcAft>
                <a:spcPts val="300"/>
              </a:spcAft>
            </a:pPr>
            <a:r>
              <a:rPr lang="en-US" sz="1000" dirty="0">
                <a:latin typeface="Arial" panose="020B0604020202020204" pitchFamily="34" charset="0"/>
                <a:cs typeface="Arial" panose="020B0604020202020204" pitchFamily="34" charset="0"/>
              </a:rPr>
              <a:t>In a closed-loop scheme, each customer and merchant has a direction relationship with the scheme.</a:t>
            </a:r>
          </a:p>
        </p:txBody>
      </p:sp>
      <p:sp>
        <p:nvSpPr>
          <p:cNvPr id="25" name="TextBox 24">
            <a:extLst>
              <a:ext uri="{FF2B5EF4-FFF2-40B4-BE49-F238E27FC236}">
                <a16:creationId xmlns:a16="http://schemas.microsoft.com/office/drawing/2014/main" id="{A5B1AEF6-8E2A-3C47-98B8-2843F46D00E7}"/>
              </a:ext>
            </a:extLst>
          </p:cNvPr>
          <p:cNvSpPr txBox="1"/>
          <p:nvPr/>
        </p:nvSpPr>
        <p:spPr>
          <a:xfrm>
            <a:off x="951244" y="4136338"/>
            <a:ext cx="2361362" cy="629339"/>
          </a:xfrm>
          <a:prstGeom prst="rect">
            <a:avLst/>
          </a:prstGeom>
          <a:noFill/>
        </p:spPr>
        <p:txBody>
          <a:bodyPr wrap="square" lIns="0" rIns="0" rtlCol="0">
            <a:spAutoFit/>
          </a:bodyPr>
          <a:lstStyle/>
          <a:p>
            <a:pPr algn="l">
              <a:lnSpc>
                <a:spcPct val="120000"/>
              </a:lnSpc>
              <a:spcBef>
                <a:spcPts val="300"/>
              </a:spcBef>
              <a:spcAft>
                <a:spcPts val="300"/>
              </a:spcAft>
            </a:pPr>
            <a:r>
              <a:rPr lang="en-US" sz="1000" dirty="0">
                <a:latin typeface="Arial" panose="020B0604020202020204" pitchFamily="34" charset="0"/>
                <a:cs typeface="Arial" panose="020B0604020202020204" pitchFamily="34" charset="0"/>
              </a:rPr>
              <a:t>The scheme may access open-loop, or other closed-loop schemes, as funding sources for its customers.</a:t>
            </a:r>
          </a:p>
        </p:txBody>
      </p:sp>
      <p:sp>
        <p:nvSpPr>
          <p:cNvPr id="27" name="TextBox 26">
            <a:extLst>
              <a:ext uri="{FF2B5EF4-FFF2-40B4-BE49-F238E27FC236}">
                <a16:creationId xmlns:a16="http://schemas.microsoft.com/office/drawing/2014/main" id="{0C88BF8C-BF72-7F49-AADA-CB16A5CB1754}"/>
              </a:ext>
            </a:extLst>
          </p:cNvPr>
          <p:cNvSpPr txBox="1"/>
          <p:nvPr/>
        </p:nvSpPr>
        <p:spPr>
          <a:xfrm>
            <a:off x="923027" y="1722436"/>
            <a:ext cx="2361362" cy="246221"/>
          </a:xfrm>
          <a:prstGeom prst="rect">
            <a:avLst/>
          </a:prstGeom>
          <a:noFill/>
        </p:spPr>
        <p:txBody>
          <a:bodyPr wrap="square" rtlCol="0">
            <a:spAutoFit/>
          </a:bodyPr>
          <a:lstStyle/>
          <a:p>
            <a:pPr algn="l"/>
            <a:r>
              <a:rPr lang="en-US" sz="1000" b="1" dirty="0">
                <a:latin typeface="Arial" panose="020B0604020202020204" pitchFamily="34" charset="0"/>
                <a:cs typeface="Arial" panose="020B0604020202020204" pitchFamily="34" charset="0"/>
              </a:rPr>
              <a:t>Closed-Loop Payments Schemes</a:t>
            </a:r>
          </a:p>
        </p:txBody>
      </p:sp>
      <p:sp>
        <p:nvSpPr>
          <p:cNvPr id="42" name="TextBox 41">
            <a:extLst>
              <a:ext uri="{FF2B5EF4-FFF2-40B4-BE49-F238E27FC236}">
                <a16:creationId xmlns:a16="http://schemas.microsoft.com/office/drawing/2014/main" id="{6EFF047C-DE6A-0545-B149-4EBCA74929F1}"/>
              </a:ext>
            </a:extLst>
          </p:cNvPr>
          <p:cNvSpPr txBox="1"/>
          <p:nvPr/>
        </p:nvSpPr>
        <p:spPr>
          <a:xfrm>
            <a:off x="3975104" y="1958213"/>
            <a:ext cx="3708536" cy="629339"/>
          </a:xfrm>
          <a:prstGeom prst="rect">
            <a:avLst/>
          </a:prstGeom>
          <a:noFill/>
        </p:spPr>
        <p:txBody>
          <a:bodyPr wrap="square" lIns="0" rIns="0" rtlCol="0">
            <a:spAutoFit/>
          </a:bodyPr>
          <a:lstStyle/>
          <a:p>
            <a:pPr algn="l">
              <a:lnSpc>
                <a:spcPct val="120000"/>
              </a:lnSpc>
              <a:spcBef>
                <a:spcPts val="300"/>
              </a:spcBef>
              <a:spcAft>
                <a:spcPts val="300"/>
              </a:spcAft>
            </a:pPr>
            <a:r>
              <a:rPr lang="en-US" sz="1000" dirty="0">
                <a:latin typeface="Arial" panose="020B0604020202020204" pitchFamily="34" charset="0"/>
                <a:cs typeface="Arial" panose="020B0604020202020204" pitchFamily="34" charset="0"/>
              </a:rPr>
              <a:t>In an open-loop system, digital financial services providers belong to the scheme, and deliver interoperable payments transactions through the scheme to their consumer and merchant customers.</a:t>
            </a:r>
          </a:p>
        </p:txBody>
      </p:sp>
      <p:sp>
        <p:nvSpPr>
          <p:cNvPr id="43" name="TextBox 42">
            <a:extLst>
              <a:ext uri="{FF2B5EF4-FFF2-40B4-BE49-F238E27FC236}">
                <a16:creationId xmlns:a16="http://schemas.microsoft.com/office/drawing/2014/main" id="{8009A1F0-A783-3C42-9161-D9C3E3B0D093}"/>
              </a:ext>
            </a:extLst>
          </p:cNvPr>
          <p:cNvSpPr txBox="1"/>
          <p:nvPr/>
        </p:nvSpPr>
        <p:spPr>
          <a:xfrm>
            <a:off x="3994960" y="4136338"/>
            <a:ext cx="3708536" cy="629339"/>
          </a:xfrm>
          <a:prstGeom prst="rect">
            <a:avLst/>
          </a:prstGeom>
          <a:noFill/>
        </p:spPr>
        <p:txBody>
          <a:bodyPr wrap="square" lIns="0" rIns="0" rtlCol="0">
            <a:spAutoFit/>
          </a:bodyPr>
          <a:lstStyle/>
          <a:p>
            <a:pPr algn="l">
              <a:lnSpc>
                <a:spcPct val="120000"/>
              </a:lnSpc>
              <a:spcBef>
                <a:spcPts val="300"/>
              </a:spcBef>
              <a:spcAft>
                <a:spcPts val="300"/>
              </a:spcAft>
            </a:pPr>
            <a:r>
              <a:rPr lang="en-US" sz="1000" dirty="0">
                <a:latin typeface="Arial" panose="020B0604020202020204" pitchFamily="34" charset="0"/>
                <a:cs typeface="Arial" panose="020B0604020202020204" pitchFamily="34" charset="0"/>
              </a:rPr>
              <a:t>Depending on regulation and scheme rules, an open-loop system may allow both banks and licensed non-banks to be digital financial services providers and participate in the scheme. </a:t>
            </a:r>
          </a:p>
        </p:txBody>
      </p:sp>
      <p:sp>
        <p:nvSpPr>
          <p:cNvPr id="44" name="TextBox 43">
            <a:extLst>
              <a:ext uri="{FF2B5EF4-FFF2-40B4-BE49-F238E27FC236}">
                <a16:creationId xmlns:a16="http://schemas.microsoft.com/office/drawing/2014/main" id="{EBB85D8D-9269-9C40-AB18-73CBD2602987}"/>
              </a:ext>
            </a:extLst>
          </p:cNvPr>
          <p:cNvSpPr txBox="1"/>
          <p:nvPr/>
        </p:nvSpPr>
        <p:spPr>
          <a:xfrm>
            <a:off x="3867385" y="1722436"/>
            <a:ext cx="2361362" cy="246221"/>
          </a:xfrm>
          <a:prstGeom prst="rect">
            <a:avLst/>
          </a:prstGeom>
          <a:noFill/>
        </p:spPr>
        <p:txBody>
          <a:bodyPr wrap="square" rtlCol="0">
            <a:spAutoFit/>
          </a:bodyPr>
          <a:lstStyle/>
          <a:p>
            <a:pPr algn="l"/>
            <a:r>
              <a:rPr lang="en-US" sz="1000" b="1" dirty="0">
                <a:latin typeface="Arial" panose="020B0604020202020204" pitchFamily="34" charset="0"/>
                <a:cs typeface="Arial" panose="020B0604020202020204" pitchFamily="34" charset="0"/>
              </a:rPr>
              <a:t>Open-Loop Payments Schemes</a:t>
            </a:r>
          </a:p>
        </p:txBody>
      </p:sp>
      <p:grpSp>
        <p:nvGrpSpPr>
          <p:cNvPr id="84" name="Group 83">
            <a:extLst>
              <a:ext uri="{FF2B5EF4-FFF2-40B4-BE49-F238E27FC236}">
                <a16:creationId xmlns:a16="http://schemas.microsoft.com/office/drawing/2014/main" id="{9D3892B5-D041-F044-A68B-F795C2D2876D}"/>
              </a:ext>
            </a:extLst>
          </p:cNvPr>
          <p:cNvGrpSpPr/>
          <p:nvPr/>
        </p:nvGrpSpPr>
        <p:grpSpPr>
          <a:xfrm>
            <a:off x="1159313" y="2816480"/>
            <a:ext cx="1981274" cy="1232830"/>
            <a:chOff x="533397" y="1042375"/>
            <a:chExt cx="1981274" cy="1232830"/>
          </a:xfrm>
        </p:grpSpPr>
        <p:sp>
          <p:nvSpPr>
            <p:cNvPr id="5" name="Oval 4">
              <a:extLst>
                <a:ext uri="{FF2B5EF4-FFF2-40B4-BE49-F238E27FC236}">
                  <a16:creationId xmlns:a16="http://schemas.microsoft.com/office/drawing/2014/main" id="{CD73B335-539C-FC44-BCF4-408104717E81}"/>
                </a:ext>
              </a:extLst>
            </p:cNvPr>
            <p:cNvSpPr>
              <a:spLocks noChangeAspect="1"/>
            </p:cNvSpPr>
            <p:nvPr/>
          </p:nvSpPr>
          <p:spPr>
            <a:xfrm>
              <a:off x="2240351" y="1086610"/>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M</a:t>
              </a:r>
            </a:p>
          </p:txBody>
        </p:sp>
        <p:sp>
          <p:nvSpPr>
            <p:cNvPr id="6" name="Oval 5">
              <a:extLst>
                <a:ext uri="{FF2B5EF4-FFF2-40B4-BE49-F238E27FC236}">
                  <a16:creationId xmlns:a16="http://schemas.microsoft.com/office/drawing/2014/main" id="{F89D4420-31F2-024E-8125-6993729CC462}"/>
                </a:ext>
              </a:extLst>
            </p:cNvPr>
            <p:cNvSpPr/>
            <p:nvPr/>
          </p:nvSpPr>
          <p:spPr>
            <a:xfrm>
              <a:off x="1078801" y="1239010"/>
              <a:ext cx="746350" cy="746350"/>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Scheme</a:t>
              </a:r>
            </a:p>
          </p:txBody>
        </p:sp>
        <p:sp>
          <p:nvSpPr>
            <p:cNvPr id="7" name="Oval 6">
              <a:extLst>
                <a:ext uri="{FF2B5EF4-FFF2-40B4-BE49-F238E27FC236}">
                  <a16:creationId xmlns:a16="http://schemas.microsoft.com/office/drawing/2014/main" id="{BAF98DBF-FA4A-8A45-805C-144BD2D6BA0D}"/>
                </a:ext>
              </a:extLst>
            </p:cNvPr>
            <p:cNvSpPr>
              <a:spLocks noChangeAspect="1"/>
            </p:cNvSpPr>
            <p:nvPr/>
          </p:nvSpPr>
          <p:spPr>
            <a:xfrm>
              <a:off x="533397" y="1086610"/>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C</a:t>
              </a:r>
            </a:p>
          </p:txBody>
        </p:sp>
        <p:sp>
          <p:nvSpPr>
            <p:cNvPr id="8" name="Oval 7">
              <a:extLst>
                <a:ext uri="{FF2B5EF4-FFF2-40B4-BE49-F238E27FC236}">
                  <a16:creationId xmlns:a16="http://schemas.microsoft.com/office/drawing/2014/main" id="{931716A6-FCAD-BF4D-B4DB-628FB911E0F5}"/>
                </a:ext>
              </a:extLst>
            </p:cNvPr>
            <p:cNvSpPr>
              <a:spLocks noChangeAspect="1"/>
            </p:cNvSpPr>
            <p:nvPr/>
          </p:nvSpPr>
          <p:spPr>
            <a:xfrm>
              <a:off x="533397" y="1475025"/>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C</a:t>
              </a:r>
            </a:p>
          </p:txBody>
        </p:sp>
        <p:sp>
          <p:nvSpPr>
            <p:cNvPr id="9" name="Oval 8">
              <a:extLst>
                <a:ext uri="{FF2B5EF4-FFF2-40B4-BE49-F238E27FC236}">
                  <a16:creationId xmlns:a16="http://schemas.microsoft.com/office/drawing/2014/main" id="{1CD68BC4-9336-9047-96C8-6588CB9CAAE4}"/>
                </a:ext>
              </a:extLst>
            </p:cNvPr>
            <p:cNvSpPr>
              <a:spLocks noChangeAspect="1"/>
            </p:cNvSpPr>
            <p:nvPr/>
          </p:nvSpPr>
          <p:spPr>
            <a:xfrm>
              <a:off x="533397" y="1832960"/>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C</a:t>
              </a:r>
            </a:p>
          </p:txBody>
        </p:sp>
        <p:sp>
          <p:nvSpPr>
            <p:cNvPr id="10" name="Oval 9">
              <a:extLst>
                <a:ext uri="{FF2B5EF4-FFF2-40B4-BE49-F238E27FC236}">
                  <a16:creationId xmlns:a16="http://schemas.microsoft.com/office/drawing/2014/main" id="{8117B183-F12F-0A4E-AF64-F23E1D31A2FC}"/>
                </a:ext>
              </a:extLst>
            </p:cNvPr>
            <p:cNvSpPr>
              <a:spLocks noChangeAspect="1"/>
            </p:cNvSpPr>
            <p:nvPr/>
          </p:nvSpPr>
          <p:spPr>
            <a:xfrm>
              <a:off x="2240351" y="1475025"/>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M</a:t>
              </a:r>
            </a:p>
          </p:txBody>
        </p:sp>
        <p:sp>
          <p:nvSpPr>
            <p:cNvPr id="11" name="Oval 10">
              <a:extLst>
                <a:ext uri="{FF2B5EF4-FFF2-40B4-BE49-F238E27FC236}">
                  <a16:creationId xmlns:a16="http://schemas.microsoft.com/office/drawing/2014/main" id="{0A7447C0-A256-174A-BCBA-04C12B32B469}"/>
                </a:ext>
              </a:extLst>
            </p:cNvPr>
            <p:cNvSpPr>
              <a:spLocks noChangeAspect="1"/>
            </p:cNvSpPr>
            <p:nvPr/>
          </p:nvSpPr>
          <p:spPr>
            <a:xfrm>
              <a:off x="2240351" y="1832960"/>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M</a:t>
              </a:r>
            </a:p>
          </p:txBody>
        </p:sp>
        <p:cxnSp>
          <p:nvCxnSpPr>
            <p:cNvPr id="13" name="Straight Connector 12">
              <a:extLst>
                <a:ext uri="{FF2B5EF4-FFF2-40B4-BE49-F238E27FC236}">
                  <a16:creationId xmlns:a16="http://schemas.microsoft.com/office/drawing/2014/main" id="{4A7FD447-6D89-614B-B18A-CE83F3210BC3}"/>
                </a:ext>
              </a:extLst>
            </p:cNvPr>
            <p:cNvCxnSpPr>
              <a:stCxn id="6" idx="2"/>
              <a:endCxn id="7" idx="6"/>
            </p:cNvCxnSpPr>
            <p:nvPr/>
          </p:nvCxnSpPr>
          <p:spPr>
            <a:xfrm flipH="1" flipV="1">
              <a:off x="807717" y="1223770"/>
              <a:ext cx="271084" cy="38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1CE9D4-C3BF-8D41-9797-507434997CC6}"/>
                </a:ext>
              </a:extLst>
            </p:cNvPr>
            <p:cNvCxnSpPr>
              <a:stCxn id="6" idx="2"/>
              <a:endCxn id="8" idx="6"/>
            </p:cNvCxnSpPr>
            <p:nvPr/>
          </p:nvCxnSpPr>
          <p:spPr>
            <a:xfrm flipH="1">
              <a:off x="807717" y="1612185"/>
              <a:ext cx="271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301032A-4E50-B143-AC1E-DE049DF5FE17}"/>
                </a:ext>
              </a:extLst>
            </p:cNvPr>
            <p:cNvCxnSpPr>
              <a:stCxn id="6" idx="2"/>
              <a:endCxn id="9" idx="6"/>
            </p:cNvCxnSpPr>
            <p:nvPr/>
          </p:nvCxnSpPr>
          <p:spPr>
            <a:xfrm flipH="1">
              <a:off x="807717" y="1612185"/>
              <a:ext cx="271084" cy="357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6E75D9-FB0E-F24C-A7C7-8BAC0305BD29}"/>
                </a:ext>
              </a:extLst>
            </p:cNvPr>
            <p:cNvCxnSpPr>
              <a:stCxn id="6" idx="6"/>
              <a:endCxn id="5" idx="2"/>
            </p:cNvCxnSpPr>
            <p:nvPr/>
          </p:nvCxnSpPr>
          <p:spPr>
            <a:xfrm flipV="1">
              <a:off x="1825151" y="1223770"/>
              <a:ext cx="415200" cy="38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C7E0AC-76F7-DC4E-9750-316F3C305BE1}"/>
                </a:ext>
              </a:extLst>
            </p:cNvPr>
            <p:cNvCxnSpPr>
              <a:stCxn id="6" idx="6"/>
              <a:endCxn id="10" idx="2"/>
            </p:cNvCxnSpPr>
            <p:nvPr/>
          </p:nvCxnSpPr>
          <p:spPr>
            <a:xfrm>
              <a:off x="1825151" y="1612185"/>
              <a:ext cx="415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5D2D66-7125-FB4C-993D-2A158290882B}"/>
                </a:ext>
              </a:extLst>
            </p:cNvPr>
            <p:cNvCxnSpPr>
              <a:stCxn id="6" idx="6"/>
              <a:endCxn id="11" idx="2"/>
            </p:cNvCxnSpPr>
            <p:nvPr/>
          </p:nvCxnSpPr>
          <p:spPr>
            <a:xfrm>
              <a:off x="1825151" y="1612185"/>
              <a:ext cx="415200" cy="357935"/>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C0CCBCA-FF77-F241-A39D-2EA394FFEB96}"/>
                </a:ext>
              </a:extLst>
            </p:cNvPr>
            <p:cNvSpPr txBox="1"/>
            <p:nvPr/>
          </p:nvSpPr>
          <p:spPr>
            <a:xfrm>
              <a:off x="820417" y="1042375"/>
              <a:ext cx="602234" cy="226472"/>
            </a:xfrm>
            <a:prstGeom prst="rect">
              <a:avLst/>
            </a:prstGeom>
            <a:noFill/>
          </p:spPr>
          <p:txBody>
            <a:bodyPr wrap="square" lIns="0" rIns="0" rtlCol="0">
              <a:spAutoFit/>
            </a:bodyPr>
            <a:lstStyle>
              <a:defPPr>
                <a:defRPr lang="en-US"/>
              </a:defPPr>
              <a:lvl1pPr>
                <a:lnSpc>
                  <a:spcPct val="120000"/>
                </a:lnSpc>
                <a:spcBef>
                  <a:spcPts val="300"/>
                </a:spcBef>
                <a:spcAft>
                  <a:spcPts val="300"/>
                </a:spcAft>
                <a:defRPr sz="1000">
                  <a:latin typeface="Arial" panose="020B0604020202020204" pitchFamily="34" charset="0"/>
                  <a:cs typeface="Arial" panose="020B0604020202020204" pitchFamily="34" charset="0"/>
                </a:defRPr>
              </a:lvl1pPr>
            </a:lstStyle>
            <a:p>
              <a:r>
                <a:rPr lang="en-US" sz="800" i="1" dirty="0"/>
                <a:t>Consumer</a:t>
              </a:r>
            </a:p>
          </p:txBody>
        </p:sp>
        <p:sp>
          <p:nvSpPr>
            <p:cNvPr id="46" name="TextBox 45">
              <a:extLst>
                <a:ext uri="{FF2B5EF4-FFF2-40B4-BE49-F238E27FC236}">
                  <a16:creationId xmlns:a16="http://schemas.microsoft.com/office/drawing/2014/main" id="{CE445F19-C32E-F245-B93D-DD03B37017F1}"/>
                </a:ext>
              </a:extLst>
            </p:cNvPr>
            <p:cNvSpPr txBox="1"/>
            <p:nvPr/>
          </p:nvSpPr>
          <p:spPr>
            <a:xfrm>
              <a:off x="1630679" y="1901000"/>
              <a:ext cx="602234" cy="374205"/>
            </a:xfrm>
            <a:prstGeom prst="rect">
              <a:avLst/>
            </a:prstGeom>
            <a:noFill/>
          </p:spPr>
          <p:txBody>
            <a:bodyPr wrap="square" lIns="0" rIns="0" rtlCol="0">
              <a:spAutoFit/>
            </a:bodyPr>
            <a:lstStyle>
              <a:defPPr>
                <a:defRPr lang="en-US"/>
              </a:defPPr>
              <a:lvl1pPr>
                <a:lnSpc>
                  <a:spcPct val="120000"/>
                </a:lnSpc>
                <a:spcBef>
                  <a:spcPts val="300"/>
                </a:spcBef>
                <a:spcAft>
                  <a:spcPts val="300"/>
                </a:spcAft>
                <a:defRPr sz="1000">
                  <a:latin typeface="Arial" panose="020B0604020202020204" pitchFamily="34" charset="0"/>
                  <a:cs typeface="Arial" panose="020B0604020202020204" pitchFamily="34" charset="0"/>
                </a:defRPr>
              </a:lvl1pPr>
            </a:lstStyle>
            <a:p>
              <a:pPr algn="r"/>
              <a:r>
                <a:rPr lang="en-US" sz="800" i="1" dirty="0"/>
                <a:t>Merchant or Consumer</a:t>
              </a:r>
            </a:p>
          </p:txBody>
        </p:sp>
      </p:grpSp>
      <p:grpSp>
        <p:nvGrpSpPr>
          <p:cNvPr id="81" name="Group 80">
            <a:extLst>
              <a:ext uri="{FF2B5EF4-FFF2-40B4-BE49-F238E27FC236}">
                <a16:creationId xmlns:a16="http://schemas.microsoft.com/office/drawing/2014/main" id="{49EC255A-B70A-2146-B5AB-64784DD14ACB}"/>
              </a:ext>
            </a:extLst>
          </p:cNvPr>
          <p:cNvGrpSpPr/>
          <p:nvPr/>
        </p:nvGrpSpPr>
        <p:grpSpPr>
          <a:xfrm>
            <a:off x="4099332" y="2650303"/>
            <a:ext cx="3461623" cy="1278843"/>
            <a:chOff x="3560907" y="848629"/>
            <a:chExt cx="3461623" cy="1278843"/>
          </a:xfrm>
        </p:grpSpPr>
        <p:sp>
          <p:nvSpPr>
            <p:cNvPr id="29" name="Oval 28">
              <a:extLst>
                <a:ext uri="{FF2B5EF4-FFF2-40B4-BE49-F238E27FC236}">
                  <a16:creationId xmlns:a16="http://schemas.microsoft.com/office/drawing/2014/main" id="{0A5ACBA0-CD76-E741-A1A1-7F1B199DDD22}"/>
                </a:ext>
              </a:extLst>
            </p:cNvPr>
            <p:cNvSpPr>
              <a:spLocks noChangeAspect="1"/>
            </p:cNvSpPr>
            <p:nvPr/>
          </p:nvSpPr>
          <p:spPr>
            <a:xfrm>
              <a:off x="6058915" y="1106802"/>
              <a:ext cx="274320" cy="2743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DF</a:t>
              </a:r>
            </a:p>
          </p:txBody>
        </p:sp>
        <p:sp>
          <p:nvSpPr>
            <p:cNvPr id="30" name="Oval 29">
              <a:extLst>
                <a:ext uri="{FF2B5EF4-FFF2-40B4-BE49-F238E27FC236}">
                  <a16:creationId xmlns:a16="http://schemas.microsoft.com/office/drawing/2014/main" id="{A1C706CB-5E4E-7743-9DAF-ACA696D884A0}"/>
                </a:ext>
              </a:extLst>
            </p:cNvPr>
            <p:cNvSpPr/>
            <p:nvPr/>
          </p:nvSpPr>
          <p:spPr>
            <a:xfrm>
              <a:off x="4897365" y="1259202"/>
              <a:ext cx="746350" cy="746350"/>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Scheme</a:t>
              </a:r>
            </a:p>
          </p:txBody>
        </p:sp>
        <p:sp>
          <p:nvSpPr>
            <p:cNvPr id="31" name="Oval 30">
              <a:extLst>
                <a:ext uri="{FF2B5EF4-FFF2-40B4-BE49-F238E27FC236}">
                  <a16:creationId xmlns:a16="http://schemas.microsoft.com/office/drawing/2014/main" id="{C1C4B770-E2E3-444D-AA13-983783E6319C}"/>
                </a:ext>
              </a:extLst>
            </p:cNvPr>
            <p:cNvSpPr>
              <a:spLocks noChangeAspect="1"/>
            </p:cNvSpPr>
            <p:nvPr/>
          </p:nvSpPr>
          <p:spPr>
            <a:xfrm>
              <a:off x="4351961" y="1106802"/>
              <a:ext cx="274320" cy="2743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DF</a:t>
              </a:r>
            </a:p>
          </p:txBody>
        </p:sp>
        <p:sp>
          <p:nvSpPr>
            <p:cNvPr id="32" name="Oval 31">
              <a:extLst>
                <a:ext uri="{FF2B5EF4-FFF2-40B4-BE49-F238E27FC236}">
                  <a16:creationId xmlns:a16="http://schemas.microsoft.com/office/drawing/2014/main" id="{9210A753-C478-994E-A5C1-C43381370811}"/>
                </a:ext>
              </a:extLst>
            </p:cNvPr>
            <p:cNvSpPr>
              <a:spLocks noChangeAspect="1"/>
            </p:cNvSpPr>
            <p:nvPr/>
          </p:nvSpPr>
          <p:spPr>
            <a:xfrm>
              <a:off x="4351961" y="1495217"/>
              <a:ext cx="274320" cy="2743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DF</a:t>
              </a:r>
            </a:p>
          </p:txBody>
        </p:sp>
        <p:sp>
          <p:nvSpPr>
            <p:cNvPr id="33" name="Oval 32">
              <a:extLst>
                <a:ext uri="{FF2B5EF4-FFF2-40B4-BE49-F238E27FC236}">
                  <a16:creationId xmlns:a16="http://schemas.microsoft.com/office/drawing/2014/main" id="{010E0A82-972F-3842-809E-DCC64E504B88}"/>
                </a:ext>
              </a:extLst>
            </p:cNvPr>
            <p:cNvSpPr>
              <a:spLocks noChangeAspect="1"/>
            </p:cNvSpPr>
            <p:nvPr/>
          </p:nvSpPr>
          <p:spPr>
            <a:xfrm>
              <a:off x="4351961" y="1853152"/>
              <a:ext cx="274320" cy="2743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DF</a:t>
              </a:r>
            </a:p>
          </p:txBody>
        </p:sp>
        <p:sp>
          <p:nvSpPr>
            <p:cNvPr id="34" name="Oval 33">
              <a:extLst>
                <a:ext uri="{FF2B5EF4-FFF2-40B4-BE49-F238E27FC236}">
                  <a16:creationId xmlns:a16="http://schemas.microsoft.com/office/drawing/2014/main" id="{8D9F8297-76EA-2047-8774-4DEA7AC35876}"/>
                </a:ext>
              </a:extLst>
            </p:cNvPr>
            <p:cNvSpPr>
              <a:spLocks noChangeAspect="1"/>
            </p:cNvSpPr>
            <p:nvPr/>
          </p:nvSpPr>
          <p:spPr>
            <a:xfrm>
              <a:off x="6058915" y="1495217"/>
              <a:ext cx="274320" cy="2743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DF</a:t>
              </a:r>
            </a:p>
          </p:txBody>
        </p:sp>
        <p:sp>
          <p:nvSpPr>
            <p:cNvPr id="35" name="Oval 34">
              <a:extLst>
                <a:ext uri="{FF2B5EF4-FFF2-40B4-BE49-F238E27FC236}">
                  <a16:creationId xmlns:a16="http://schemas.microsoft.com/office/drawing/2014/main" id="{6BEEAAAD-FD37-164A-8E1E-1D48E9E0A055}"/>
                </a:ext>
              </a:extLst>
            </p:cNvPr>
            <p:cNvSpPr>
              <a:spLocks noChangeAspect="1"/>
            </p:cNvSpPr>
            <p:nvPr/>
          </p:nvSpPr>
          <p:spPr>
            <a:xfrm>
              <a:off x="6058915" y="1853152"/>
              <a:ext cx="274320" cy="27432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DF</a:t>
              </a:r>
            </a:p>
          </p:txBody>
        </p:sp>
        <p:cxnSp>
          <p:nvCxnSpPr>
            <p:cNvPr id="36" name="Straight Connector 35">
              <a:extLst>
                <a:ext uri="{FF2B5EF4-FFF2-40B4-BE49-F238E27FC236}">
                  <a16:creationId xmlns:a16="http://schemas.microsoft.com/office/drawing/2014/main" id="{8784FBA7-593A-EC40-AFB3-59DC3769FE22}"/>
                </a:ext>
              </a:extLst>
            </p:cNvPr>
            <p:cNvCxnSpPr>
              <a:stCxn id="30" idx="2"/>
              <a:endCxn id="31" idx="6"/>
            </p:cNvCxnSpPr>
            <p:nvPr/>
          </p:nvCxnSpPr>
          <p:spPr>
            <a:xfrm flipH="1" flipV="1">
              <a:off x="4626281" y="1243962"/>
              <a:ext cx="271084" cy="38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ADA218-7A76-A447-8AF8-2494CEA49A9D}"/>
                </a:ext>
              </a:extLst>
            </p:cNvPr>
            <p:cNvCxnSpPr>
              <a:stCxn id="30" idx="2"/>
              <a:endCxn id="32" idx="6"/>
            </p:cNvCxnSpPr>
            <p:nvPr/>
          </p:nvCxnSpPr>
          <p:spPr>
            <a:xfrm flipH="1">
              <a:off x="4626281" y="1632377"/>
              <a:ext cx="271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DCB5133-05DB-9944-837F-3A03EBC63301}"/>
                </a:ext>
              </a:extLst>
            </p:cNvPr>
            <p:cNvCxnSpPr>
              <a:stCxn id="30" idx="2"/>
              <a:endCxn id="33" idx="6"/>
            </p:cNvCxnSpPr>
            <p:nvPr/>
          </p:nvCxnSpPr>
          <p:spPr>
            <a:xfrm flipH="1">
              <a:off x="4626281" y="1632377"/>
              <a:ext cx="271084" cy="357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C00C0E6-6BAC-734D-BBAE-8DBB4CB6B34F}"/>
                </a:ext>
              </a:extLst>
            </p:cNvPr>
            <p:cNvCxnSpPr>
              <a:stCxn id="30" idx="6"/>
              <a:endCxn id="29" idx="2"/>
            </p:cNvCxnSpPr>
            <p:nvPr/>
          </p:nvCxnSpPr>
          <p:spPr>
            <a:xfrm flipV="1">
              <a:off x="5643715" y="1243962"/>
              <a:ext cx="415200" cy="38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D83171-A691-3649-8477-28740FC9C4D1}"/>
                </a:ext>
              </a:extLst>
            </p:cNvPr>
            <p:cNvCxnSpPr>
              <a:stCxn id="30" idx="6"/>
              <a:endCxn id="34" idx="2"/>
            </p:cNvCxnSpPr>
            <p:nvPr/>
          </p:nvCxnSpPr>
          <p:spPr>
            <a:xfrm>
              <a:off x="5643715" y="1632377"/>
              <a:ext cx="415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5026333-BA5D-F043-A164-4266B0A6BF06}"/>
                </a:ext>
              </a:extLst>
            </p:cNvPr>
            <p:cNvCxnSpPr>
              <a:stCxn id="30" idx="6"/>
              <a:endCxn id="35" idx="2"/>
            </p:cNvCxnSpPr>
            <p:nvPr/>
          </p:nvCxnSpPr>
          <p:spPr>
            <a:xfrm>
              <a:off x="5643715" y="1632377"/>
              <a:ext cx="415200" cy="357935"/>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13AA684-1CF8-4F4F-9250-11A21D83952D}"/>
                </a:ext>
              </a:extLst>
            </p:cNvPr>
            <p:cNvSpPr txBox="1"/>
            <p:nvPr/>
          </p:nvSpPr>
          <p:spPr>
            <a:xfrm>
              <a:off x="4237570" y="848629"/>
              <a:ext cx="1613745" cy="226472"/>
            </a:xfrm>
            <a:prstGeom prst="rect">
              <a:avLst/>
            </a:prstGeom>
            <a:noFill/>
          </p:spPr>
          <p:txBody>
            <a:bodyPr wrap="square" lIns="0" rIns="0" rtlCol="0">
              <a:spAutoFit/>
            </a:bodyPr>
            <a:lstStyle>
              <a:defPPr>
                <a:defRPr lang="en-US"/>
              </a:defPPr>
              <a:lvl1pPr>
                <a:lnSpc>
                  <a:spcPct val="120000"/>
                </a:lnSpc>
                <a:spcBef>
                  <a:spcPts val="300"/>
                </a:spcBef>
                <a:spcAft>
                  <a:spcPts val="300"/>
                </a:spcAft>
                <a:defRPr sz="1000">
                  <a:latin typeface="Arial" panose="020B0604020202020204" pitchFamily="34" charset="0"/>
                  <a:cs typeface="Arial" panose="020B0604020202020204" pitchFamily="34" charset="0"/>
                </a:defRPr>
              </a:lvl1pPr>
            </a:lstStyle>
            <a:p>
              <a:r>
                <a:rPr lang="en-US" sz="800" i="1" dirty="0"/>
                <a:t>Digital Financial Services Provider</a:t>
              </a:r>
            </a:p>
          </p:txBody>
        </p:sp>
        <p:sp>
          <p:nvSpPr>
            <p:cNvPr id="57" name="Oval 56">
              <a:extLst>
                <a:ext uri="{FF2B5EF4-FFF2-40B4-BE49-F238E27FC236}">
                  <a16:creationId xmlns:a16="http://schemas.microsoft.com/office/drawing/2014/main" id="{B3372336-38EF-1F40-9DA9-4EB210E473F6}"/>
                </a:ext>
              </a:extLst>
            </p:cNvPr>
            <p:cNvSpPr>
              <a:spLocks noChangeAspect="1"/>
            </p:cNvSpPr>
            <p:nvPr/>
          </p:nvSpPr>
          <p:spPr>
            <a:xfrm>
              <a:off x="3816691" y="1301656"/>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800" dirty="0">
                  <a:solidFill>
                    <a:schemeClr val="bg1"/>
                  </a:solidFill>
                  <a:latin typeface="Arial" panose="020B0604020202020204" pitchFamily="34" charset="0"/>
                  <a:cs typeface="Arial" panose="020B0604020202020204" pitchFamily="34" charset="0"/>
                </a:rPr>
                <a:t>C</a:t>
              </a:r>
            </a:p>
          </p:txBody>
        </p:sp>
        <p:sp>
          <p:nvSpPr>
            <p:cNvPr id="58" name="Oval 57">
              <a:extLst>
                <a:ext uri="{FF2B5EF4-FFF2-40B4-BE49-F238E27FC236}">
                  <a16:creationId xmlns:a16="http://schemas.microsoft.com/office/drawing/2014/main" id="{949BF778-EB98-3946-9E5E-077E896C3492}"/>
                </a:ext>
              </a:extLst>
            </p:cNvPr>
            <p:cNvSpPr>
              <a:spLocks noChangeAspect="1"/>
            </p:cNvSpPr>
            <p:nvPr/>
          </p:nvSpPr>
          <p:spPr>
            <a:xfrm>
              <a:off x="3816691" y="1540937"/>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800" dirty="0">
                  <a:solidFill>
                    <a:schemeClr val="bg1"/>
                  </a:solidFill>
                  <a:latin typeface="Arial" panose="020B0604020202020204" pitchFamily="34" charset="0"/>
                  <a:cs typeface="Arial" panose="020B0604020202020204" pitchFamily="34" charset="0"/>
                </a:rPr>
                <a:t>C</a:t>
              </a:r>
            </a:p>
          </p:txBody>
        </p:sp>
        <p:sp>
          <p:nvSpPr>
            <p:cNvPr id="59" name="Oval 58">
              <a:extLst>
                <a:ext uri="{FF2B5EF4-FFF2-40B4-BE49-F238E27FC236}">
                  <a16:creationId xmlns:a16="http://schemas.microsoft.com/office/drawing/2014/main" id="{F5374BC4-F5C5-1E4C-8369-D892DAA59743}"/>
                </a:ext>
              </a:extLst>
            </p:cNvPr>
            <p:cNvSpPr>
              <a:spLocks noChangeAspect="1"/>
            </p:cNvSpPr>
            <p:nvPr/>
          </p:nvSpPr>
          <p:spPr>
            <a:xfrm>
              <a:off x="3816691" y="1784350"/>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800" dirty="0">
                  <a:solidFill>
                    <a:schemeClr val="bg1"/>
                  </a:solidFill>
                  <a:latin typeface="Arial" panose="020B0604020202020204" pitchFamily="34" charset="0"/>
                  <a:cs typeface="Arial" panose="020B0604020202020204" pitchFamily="34" charset="0"/>
                </a:rPr>
                <a:t>C</a:t>
              </a:r>
            </a:p>
          </p:txBody>
        </p:sp>
        <p:cxnSp>
          <p:nvCxnSpPr>
            <p:cNvPr id="60" name="Straight Connector 59">
              <a:extLst>
                <a:ext uri="{FF2B5EF4-FFF2-40B4-BE49-F238E27FC236}">
                  <a16:creationId xmlns:a16="http://schemas.microsoft.com/office/drawing/2014/main" id="{0A8BFB72-B742-2A4D-BF5A-6DE6BD3CA5C6}"/>
                </a:ext>
              </a:extLst>
            </p:cNvPr>
            <p:cNvCxnSpPr>
              <a:cxnSpLocks/>
              <a:endCxn id="57" idx="6"/>
            </p:cNvCxnSpPr>
            <p:nvPr/>
          </p:nvCxnSpPr>
          <p:spPr>
            <a:xfrm flipH="1" flipV="1">
              <a:off x="3999571" y="1393096"/>
              <a:ext cx="342962" cy="246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72C3CAF-B1EE-CB4A-A555-27A2FAF96038}"/>
                </a:ext>
              </a:extLst>
            </p:cNvPr>
            <p:cNvCxnSpPr>
              <a:cxnSpLocks/>
              <a:endCxn id="58" idx="6"/>
            </p:cNvCxnSpPr>
            <p:nvPr/>
          </p:nvCxnSpPr>
          <p:spPr>
            <a:xfrm flipH="1" flipV="1">
              <a:off x="3999571" y="1632377"/>
              <a:ext cx="342962" cy="7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66D8F66-2C7A-654A-9257-5DEB60F759B5}"/>
                </a:ext>
              </a:extLst>
            </p:cNvPr>
            <p:cNvCxnSpPr>
              <a:cxnSpLocks/>
              <a:endCxn id="59" idx="6"/>
            </p:cNvCxnSpPr>
            <p:nvPr/>
          </p:nvCxnSpPr>
          <p:spPr>
            <a:xfrm flipH="1">
              <a:off x="3999571" y="1639971"/>
              <a:ext cx="342962" cy="235819"/>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8FE1C80-6138-FF45-B53C-9D86A6D2EEF5}"/>
                </a:ext>
              </a:extLst>
            </p:cNvPr>
            <p:cNvSpPr txBox="1"/>
            <p:nvPr/>
          </p:nvSpPr>
          <p:spPr>
            <a:xfrm>
              <a:off x="3560907" y="1044095"/>
              <a:ext cx="602234" cy="226472"/>
            </a:xfrm>
            <a:prstGeom prst="rect">
              <a:avLst/>
            </a:prstGeom>
            <a:noFill/>
          </p:spPr>
          <p:txBody>
            <a:bodyPr wrap="square" lIns="0" rIns="0" rtlCol="0">
              <a:spAutoFit/>
            </a:bodyPr>
            <a:lstStyle>
              <a:defPPr>
                <a:defRPr lang="en-US"/>
              </a:defPPr>
              <a:lvl1pPr>
                <a:lnSpc>
                  <a:spcPct val="120000"/>
                </a:lnSpc>
                <a:spcBef>
                  <a:spcPts val="300"/>
                </a:spcBef>
                <a:spcAft>
                  <a:spcPts val="300"/>
                </a:spcAft>
                <a:defRPr sz="1000">
                  <a:latin typeface="Arial" panose="020B0604020202020204" pitchFamily="34" charset="0"/>
                  <a:cs typeface="Arial" panose="020B0604020202020204" pitchFamily="34" charset="0"/>
                </a:defRPr>
              </a:lvl1pPr>
            </a:lstStyle>
            <a:p>
              <a:r>
                <a:rPr lang="en-US" sz="800" i="1" dirty="0"/>
                <a:t>Consumer</a:t>
              </a:r>
            </a:p>
          </p:txBody>
        </p:sp>
        <p:sp>
          <p:nvSpPr>
            <p:cNvPr id="67" name="Oval 66">
              <a:extLst>
                <a:ext uri="{FF2B5EF4-FFF2-40B4-BE49-F238E27FC236}">
                  <a16:creationId xmlns:a16="http://schemas.microsoft.com/office/drawing/2014/main" id="{0B51B186-4024-D549-9C57-9C34AB41FB59}"/>
                </a:ext>
              </a:extLst>
            </p:cNvPr>
            <p:cNvSpPr>
              <a:spLocks noChangeAspect="1"/>
            </p:cNvSpPr>
            <p:nvPr/>
          </p:nvSpPr>
          <p:spPr>
            <a:xfrm>
              <a:off x="6611266" y="1305938"/>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800" dirty="0">
                  <a:solidFill>
                    <a:schemeClr val="bg1"/>
                  </a:solidFill>
                  <a:latin typeface="Arial" panose="020B0604020202020204" pitchFamily="34" charset="0"/>
                  <a:cs typeface="Arial" panose="020B0604020202020204" pitchFamily="34" charset="0"/>
                </a:rPr>
                <a:t>M</a:t>
              </a:r>
            </a:p>
          </p:txBody>
        </p:sp>
        <p:sp>
          <p:nvSpPr>
            <p:cNvPr id="68" name="Oval 67">
              <a:extLst>
                <a:ext uri="{FF2B5EF4-FFF2-40B4-BE49-F238E27FC236}">
                  <a16:creationId xmlns:a16="http://schemas.microsoft.com/office/drawing/2014/main" id="{2B7378A2-CC4C-0647-87FF-CF2A07B3D5ED}"/>
                </a:ext>
              </a:extLst>
            </p:cNvPr>
            <p:cNvSpPr>
              <a:spLocks noChangeAspect="1"/>
            </p:cNvSpPr>
            <p:nvPr/>
          </p:nvSpPr>
          <p:spPr>
            <a:xfrm>
              <a:off x="6611266" y="1534172"/>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800" dirty="0">
                  <a:solidFill>
                    <a:schemeClr val="bg1"/>
                  </a:solidFill>
                  <a:latin typeface="Arial" panose="020B0604020202020204" pitchFamily="34" charset="0"/>
                  <a:cs typeface="Arial" panose="020B0604020202020204" pitchFamily="34" charset="0"/>
                </a:rPr>
                <a:t>M</a:t>
              </a:r>
            </a:p>
          </p:txBody>
        </p:sp>
        <p:sp>
          <p:nvSpPr>
            <p:cNvPr id="69" name="Oval 68">
              <a:extLst>
                <a:ext uri="{FF2B5EF4-FFF2-40B4-BE49-F238E27FC236}">
                  <a16:creationId xmlns:a16="http://schemas.microsoft.com/office/drawing/2014/main" id="{E5BF7C7F-F0CD-C64F-9097-2AF305FAE54D}"/>
                </a:ext>
              </a:extLst>
            </p:cNvPr>
            <p:cNvSpPr>
              <a:spLocks noChangeAspect="1"/>
            </p:cNvSpPr>
            <p:nvPr/>
          </p:nvSpPr>
          <p:spPr>
            <a:xfrm>
              <a:off x="6611266" y="1762406"/>
              <a:ext cx="182880" cy="18288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800" dirty="0">
                  <a:solidFill>
                    <a:schemeClr val="bg1"/>
                  </a:solidFill>
                  <a:latin typeface="Arial" panose="020B0604020202020204" pitchFamily="34" charset="0"/>
                  <a:cs typeface="Arial" panose="020B0604020202020204" pitchFamily="34" charset="0"/>
                </a:rPr>
                <a:t>M</a:t>
              </a:r>
            </a:p>
          </p:txBody>
        </p:sp>
        <p:sp>
          <p:nvSpPr>
            <p:cNvPr id="70" name="TextBox 69">
              <a:extLst>
                <a:ext uri="{FF2B5EF4-FFF2-40B4-BE49-F238E27FC236}">
                  <a16:creationId xmlns:a16="http://schemas.microsoft.com/office/drawing/2014/main" id="{8261D32D-3B59-6746-B678-E653CF589EDA}"/>
                </a:ext>
              </a:extLst>
            </p:cNvPr>
            <p:cNvSpPr txBox="1"/>
            <p:nvPr/>
          </p:nvSpPr>
          <p:spPr>
            <a:xfrm>
              <a:off x="6420296" y="920917"/>
              <a:ext cx="602234" cy="374205"/>
            </a:xfrm>
            <a:prstGeom prst="rect">
              <a:avLst/>
            </a:prstGeom>
            <a:noFill/>
          </p:spPr>
          <p:txBody>
            <a:bodyPr wrap="square" lIns="0" rIns="0" rtlCol="0">
              <a:spAutoFit/>
            </a:bodyPr>
            <a:lstStyle>
              <a:defPPr>
                <a:defRPr lang="en-US"/>
              </a:defPPr>
              <a:lvl1pPr>
                <a:lnSpc>
                  <a:spcPct val="120000"/>
                </a:lnSpc>
                <a:spcBef>
                  <a:spcPts val="300"/>
                </a:spcBef>
                <a:spcAft>
                  <a:spcPts val="300"/>
                </a:spcAft>
                <a:defRPr sz="1000">
                  <a:latin typeface="Arial" panose="020B0604020202020204" pitchFamily="34" charset="0"/>
                  <a:cs typeface="Arial" panose="020B0604020202020204" pitchFamily="34" charset="0"/>
                </a:defRPr>
              </a:lvl1pPr>
            </a:lstStyle>
            <a:p>
              <a:r>
                <a:rPr lang="en-US" sz="800" i="1" dirty="0"/>
                <a:t>Merchant or Consumer</a:t>
              </a:r>
            </a:p>
          </p:txBody>
        </p:sp>
        <p:cxnSp>
          <p:nvCxnSpPr>
            <p:cNvPr id="72" name="Straight Connector 71">
              <a:extLst>
                <a:ext uri="{FF2B5EF4-FFF2-40B4-BE49-F238E27FC236}">
                  <a16:creationId xmlns:a16="http://schemas.microsoft.com/office/drawing/2014/main" id="{9C7BD1A8-1094-4C46-93AD-C1E553A34B3E}"/>
                </a:ext>
              </a:extLst>
            </p:cNvPr>
            <p:cNvCxnSpPr>
              <a:cxnSpLocks/>
              <a:stCxn id="34" idx="6"/>
              <a:endCxn id="67" idx="2"/>
            </p:cNvCxnSpPr>
            <p:nvPr/>
          </p:nvCxnSpPr>
          <p:spPr>
            <a:xfrm flipV="1">
              <a:off x="6333235" y="1397378"/>
              <a:ext cx="278031" cy="234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A7AE4E7-9CB0-4041-894B-505098A4335B}"/>
                </a:ext>
              </a:extLst>
            </p:cNvPr>
            <p:cNvCxnSpPr>
              <a:cxnSpLocks/>
              <a:stCxn id="34" idx="6"/>
              <a:endCxn id="68" idx="2"/>
            </p:cNvCxnSpPr>
            <p:nvPr/>
          </p:nvCxnSpPr>
          <p:spPr>
            <a:xfrm flipV="1">
              <a:off x="6333235" y="1625612"/>
              <a:ext cx="278031" cy="6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E09D6B7-BB7C-5941-9D88-E66E4BD401A8}"/>
                </a:ext>
              </a:extLst>
            </p:cNvPr>
            <p:cNvCxnSpPr>
              <a:cxnSpLocks/>
              <a:stCxn id="34" idx="6"/>
              <a:endCxn id="69" idx="2"/>
            </p:cNvCxnSpPr>
            <p:nvPr/>
          </p:nvCxnSpPr>
          <p:spPr>
            <a:xfrm>
              <a:off x="6333235" y="1632377"/>
              <a:ext cx="278031" cy="221469"/>
            </a:xfrm>
            <a:prstGeom prst="line">
              <a:avLst/>
            </a:prstGeom>
          </p:spPr>
          <p:style>
            <a:lnRef idx="1">
              <a:schemeClr val="accent1"/>
            </a:lnRef>
            <a:fillRef idx="0">
              <a:schemeClr val="accent1"/>
            </a:fillRef>
            <a:effectRef idx="0">
              <a:schemeClr val="accent1"/>
            </a:effectRef>
            <a:fontRef idx="minor">
              <a:schemeClr val="tx1"/>
            </a:fontRef>
          </p:style>
        </p:cxnSp>
      </p:grpSp>
      <p:sp>
        <p:nvSpPr>
          <p:cNvPr id="82" name="Rectangle 81">
            <a:extLst>
              <a:ext uri="{FF2B5EF4-FFF2-40B4-BE49-F238E27FC236}">
                <a16:creationId xmlns:a16="http://schemas.microsoft.com/office/drawing/2014/main" id="{53A8F60A-0B12-D040-8173-B20886A4FE40}"/>
              </a:ext>
            </a:extLst>
          </p:cNvPr>
          <p:cNvSpPr/>
          <p:nvPr/>
        </p:nvSpPr>
        <p:spPr>
          <a:xfrm>
            <a:off x="3975104" y="2587552"/>
            <a:ext cx="3672449" cy="1519866"/>
          </a:xfrm>
          <a:prstGeom prst="rect">
            <a:avLst/>
          </a:prstGeom>
          <a:noFill/>
          <a:ln w="6350">
            <a:solidFill>
              <a:schemeClr val="accent1">
                <a:shade val="95000"/>
                <a:satMod val="10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864C651B-6B64-0C4A-96E5-919BA51AB2B3}"/>
              </a:ext>
            </a:extLst>
          </p:cNvPr>
          <p:cNvSpPr/>
          <p:nvPr/>
        </p:nvSpPr>
        <p:spPr>
          <a:xfrm>
            <a:off x="951507" y="2605445"/>
            <a:ext cx="2396887" cy="1519866"/>
          </a:xfrm>
          <a:prstGeom prst="rect">
            <a:avLst/>
          </a:prstGeom>
          <a:noFill/>
          <a:ln w="6350">
            <a:solidFill>
              <a:schemeClr val="accent1">
                <a:shade val="95000"/>
                <a:satMod val="10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66AB720-EA4A-1D4B-9397-79AB1949EEAE}"/>
              </a:ext>
            </a:extLst>
          </p:cNvPr>
          <p:cNvSpPr>
            <a:spLocks noGrp="1"/>
          </p:cNvSpPr>
          <p:nvPr>
            <p:ph type="title"/>
          </p:nvPr>
        </p:nvSpPr>
        <p:spPr/>
        <p:txBody>
          <a:bodyPr/>
          <a:lstStyle/>
          <a:p>
            <a:r>
              <a:rPr lang="en-US" dirty="0"/>
              <a:t>A Note on Payments System Terminology</a:t>
            </a:r>
          </a:p>
        </p:txBody>
      </p:sp>
      <p:sp>
        <p:nvSpPr>
          <p:cNvPr id="3" name="Text Placeholder 2">
            <a:extLst>
              <a:ext uri="{FF2B5EF4-FFF2-40B4-BE49-F238E27FC236}">
                <a16:creationId xmlns:a16="http://schemas.microsoft.com/office/drawing/2014/main" id="{0B7DA859-5DCF-9F4F-9FC2-41CBACE09EEC}"/>
              </a:ext>
            </a:extLst>
          </p:cNvPr>
          <p:cNvSpPr>
            <a:spLocks noGrp="1"/>
          </p:cNvSpPr>
          <p:nvPr>
            <p:ph type="body" sz="quarter" idx="10"/>
          </p:nvPr>
        </p:nvSpPr>
        <p:spPr/>
        <p:txBody>
          <a:bodyPr/>
          <a:lstStyle/>
          <a:p>
            <a:r>
              <a:rPr lang="en-US" b="0" dirty="0">
                <a:solidFill>
                  <a:schemeClr val="tx1"/>
                </a:solidFill>
              </a:rPr>
              <a:t>“</a:t>
            </a:r>
            <a:r>
              <a:rPr lang="en-US" i="1" dirty="0">
                <a:solidFill>
                  <a:schemeClr val="tx1"/>
                </a:solidFill>
              </a:rPr>
              <a:t>Open-loop</a:t>
            </a:r>
            <a:r>
              <a:rPr lang="en-US" b="0" dirty="0">
                <a:solidFill>
                  <a:schemeClr val="tx1"/>
                </a:solidFill>
              </a:rPr>
              <a:t>” and “</a:t>
            </a:r>
            <a:r>
              <a:rPr lang="en-US" i="1" dirty="0">
                <a:solidFill>
                  <a:schemeClr val="tx1"/>
                </a:solidFill>
              </a:rPr>
              <a:t>closed-loop</a:t>
            </a:r>
            <a:r>
              <a:rPr lang="en-US" b="0" dirty="0">
                <a:solidFill>
                  <a:schemeClr val="tx1"/>
                </a:solidFill>
              </a:rPr>
              <a:t>” are terms used to describe different types of payments systems.  An “open-loop” system can also be described as an </a:t>
            </a:r>
            <a:r>
              <a:rPr lang="en-US" i="1" dirty="0">
                <a:solidFill>
                  <a:schemeClr val="tx1"/>
                </a:solidFill>
              </a:rPr>
              <a:t>interoperable</a:t>
            </a:r>
            <a:r>
              <a:rPr lang="en-US" b="0" dirty="0">
                <a:solidFill>
                  <a:schemeClr val="tx1"/>
                </a:solidFill>
              </a:rPr>
              <a:t> system.  We use the term “</a:t>
            </a:r>
            <a:r>
              <a:rPr lang="en-US" i="1" dirty="0">
                <a:solidFill>
                  <a:schemeClr val="tx1"/>
                </a:solidFill>
              </a:rPr>
              <a:t>scheme</a:t>
            </a:r>
            <a:r>
              <a:rPr lang="en-US" b="0" dirty="0">
                <a:solidFill>
                  <a:schemeClr val="tx1"/>
                </a:solidFill>
              </a:rPr>
              <a:t>” to specify a payment system with its own business and operating rules, which bind participants in the system.</a:t>
            </a:r>
          </a:p>
        </p:txBody>
      </p:sp>
    </p:spTree>
    <p:extLst>
      <p:ext uri="{BB962C8B-B14F-4D97-AF65-F5344CB8AC3E}">
        <p14:creationId xmlns:p14="http://schemas.microsoft.com/office/powerpoint/2010/main" val="4105378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2FEB-8047-4A48-AFF4-3E95B19FC96E}"/>
              </a:ext>
            </a:extLst>
          </p:cNvPr>
          <p:cNvSpPr>
            <a:spLocks noGrp="1"/>
          </p:cNvSpPr>
          <p:nvPr>
            <p:ph type="title"/>
          </p:nvPr>
        </p:nvSpPr>
        <p:spPr/>
        <p:txBody>
          <a:bodyPr/>
          <a:lstStyle/>
          <a:p>
            <a:r>
              <a:rPr lang="en-US" dirty="0"/>
              <a:t>“QR Code Interoperability”</a:t>
            </a:r>
          </a:p>
        </p:txBody>
      </p:sp>
      <p:sp>
        <p:nvSpPr>
          <p:cNvPr id="4" name="Content Placeholder 3">
            <a:extLst>
              <a:ext uri="{FF2B5EF4-FFF2-40B4-BE49-F238E27FC236}">
                <a16:creationId xmlns:a16="http://schemas.microsoft.com/office/drawing/2014/main" id="{54B0B5F9-A2AC-F646-ACF1-2DB41329DD58}"/>
              </a:ext>
            </a:extLst>
          </p:cNvPr>
          <p:cNvSpPr>
            <a:spLocks noGrp="1"/>
          </p:cNvSpPr>
          <p:nvPr>
            <p:ph idx="1"/>
          </p:nvPr>
        </p:nvSpPr>
        <p:spPr>
          <a:xfrm>
            <a:off x="463597" y="1173376"/>
            <a:ext cx="3695448" cy="836189"/>
          </a:xfrm>
        </p:spPr>
        <p:txBody>
          <a:bodyPr/>
          <a:lstStyle/>
          <a:p>
            <a:pPr marL="0" indent="0">
              <a:buNone/>
            </a:pPr>
            <a:r>
              <a:rPr lang="en-US" b="0" dirty="0">
                <a:solidFill>
                  <a:schemeClr val="tx1"/>
                </a:solidFill>
              </a:rPr>
              <a:t>The understandable goal is to avoid having multiple QR codes at a merchant’s counter: this can create a cluttered, confusing experience for consumers and extra work for merchants.  The term “QR Code Interoperability” is used to to describe ways to address this issue. The term, however is a misnomer: payments systems, not QR codes, interoperate. </a:t>
            </a:r>
          </a:p>
          <a:p>
            <a:endParaRPr lang="en-US" b="0" dirty="0">
              <a:solidFill>
                <a:schemeClr val="tx1"/>
              </a:solidFill>
            </a:endParaRPr>
          </a:p>
        </p:txBody>
      </p:sp>
      <p:sp>
        <p:nvSpPr>
          <p:cNvPr id="5" name="Text Placeholder 4">
            <a:extLst>
              <a:ext uri="{FF2B5EF4-FFF2-40B4-BE49-F238E27FC236}">
                <a16:creationId xmlns:a16="http://schemas.microsoft.com/office/drawing/2014/main" id="{B1CF4D76-877A-CD45-91CA-444BB6521FE8}"/>
              </a:ext>
            </a:extLst>
          </p:cNvPr>
          <p:cNvSpPr>
            <a:spLocks noGrp="1"/>
          </p:cNvSpPr>
          <p:nvPr>
            <p:ph type="body" sz="quarter" idx="10"/>
          </p:nvPr>
        </p:nvSpPr>
        <p:spPr/>
        <p:txBody>
          <a:bodyPr/>
          <a:lstStyle/>
          <a:p>
            <a:r>
              <a:rPr lang="en-US" dirty="0">
                <a:solidFill>
                  <a:schemeClr val="tx1"/>
                </a:solidFill>
              </a:rPr>
              <a:t>It is common to hear “QR Code Interoperability” as an objective.  But what does that mean?</a:t>
            </a:r>
          </a:p>
        </p:txBody>
      </p:sp>
      <p:sp>
        <p:nvSpPr>
          <p:cNvPr id="61" name="Rectangle 60">
            <a:extLst>
              <a:ext uri="{FF2B5EF4-FFF2-40B4-BE49-F238E27FC236}">
                <a16:creationId xmlns:a16="http://schemas.microsoft.com/office/drawing/2014/main" id="{1288E6E4-910D-FD4D-A417-C1F42DC32AA7}"/>
              </a:ext>
            </a:extLst>
          </p:cNvPr>
          <p:cNvSpPr/>
          <p:nvPr/>
        </p:nvSpPr>
        <p:spPr>
          <a:xfrm>
            <a:off x="463597" y="821690"/>
            <a:ext cx="7767781" cy="108253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endParaRPr lang="en-US" sz="900" dirty="0">
              <a:solidFill>
                <a:schemeClr val="accent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DDA2095-E866-EB42-931D-870AB58BFAB8}"/>
              </a:ext>
            </a:extLst>
          </p:cNvPr>
          <p:cNvGrpSpPr>
            <a:grpSpLocks noChangeAspect="1"/>
          </p:cNvGrpSpPr>
          <p:nvPr/>
        </p:nvGrpSpPr>
        <p:grpSpPr>
          <a:xfrm>
            <a:off x="1191517" y="2464269"/>
            <a:ext cx="1359878" cy="1857541"/>
            <a:chOff x="6849910" y="2246501"/>
            <a:chExt cx="1621352" cy="2214706"/>
          </a:xfrm>
        </p:grpSpPr>
        <p:cxnSp>
          <p:nvCxnSpPr>
            <p:cNvPr id="69" name="Straight Connector 68">
              <a:extLst>
                <a:ext uri="{FF2B5EF4-FFF2-40B4-BE49-F238E27FC236}">
                  <a16:creationId xmlns:a16="http://schemas.microsoft.com/office/drawing/2014/main" id="{D2899BA6-1835-B84B-BDC3-F14E89E6BEF6}"/>
                </a:ext>
              </a:extLst>
            </p:cNvPr>
            <p:cNvCxnSpPr>
              <a:endCxn id="62" idx="5"/>
            </p:cNvCxnSpPr>
            <p:nvPr/>
          </p:nvCxnSpPr>
          <p:spPr>
            <a:xfrm flipH="1" flipV="1">
              <a:off x="7115023" y="3287987"/>
              <a:ext cx="570080" cy="623226"/>
            </a:xfrm>
            <a:prstGeom prst="line">
              <a:avLst/>
            </a:prstGeom>
            <a:ln w="1905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6E6329D-E4C7-A94A-98B7-CA096EDF2534}"/>
                </a:ext>
              </a:extLst>
            </p:cNvPr>
            <p:cNvCxnSpPr>
              <a:cxnSpLocks/>
            </p:cNvCxnSpPr>
            <p:nvPr/>
          </p:nvCxnSpPr>
          <p:spPr>
            <a:xfrm flipH="1" flipV="1">
              <a:off x="7136471" y="2603865"/>
              <a:ext cx="564655" cy="1299397"/>
            </a:xfrm>
            <a:prstGeom prst="line">
              <a:avLst/>
            </a:prstGeom>
            <a:ln w="1905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A8A7562-06D6-A847-8102-608874198364}"/>
                </a:ext>
              </a:extLst>
            </p:cNvPr>
            <p:cNvCxnSpPr>
              <a:cxnSpLocks/>
            </p:cNvCxnSpPr>
            <p:nvPr/>
          </p:nvCxnSpPr>
          <p:spPr>
            <a:xfrm flipH="1" flipV="1">
              <a:off x="7587804" y="2870770"/>
              <a:ext cx="113322" cy="1039160"/>
            </a:xfrm>
            <a:prstGeom prst="line">
              <a:avLst/>
            </a:prstGeom>
            <a:ln w="1905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83448E8-2B36-E94C-B1B1-B8E714B768BA}"/>
                </a:ext>
              </a:extLst>
            </p:cNvPr>
            <p:cNvCxnSpPr>
              <a:cxnSpLocks/>
            </p:cNvCxnSpPr>
            <p:nvPr/>
          </p:nvCxnSpPr>
          <p:spPr>
            <a:xfrm flipV="1">
              <a:off x="7692828" y="2372230"/>
              <a:ext cx="138975" cy="1537700"/>
            </a:xfrm>
            <a:prstGeom prst="line">
              <a:avLst/>
            </a:prstGeom>
            <a:ln w="1905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1C7222A-93A9-154C-8545-155AF91806AC}"/>
                </a:ext>
              </a:extLst>
            </p:cNvPr>
            <p:cNvCxnSpPr>
              <a:cxnSpLocks/>
            </p:cNvCxnSpPr>
            <p:nvPr/>
          </p:nvCxnSpPr>
          <p:spPr>
            <a:xfrm flipV="1">
              <a:off x="7692828" y="2556510"/>
              <a:ext cx="572842" cy="1346752"/>
            </a:xfrm>
            <a:prstGeom prst="line">
              <a:avLst/>
            </a:prstGeom>
            <a:ln w="19050">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D862576-5FB8-7942-985E-029648D76506}"/>
                </a:ext>
              </a:extLst>
            </p:cNvPr>
            <p:cNvCxnSpPr>
              <a:cxnSpLocks/>
            </p:cNvCxnSpPr>
            <p:nvPr/>
          </p:nvCxnSpPr>
          <p:spPr>
            <a:xfrm flipV="1">
              <a:off x="7701126" y="3178382"/>
              <a:ext cx="604128" cy="731548"/>
            </a:xfrm>
            <a:prstGeom prst="line">
              <a:avLst/>
            </a:prstGeom>
            <a:ln w="19050">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E55CADBA-9F1C-B245-B0F9-57D22ACE42F9}"/>
                </a:ext>
              </a:extLst>
            </p:cNvPr>
            <p:cNvSpPr>
              <a:spLocks noChangeAspect="1"/>
            </p:cNvSpPr>
            <p:nvPr/>
          </p:nvSpPr>
          <p:spPr>
            <a:xfrm>
              <a:off x="6849910" y="3023378"/>
              <a:ext cx="310599" cy="310009"/>
            </a:xfrm>
            <a:prstGeom prst="ellipse">
              <a:avLst/>
            </a:prstGeom>
            <a:solidFill>
              <a:schemeClr val="bg1"/>
            </a:solidFill>
            <a:ln>
              <a:solidFill>
                <a:srgbClr val="CDCD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FBC3B670-DE53-8947-A9D7-A026E87AA41D}"/>
                </a:ext>
              </a:extLst>
            </p:cNvPr>
            <p:cNvSpPr>
              <a:spLocks noChangeAspect="1"/>
            </p:cNvSpPr>
            <p:nvPr/>
          </p:nvSpPr>
          <p:spPr>
            <a:xfrm>
              <a:off x="6981172" y="2441283"/>
              <a:ext cx="310599" cy="310009"/>
            </a:xfrm>
            <a:prstGeom prst="ellipse">
              <a:avLst/>
            </a:prstGeom>
            <a:solidFill>
              <a:schemeClr val="bg1"/>
            </a:solidFill>
            <a:ln>
              <a:solidFill>
                <a:srgbClr val="CDCD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45E6E135-E5A0-E948-9EF3-D2F63790DEFC}"/>
                </a:ext>
              </a:extLst>
            </p:cNvPr>
            <p:cNvSpPr>
              <a:spLocks noChangeAspect="1"/>
            </p:cNvSpPr>
            <p:nvPr/>
          </p:nvSpPr>
          <p:spPr>
            <a:xfrm>
              <a:off x="7422769" y="2716880"/>
              <a:ext cx="310599" cy="310009"/>
            </a:xfrm>
            <a:prstGeom prst="ellipse">
              <a:avLst/>
            </a:prstGeom>
            <a:solidFill>
              <a:schemeClr val="bg1"/>
            </a:solidFill>
            <a:ln>
              <a:solidFill>
                <a:srgbClr val="CDCD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0AFFBD50-168B-A34F-A929-7EE8759594F6}"/>
                </a:ext>
              </a:extLst>
            </p:cNvPr>
            <p:cNvSpPr>
              <a:spLocks noChangeAspect="1"/>
            </p:cNvSpPr>
            <p:nvPr/>
          </p:nvSpPr>
          <p:spPr>
            <a:xfrm>
              <a:off x="7685103" y="2246501"/>
              <a:ext cx="310599" cy="310009"/>
            </a:xfrm>
            <a:prstGeom prst="ellipse">
              <a:avLst/>
            </a:prstGeom>
            <a:solidFill>
              <a:schemeClr val="bg1"/>
            </a:solidFill>
            <a:ln>
              <a:solidFill>
                <a:srgbClr val="CDCD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B1DBE838-0CCB-D54A-935D-2A60BE95B2B7}"/>
                </a:ext>
              </a:extLst>
            </p:cNvPr>
            <p:cNvSpPr>
              <a:spLocks noChangeAspect="1"/>
            </p:cNvSpPr>
            <p:nvPr/>
          </p:nvSpPr>
          <p:spPr>
            <a:xfrm>
              <a:off x="8160663" y="3005335"/>
              <a:ext cx="310599" cy="310009"/>
            </a:xfrm>
            <a:prstGeom prst="ellipse">
              <a:avLst/>
            </a:prstGeom>
            <a:solidFill>
              <a:schemeClr val="bg1"/>
            </a:solidFill>
            <a:ln>
              <a:solidFill>
                <a:srgbClr val="CDCD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68" name="Oval 67">
              <a:extLst>
                <a:ext uri="{FF2B5EF4-FFF2-40B4-BE49-F238E27FC236}">
                  <a16:creationId xmlns:a16="http://schemas.microsoft.com/office/drawing/2014/main" id="{CFD864C5-D29B-2A4C-B24E-4554FC96DEF4}"/>
                </a:ext>
              </a:extLst>
            </p:cNvPr>
            <p:cNvSpPr>
              <a:spLocks noChangeAspect="1"/>
            </p:cNvSpPr>
            <p:nvPr/>
          </p:nvSpPr>
          <p:spPr>
            <a:xfrm>
              <a:off x="8110371" y="2402971"/>
              <a:ext cx="310599" cy="310009"/>
            </a:xfrm>
            <a:prstGeom prst="ellipse">
              <a:avLst/>
            </a:prstGeom>
            <a:solidFill>
              <a:schemeClr val="bg1"/>
            </a:solidFill>
            <a:ln>
              <a:solidFill>
                <a:srgbClr val="CDCD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73E9C10-3254-C547-9AA3-19F865E8A337}"/>
                </a:ext>
              </a:extLst>
            </p:cNvPr>
            <p:cNvPicPr>
              <a:picLocks noChangeAspect="1"/>
            </p:cNvPicPr>
            <p:nvPr/>
          </p:nvPicPr>
          <p:blipFill>
            <a:blip r:embed="rId2">
              <a:duotone>
                <a:schemeClr val="accent2">
                  <a:shade val="45000"/>
                  <a:satMod val="135000"/>
                </a:schemeClr>
                <a:prstClr val="white"/>
              </a:duotone>
            </a:blip>
            <a:stretch>
              <a:fillRect/>
            </a:stretch>
          </p:blipFill>
          <p:spPr>
            <a:xfrm>
              <a:off x="8162058" y="2454363"/>
              <a:ext cx="207225" cy="207225"/>
            </a:xfrm>
            <a:prstGeom prst="rect">
              <a:avLst/>
            </a:prstGeom>
          </p:spPr>
        </p:pic>
        <p:pic>
          <p:nvPicPr>
            <p:cNvPr id="7" name="Picture 6">
              <a:extLst>
                <a:ext uri="{FF2B5EF4-FFF2-40B4-BE49-F238E27FC236}">
                  <a16:creationId xmlns:a16="http://schemas.microsoft.com/office/drawing/2014/main" id="{81F6BBA4-21EB-4E48-9728-984A610A27DF}"/>
                </a:ext>
              </a:extLst>
            </p:cNvPr>
            <p:cNvPicPr>
              <a:picLocks noChangeAspect="1"/>
            </p:cNvPicPr>
            <p:nvPr/>
          </p:nvPicPr>
          <p:blipFill>
            <a:blip r:embed="rId2">
              <a:duotone>
                <a:schemeClr val="accent4">
                  <a:shade val="45000"/>
                  <a:satMod val="135000"/>
                </a:schemeClr>
                <a:prstClr val="white"/>
              </a:duotone>
            </a:blip>
            <a:stretch>
              <a:fillRect/>
            </a:stretch>
          </p:blipFill>
          <p:spPr>
            <a:xfrm>
              <a:off x="7032859" y="2492675"/>
              <a:ext cx="207225" cy="207225"/>
            </a:xfrm>
            <a:prstGeom prst="rect">
              <a:avLst/>
            </a:prstGeom>
          </p:spPr>
        </p:pic>
        <p:pic>
          <p:nvPicPr>
            <p:cNvPr id="8" name="Picture 7">
              <a:extLst>
                <a:ext uri="{FF2B5EF4-FFF2-40B4-BE49-F238E27FC236}">
                  <a16:creationId xmlns:a16="http://schemas.microsoft.com/office/drawing/2014/main" id="{2EB583F6-AC00-1E48-910C-6A351DC4E2AC}"/>
                </a:ext>
              </a:extLst>
            </p:cNvPr>
            <p:cNvPicPr>
              <a:picLocks noChangeAspect="1"/>
            </p:cNvPicPr>
            <p:nvPr/>
          </p:nvPicPr>
          <p:blipFill>
            <a:blip r:embed="rId2">
              <a:duotone>
                <a:schemeClr val="accent1">
                  <a:shade val="45000"/>
                  <a:satMod val="135000"/>
                </a:schemeClr>
                <a:prstClr val="white"/>
              </a:duotone>
            </a:blip>
            <a:stretch>
              <a:fillRect/>
            </a:stretch>
          </p:blipFill>
          <p:spPr>
            <a:xfrm>
              <a:off x="8212350" y="3056727"/>
              <a:ext cx="207225" cy="207225"/>
            </a:xfrm>
            <a:prstGeom prst="rect">
              <a:avLst/>
            </a:prstGeom>
          </p:spPr>
        </p:pic>
        <p:pic>
          <p:nvPicPr>
            <p:cNvPr id="9" name="Picture 8">
              <a:extLst>
                <a:ext uri="{FF2B5EF4-FFF2-40B4-BE49-F238E27FC236}">
                  <a16:creationId xmlns:a16="http://schemas.microsoft.com/office/drawing/2014/main" id="{5EAEC2D1-5085-7E4B-B377-1D76CA130B28}"/>
                </a:ext>
              </a:extLst>
            </p:cNvPr>
            <p:cNvPicPr>
              <a:picLocks noChangeAspect="1"/>
            </p:cNvPicPr>
            <p:nvPr/>
          </p:nvPicPr>
          <p:blipFill>
            <a:blip r:embed="rId2">
              <a:duotone>
                <a:schemeClr val="accent3">
                  <a:shade val="45000"/>
                  <a:satMod val="135000"/>
                </a:schemeClr>
                <a:prstClr val="white"/>
              </a:duotone>
            </a:blip>
            <a:stretch>
              <a:fillRect/>
            </a:stretch>
          </p:blipFill>
          <p:spPr>
            <a:xfrm>
              <a:off x="6901597" y="3074770"/>
              <a:ext cx="207225" cy="207225"/>
            </a:xfrm>
            <a:prstGeom prst="rect">
              <a:avLst/>
            </a:prstGeom>
          </p:spPr>
        </p:pic>
        <p:pic>
          <p:nvPicPr>
            <p:cNvPr id="10" name="Picture 9">
              <a:extLst>
                <a:ext uri="{FF2B5EF4-FFF2-40B4-BE49-F238E27FC236}">
                  <a16:creationId xmlns:a16="http://schemas.microsoft.com/office/drawing/2014/main" id="{80977860-8334-CA48-A72F-ACECF0243B39}"/>
                </a:ext>
              </a:extLst>
            </p:cNvPr>
            <p:cNvPicPr>
              <a:picLocks noChangeAspect="1"/>
            </p:cNvPicPr>
            <p:nvPr/>
          </p:nvPicPr>
          <p:blipFill>
            <a:blip r:embed="rId2">
              <a:duotone>
                <a:prstClr val="black"/>
                <a:srgbClr val="7030A0">
                  <a:tint val="45000"/>
                  <a:satMod val="400000"/>
                </a:srgbClr>
              </a:duotone>
            </a:blip>
            <a:stretch>
              <a:fillRect/>
            </a:stretch>
          </p:blipFill>
          <p:spPr>
            <a:xfrm>
              <a:off x="7474456" y="2768272"/>
              <a:ext cx="207225" cy="207225"/>
            </a:xfrm>
            <a:prstGeom prst="rect">
              <a:avLst/>
            </a:prstGeom>
          </p:spPr>
        </p:pic>
        <p:pic>
          <p:nvPicPr>
            <p:cNvPr id="11" name="Picture 10">
              <a:extLst>
                <a:ext uri="{FF2B5EF4-FFF2-40B4-BE49-F238E27FC236}">
                  <a16:creationId xmlns:a16="http://schemas.microsoft.com/office/drawing/2014/main" id="{A10D712E-4E73-134A-983B-B3EFA3169B2B}"/>
                </a:ext>
              </a:extLst>
            </p:cNvPr>
            <p:cNvPicPr>
              <a:picLocks noChangeAspect="1"/>
            </p:cNvPicPr>
            <p:nvPr/>
          </p:nvPicPr>
          <p:blipFill>
            <a:blip r:embed="rId2">
              <a:duotone>
                <a:schemeClr val="accent5">
                  <a:shade val="45000"/>
                  <a:satMod val="135000"/>
                </a:schemeClr>
                <a:prstClr val="white"/>
              </a:duotone>
            </a:blip>
            <a:stretch>
              <a:fillRect/>
            </a:stretch>
          </p:blipFill>
          <p:spPr>
            <a:xfrm>
              <a:off x="7736790" y="2297893"/>
              <a:ext cx="207225" cy="207225"/>
            </a:xfrm>
            <a:prstGeom prst="rect">
              <a:avLst/>
            </a:prstGeom>
          </p:spPr>
        </p:pic>
        <p:sp>
          <p:nvSpPr>
            <p:cNvPr id="16" name="Oval 15">
              <a:extLst>
                <a:ext uri="{FF2B5EF4-FFF2-40B4-BE49-F238E27FC236}">
                  <a16:creationId xmlns:a16="http://schemas.microsoft.com/office/drawing/2014/main" id="{F5F4F932-EBC7-E941-9A58-9D28032F4ACF}"/>
                </a:ext>
              </a:extLst>
            </p:cNvPr>
            <p:cNvSpPr>
              <a:spLocks noChangeAspect="1"/>
            </p:cNvSpPr>
            <p:nvPr/>
          </p:nvSpPr>
          <p:spPr>
            <a:xfrm>
              <a:off x="7156515" y="3419475"/>
              <a:ext cx="1043715" cy="1041732"/>
            </a:xfrm>
            <a:prstGeom prst="ellipse">
              <a:avLst/>
            </a:prstGeom>
            <a:solidFill>
              <a:schemeClr val="bg1"/>
            </a:solidFill>
            <a:ln>
              <a:solidFill>
                <a:srgbClr val="CDCDC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15" name="Picture 14" descr="A close up of a logo&#10;&#10;Description automatically generated">
              <a:extLst>
                <a:ext uri="{FF2B5EF4-FFF2-40B4-BE49-F238E27FC236}">
                  <a16:creationId xmlns:a16="http://schemas.microsoft.com/office/drawing/2014/main" id="{AB267CD3-A2F2-4741-B037-31C376AE62F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290284" y="3552254"/>
              <a:ext cx="776176" cy="776176"/>
            </a:xfrm>
            <a:prstGeom prst="rect">
              <a:avLst/>
            </a:prstGeom>
          </p:spPr>
        </p:pic>
      </p:grpSp>
      <p:grpSp>
        <p:nvGrpSpPr>
          <p:cNvPr id="20" name="Group 19">
            <a:extLst>
              <a:ext uri="{FF2B5EF4-FFF2-40B4-BE49-F238E27FC236}">
                <a16:creationId xmlns:a16="http://schemas.microsoft.com/office/drawing/2014/main" id="{0BE226E2-A64E-1042-AFD0-42F14884C4A7}"/>
              </a:ext>
            </a:extLst>
          </p:cNvPr>
          <p:cNvGrpSpPr/>
          <p:nvPr/>
        </p:nvGrpSpPr>
        <p:grpSpPr>
          <a:xfrm>
            <a:off x="4922899" y="2289854"/>
            <a:ext cx="3693209" cy="2005267"/>
            <a:chOff x="5089881" y="1968151"/>
            <a:chExt cx="3693209" cy="2005267"/>
          </a:xfrm>
        </p:grpSpPr>
        <p:sp>
          <p:nvSpPr>
            <p:cNvPr id="19" name="TextBox 18">
              <a:extLst>
                <a:ext uri="{FF2B5EF4-FFF2-40B4-BE49-F238E27FC236}">
                  <a16:creationId xmlns:a16="http://schemas.microsoft.com/office/drawing/2014/main" id="{DC5AADD0-69C2-1A4C-BFF7-42439CE09A77}"/>
                </a:ext>
              </a:extLst>
            </p:cNvPr>
            <p:cNvSpPr txBox="1"/>
            <p:nvPr/>
          </p:nvSpPr>
          <p:spPr>
            <a:xfrm>
              <a:off x="5089881" y="1968151"/>
              <a:ext cx="3693209" cy="2005267"/>
            </a:xfrm>
            <a:prstGeom prst="rect">
              <a:avLst/>
            </a:prstGeom>
            <a:solidFill>
              <a:schemeClr val="bg2">
                <a:lumMod val="20000"/>
                <a:lumOff val="80000"/>
              </a:schemeClr>
            </a:solidFill>
          </p:spPr>
          <p:txBody>
            <a:bodyPr wrap="square" rtlCol="0">
              <a:noAutofit/>
            </a:bodyPr>
            <a:lstStyle/>
            <a:p>
              <a:pPr algn="ctr"/>
              <a:r>
                <a:rPr lang="en-US" sz="1050" b="1" i="1" dirty="0">
                  <a:latin typeface="Arial" panose="020B0604020202020204" pitchFamily="34" charset="0"/>
                  <a:cs typeface="Arial" panose="020B0604020202020204" pitchFamily="34" charset="0"/>
                </a:rPr>
                <a:t>Two approaches to fewer QR codes at the Point of Sale</a:t>
              </a:r>
            </a:p>
          </p:txBody>
        </p:sp>
        <p:grpSp>
          <p:nvGrpSpPr>
            <p:cNvPr id="103" name="Group 102">
              <a:extLst>
                <a:ext uri="{FF2B5EF4-FFF2-40B4-BE49-F238E27FC236}">
                  <a16:creationId xmlns:a16="http://schemas.microsoft.com/office/drawing/2014/main" id="{2BD6D877-7824-104D-8BDC-974C4D412ADB}"/>
                </a:ext>
              </a:extLst>
            </p:cNvPr>
            <p:cNvGrpSpPr/>
            <p:nvPr/>
          </p:nvGrpSpPr>
          <p:grpSpPr>
            <a:xfrm>
              <a:off x="7045481" y="2232454"/>
              <a:ext cx="1507886" cy="1600200"/>
              <a:chOff x="3799803" y="2629940"/>
              <a:chExt cx="1507886" cy="1600200"/>
            </a:xfrm>
          </p:grpSpPr>
          <p:sp>
            <p:nvSpPr>
              <p:cNvPr id="104" name="Rounded Rectangle 103">
                <a:extLst>
                  <a:ext uri="{FF2B5EF4-FFF2-40B4-BE49-F238E27FC236}">
                    <a16:creationId xmlns:a16="http://schemas.microsoft.com/office/drawing/2014/main" id="{2DA80DA8-43C8-D341-8D14-2BAC4E76D1D8}"/>
                  </a:ext>
                </a:extLst>
              </p:cNvPr>
              <p:cNvSpPr/>
              <p:nvPr/>
            </p:nvSpPr>
            <p:spPr>
              <a:xfrm>
                <a:off x="3799803" y="2629940"/>
                <a:ext cx="1507886" cy="1600200"/>
              </a:xfrm>
              <a:prstGeom prst="roundRect">
                <a:avLst>
                  <a:gd name="adj" fmla="val 4356"/>
                </a:avLst>
              </a:prstGeom>
              <a:solidFill>
                <a:schemeClr val="bg1"/>
              </a:solid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900" b="1" dirty="0">
                    <a:solidFill>
                      <a:schemeClr val="accent4"/>
                    </a:solidFill>
                    <a:latin typeface="Arial" panose="020B0604020202020204" pitchFamily="34" charset="0"/>
                    <a:cs typeface="Arial" panose="020B0604020202020204" pitchFamily="34" charset="0"/>
                  </a:rPr>
                  <a:t>Single QR Code </a:t>
                </a:r>
                <a:br>
                  <a:rPr lang="en-US" sz="900" b="1" dirty="0">
                    <a:solidFill>
                      <a:schemeClr val="accent4"/>
                    </a:solidFill>
                    <a:latin typeface="Arial" panose="020B0604020202020204" pitchFamily="34" charset="0"/>
                    <a:cs typeface="Arial" panose="020B0604020202020204" pitchFamily="34" charset="0"/>
                  </a:rPr>
                </a:br>
                <a:r>
                  <a:rPr lang="en-US" sz="800" b="1" i="1" dirty="0">
                    <a:solidFill>
                      <a:schemeClr val="accent4"/>
                    </a:solidFill>
                    <a:latin typeface="Arial" panose="020B0604020202020204" pitchFamily="34" charset="0"/>
                    <a:cs typeface="Arial" panose="020B0604020202020204" pitchFamily="34" charset="0"/>
                  </a:rPr>
                  <a:t>Interoperable Payments System</a:t>
                </a:r>
                <a:endParaRPr lang="en-US" sz="900" b="1" i="1" dirty="0">
                  <a:solidFill>
                    <a:schemeClr val="accent4"/>
                  </a:solidFill>
                  <a:latin typeface="Arial" panose="020B0604020202020204" pitchFamily="34" charset="0"/>
                  <a:cs typeface="Arial" panose="020B0604020202020204" pitchFamily="34" charset="0"/>
                </a:endParaRPr>
              </a:p>
            </p:txBody>
          </p:sp>
          <p:cxnSp>
            <p:nvCxnSpPr>
              <p:cNvPr id="105" name="Straight Connector 104">
                <a:extLst>
                  <a:ext uri="{FF2B5EF4-FFF2-40B4-BE49-F238E27FC236}">
                    <a16:creationId xmlns:a16="http://schemas.microsoft.com/office/drawing/2014/main" id="{0C7B5FED-E7AC-EB4A-B53C-773E82FF98DF}"/>
                  </a:ext>
                </a:extLst>
              </p:cNvPr>
              <p:cNvCxnSpPr>
                <a:cxnSpLocks noChangeAspect="1"/>
              </p:cNvCxnSpPr>
              <p:nvPr/>
            </p:nvCxnSpPr>
            <p:spPr>
              <a:xfrm>
                <a:off x="4559952" y="3764157"/>
                <a:ext cx="25015" cy="276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86116557-9D7F-C840-87A0-E23E94C80FC3}"/>
                  </a:ext>
                </a:extLst>
              </p:cNvPr>
              <p:cNvPicPr>
                <a:picLocks/>
              </p:cNvPicPr>
              <p:nvPr/>
            </p:nvPicPr>
            <p:blipFill>
              <a:blip r:embed="rId2">
                <a:duotone>
                  <a:schemeClr val="accent2">
                    <a:shade val="45000"/>
                    <a:satMod val="135000"/>
                  </a:schemeClr>
                  <a:prstClr val="white"/>
                </a:duotone>
              </a:blip>
              <a:stretch>
                <a:fillRect/>
              </a:stretch>
            </p:blipFill>
            <p:spPr>
              <a:xfrm>
                <a:off x="4279425" y="2965876"/>
                <a:ext cx="548640" cy="548640"/>
              </a:xfrm>
              <a:prstGeom prst="rect">
                <a:avLst/>
              </a:prstGeom>
            </p:spPr>
          </p:pic>
          <p:cxnSp>
            <p:nvCxnSpPr>
              <p:cNvPr id="107" name="Straight Connector 106">
                <a:extLst>
                  <a:ext uri="{FF2B5EF4-FFF2-40B4-BE49-F238E27FC236}">
                    <a16:creationId xmlns:a16="http://schemas.microsoft.com/office/drawing/2014/main" id="{B33D283F-5C5F-9A48-AB44-E3349556361C}"/>
                  </a:ext>
                </a:extLst>
              </p:cNvPr>
              <p:cNvCxnSpPr>
                <a:cxnSpLocks/>
              </p:cNvCxnSpPr>
              <p:nvPr/>
            </p:nvCxnSpPr>
            <p:spPr>
              <a:xfrm flipH="1" flipV="1">
                <a:off x="4553745" y="3509753"/>
                <a:ext cx="1136" cy="18288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44B70375-7C82-0246-B553-3C65CF4D3D41}"/>
                  </a:ext>
                </a:extLst>
              </p:cNvPr>
              <p:cNvPicPr>
                <a:picLocks noChangeAspect="1"/>
              </p:cNvPicPr>
              <p:nvPr/>
            </p:nvPicPr>
            <p:blipFill>
              <a:blip r:embed="rId4"/>
              <a:stretch>
                <a:fillRect/>
              </a:stretch>
            </p:blipFill>
            <p:spPr>
              <a:xfrm>
                <a:off x="4317502" y="3718216"/>
                <a:ext cx="472487" cy="472487"/>
              </a:xfrm>
              <a:prstGeom prst="rect">
                <a:avLst/>
              </a:prstGeom>
            </p:spPr>
          </p:pic>
        </p:grpSp>
        <p:grpSp>
          <p:nvGrpSpPr>
            <p:cNvPr id="109" name="Group 108">
              <a:extLst>
                <a:ext uri="{FF2B5EF4-FFF2-40B4-BE49-F238E27FC236}">
                  <a16:creationId xmlns:a16="http://schemas.microsoft.com/office/drawing/2014/main" id="{C8D577E3-D4C2-F840-A43D-CD9B7993D2C2}"/>
                </a:ext>
              </a:extLst>
            </p:cNvPr>
            <p:cNvGrpSpPr/>
            <p:nvPr/>
          </p:nvGrpSpPr>
          <p:grpSpPr>
            <a:xfrm>
              <a:off x="5286400" y="2232454"/>
              <a:ext cx="1554059" cy="1653663"/>
              <a:chOff x="857390" y="2629940"/>
              <a:chExt cx="1554059" cy="1653663"/>
            </a:xfrm>
          </p:grpSpPr>
          <p:sp>
            <p:nvSpPr>
              <p:cNvPr id="110" name="Rounded Rectangle 109">
                <a:extLst>
                  <a:ext uri="{FF2B5EF4-FFF2-40B4-BE49-F238E27FC236}">
                    <a16:creationId xmlns:a16="http://schemas.microsoft.com/office/drawing/2014/main" id="{D3D90079-36A0-9C45-B23E-2E4245218F8F}"/>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900" b="1" dirty="0">
                    <a:solidFill>
                      <a:schemeClr val="accent3">
                        <a:lumMod val="75000"/>
                      </a:schemeClr>
                    </a:solidFill>
                    <a:latin typeface="Arial" panose="020B0604020202020204" pitchFamily="34" charset="0"/>
                    <a:cs typeface="Arial" panose="020B0604020202020204" pitchFamily="34" charset="0"/>
                  </a:rPr>
                  <a:t>Shared QR Code</a:t>
                </a:r>
                <a:br>
                  <a:rPr lang="en-US" sz="900" b="1" dirty="0">
                    <a:solidFill>
                      <a:schemeClr val="accent3">
                        <a:lumMod val="75000"/>
                      </a:schemeClr>
                    </a:solidFill>
                    <a:latin typeface="Arial" panose="020B0604020202020204" pitchFamily="34" charset="0"/>
                    <a:cs typeface="Arial" panose="020B0604020202020204" pitchFamily="34" charset="0"/>
                  </a:rPr>
                </a:br>
                <a:r>
                  <a:rPr lang="en-US" sz="8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900" b="1" i="1" dirty="0">
                  <a:solidFill>
                    <a:schemeClr val="accent3">
                      <a:lumMod val="75000"/>
                    </a:schemeClr>
                  </a:solidFill>
                  <a:latin typeface="Arial" panose="020B0604020202020204" pitchFamily="34" charset="0"/>
                  <a:cs typeface="Arial" panose="020B0604020202020204" pitchFamily="34" charset="0"/>
                </a:endParaRPr>
              </a:p>
            </p:txBody>
          </p:sp>
          <p:pic>
            <p:nvPicPr>
              <p:cNvPr id="111" name="Picture 110">
                <a:extLst>
                  <a:ext uri="{FF2B5EF4-FFF2-40B4-BE49-F238E27FC236}">
                    <a16:creationId xmlns:a16="http://schemas.microsoft.com/office/drawing/2014/main" id="{5E7F12B6-9997-3F45-956B-F74072F1DCB3}"/>
                  </a:ext>
                </a:extLst>
              </p:cNvPr>
              <p:cNvPicPr>
                <a:picLocks noChangeAspect="1"/>
              </p:cNvPicPr>
              <p:nvPr/>
            </p:nvPicPr>
            <p:blipFill>
              <a:blip r:embed="rId5"/>
              <a:stretch>
                <a:fillRect/>
              </a:stretch>
            </p:blipFill>
            <p:spPr>
              <a:xfrm>
                <a:off x="1920952" y="3739575"/>
                <a:ext cx="429768" cy="429768"/>
              </a:xfrm>
              <a:prstGeom prst="rect">
                <a:avLst/>
              </a:prstGeom>
            </p:spPr>
          </p:pic>
          <p:pic>
            <p:nvPicPr>
              <p:cNvPr id="112" name="Picture 111" descr="A close up of a logo&#10;&#10;Description automatically generated">
                <a:extLst>
                  <a:ext uri="{FF2B5EF4-FFF2-40B4-BE49-F238E27FC236}">
                    <a16:creationId xmlns:a16="http://schemas.microsoft.com/office/drawing/2014/main" id="{1AE0D086-4CAA-F743-83D8-20A14336D3EA}"/>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113" name="Picture 112" descr="A close up of a logo&#10;&#10;Description automatically generated">
                <a:extLst>
                  <a:ext uri="{FF2B5EF4-FFF2-40B4-BE49-F238E27FC236}">
                    <a16:creationId xmlns:a16="http://schemas.microsoft.com/office/drawing/2014/main" id="{0849B220-0429-3447-A562-566FF62A9F60}"/>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114" name="Elbow Connector 113">
                <a:extLst>
                  <a:ext uri="{FF2B5EF4-FFF2-40B4-BE49-F238E27FC236}">
                    <a16:creationId xmlns:a16="http://schemas.microsoft.com/office/drawing/2014/main" id="{CBAB8CE9-8B94-824B-8C3F-45734DCB6B35}"/>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AC83F48-4796-9F48-8BF8-D6A4B5530722}"/>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16" name="Picture 115">
                <a:extLst>
                  <a:ext uri="{FF2B5EF4-FFF2-40B4-BE49-F238E27FC236}">
                    <a16:creationId xmlns:a16="http://schemas.microsoft.com/office/drawing/2014/main" id="{DCA4E609-F350-EE4A-8E35-E0BC9FD60589}"/>
                  </a:ext>
                </a:extLst>
              </p:cNvPr>
              <p:cNvPicPr>
                <a:picLocks noChangeAspect="1"/>
              </p:cNvPicPr>
              <p:nvPr/>
            </p:nvPicPr>
            <p:blipFill>
              <a:blip r:embed="rId2">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117" name="Elbow Connector 116">
                <a:extLst>
                  <a:ext uri="{FF2B5EF4-FFF2-40B4-BE49-F238E27FC236}">
                    <a16:creationId xmlns:a16="http://schemas.microsoft.com/office/drawing/2014/main" id="{D4753CB5-FBDF-BF40-A9D7-AC4AD4EF7EBA}"/>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43" name="Rectangle 42">
            <a:extLst>
              <a:ext uri="{FF2B5EF4-FFF2-40B4-BE49-F238E27FC236}">
                <a16:creationId xmlns:a16="http://schemas.microsoft.com/office/drawing/2014/main" id="{D50C8416-D3C5-D345-AA98-1DCD078635B1}"/>
              </a:ext>
            </a:extLst>
          </p:cNvPr>
          <p:cNvSpPr/>
          <p:nvPr/>
        </p:nvSpPr>
        <p:spPr>
          <a:xfrm>
            <a:off x="4426967" y="1173376"/>
            <a:ext cx="4253436" cy="814005"/>
          </a:xfrm>
          <a:prstGeom prst="rect">
            <a:avLst/>
          </a:prstGeom>
        </p:spPr>
        <p:txBody>
          <a:bodyPr vert="horz" lIns="0" tIns="0" rIns="0" bIns="0" rtlCol="0">
            <a:noAutofit/>
          </a:bodyPr>
          <a:lstStyle/>
          <a:p>
            <a:pPr defTabSz="685800">
              <a:lnSpc>
                <a:spcPct val="120000"/>
              </a:lnSpc>
              <a:spcBef>
                <a:spcPts val="600"/>
              </a:spcBef>
              <a:spcAft>
                <a:spcPts val="600"/>
              </a:spcAft>
            </a:pPr>
            <a:r>
              <a:rPr lang="en-US" sz="1000" dirty="0">
                <a:latin typeface="Arial" panose="020B0604020202020204" pitchFamily="34" charset="0"/>
              </a:rPr>
              <a:t>In market, the term “QR code Interoperability” can refer to either a Shared QR Code used by multiple payments systems or to a Single QR Code for an Interoperable Payments System.  Depending on the implementation, either approach can address the issue of point-of-sale clutter.</a:t>
            </a:r>
          </a:p>
        </p:txBody>
      </p:sp>
    </p:spTree>
    <p:extLst>
      <p:ext uri="{BB962C8B-B14F-4D97-AF65-F5344CB8AC3E}">
        <p14:creationId xmlns:p14="http://schemas.microsoft.com/office/powerpoint/2010/main" val="1796944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6E84-89FE-B04C-BB4E-2E1CF8EA72A4}"/>
              </a:ext>
            </a:extLst>
          </p:cNvPr>
          <p:cNvSpPr>
            <a:spLocks noGrp="1"/>
          </p:cNvSpPr>
          <p:nvPr>
            <p:ph type="title"/>
          </p:nvPr>
        </p:nvSpPr>
        <p:spPr/>
        <p:txBody>
          <a:bodyPr/>
          <a:lstStyle/>
          <a:p>
            <a:r>
              <a:rPr lang="en-US" dirty="0"/>
              <a:t>The Shared QR </a:t>
            </a:r>
            <a:r>
              <a:rPr lang="en-US"/>
              <a:t>Code Model</a:t>
            </a:r>
            <a:endParaRPr lang="en-US" dirty="0"/>
          </a:p>
        </p:txBody>
      </p:sp>
      <p:sp>
        <p:nvSpPr>
          <p:cNvPr id="7" name="Content Placeholder 6">
            <a:extLst>
              <a:ext uri="{FF2B5EF4-FFF2-40B4-BE49-F238E27FC236}">
                <a16:creationId xmlns:a16="http://schemas.microsoft.com/office/drawing/2014/main" id="{36D7CBD9-5147-9C4B-978D-66FA12449B4F}"/>
              </a:ext>
            </a:extLst>
          </p:cNvPr>
          <p:cNvSpPr>
            <a:spLocks noGrp="1"/>
          </p:cNvSpPr>
          <p:nvPr>
            <p:ph idx="1"/>
          </p:nvPr>
        </p:nvSpPr>
        <p:spPr>
          <a:xfrm>
            <a:off x="2646378" y="1433015"/>
            <a:ext cx="3908955" cy="2594560"/>
          </a:xfrm>
        </p:spPr>
        <p:txBody>
          <a:bodyPr/>
          <a:lstStyle/>
          <a:p>
            <a:r>
              <a:rPr lang="en-US" dirty="0">
                <a:solidFill>
                  <a:schemeClr val="tx1"/>
                </a:solidFill>
                <a:cs typeface="Arial" panose="020B0604020202020204" pitchFamily="34" charset="0"/>
              </a:rPr>
              <a:t>In this model, the QR code data string contains a block of common data along with a “stack” of scheme-specific payments addresses. The common data block contains data that persists between schemes, such as the merchant’s name, while the stack contains data that is only necessary for each individual scheme, such as the merchant’s payments address. </a:t>
            </a:r>
          </a:p>
          <a:p>
            <a:r>
              <a:rPr lang="en-US" dirty="0">
                <a:solidFill>
                  <a:schemeClr val="tx1"/>
                </a:solidFill>
                <a:cs typeface="Arial" panose="020B0604020202020204" pitchFamily="34" charset="0"/>
              </a:rPr>
              <a:t>The scanner reading the QR code reads the encoded data objects to pull the common data required, and then interrogates the stack and extracts the scheme-specific data. </a:t>
            </a:r>
          </a:p>
          <a:p>
            <a:endParaRPr lang="en-US" dirty="0">
              <a:solidFill>
                <a:schemeClr val="tx1"/>
              </a:solidFill>
            </a:endParaRPr>
          </a:p>
        </p:txBody>
      </p:sp>
      <p:sp>
        <p:nvSpPr>
          <p:cNvPr id="10" name="Text Placeholder 9">
            <a:extLst>
              <a:ext uri="{FF2B5EF4-FFF2-40B4-BE49-F238E27FC236}">
                <a16:creationId xmlns:a16="http://schemas.microsoft.com/office/drawing/2014/main" id="{08C8A1C4-E7A5-D841-996F-9ED4A6357A2E}"/>
              </a:ext>
            </a:extLst>
          </p:cNvPr>
          <p:cNvSpPr>
            <a:spLocks noGrp="1"/>
          </p:cNvSpPr>
          <p:nvPr>
            <p:ph type="body" sz="quarter" idx="10"/>
          </p:nvPr>
        </p:nvSpPr>
        <p:spPr/>
        <p:txBody>
          <a:bodyPr/>
          <a:lstStyle/>
          <a:p>
            <a:r>
              <a:rPr lang="en-US" dirty="0">
                <a:solidFill>
                  <a:schemeClr val="tx1"/>
                </a:solidFill>
                <a:cs typeface="Arial" panose="020B0604020202020204" pitchFamily="34" charset="0"/>
              </a:rPr>
              <a:t>This model is the most common seen in market today.</a:t>
            </a:r>
          </a:p>
        </p:txBody>
      </p:sp>
      <p:sp>
        <p:nvSpPr>
          <p:cNvPr id="4" name="Left Bracket 3">
            <a:extLst>
              <a:ext uri="{FF2B5EF4-FFF2-40B4-BE49-F238E27FC236}">
                <a16:creationId xmlns:a16="http://schemas.microsoft.com/office/drawing/2014/main" id="{E1A5FE9B-2380-9B4F-88E8-5591D22D0DF5}"/>
              </a:ext>
            </a:extLst>
          </p:cNvPr>
          <p:cNvSpPr/>
          <p:nvPr/>
        </p:nvSpPr>
        <p:spPr>
          <a:xfrm>
            <a:off x="492225" y="1387411"/>
            <a:ext cx="473993" cy="3412067"/>
          </a:xfrm>
          <a:prstGeom prst="leftBracket">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D4B7159F-3B44-D945-9D13-D8E9C8024C03}"/>
              </a:ext>
            </a:extLst>
          </p:cNvPr>
          <p:cNvGrpSpPr/>
          <p:nvPr/>
        </p:nvGrpSpPr>
        <p:grpSpPr>
          <a:xfrm>
            <a:off x="184263" y="2766376"/>
            <a:ext cx="598712" cy="654137"/>
            <a:chOff x="372072" y="2362200"/>
            <a:chExt cx="598712" cy="654137"/>
          </a:xfrm>
        </p:grpSpPr>
        <p:sp>
          <p:nvSpPr>
            <p:cNvPr id="5" name="Rectangle 4">
              <a:extLst>
                <a:ext uri="{FF2B5EF4-FFF2-40B4-BE49-F238E27FC236}">
                  <a16:creationId xmlns:a16="http://schemas.microsoft.com/office/drawing/2014/main" id="{4D9E0CDD-6C77-B54F-875C-DB499E3723F7}"/>
                </a:ext>
              </a:extLst>
            </p:cNvPr>
            <p:cNvSpPr/>
            <p:nvPr/>
          </p:nvSpPr>
          <p:spPr>
            <a:xfrm>
              <a:off x="379328" y="2362200"/>
              <a:ext cx="584200" cy="6541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EEEA5EB1-0C76-234E-96BE-3FD8460EF1E3}"/>
                </a:ext>
              </a:extLst>
            </p:cNvPr>
            <p:cNvPicPr>
              <a:picLocks noChangeAspect="1"/>
            </p:cNvPicPr>
            <p:nvPr/>
          </p:nvPicPr>
          <p:blipFill>
            <a:blip r:embed="rId2">
              <a:duotone>
                <a:schemeClr val="accent3">
                  <a:shade val="45000"/>
                  <a:satMod val="135000"/>
                </a:schemeClr>
                <a:prstClr val="white"/>
              </a:duotone>
            </a:blip>
            <a:stretch>
              <a:fillRect/>
            </a:stretch>
          </p:blipFill>
          <p:spPr>
            <a:xfrm>
              <a:off x="372072" y="2381827"/>
              <a:ext cx="598712" cy="634510"/>
            </a:xfrm>
            <a:prstGeom prst="rect">
              <a:avLst/>
            </a:prstGeom>
          </p:spPr>
        </p:pic>
      </p:grpSp>
      <p:sp>
        <p:nvSpPr>
          <p:cNvPr id="9" name="Rounded Rectangle 8">
            <a:extLst>
              <a:ext uri="{FF2B5EF4-FFF2-40B4-BE49-F238E27FC236}">
                <a16:creationId xmlns:a16="http://schemas.microsoft.com/office/drawing/2014/main" id="{2EA39EBD-C449-184E-A0A0-41792F5C409C}"/>
              </a:ext>
            </a:extLst>
          </p:cNvPr>
          <p:cNvSpPr/>
          <p:nvPr/>
        </p:nvSpPr>
        <p:spPr>
          <a:xfrm>
            <a:off x="1271811" y="1362637"/>
            <a:ext cx="856764" cy="3436841"/>
          </a:xfrm>
          <a:prstGeom prst="roundRect">
            <a:avLst/>
          </a:prstGeom>
          <a:solidFill>
            <a:schemeClr val="bg2">
              <a:lumMod val="20000"/>
              <a:lumOff val="80000"/>
            </a:schemeClr>
          </a:solidFill>
          <a:ln w="3175">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accent4"/>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D151365-A23B-E847-8114-16184B36ABE2}"/>
              </a:ext>
            </a:extLst>
          </p:cNvPr>
          <p:cNvSpPr/>
          <p:nvPr/>
        </p:nvSpPr>
        <p:spPr>
          <a:xfrm>
            <a:off x="1370224" y="3179372"/>
            <a:ext cx="658368" cy="654137"/>
          </a:xfrm>
          <a:prstGeom prst="rect">
            <a:avLst/>
          </a:prstGeom>
          <a:solidFill>
            <a:srgbClr val="9BCD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tx1"/>
                </a:solidFill>
                <a:latin typeface="Arial" panose="020B0604020202020204" pitchFamily="34" charset="0"/>
                <a:cs typeface="Arial" panose="020B0604020202020204" pitchFamily="34" charset="0"/>
              </a:rPr>
              <a:t>Scheme 3 data</a:t>
            </a:r>
          </a:p>
        </p:txBody>
      </p:sp>
      <p:sp>
        <p:nvSpPr>
          <p:cNvPr id="22" name="Rectangle 21">
            <a:extLst>
              <a:ext uri="{FF2B5EF4-FFF2-40B4-BE49-F238E27FC236}">
                <a16:creationId xmlns:a16="http://schemas.microsoft.com/office/drawing/2014/main" id="{62C70B70-46D1-AE44-B7D4-389D97E57986}"/>
              </a:ext>
            </a:extLst>
          </p:cNvPr>
          <p:cNvSpPr/>
          <p:nvPr/>
        </p:nvSpPr>
        <p:spPr>
          <a:xfrm>
            <a:off x="1370214" y="2344263"/>
            <a:ext cx="658368" cy="654137"/>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Scheme 2 data </a:t>
            </a:r>
          </a:p>
        </p:txBody>
      </p:sp>
      <p:sp>
        <p:nvSpPr>
          <p:cNvPr id="26" name="Rectangle 25">
            <a:extLst>
              <a:ext uri="{FF2B5EF4-FFF2-40B4-BE49-F238E27FC236}">
                <a16:creationId xmlns:a16="http://schemas.microsoft.com/office/drawing/2014/main" id="{8232B3DF-2B87-A449-A6F1-CBF8A6F43265}"/>
              </a:ext>
            </a:extLst>
          </p:cNvPr>
          <p:cNvSpPr/>
          <p:nvPr/>
        </p:nvSpPr>
        <p:spPr>
          <a:xfrm>
            <a:off x="1374770" y="1509154"/>
            <a:ext cx="658368" cy="654137"/>
          </a:xfrm>
          <a:prstGeom prst="rect">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Scheme 1 Data</a:t>
            </a:r>
          </a:p>
        </p:txBody>
      </p:sp>
      <p:sp>
        <p:nvSpPr>
          <p:cNvPr id="27" name="Rectangle 26">
            <a:extLst>
              <a:ext uri="{FF2B5EF4-FFF2-40B4-BE49-F238E27FC236}">
                <a16:creationId xmlns:a16="http://schemas.microsoft.com/office/drawing/2014/main" id="{D4E31916-DF2E-7A43-ACE4-3E0F442769FA}"/>
              </a:ext>
            </a:extLst>
          </p:cNvPr>
          <p:cNvSpPr/>
          <p:nvPr/>
        </p:nvSpPr>
        <p:spPr>
          <a:xfrm>
            <a:off x="782975" y="1522924"/>
            <a:ext cx="408286" cy="316066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95000"/>
              </a:lnSpc>
            </a:pPr>
            <a:r>
              <a:rPr lang="en-US" sz="1400" dirty="0">
                <a:solidFill>
                  <a:schemeClr val="bg1"/>
                </a:solidFill>
                <a:latin typeface="Arial" panose="020B0604020202020204" pitchFamily="34" charset="0"/>
                <a:cs typeface="Arial" panose="020B0604020202020204" pitchFamily="34" charset="0"/>
              </a:rPr>
              <a:t>Common Data</a:t>
            </a:r>
          </a:p>
        </p:txBody>
      </p:sp>
      <p:sp>
        <p:nvSpPr>
          <p:cNvPr id="29" name="Rectangle 28">
            <a:extLst>
              <a:ext uri="{FF2B5EF4-FFF2-40B4-BE49-F238E27FC236}">
                <a16:creationId xmlns:a16="http://schemas.microsoft.com/office/drawing/2014/main" id="{F2B66B05-C097-9E4F-A057-3A4904BD08FF}"/>
              </a:ext>
            </a:extLst>
          </p:cNvPr>
          <p:cNvSpPr/>
          <p:nvPr/>
        </p:nvSpPr>
        <p:spPr>
          <a:xfrm>
            <a:off x="1370214" y="4014480"/>
            <a:ext cx="658368" cy="654137"/>
          </a:xfrm>
          <a:prstGeom prst="rect">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tx1"/>
                </a:solidFill>
                <a:latin typeface="Arial" panose="020B0604020202020204" pitchFamily="34" charset="0"/>
                <a:cs typeface="Arial" panose="020B0604020202020204" pitchFamily="34" charset="0"/>
              </a:rPr>
              <a:t>Scheme 4 data</a:t>
            </a:r>
          </a:p>
        </p:txBody>
      </p:sp>
      <p:grpSp>
        <p:nvGrpSpPr>
          <p:cNvPr id="49" name="Group 48">
            <a:extLst>
              <a:ext uri="{FF2B5EF4-FFF2-40B4-BE49-F238E27FC236}">
                <a16:creationId xmlns:a16="http://schemas.microsoft.com/office/drawing/2014/main" id="{F89BAF9D-FC8F-1344-AF7F-3BA3B317B875}"/>
              </a:ext>
            </a:extLst>
          </p:cNvPr>
          <p:cNvGrpSpPr/>
          <p:nvPr/>
        </p:nvGrpSpPr>
        <p:grpSpPr>
          <a:xfrm>
            <a:off x="6992200" y="1398352"/>
            <a:ext cx="1554059" cy="1653663"/>
            <a:chOff x="857390" y="2629940"/>
            <a:chExt cx="1554059" cy="1653663"/>
          </a:xfrm>
        </p:grpSpPr>
        <p:sp>
          <p:nvSpPr>
            <p:cNvPr id="50" name="Rounded Rectangle 49">
              <a:extLst>
                <a:ext uri="{FF2B5EF4-FFF2-40B4-BE49-F238E27FC236}">
                  <a16:creationId xmlns:a16="http://schemas.microsoft.com/office/drawing/2014/main" id="{8F62D076-526F-664A-9027-0CB07FC2FC69}"/>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900" b="1" dirty="0">
                  <a:solidFill>
                    <a:schemeClr val="accent3">
                      <a:lumMod val="75000"/>
                    </a:schemeClr>
                  </a:solidFill>
                  <a:latin typeface="Arial" panose="020B0604020202020204" pitchFamily="34" charset="0"/>
                  <a:cs typeface="Arial" panose="020B0604020202020204" pitchFamily="34" charset="0"/>
                </a:rPr>
                <a:t>Shared QR Code</a:t>
              </a:r>
              <a:br>
                <a:rPr lang="en-US" sz="900" b="1" dirty="0">
                  <a:solidFill>
                    <a:schemeClr val="accent3">
                      <a:lumMod val="75000"/>
                    </a:schemeClr>
                  </a:solidFill>
                  <a:latin typeface="Arial" panose="020B0604020202020204" pitchFamily="34" charset="0"/>
                  <a:cs typeface="Arial" panose="020B0604020202020204" pitchFamily="34" charset="0"/>
                </a:rPr>
              </a:br>
              <a:r>
                <a:rPr lang="en-US" sz="8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900" b="1" i="1" dirty="0">
                <a:solidFill>
                  <a:schemeClr val="accent3">
                    <a:lumMod val="75000"/>
                  </a:schemeClr>
                </a:solidFill>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0ADD8E36-5F88-3B42-BE95-CC304925B979}"/>
                </a:ext>
              </a:extLst>
            </p:cNvPr>
            <p:cNvPicPr>
              <a:picLocks noChangeAspect="1"/>
            </p:cNvPicPr>
            <p:nvPr/>
          </p:nvPicPr>
          <p:blipFill>
            <a:blip r:embed="rId3"/>
            <a:stretch>
              <a:fillRect/>
            </a:stretch>
          </p:blipFill>
          <p:spPr>
            <a:xfrm>
              <a:off x="1920952" y="3739575"/>
              <a:ext cx="429768" cy="429768"/>
            </a:xfrm>
            <a:prstGeom prst="rect">
              <a:avLst/>
            </a:prstGeom>
          </p:spPr>
        </p:pic>
        <p:pic>
          <p:nvPicPr>
            <p:cNvPr id="52" name="Picture 51" descr="A close up of a logo&#10;&#10;Description automatically generated">
              <a:extLst>
                <a:ext uri="{FF2B5EF4-FFF2-40B4-BE49-F238E27FC236}">
                  <a16:creationId xmlns:a16="http://schemas.microsoft.com/office/drawing/2014/main" id="{AE920BE9-93F3-1445-BCCF-B084E042B411}"/>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53" name="Picture 52" descr="A close up of a logo&#10;&#10;Description automatically generated">
              <a:extLst>
                <a:ext uri="{FF2B5EF4-FFF2-40B4-BE49-F238E27FC236}">
                  <a16:creationId xmlns:a16="http://schemas.microsoft.com/office/drawing/2014/main" id="{6A474128-B57E-5F49-A99B-592D1C0A93A7}"/>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54" name="Elbow Connector 53">
              <a:extLst>
                <a:ext uri="{FF2B5EF4-FFF2-40B4-BE49-F238E27FC236}">
                  <a16:creationId xmlns:a16="http://schemas.microsoft.com/office/drawing/2014/main" id="{E8F26E04-350C-A344-A887-58CC23A4F8F5}"/>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F2D3239-6FF5-9648-B323-407554B17485}"/>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238E84BA-F676-6347-9A38-9C8532ECD43D}"/>
                </a:ext>
              </a:extLst>
            </p:cNvPr>
            <p:cNvPicPr>
              <a:picLocks noChangeAspect="1"/>
            </p:cNvPicPr>
            <p:nvPr/>
          </p:nvPicPr>
          <p:blipFill>
            <a:blip r:embed="rId2">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57" name="Elbow Connector 56">
              <a:extLst>
                <a:ext uri="{FF2B5EF4-FFF2-40B4-BE49-F238E27FC236}">
                  <a16:creationId xmlns:a16="http://schemas.microsoft.com/office/drawing/2014/main" id="{E47F9E15-13AE-024C-B673-1CD1300CE969}"/>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D26B6B02-5534-3C4E-B62C-A7F7EB0FA252}"/>
              </a:ext>
            </a:extLst>
          </p:cNvPr>
          <p:cNvSpPr/>
          <p:nvPr/>
        </p:nvSpPr>
        <p:spPr>
          <a:xfrm>
            <a:off x="2602003" y="3621332"/>
            <a:ext cx="3908955" cy="80076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300"/>
              </a:spcBef>
              <a:spcAft>
                <a:spcPts val="300"/>
              </a:spcAft>
            </a:pPr>
            <a:r>
              <a:rPr lang="en-US" sz="1200" dirty="0">
                <a:solidFill>
                  <a:schemeClr val="bg1"/>
                </a:solidFill>
                <a:latin typeface="Arial" panose="020B0604020202020204" pitchFamily="34" charset="0"/>
                <a:cs typeface="Arial" panose="020B0604020202020204" pitchFamily="34" charset="0"/>
              </a:rPr>
              <a:t>The Shared QR Code Model is in use in Brazil, India’s Bharat QR, Nigeria, Singapore, Tanzania, Thailand</a:t>
            </a:r>
          </a:p>
        </p:txBody>
      </p:sp>
    </p:spTree>
    <p:extLst>
      <p:ext uri="{BB962C8B-B14F-4D97-AF65-F5344CB8AC3E}">
        <p14:creationId xmlns:p14="http://schemas.microsoft.com/office/powerpoint/2010/main" val="3910878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6E84-89FE-B04C-BB4E-2E1CF8EA72A4}"/>
              </a:ext>
            </a:extLst>
          </p:cNvPr>
          <p:cNvSpPr>
            <a:spLocks noGrp="1"/>
          </p:cNvSpPr>
          <p:nvPr>
            <p:ph type="title"/>
          </p:nvPr>
        </p:nvSpPr>
        <p:spPr/>
        <p:txBody>
          <a:bodyPr/>
          <a:lstStyle/>
          <a:p>
            <a:r>
              <a:rPr lang="en-US" dirty="0"/>
              <a:t>The Shared QR Code Model and EMVCo Specifications</a:t>
            </a:r>
          </a:p>
        </p:txBody>
      </p:sp>
      <p:sp>
        <p:nvSpPr>
          <p:cNvPr id="11" name="Content Placeholder 10">
            <a:extLst>
              <a:ext uri="{FF2B5EF4-FFF2-40B4-BE49-F238E27FC236}">
                <a16:creationId xmlns:a16="http://schemas.microsoft.com/office/drawing/2014/main" id="{25ED7F4B-9799-6247-A705-E00BC380A3F4}"/>
              </a:ext>
            </a:extLst>
          </p:cNvPr>
          <p:cNvSpPr>
            <a:spLocks noGrp="1"/>
          </p:cNvSpPr>
          <p:nvPr>
            <p:ph idx="1"/>
          </p:nvPr>
        </p:nvSpPr>
        <p:spPr>
          <a:xfrm>
            <a:off x="457200" y="1660888"/>
            <a:ext cx="5846178" cy="758945"/>
          </a:xfrm>
        </p:spPr>
        <p:txBody>
          <a:bodyPr/>
          <a:lstStyle/>
          <a:p>
            <a:r>
              <a:rPr lang="en-US" dirty="0">
                <a:solidFill>
                  <a:schemeClr val="tx1"/>
                </a:solidFill>
                <a:cs typeface="Arial" panose="020B0604020202020204" pitchFamily="34" charset="0"/>
              </a:rPr>
              <a:t>The EMV specifications provide details of the formatting of the QR code and the payment address data in the “stack”.  Each shared QR arrangement may customize the standard to some degree.</a:t>
            </a:r>
          </a:p>
          <a:p>
            <a:endParaRPr lang="en-US" dirty="0">
              <a:solidFill>
                <a:schemeClr val="tx1"/>
              </a:solidFill>
              <a:cs typeface="Arial" panose="020B0604020202020204" pitchFamily="34" charset="0"/>
            </a:endParaRPr>
          </a:p>
          <a:p>
            <a:endParaRPr lang="en-US" dirty="0">
              <a:solidFill>
                <a:schemeClr val="tx1"/>
              </a:solidFill>
            </a:endParaRPr>
          </a:p>
        </p:txBody>
      </p:sp>
      <p:sp>
        <p:nvSpPr>
          <p:cNvPr id="12" name="Text Placeholder 11">
            <a:extLst>
              <a:ext uri="{FF2B5EF4-FFF2-40B4-BE49-F238E27FC236}">
                <a16:creationId xmlns:a16="http://schemas.microsoft.com/office/drawing/2014/main" id="{B7330C5F-CB1F-764D-8B15-15837C857BC8}"/>
              </a:ext>
            </a:extLst>
          </p:cNvPr>
          <p:cNvSpPr>
            <a:spLocks noGrp="1"/>
          </p:cNvSpPr>
          <p:nvPr>
            <p:ph type="body" sz="quarter" idx="10"/>
          </p:nvPr>
        </p:nvSpPr>
        <p:spPr/>
        <p:txBody>
          <a:bodyPr/>
          <a:lstStyle/>
          <a:p>
            <a:r>
              <a:rPr lang="en-US" dirty="0">
                <a:solidFill>
                  <a:schemeClr val="tx1"/>
                </a:solidFill>
                <a:cs typeface="Arial" panose="020B0604020202020204" pitchFamily="34" charset="0"/>
              </a:rPr>
              <a:t>The EMV QR code standard is the way that most of shared QR implementations are choosing to format the QR code data.</a:t>
            </a:r>
            <a:endParaRPr lang="en-US" dirty="0">
              <a:solidFill>
                <a:schemeClr val="tx1"/>
              </a:solidFill>
            </a:endParaRPr>
          </a:p>
        </p:txBody>
      </p:sp>
      <p:grpSp>
        <p:nvGrpSpPr>
          <p:cNvPr id="30" name="Group 29">
            <a:extLst>
              <a:ext uri="{FF2B5EF4-FFF2-40B4-BE49-F238E27FC236}">
                <a16:creationId xmlns:a16="http://schemas.microsoft.com/office/drawing/2014/main" id="{79DD2F33-378F-724C-A224-669643F26C38}"/>
              </a:ext>
            </a:extLst>
          </p:cNvPr>
          <p:cNvGrpSpPr/>
          <p:nvPr/>
        </p:nvGrpSpPr>
        <p:grpSpPr>
          <a:xfrm>
            <a:off x="6783002" y="1267614"/>
            <a:ext cx="1402354" cy="1492235"/>
            <a:chOff x="857390" y="2629940"/>
            <a:chExt cx="1554059" cy="1653663"/>
          </a:xfrm>
        </p:grpSpPr>
        <p:sp>
          <p:nvSpPr>
            <p:cNvPr id="31" name="Rounded Rectangle 30">
              <a:extLst>
                <a:ext uri="{FF2B5EF4-FFF2-40B4-BE49-F238E27FC236}">
                  <a16:creationId xmlns:a16="http://schemas.microsoft.com/office/drawing/2014/main" id="{51620C94-5667-2E49-A2A2-E02CDA17FF5B}"/>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800" b="1" dirty="0">
                  <a:solidFill>
                    <a:schemeClr val="accent3">
                      <a:lumMod val="75000"/>
                    </a:schemeClr>
                  </a:solidFill>
                  <a:latin typeface="Arial" panose="020B0604020202020204" pitchFamily="34" charset="0"/>
                  <a:cs typeface="Arial" panose="020B0604020202020204" pitchFamily="34" charset="0"/>
                </a:rPr>
                <a:t>Shared QR Code</a:t>
              </a:r>
              <a:br>
                <a:rPr lang="en-US" sz="800" b="1" dirty="0">
                  <a:solidFill>
                    <a:schemeClr val="accent3">
                      <a:lumMod val="75000"/>
                    </a:schemeClr>
                  </a:solidFill>
                  <a:latin typeface="Arial" panose="020B0604020202020204" pitchFamily="34" charset="0"/>
                  <a:cs typeface="Arial" panose="020B0604020202020204" pitchFamily="34" charset="0"/>
                </a:rPr>
              </a:br>
              <a:r>
                <a:rPr lang="en-US" sz="7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800" b="1" i="1" dirty="0">
                <a:solidFill>
                  <a:schemeClr val="accent3">
                    <a:lumMod val="75000"/>
                  </a:schemeClr>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2A02653E-5B3C-C742-9900-E07236CE5CAE}"/>
                </a:ext>
              </a:extLst>
            </p:cNvPr>
            <p:cNvPicPr>
              <a:picLocks noChangeAspect="1"/>
            </p:cNvPicPr>
            <p:nvPr/>
          </p:nvPicPr>
          <p:blipFill>
            <a:blip r:embed="rId2"/>
            <a:stretch>
              <a:fillRect/>
            </a:stretch>
          </p:blipFill>
          <p:spPr>
            <a:xfrm>
              <a:off x="1920952" y="3739575"/>
              <a:ext cx="429768" cy="429768"/>
            </a:xfrm>
            <a:prstGeom prst="rect">
              <a:avLst/>
            </a:prstGeom>
          </p:spPr>
        </p:pic>
        <p:pic>
          <p:nvPicPr>
            <p:cNvPr id="43" name="Picture 42" descr="A close up of a logo&#10;&#10;Description automatically generated">
              <a:extLst>
                <a:ext uri="{FF2B5EF4-FFF2-40B4-BE49-F238E27FC236}">
                  <a16:creationId xmlns:a16="http://schemas.microsoft.com/office/drawing/2014/main" id="{E40D57D3-B827-C14A-8622-77855504A387}"/>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44" name="Picture 43" descr="A close up of a logo&#10;&#10;Description automatically generated">
              <a:extLst>
                <a:ext uri="{FF2B5EF4-FFF2-40B4-BE49-F238E27FC236}">
                  <a16:creationId xmlns:a16="http://schemas.microsoft.com/office/drawing/2014/main" id="{D5D51E59-848E-0543-B4F7-042784A14D97}"/>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45" name="Elbow Connector 44">
              <a:extLst>
                <a:ext uri="{FF2B5EF4-FFF2-40B4-BE49-F238E27FC236}">
                  <a16:creationId xmlns:a16="http://schemas.microsoft.com/office/drawing/2014/main" id="{E0FB998A-48BE-D84E-B986-9C9C56E3C56E}"/>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E32626E-19F6-7248-91D2-61FB47EC3E69}"/>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2AB70326-960A-8348-AF9E-ECFB2D82D4AD}"/>
                </a:ext>
              </a:extLst>
            </p:cNvPr>
            <p:cNvPicPr>
              <a:picLocks noChangeAspect="1"/>
            </p:cNvPicPr>
            <p:nvPr/>
          </p:nvPicPr>
          <p:blipFill>
            <a:blip r:embed="rId4">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48" name="Elbow Connector 47">
              <a:extLst>
                <a:ext uri="{FF2B5EF4-FFF2-40B4-BE49-F238E27FC236}">
                  <a16:creationId xmlns:a16="http://schemas.microsoft.com/office/drawing/2014/main" id="{87DBF32D-58D6-E542-BDEB-590763DBDF90}"/>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D1EC1845-9EF7-C445-96DE-47840E274702}"/>
              </a:ext>
            </a:extLst>
          </p:cNvPr>
          <p:cNvPicPr>
            <a:picLocks noChangeAspect="1"/>
          </p:cNvPicPr>
          <p:nvPr/>
        </p:nvPicPr>
        <p:blipFill>
          <a:blip r:embed="rId5"/>
          <a:stretch>
            <a:fillRect/>
          </a:stretch>
        </p:blipFill>
        <p:spPr>
          <a:xfrm>
            <a:off x="4061309" y="2951267"/>
            <a:ext cx="4273128" cy="1403954"/>
          </a:xfrm>
          <a:prstGeom prst="rect">
            <a:avLst/>
          </a:prstGeom>
          <a:ln>
            <a:solidFill>
              <a:schemeClr val="accent3">
                <a:lumMod val="50000"/>
              </a:schemeClr>
            </a:solidFill>
          </a:ln>
        </p:spPr>
      </p:pic>
      <p:pic>
        <p:nvPicPr>
          <p:cNvPr id="10" name="Picture 9">
            <a:extLst>
              <a:ext uri="{FF2B5EF4-FFF2-40B4-BE49-F238E27FC236}">
                <a16:creationId xmlns:a16="http://schemas.microsoft.com/office/drawing/2014/main" id="{48BDB75E-542F-8047-8077-734C79B36EAE}"/>
              </a:ext>
            </a:extLst>
          </p:cNvPr>
          <p:cNvPicPr>
            <a:picLocks noChangeAspect="1"/>
          </p:cNvPicPr>
          <p:nvPr/>
        </p:nvPicPr>
        <p:blipFill>
          <a:blip r:embed="rId6"/>
          <a:stretch>
            <a:fillRect/>
          </a:stretch>
        </p:blipFill>
        <p:spPr>
          <a:xfrm>
            <a:off x="4061309" y="2224550"/>
            <a:ext cx="1674390" cy="556917"/>
          </a:xfrm>
          <a:prstGeom prst="rect">
            <a:avLst/>
          </a:prstGeom>
        </p:spPr>
      </p:pic>
      <p:sp>
        <p:nvSpPr>
          <p:cNvPr id="49" name="Content Placeholder 10">
            <a:extLst>
              <a:ext uri="{FF2B5EF4-FFF2-40B4-BE49-F238E27FC236}">
                <a16:creationId xmlns:a16="http://schemas.microsoft.com/office/drawing/2014/main" id="{7E5FF2E3-1BFD-724D-A653-488AE003C1BB}"/>
              </a:ext>
            </a:extLst>
          </p:cNvPr>
          <p:cNvSpPr txBox="1">
            <a:spLocks/>
          </p:cNvSpPr>
          <p:nvPr/>
        </p:nvSpPr>
        <p:spPr>
          <a:xfrm>
            <a:off x="457200" y="2503008"/>
            <a:ext cx="2804642" cy="2594560"/>
          </a:xfrm>
          <a:prstGeom prst="rect">
            <a:avLst/>
          </a:prstGeom>
        </p:spPr>
        <p:txBody>
          <a:bodyPr vert="horz" lIns="0" tIns="0" rIns="0" bIns="0" rtlCol="0">
            <a:noAutofit/>
          </a:bodyPr>
          <a:lstStyle>
            <a:lvl1pPr marL="0" indent="0" algn="l" defTabSz="685800" rtl="0" eaLnBrk="1" latinLnBrk="0" hangingPunct="1">
              <a:lnSpc>
                <a:spcPct val="120000"/>
              </a:lnSpc>
              <a:spcBef>
                <a:spcPts val="600"/>
              </a:spcBef>
              <a:spcAft>
                <a:spcPts val="600"/>
              </a:spcAft>
              <a:buFont typeface="Arial" panose="020B0604020202020204" pitchFamily="34" charset="0"/>
              <a:buNone/>
              <a:defRPr sz="1100" b="0"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dirty="0">
                <a:solidFill>
                  <a:schemeClr val="tx1"/>
                </a:solidFill>
                <a:cs typeface="Arial" panose="020B0604020202020204" pitchFamily="34" charset="0"/>
              </a:rPr>
              <a:t>Most of the implementations we see in market are merchant-presented, static QR codes.  The EMV specification supports dynamic QR codes as well; this is discussed in the “Future Directions” section.</a:t>
            </a:r>
          </a:p>
          <a:p>
            <a:r>
              <a:rPr lang="en-US" dirty="0">
                <a:solidFill>
                  <a:schemeClr val="tx1"/>
                </a:solidFill>
                <a:cs typeface="Arial" panose="020B0604020202020204" pitchFamily="34" charset="0"/>
              </a:rPr>
              <a:t>The EMVCo specification covers consumer-presented QR codes as well as merchant-presented.  Merchant-presented is the more common model in the emerging economies, so that is what we discuss in this report.</a:t>
            </a:r>
          </a:p>
          <a:p>
            <a:endParaRPr lang="en-US" dirty="0">
              <a:solidFill>
                <a:schemeClr val="tx1"/>
              </a:solidFill>
              <a:cs typeface="Arial" panose="020B0604020202020204" pitchFamily="34" charset="0"/>
            </a:endParaRPr>
          </a:p>
          <a:p>
            <a:endParaRPr lang="en-US" dirty="0">
              <a:solidFill>
                <a:schemeClr val="tx1"/>
              </a:solidFill>
            </a:endParaRPr>
          </a:p>
        </p:txBody>
      </p:sp>
    </p:spTree>
    <p:extLst>
      <p:ext uri="{BB962C8B-B14F-4D97-AF65-F5344CB8AC3E}">
        <p14:creationId xmlns:p14="http://schemas.microsoft.com/office/powerpoint/2010/main" val="3599560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6E84-89FE-B04C-BB4E-2E1CF8EA72A4}"/>
              </a:ext>
            </a:extLst>
          </p:cNvPr>
          <p:cNvSpPr>
            <a:spLocks noGrp="1"/>
          </p:cNvSpPr>
          <p:nvPr>
            <p:ph type="title"/>
          </p:nvPr>
        </p:nvSpPr>
        <p:spPr/>
        <p:txBody>
          <a:bodyPr/>
          <a:lstStyle/>
          <a:p>
            <a:r>
              <a:rPr lang="en-US" dirty="0"/>
              <a:t>Shared QR Code: Business Relationships</a:t>
            </a:r>
          </a:p>
        </p:txBody>
      </p:sp>
      <p:sp>
        <p:nvSpPr>
          <p:cNvPr id="69" name="Content Placeholder 68">
            <a:extLst>
              <a:ext uri="{FF2B5EF4-FFF2-40B4-BE49-F238E27FC236}">
                <a16:creationId xmlns:a16="http://schemas.microsoft.com/office/drawing/2014/main" id="{2A93823D-7007-EB49-AD6E-F49DAD1ED371}"/>
              </a:ext>
            </a:extLst>
          </p:cNvPr>
          <p:cNvSpPr>
            <a:spLocks noGrp="1"/>
          </p:cNvSpPr>
          <p:nvPr>
            <p:ph idx="1"/>
          </p:nvPr>
        </p:nvSpPr>
        <p:spPr>
          <a:xfrm>
            <a:off x="457200" y="1660888"/>
            <a:ext cx="3348617" cy="2594560"/>
          </a:xfrm>
        </p:spPr>
        <p:txBody>
          <a:bodyPr/>
          <a:lstStyle/>
          <a:p>
            <a:r>
              <a:rPr lang="en-US" dirty="0">
                <a:solidFill>
                  <a:schemeClr val="tx1"/>
                </a:solidFill>
              </a:rPr>
              <a:t>The Shared QR code contains a “stack” of merchant payment addresses, one for each scheme that the merchant accepts payments from.  </a:t>
            </a:r>
          </a:p>
          <a:p>
            <a:r>
              <a:rPr lang="en-US" dirty="0">
                <a:solidFill>
                  <a:schemeClr val="tx1"/>
                </a:solidFill>
              </a:rPr>
              <a:t>This model relies on a merchant having a business relationship with a DFSP or payment service provider for each scheme it supports.  In some markets, one DFSP may represent several schemes to a merchant.  </a:t>
            </a:r>
          </a:p>
          <a:p>
            <a:r>
              <a:rPr lang="en-US" dirty="0">
                <a:solidFill>
                  <a:schemeClr val="tx1"/>
                </a:solidFill>
              </a:rPr>
              <a:t>The term “scheme” as used here could be an instant payment credit transfer system, a card system, or a wallet of some sort.</a:t>
            </a:r>
          </a:p>
          <a:p>
            <a:endParaRPr lang="en-US" dirty="0">
              <a:solidFill>
                <a:schemeClr val="tx1"/>
              </a:solidFill>
            </a:endParaRPr>
          </a:p>
          <a:p>
            <a:endParaRPr lang="en-US" dirty="0">
              <a:solidFill>
                <a:schemeClr val="tx1"/>
              </a:solidFill>
            </a:endParaRPr>
          </a:p>
        </p:txBody>
      </p:sp>
      <p:grpSp>
        <p:nvGrpSpPr>
          <p:cNvPr id="9" name="Group 8">
            <a:extLst>
              <a:ext uri="{FF2B5EF4-FFF2-40B4-BE49-F238E27FC236}">
                <a16:creationId xmlns:a16="http://schemas.microsoft.com/office/drawing/2014/main" id="{A5A011CE-0BDF-4C45-B806-6AC6E361547F}"/>
              </a:ext>
            </a:extLst>
          </p:cNvPr>
          <p:cNvGrpSpPr/>
          <p:nvPr/>
        </p:nvGrpSpPr>
        <p:grpSpPr>
          <a:xfrm>
            <a:off x="3984721" y="1513124"/>
            <a:ext cx="1417009" cy="2976157"/>
            <a:chOff x="3701659" y="1057645"/>
            <a:chExt cx="1636350" cy="3436841"/>
          </a:xfrm>
        </p:grpSpPr>
        <p:sp>
          <p:nvSpPr>
            <p:cNvPr id="10" name="Left Bracket 9">
              <a:extLst>
                <a:ext uri="{FF2B5EF4-FFF2-40B4-BE49-F238E27FC236}">
                  <a16:creationId xmlns:a16="http://schemas.microsoft.com/office/drawing/2014/main" id="{F8C24416-3EB2-B644-88BB-80A1D8A504C0}"/>
                </a:ext>
              </a:extLst>
            </p:cNvPr>
            <p:cNvSpPr/>
            <p:nvPr/>
          </p:nvSpPr>
          <p:spPr>
            <a:xfrm>
              <a:off x="3701659" y="1082419"/>
              <a:ext cx="473993" cy="3412067"/>
            </a:xfrm>
            <a:prstGeom prst="leftBracket">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1" name="Rounded Rectangle 10">
              <a:extLst>
                <a:ext uri="{FF2B5EF4-FFF2-40B4-BE49-F238E27FC236}">
                  <a16:creationId xmlns:a16="http://schemas.microsoft.com/office/drawing/2014/main" id="{D6DEA826-89F1-D746-A587-F90546592C3B}"/>
                </a:ext>
              </a:extLst>
            </p:cNvPr>
            <p:cNvSpPr/>
            <p:nvPr/>
          </p:nvSpPr>
          <p:spPr>
            <a:xfrm>
              <a:off x="4481245" y="1057645"/>
              <a:ext cx="856764" cy="3436841"/>
            </a:xfrm>
            <a:prstGeom prst="roundRect">
              <a:avLst/>
            </a:prstGeom>
            <a:solidFill>
              <a:schemeClr val="bg2">
                <a:lumMod val="20000"/>
                <a:lumOff val="80000"/>
              </a:schemeClr>
            </a:solidFill>
            <a:ln w="3175">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200" dirty="0">
                <a:solidFill>
                  <a:schemeClr val="accent4"/>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B0D56C0-985F-FD42-85C0-3991D782F3CB}"/>
                </a:ext>
              </a:extLst>
            </p:cNvPr>
            <p:cNvSpPr/>
            <p:nvPr/>
          </p:nvSpPr>
          <p:spPr>
            <a:xfrm>
              <a:off x="4579658" y="2874380"/>
              <a:ext cx="658368" cy="654137"/>
            </a:xfrm>
            <a:prstGeom prst="rect">
              <a:avLst/>
            </a:prstGeom>
            <a:solidFill>
              <a:srgbClr val="9BCD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800" dirty="0">
                  <a:solidFill>
                    <a:schemeClr val="tx1"/>
                  </a:solidFill>
                  <a:latin typeface="Arial" panose="020B0604020202020204" pitchFamily="34" charset="0"/>
                  <a:cs typeface="Arial" panose="020B0604020202020204" pitchFamily="34" charset="0"/>
                </a:rPr>
                <a:t>Scheme 3 data</a:t>
              </a:r>
            </a:p>
          </p:txBody>
        </p:sp>
        <p:sp>
          <p:nvSpPr>
            <p:cNvPr id="13" name="Rectangle 12">
              <a:extLst>
                <a:ext uri="{FF2B5EF4-FFF2-40B4-BE49-F238E27FC236}">
                  <a16:creationId xmlns:a16="http://schemas.microsoft.com/office/drawing/2014/main" id="{579E6BF5-21B6-A74E-B2B9-FD6261CEF8BF}"/>
                </a:ext>
              </a:extLst>
            </p:cNvPr>
            <p:cNvSpPr/>
            <p:nvPr/>
          </p:nvSpPr>
          <p:spPr>
            <a:xfrm>
              <a:off x="4579648" y="2039271"/>
              <a:ext cx="658368" cy="654137"/>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800" dirty="0">
                  <a:solidFill>
                    <a:schemeClr val="bg1"/>
                  </a:solidFill>
                  <a:latin typeface="Arial" panose="020B0604020202020204" pitchFamily="34" charset="0"/>
                  <a:cs typeface="Arial" panose="020B0604020202020204" pitchFamily="34" charset="0"/>
                </a:rPr>
                <a:t>Scheme 2 data </a:t>
              </a:r>
            </a:p>
          </p:txBody>
        </p:sp>
        <p:sp>
          <p:nvSpPr>
            <p:cNvPr id="14" name="Rectangle 13">
              <a:extLst>
                <a:ext uri="{FF2B5EF4-FFF2-40B4-BE49-F238E27FC236}">
                  <a16:creationId xmlns:a16="http://schemas.microsoft.com/office/drawing/2014/main" id="{A7727304-96D3-9F4A-BC18-9E7E58A09E16}"/>
                </a:ext>
              </a:extLst>
            </p:cNvPr>
            <p:cNvSpPr/>
            <p:nvPr/>
          </p:nvSpPr>
          <p:spPr>
            <a:xfrm>
              <a:off x="4584204" y="1204162"/>
              <a:ext cx="658368" cy="654137"/>
            </a:xfrm>
            <a:prstGeom prst="rect">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800" dirty="0">
                  <a:solidFill>
                    <a:schemeClr val="bg1"/>
                  </a:solidFill>
                  <a:latin typeface="Arial" panose="020B0604020202020204" pitchFamily="34" charset="0"/>
                  <a:cs typeface="Arial" panose="020B0604020202020204" pitchFamily="34" charset="0"/>
                </a:rPr>
                <a:t>Scheme 1 Data</a:t>
              </a:r>
            </a:p>
          </p:txBody>
        </p:sp>
        <p:sp>
          <p:nvSpPr>
            <p:cNvPr id="15" name="Rectangle 14">
              <a:extLst>
                <a:ext uri="{FF2B5EF4-FFF2-40B4-BE49-F238E27FC236}">
                  <a16:creationId xmlns:a16="http://schemas.microsoft.com/office/drawing/2014/main" id="{2D85CB33-C698-0945-8368-87FAC7DB5B4A}"/>
                </a:ext>
              </a:extLst>
            </p:cNvPr>
            <p:cNvSpPr/>
            <p:nvPr/>
          </p:nvSpPr>
          <p:spPr>
            <a:xfrm>
              <a:off x="3992409" y="1217932"/>
              <a:ext cx="408286" cy="316066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95000"/>
                </a:lnSpc>
              </a:pPr>
              <a:r>
                <a:rPr lang="en-US" sz="1100" dirty="0">
                  <a:solidFill>
                    <a:schemeClr val="bg1"/>
                  </a:solidFill>
                  <a:latin typeface="Arial" panose="020B0604020202020204" pitchFamily="34" charset="0"/>
                  <a:cs typeface="Arial" panose="020B0604020202020204" pitchFamily="34" charset="0"/>
                </a:rPr>
                <a:t>Common Data</a:t>
              </a:r>
            </a:p>
          </p:txBody>
        </p:sp>
        <p:sp>
          <p:nvSpPr>
            <p:cNvPr id="16" name="Rectangle 15">
              <a:extLst>
                <a:ext uri="{FF2B5EF4-FFF2-40B4-BE49-F238E27FC236}">
                  <a16:creationId xmlns:a16="http://schemas.microsoft.com/office/drawing/2014/main" id="{BECC3ACF-4C91-8E4B-9DD3-41939FEFE40D}"/>
                </a:ext>
              </a:extLst>
            </p:cNvPr>
            <p:cNvSpPr/>
            <p:nvPr/>
          </p:nvSpPr>
          <p:spPr>
            <a:xfrm>
              <a:off x="4579648" y="3709488"/>
              <a:ext cx="658368" cy="654137"/>
            </a:xfrm>
            <a:prstGeom prst="rect">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800" dirty="0">
                  <a:solidFill>
                    <a:schemeClr val="tx1"/>
                  </a:solidFill>
                  <a:latin typeface="Arial" panose="020B0604020202020204" pitchFamily="34" charset="0"/>
                  <a:cs typeface="Arial" panose="020B0604020202020204" pitchFamily="34" charset="0"/>
                </a:rPr>
                <a:t>Scheme 4 data</a:t>
              </a:r>
            </a:p>
          </p:txBody>
        </p:sp>
      </p:grpSp>
      <p:sp>
        <p:nvSpPr>
          <p:cNvPr id="18" name="Rectangle 17">
            <a:extLst>
              <a:ext uri="{FF2B5EF4-FFF2-40B4-BE49-F238E27FC236}">
                <a16:creationId xmlns:a16="http://schemas.microsoft.com/office/drawing/2014/main" id="{FCB192DC-7F4A-804B-91CE-9F1C081EA452}"/>
              </a:ext>
            </a:extLst>
          </p:cNvPr>
          <p:cNvSpPr/>
          <p:nvPr/>
        </p:nvSpPr>
        <p:spPr>
          <a:xfrm>
            <a:off x="5955929" y="3118583"/>
            <a:ext cx="658368" cy="488620"/>
          </a:xfrm>
          <a:prstGeom prst="rect">
            <a:avLst/>
          </a:prstGeom>
          <a:solidFill>
            <a:srgbClr val="9BCD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tx1"/>
                </a:solidFill>
                <a:latin typeface="Arial" panose="020B0604020202020204" pitchFamily="34" charset="0"/>
                <a:cs typeface="Arial" panose="020B0604020202020204" pitchFamily="34" charset="0"/>
              </a:rPr>
              <a:t>DFSP/</a:t>
            </a:r>
          </a:p>
          <a:p>
            <a:pPr algn="ctr">
              <a:lnSpc>
                <a:spcPct val="95000"/>
              </a:lnSpc>
            </a:pPr>
            <a:r>
              <a:rPr lang="en-US" sz="1000" dirty="0">
                <a:solidFill>
                  <a:schemeClr val="tx1"/>
                </a:solidFill>
                <a:latin typeface="Arial" panose="020B0604020202020204" pitchFamily="34" charset="0"/>
                <a:cs typeface="Arial" panose="020B0604020202020204" pitchFamily="34" charset="0"/>
              </a:rPr>
              <a:t>PSP</a:t>
            </a:r>
          </a:p>
        </p:txBody>
      </p:sp>
      <p:sp>
        <p:nvSpPr>
          <p:cNvPr id="21" name="Rectangle 20">
            <a:extLst>
              <a:ext uri="{FF2B5EF4-FFF2-40B4-BE49-F238E27FC236}">
                <a16:creationId xmlns:a16="http://schemas.microsoft.com/office/drawing/2014/main" id="{7CFC7935-ED96-5C4C-8903-80F7C2F56DF5}"/>
              </a:ext>
            </a:extLst>
          </p:cNvPr>
          <p:cNvSpPr/>
          <p:nvPr/>
        </p:nvSpPr>
        <p:spPr>
          <a:xfrm>
            <a:off x="5955929" y="2036552"/>
            <a:ext cx="658368" cy="488620"/>
          </a:xfrm>
          <a:prstGeom prst="rect">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DFSP/</a:t>
            </a:r>
          </a:p>
          <a:p>
            <a:pPr algn="ctr">
              <a:lnSpc>
                <a:spcPct val="95000"/>
              </a:lnSpc>
            </a:pPr>
            <a:r>
              <a:rPr lang="en-US" sz="1000" dirty="0">
                <a:solidFill>
                  <a:schemeClr val="bg1"/>
                </a:solidFill>
                <a:latin typeface="Arial" panose="020B0604020202020204" pitchFamily="34" charset="0"/>
                <a:cs typeface="Arial" panose="020B0604020202020204" pitchFamily="34" charset="0"/>
              </a:rPr>
              <a:t>PSP</a:t>
            </a:r>
          </a:p>
        </p:txBody>
      </p:sp>
      <p:sp>
        <p:nvSpPr>
          <p:cNvPr id="22" name="Rectangle 21">
            <a:extLst>
              <a:ext uri="{FF2B5EF4-FFF2-40B4-BE49-F238E27FC236}">
                <a16:creationId xmlns:a16="http://schemas.microsoft.com/office/drawing/2014/main" id="{AAA13A83-A0B2-BF41-B413-7C95B4927498}"/>
              </a:ext>
            </a:extLst>
          </p:cNvPr>
          <p:cNvSpPr/>
          <p:nvPr/>
        </p:nvSpPr>
        <p:spPr>
          <a:xfrm>
            <a:off x="5955929" y="3820700"/>
            <a:ext cx="658368" cy="488620"/>
          </a:xfrm>
          <a:prstGeom prst="rect">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tx1"/>
                </a:solidFill>
                <a:latin typeface="Arial" panose="020B0604020202020204" pitchFamily="34" charset="0"/>
                <a:cs typeface="Arial" panose="020B0604020202020204" pitchFamily="34" charset="0"/>
              </a:rPr>
              <a:t>DFSP/</a:t>
            </a:r>
          </a:p>
          <a:p>
            <a:pPr algn="ctr">
              <a:lnSpc>
                <a:spcPct val="95000"/>
              </a:lnSpc>
            </a:pPr>
            <a:r>
              <a:rPr lang="en-US" sz="1000" dirty="0">
                <a:solidFill>
                  <a:schemeClr val="tx1"/>
                </a:solidFill>
                <a:latin typeface="Arial" panose="020B0604020202020204" pitchFamily="34" charset="0"/>
                <a:cs typeface="Arial" panose="020B0604020202020204" pitchFamily="34" charset="0"/>
              </a:rPr>
              <a:t>PSP</a:t>
            </a:r>
          </a:p>
        </p:txBody>
      </p:sp>
      <p:cxnSp>
        <p:nvCxnSpPr>
          <p:cNvPr id="5" name="Straight Connector 4">
            <a:extLst>
              <a:ext uri="{FF2B5EF4-FFF2-40B4-BE49-F238E27FC236}">
                <a16:creationId xmlns:a16="http://schemas.microsoft.com/office/drawing/2014/main" id="{0F9BE5A3-AC52-AE4A-B3C3-BC819D4A0C13}"/>
              </a:ext>
            </a:extLst>
          </p:cNvPr>
          <p:cNvCxnSpPr>
            <a:cxnSpLocks/>
            <a:stCxn id="14" idx="3"/>
            <a:endCxn id="21" idx="1"/>
          </p:cNvCxnSpPr>
          <p:nvPr/>
        </p:nvCxnSpPr>
        <p:spPr>
          <a:xfrm>
            <a:off x="5319085" y="1923229"/>
            <a:ext cx="636844" cy="35763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C6F1F6C-8F88-A445-938F-0EB4DBC8E951}"/>
              </a:ext>
            </a:extLst>
          </p:cNvPr>
          <p:cNvCxnSpPr>
            <a:cxnSpLocks/>
            <a:stCxn id="13" idx="3"/>
            <a:endCxn id="21" idx="1"/>
          </p:cNvCxnSpPr>
          <p:nvPr/>
        </p:nvCxnSpPr>
        <p:spPr>
          <a:xfrm flipV="1">
            <a:off x="5315140" y="2280862"/>
            <a:ext cx="640789" cy="36553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5B01AC-DDA3-AB4A-BB36-BF9A89B891E9}"/>
              </a:ext>
            </a:extLst>
          </p:cNvPr>
          <p:cNvCxnSpPr>
            <a:cxnSpLocks/>
            <a:stCxn id="12" idx="3"/>
            <a:endCxn id="18" idx="1"/>
          </p:cNvCxnSpPr>
          <p:nvPr/>
        </p:nvCxnSpPr>
        <p:spPr>
          <a:xfrm flipV="1">
            <a:off x="5315149" y="3362893"/>
            <a:ext cx="640780" cy="667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7CA3B7-3395-C843-9E78-6A63469EC31E}"/>
              </a:ext>
            </a:extLst>
          </p:cNvPr>
          <p:cNvCxnSpPr>
            <a:cxnSpLocks/>
            <a:stCxn id="16" idx="3"/>
            <a:endCxn id="22" idx="1"/>
          </p:cNvCxnSpPr>
          <p:nvPr/>
        </p:nvCxnSpPr>
        <p:spPr>
          <a:xfrm flipV="1">
            <a:off x="5315140" y="4065010"/>
            <a:ext cx="640789" cy="2772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690D62B-21CD-804B-9242-9B0B53729737}"/>
              </a:ext>
            </a:extLst>
          </p:cNvPr>
          <p:cNvGrpSpPr/>
          <p:nvPr/>
        </p:nvGrpSpPr>
        <p:grpSpPr>
          <a:xfrm>
            <a:off x="7529891" y="2165071"/>
            <a:ext cx="1417009" cy="1417009"/>
            <a:chOff x="7448610" y="514350"/>
            <a:chExt cx="1417009" cy="1417009"/>
          </a:xfrm>
        </p:grpSpPr>
        <p:pic>
          <p:nvPicPr>
            <p:cNvPr id="28" name="Picture 27">
              <a:extLst>
                <a:ext uri="{FF2B5EF4-FFF2-40B4-BE49-F238E27FC236}">
                  <a16:creationId xmlns:a16="http://schemas.microsoft.com/office/drawing/2014/main" id="{1CFA1342-FC46-6F48-9976-0856C9D6A740}"/>
                </a:ext>
              </a:extLst>
            </p:cNvPr>
            <p:cNvPicPr>
              <a:picLocks noChangeAspect="1"/>
            </p:cNvPicPr>
            <p:nvPr/>
          </p:nvPicPr>
          <p:blipFill>
            <a:blip r:embed="rId2"/>
            <a:stretch>
              <a:fillRect/>
            </a:stretch>
          </p:blipFill>
          <p:spPr>
            <a:xfrm>
              <a:off x="7448610" y="514350"/>
              <a:ext cx="1417009" cy="1417009"/>
            </a:xfrm>
            <a:prstGeom prst="rect">
              <a:avLst/>
            </a:prstGeom>
          </p:spPr>
        </p:pic>
        <p:sp>
          <p:nvSpPr>
            <p:cNvPr id="27" name="TextBox 26">
              <a:extLst>
                <a:ext uri="{FF2B5EF4-FFF2-40B4-BE49-F238E27FC236}">
                  <a16:creationId xmlns:a16="http://schemas.microsoft.com/office/drawing/2014/main" id="{467BC2E6-7EF2-1F41-A6A6-D6DD8BE906CE}"/>
                </a:ext>
              </a:extLst>
            </p:cNvPr>
            <p:cNvSpPr txBox="1"/>
            <p:nvPr/>
          </p:nvSpPr>
          <p:spPr>
            <a:xfrm>
              <a:off x="7728732" y="1617056"/>
              <a:ext cx="856764" cy="230832"/>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Merchant</a:t>
              </a:r>
            </a:p>
          </p:txBody>
        </p:sp>
      </p:grpSp>
      <p:sp>
        <p:nvSpPr>
          <p:cNvPr id="48" name="TextBox 47">
            <a:extLst>
              <a:ext uri="{FF2B5EF4-FFF2-40B4-BE49-F238E27FC236}">
                <a16:creationId xmlns:a16="http://schemas.microsoft.com/office/drawing/2014/main" id="{D23A201D-E8A9-D146-9B93-5E66AA93F7FD}"/>
              </a:ext>
            </a:extLst>
          </p:cNvPr>
          <p:cNvSpPr txBox="1"/>
          <p:nvPr/>
        </p:nvSpPr>
        <p:spPr>
          <a:xfrm>
            <a:off x="4059851" y="1089285"/>
            <a:ext cx="1370341"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QR Code “Stack”</a:t>
            </a:r>
          </a:p>
        </p:txBody>
      </p:sp>
      <p:sp>
        <p:nvSpPr>
          <p:cNvPr id="49" name="Rectangle 48">
            <a:extLst>
              <a:ext uri="{FF2B5EF4-FFF2-40B4-BE49-F238E27FC236}">
                <a16:creationId xmlns:a16="http://schemas.microsoft.com/office/drawing/2014/main" id="{3C5C0137-BC38-1E4E-AE99-F47643F39CF3}"/>
              </a:ext>
            </a:extLst>
          </p:cNvPr>
          <p:cNvSpPr/>
          <p:nvPr/>
        </p:nvSpPr>
        <p:spPr>
          <a:xfrm>
            <a:off x="7810013" y="3001202"/>
            <a:ext cx="85137" cy="851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cxnSp>
        <p:nvCxnSpPr>
          <p:cNvPr id="51" name="Straight Connector 50">
            <a:extLst>
              <a:ext uri="{FF2B5EF4-FFF2-40B4-BE49-F238E27FC236}">
                <a16:creationId xmlns:a16="http://schemas.microsoft.com/office/drawing/2014/main" id="{74647682-8249-E74B-BBFE-4B2E2C33F44F}"/>
              </a:ext>
            </a:extLst>
          </p:cNvPr>
          <p:cNvCxnSpPr>
            <a:cxnSpLocks/>
            <a:stCxn id="49" idx="1"/>
            <a:endCxn id="21" idx="3"/>
          </p:cNvCxnSpPr>
          <p:nvPr/>
        </p:nvCxnSpPr>
        <p:spPr>
          <a:xfrm flipH="1" flipV="1">
            <a:off x="6614297" y="2280862"/>
            <a:ext cx="1195716" cy="762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A0D871C-D23E-2742-BC0F-8B2A8CFBCAE8}"/>
              </a:ext>
            </a:extLst>
          </p:cNvPr>
          <p:cNvCxnSpPr>
            <a:stCxn id="49" idx="2"/>
            <a:endCxn id="18" idx="3"/>
          </p:cNvCxnSpPr>
          <p:nvPr/>
        </p:nvCxnSpPr>
        <p:spPr>
          <a:xfrm flipH="1">
            <a:off x="6614297" y="3086339"/>
            <a:ext cx="1238285" cy="2765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0E136A6-DAAC-7C40-AF9D-786343142665}"/>
              </a:ext>
            </a:extLst>
          </p:cNvPr>
          <p:cNvCxnSpPr>
            <a:stCxn id="49" idx="2"/>
            <a:endCxn id="22" idx="3"/>
          </p:cNvCxnSpPr>
          <p:nvPr/>
        </p:nvCxnSpPr>
        <p:spPr>
          <a:xfrm flipH="1">
            <a:off x="6614297" y="3086339"/>
            <a:ext cx="1238285" cy="978671"/>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A4A2B95-1A4C-214D-8940-57B2FD2B1A5E}"/>
              </a:ext>
            </a:extLst>
          </p:cNvPr>
          <p:cNvSpPr txBox="1"/>
          <p:nvPr/>
        </p:nvSpPr>
        <p:spPr>
          <a:xfrm>
            <a:off x="5635534" y="1050766"/>
            <a:ext cx="1039605" cy="461665"/>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Data </a:t>
            </a:r>
          </a:p>
          <a:p>
            <a:pPr algn="l"/>
            <a:r>
              <a:rPr lang="en-US" sz="1200" dirty="0">
                <a:latin typeface="Arial" panose="020B0604020202020204" pitchFamily="34" charset="0"/>
                <a:cs typeface="Arial" panose="020B0604020202020204" pitchFamily="34" charset="0"/>
              </a:rPr>
              <a:t>Provisioning</a:t>
            </a:r>
          </a:p>
        </p:txBody>
      </p:sp>
      <p:sp>
        <p:nvSpPr>
          <p:cNvPr id="63" name="TextBox 62">
            <a:extLst>
              <a:ext uri="{FF2B5EF4-FFF2-40B4-BE49-F238E27FC236}">
                <a16:creationId xmlns:a16="http://schemas.microsoft.com/office/drawing/2014/main" id="{1372853E-DA47-5C4C-8AD7-3326CCE188D9}"/>
              </a:ext>
            </a:extLst>
          </p:cNvPr>
          <p:cNvSpPr txBox="1"/>
          <p:nvPr/>
        </p:nvSpPr>
        <p:spPr>
          <a:xfrm>
            <a:off x="7233439" y="1745387"/>
            <a:ext cx="861365" cy="461665"/>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Business Contracts</a:t>
            </a:r>
          </a:p>
        </p:txBody>
      </p:sp>
      <p:cxnSp>
        <p:nvCxnSpPr>
          <p:cNvPr id="66" name="Curved Connector 65">
            <a:extLst>
              <a:ext uri="{FF2B5EF4-FFF2-40B4-BE49-F238E27FC236}">
                <a16:creationId xmlns:a16="http://schemas.microsoft.com/office/drawing/2014/main" id="{FDC6CD7C-87C8-A44D-8160-8B215538FE78}"/>
              </a:ext>
            </a:extLst>
          </p:cNvPr>
          <p:cNvCxnSpPr>
            <a:stCxn id="62" idx="2"/>
          </p:cNvCxnSpPr>
          <p:nvPr/>
        </p:nvCxnSpPr>
        <p:spPr>
          <a:xfrm rot="5400000">
            <a:off x="5648789" y="1530003"/>
            <a:ext cx="524121" cy="48897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4A5AC9D1-550F-FA45-AFCA-D0EEAC967C28}"/>
              </a:ext>
            </a:extLst>
          </p:cNvPr>
          <p:cNvCxnSpPr>
            <a:stCxn id="63" idx="2"/>
          </p:cNvCxnSpPr>
          <p:nvPr/>
        </p:nvCxnSpPr>
        <p:spPr>
          <a:xfrm rot="5400000">
            <a:off x="7229108" y="2211384"/>
            <a:ext cx="439346" cy="43068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B5A66CA-FAB8-173D-C444-D861BFDCBE71}"/>
              </a:ext>
            </a:extLst>
          </p:cNvPr>
          <p:cNvSpPr txBox="1"/>
          <p:nvPr/>
        </p:nvSpPr>
        <p:spPr>
          <a:xfrm>
            <a:off x="457200" y="4094315"/>
            <a:ext cx="3332644" cy="799896"/>
          </a:xfrm>
          <a:prstGeom prst="rect">
            <a:avLst/>
          </a:prstGeom>
          <a:noFill/>
        </p:spPr>
        <p:txBody>
          <a:bodyPr wrap="square" lIns="0" tIns="0" rIns="0" bIns="0" rtlCol="0">
            <a:noAutofit/>
          </a:bodyPr>
          <a:lstStyle/>
          <a:p>
            <a:pPr>
              <a:spcBef>
                <a:spcPts val="300"/>
              </a:spcBef>
            </a:pPr>
            <a:r>
              <a:rPr lang="en-US" sz="800" b="1" dirty="0">
                <a:solidFill>
                  <a:schemeClr val="dk1"/>
                </a:solidFill>
                <a:latin typeface="+mj-lt"/>
              </a:rPr>
              <a:t>Digital Financial Services Provider (DFSP): </a:t>
            </a:r>
            <a:r>
              <a:rPr lang="en-US" sz="800" b="0" kern="1200" dirty="0">
                <a:solidFill>
                  <a:schemeClr val="dk1"/>
                </a:solidFill>
                <a:latin typeface="+mj-lt"/>
                <a:ea typeface="+mn-ea"/>
                <a:cs typeface="+mn-cs"/>
              </a:rPr>
              <a:t>financial institution and non-financial institution entities that provide transaction accounts, payment initiation and other financial services</a:t>
            </a:r>
          </a:p>
          <a:p>
            <a:pPr>
              <a:spcBef>
                <a:spcPts val="300"/>
              </a:spcBef>
            </a:pPr>
            <a:r>
              <a:rPr lang="en-US" sz="800" b="1" kern="1200" dirty="0">
                <a:solidFill>
                  <a:schemeClr val="dk1"/>
                </a:solidFill>
                <a:latin typeface="+mj-lt"/>
                <a:ea typeface="+mn-ea"/>
                <a:cs typeface="+mn-cs"/>
              </a:rPr>
              <a:t>Payment services provider (PSP): </a:t>
            </a:r>
            <a:r>
              <a:rPr lang="en-US" sz="800" dirty="0">
                <a:solidFill>
                  <a:schemeClr val="dk1"/>
                </a:solidFill>
                <a:latin typeface="+mj-lt"/>
              </a:rPr>
              <a:t>e</a:t>
            </a:r>
            <a:r>
              <a:rPr lang="en-US" sz="800" kern="1200" dirty="0">
                <a:solidFill>
                  <a:schemeClr val="dk1"/>
                </a:solidFill>
                <a:latin typeface="+mj-lt"/>
                <a:ea typeface="+mn-ea"/>
                <a:cs typeface="+mn-cs"/>
              </a:rPr>
              <a:t>ntity authorized to support payment enablement (including payment initiation), but does not hold transaction accounts</a:t>
            </a:r>
            <a:endParaRPr lang="en-US" sz="800" b="1" kern="1200" dirty="0">
              <a:solidFill>
                <a:schemeClr val="dk1"/>
              </a:solidFill>
              <a:latin typeface="+mj-lt"/>
              <a:ea typeface="+mn-ea"/>
              <a:cs typeface="+mn-cs"/>
            </a:endParaRPr>
          </a:p>
        </p:txBody>
      </p:sp>
    </p:spTree>
    <p:extLst>
      <p:ext uri="{BB962C8B-B14F-4D97-AF65-F5344CB8AC3E}">
        <p14:creationId xmlns:p14="http://schemas.microsoft.com/office/powerpoint/2010/main" val="3208435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6E84-89FE-B04C-BB4E-2E1CF8EA72A4}"/>
              </a:ext>
            </a:extLst>
          </p:cNvPr>
          <p:cNvSpPr>
            <a:spLocks noGrp="1"/>
          </p:cNvSpPr>
          <p:nvPr>
            <p:ph type="title"/>
          </p:nvPr>
        </p:nvSpPr>
        <p:spPr/>
        <p:txBody>
          <a:bodyPr/>
          <a:lstStyle/>
          <a:p>
            <a:r>
              <a:rPr lang="en-US" dirty="0"/>
              <a:t>The Shared QR Code Model: Consumer Experience</a:t>
            </a:r>
          </a:p>
        </p:txBody>
      </p:sp>
      <p:sp>
        <p:nvSpPr>
          <p:cNvPr id="7" name="Content Placeholder 6">
            <a:extLst>
              <a:ext uri="{FF2B5EF4-FFF2-40B4-BE49-F238E27FC236}">
                <a16:creationId xmlns:a16="http://schemas.microsoft.com/office/drawing/2014/main" id="{1858D4B3-88F0-8546-8E7B-03CC07607BBC}"/>
              </a:ext>
            </a:extLst>
          </p:cNvPr>
          <p:cNvSpPr>
            <a:spLocks noGrp="1" noChangeAspect="1"/>
          </p:cNvSpPr>
          <p:nvPr>
            <p:ph type="body" sz="quarter" idx="10"/>
          </p:nvPr>
        </p:nvSpPr>
        <p:spPr/>
        <p:txBody>
          <a:bodyPr/>
          <a:lstStyle/>
          <a:p>
            <a:r>
              <a:rPr lang="en-US" b="0" dirty="0">
                <a:solidFill>
                  <a:schemeClr val="tx1"/>
                </a:solidFill>
                <a:cs typeface="Arial" panose="020B0604020202020204" pitchFamily="34" charset="0"/>
              </a:rPr>
              <a:t>This model relies on the consumer to choose the payment method used, based on the methods the merchant is accepting.  This implies that the QR code display (physical or digital) needs to show the payment methods accepted.</a:t>
            </a:r>
          </a:p>
        </p:txBody>
      </p:sp>
      <p:sp>
        <p:nvSpPr>
          <p:cNvPr id="13" name="Content Placeholder 12">
            <a:extLst>
              <a:ext uri="{FF2B5EF4-FFF2-40B4-BE49-F238E27FC236}">
                <a16:creationId xmlns:a16="http://schemas.microsoft.com/office/drawing/2014/main" id="{35EBFFF5-3A77-8C4F-AEC6-0454CC4C88CE}"/>
              </a:ext>
            </a:extLst>
          </p:cNvPr>
          <p:cNvSpPr>
            <a:spLocks noGrp="1"/>
          </p:cNvSpPr>
          <p:nvPr>
            <p:ph sz="quarter" idx="4294967295"/>
          </p:nvPr>
        </p:nvSpPr>
        <p:spPr>
          <a:xfrm>
            <a:off x="745157" y="2957864"/>
            <a:ext cx="2207401" cy="531315"/>
          </a:xfrm>
          <a:noFill/>
        </p:spPr>
        <p:txBody>
          <a:bodyPr wrap="square" rtlCol="0">
            <a:noAutofit/>
          </a:bodyPr>
          <a:lstStyle/>
          <a:p>
            <a:pPr marL="0" indent="0" defTabSz="914400">
              <a:spcBef>
                <a:spcPts val="300"/>
              </a:spcBef>
              <a:spcAft>
                <a:spcPts val="300"/>
              </a:spcAft>
              <a:buNone/>
            </a:pPr>
            <a:r>
              <a:rPr lang="en-US" b="0" dirty="0">
                <a:solidFill>
                  <a:schemeClr val="tx1"/>
                </a:solidFill>
                <a:cs typeface="Arial" panose="020B0604020202020204" pitchFamily="34" charset="0"/>
              </a:rPr>
              <a:t>The consumer chooses which payment app she wants to use.</a:t>
            </a:r>
          </a:p>
        </p:txBody>
      </p:sp>
      <p:sp>
        <p:nvSpPr>
          <p:cNvPr id="14" name="Content Placeholder 13">
            <a:extLst>
              <a:ext uri="{FF2B5EF4-FFF2-40B4-BE49-F238E27FC236}">
                <a16:creationId xmlns:a16="http://schemas.microsoft.com/office/drawing/2014/main" id="{EF2AD408-4FAA-C24D-A2E9-C76D30568253}"/>
              </a:ext>
            </a:extLst>
          </p:cNvPr>
          <p:cNvSpPr>
            <a:spLocks noGrp="1"/>
          </p:cNvSpPr>
          <p:nvPr>
            <p:ph sz="quarter" idx="4294967295"/>
          </p:nvPr>
        </p:nvSpPr>
        <p:spPr>
          <a:xfrm>
            <a:off x="6416565" y="2957864"/>
            <a:ext cx="2207401" cy="1828800"/>
          </a:xfrm>
          <a:noFill/>
        </p:spPr>
        <p:txBody>
          <a:bodyPr wrap="square" rtlCol="0">
            <a:noAutofit/>
          </a:bodyPr>
          <a:lstStyle/>
          <a:p>
            <a:pPr marL="0" indent="0" defTabSz="914400">
              <a:spcBef>
                <a:spcPts val="300"/>
              </a:spcBef>
              <a:spcAft>
                <a:spcPts val="300"/>
              </a:spcAft>
              <a:buNone/>
            </a:pPr>
            <a:r>
              <a:rPr lang="en-US" b="0" dirty="0">
                <a:solidFill>
                  <a:schemeClr val="tx1"/>
                </a:solidFill>
                <a:cs typeface="Arial" panose="020B0604020202020204" pitchFamily="34" charset="0"/>
              </a:rPr>
              <a:t>The consumer’s chosen payment app interrogates the stack encoded into the QR code, which contains the merchant’s payment address at each of the schemes they accept. If the app finds a compatible scheme payment credential in the QR code, it will begin the payment initiation process.</a:t>
            </a:r>
          </a:p>
          <a:p>
            <a:pPr marL="0" indent="0" defTabSz="914400">
              <a:spcBef>
                <a:spcPts val="300"/>
              </a:spcBef>
              <a:spcAft>
                <a:spcPts val="300"/>
              </a:spcAft>
              <a:buNone/>
            </a:pPr>
            <a:endParaRPr lang="en-US" b="0" dirty="0">
              <a:solidFill>
                <a:schemeClr val="tx1"/>
              </a:solidFill>
              <a:cs typeface="Arial" panose="020B0604020202020204" pitchFamily="34" charset="0"/>
            </a:endParaRPr>
          </a:p>
        </p:txBody>
      </p:sp>
      <p:pic>
        <p:nvPicPr>
          <p:cNvPr id="1026" name="Picture 2" descr="Image result for sgqr">
            <a:extLst>
              <a:ext uri="{FF2B5EF4-FFF2-40B4-BE49-F238E27FC236}">
                <a16:creationId xmlns:a16="http://schemas.microsoft.com/office/drawing/2014/main" id="{CBD9326F-1C58-7946-B2D1-F8C979246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714" y="1605574"/>
            <a:ext cx="2066572" cy="1295460"/>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8099947-738B-EB44-8609-CD8FBCAD7355}"/>
              </a:ext>
            </a:extLst>
          </p:cNvPr>
          <p:cNvPicPr>
            <a:picLocks noChangeAspect="1"/>
          </p:cNvPicPr>
          <p:nvPr/>
        </p:nvPicPr>
        <p:blipFill rotWithShape="1">
          <a:blip r:embed="rId3"/>
          <a:srcRect r="10913"/>
          <a:stretch/>
        </p:blipFill>
        <p:spPr>
          <a:xfrm>
            <a:off x="745157" y="1621366"/>
            <a:ext cx="1992078" cy="1263876"/>
          </a:xfrm>
          <a:prstGeom prst="rect">
            <a:avLst/>
          </a:prstGeom>
          <a:ln>
            <a:solidFill>
              <a:schemeClr val="accent5"/>
            </a:solidFill>
          </a:ln>
        </p:spPr>
      </p:pic>
      <p:graphicFrame>
        <p:nvGraphicFramePr>
          <p:cNvPr id="44" name="Table 43">
            <a:extLst>
              <a:ext uri="{FF2B5EF4-FFF2-40B4-BE49-F238E27FC236}">
                <a16:creationId xmlns:a16="http://schemas.microsoft.com/office/drawing/2014/main" id="{6EE2E291-6CB2-2C42-A790-2433AEE474C1}"/>
              </a:ext>
            </a:extLst>
          </p:cNvPr>
          <p:cNvGraphicFramePr>
            <a:graphicFrameLocks noGrp="1"/>
          </p:cNvGraphicFramePr>
          <p:nvPr>
            <p:extLst>
              <p:ext uri="{D42A27DB-BD31-4B8C-83A1-F6EECF244321}">
                <p14:modId xmlns:p14="http://schemas.microsoft.com/office/powerpoint/2010/main" val="4270773482"/>
              </p:ext>
            </p:extLst>
          </p:nvPr>
        </p:nvGraphicFramePr>
        <p:xfrm>
          <a:off x="796661" y="3710486"/>
          <a:ext cx="5022178" cy="668973"/>
        </p:xfrm>
        <a:graphic>
          <a:graphicData uri="http://schemas.openxmlformats.org/drawingml/2006/table">
            <a:tbl>
              <a:tblPr>
                <a:tableStyleId>{5C22544A-7EE6-4342-B048-85BDC9FD1C3A}</a:tableStyleId>
              </a:tblPr>
              <a:tblGrid>
                <a:gridCol w="5022178">
                  <a:extLst>
                    <a:ext uri="{9D8B030D-6E8A-4147-A177-3AD203B41FA5}">
                      <a16:colId xmlns:a16="http://schemas.microsoft.com/office/drawing/2014/main" val="20000"/>
                    </a:ext>
                  </a:extLst>
                </a:gridCol>
              </a:tblGrid>
              <a:tr h="612804">
                <a:tc>
                  <a:txBody>
                    <a:bodyPr/>
                    <a:lstStyle/>
                    <a:p>
                      <a:pPr>
                        <a:lnSpc>
                          <a:spcPct val="120000"/>
                        </a:lnSpc>
                        <a:spcBef>
                          <a:spcPts val="300"/>
                        </a:spcBef>
                        <a:spcAft>
                          <a:spcPts val="300"/>
                        </a:spcAft>
                      </a:pPr>
                      <a:r>
                        <a:rPr lang="en-US" sz="1000" i="1" dirty="0">
                          <a:solidFill>
                            <a:schemeClr val="accent3">
                              <a:lumMod val="50000"/>
                            </a:schemeClr>
                          </a:solidFill>
                          <a:latin typeface="Arial" panose="020B0604020202020204" pitchFamily="34" charset="0"/>
                          <a:cs typeface="Arial" panose="020B0604020202020204" pitchFamily="34" charset="0"/>
                        </a:rPr>
                        <a:t>How the payment process works depends on the specific scheme.  Some schemes are “pull payments”, such as card payments; others are “push payments” – such as instant payment systems.</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1" name="Oval 40">
            <a:extLst>
              <a:ext uri="{FF2B5EF4-FFF2-40B4-BE49-F238E27FC236}">
                <a16:creationId xmlns:a16="http://schemas.microsoft.com/office/drawing/2014/main" id="{2EEDD103-0360-6F43-A818-F461CE6F527F}"/>
              </a:ext>
            </a:extLst>
          </p:cNvPr>
          <p:cNvSpPr/>
          <p:nvPr/>
        </p:nvSpPr>
        <p:spPr>
          <a:xfrm>
            <a:off x="592356" y="1497120"/>
            <a:ext cx="305602" cy="2826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600" dirty="0">
                <a:solidFill>
                  <a:schemeClr val="bg1"/>
                </a:solidFill>
                <a:latin typeface="Arial" panose="020B0604020202020204" pitchFamily="34" charset="0"/>
                <a:cs typeface="Arial" panose="020B0604020202020204" pitchFamily="34" charset="0"/>
              </a:rPr>
              <a:t>1</a:t>
            </a:r>
          </a:p>
        </p:txBody>
      </p:sp>
      <p:sp>
        <p:nvSpPr>
          <p:cNvPr id="47" name="Oval 46">
            <a:extLst>
              <a:ext uri="{FF2B5EF4-FFF2-40B4-BE49-F238E27FC236}">
                <a16:creationId xmlns:a16="http://schemas.microsoft.com/office/drawing/2014/main" id="{D2C53CAC-2B01-874E-A55F-A51D09233273}"/>
              </a:ext>
            </a:extLst>
          </p:cNvPr>
          <p:cNvSpPr/>
          <p:nvPr/>
        </p:nvSpPr>
        <p:spPr>
          <a:xfrm>
            <a:off x="3413969" y="1497120"/>
            <a:ext cx="305602" cy="2826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600" dirty="0">
                <a:solidFill>
                  <a:schemeClr val="bg1"/>
                </a:solidFill>
                <a:latin typeface="Arial" panose="020B0604020202020204" pitchFamily="34" charset="0"/>
                <a:cs typeface="Arial" panose="020B0604020202020204" pitchFamily="34" charset="0"/>
              </a:rPr>
              <a:t>2</a:t>
            </a:r>
          </a:p>
        </p:txBody>
      </p:sp>
      <p:grpSp>
        <p:nvGrpSpPr>
          <p:cNvPr id="6" name="Group 5">
            <a:extLst>
              <a:ext uri="{FF2B5EF4-FFF2-40B4-BE49-F238E27FC236}">
                <a16:creationId xmlns:a16="http://schemas.microsoft.com/office/drawing/2014/main" id="{0E06E8C0-FBB8-C647-917B-B7834BBEAEE5}"/>
              </a:ext>
            </a:extLst>
          </p:cNvPr>
          <p:cNvGrpSpPr/>
          <p:nvPr/>
        </p:nvGrpSpPr>
        <p:grpSpPr>
          <a:xfrm>
            <a:off x="6400800" y="1605574"/>
            <a:ext cx="2286000" cy="1263876"/>
            <a:chOff x="6474612" y="1211309"/>
            <a:chExt cx="2286000" cy="1263876"/>
          </a:xfrm>
        </p:grpSpPr>
        <p:sp>
          <p:nvSpPr>
            <p:cNvPr id="19" name="Rectangle 18">
              <a:extLst>
                <a:ext uri="{FF2B5EF4-FFF2-40B4-BE49-F238E27FC236}">
                  <a16:creationId xmlns:a16="http://schemas.microsoft.com/office/drawing/2014/main" id="{48F181F5-11F2-4A4A-93A5-F0E6B339F043}"/>
                </a:ext>
              </a:extLst>
            </p:cNvPr>
            <p:cNvSpPr/>
            <p:nvPr/>
          </p:nvSpPr>
          <p:spPr>
            <a:xfrm>
              <a:off x="6474612" y="1211309"/>
              <a:ext cx="2286000" cy="1263876"/>
            </a:xfrm>
            <a:prstGeom prst="rect">
              <a:avLst/>
            </a:prstGeom>
            <a:noFill/>
            <a:ln w="952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83F162F-C16F-CC49-90AF-BFD1CB5D7A1D}"/>
                </a:ext>
              </a:extLst>
            </p:cNvPr>
            <p:cNvPicPr>
              <a:picLocks noChangeAspect="1"/>
            </p:cNvPicPr>
            <p:nvPr/>
          </p:nvPicPr>
          <p:blipFill>
            <a:blip r:embed="rId4"/>
            <a:stretch>
              <a:fillRect/>
            </a:stretch>
          </p:blipFill>
          <p:spPr>
            <a:xfrm>
              <a:off x="6553211" y="1299723"/>
              <a:ext cx="2128802" cy="1087048"/>
            </a:xfrm>
            <a:prstGeom prst="rect">
              <a:avLst/>
            </a:prstGeom>
          </p:spPr>
        </p:pic>
      </p:grpSp>
      <p:sp>
        <p:nvSpPr>
          <p:cNvPr id="5" name="TextBox 4">
            <a:extLst>
              <a:ext uri="{FF2B5EF4-FFF2-40B4-BE49-F238E27FC236}">
                <a16:creationId xmlns:a16="http://schemas.microsoft.com/office/drawing/2014/main" id="{D9C3F9D8-786C-554C-ACD3-4582BF578A1C}"/>
              </a:ext>
            </a:extLst>
          </p:cNvPr>
          <p:cNvSpPr txBox="1"/>
          <p:nvPr/>
        </p:nvSpPr>
        <p:spPr>
          <a:xfrm>
            <a:off x="3538714" y="2957864"/>
            <a:ext cx="2207401" cy="531315"/>
          </a:xfrm>
          <a:prstGeom prst="rect">
            <a:avLst/>
          </a:prstGeom>
          <a:noFill/>
        </p:spPr>
        <p:txBody>
          <a:bodyPr wrap="square" rtlCol="0">
            <a:noAutofit/>
          </a:bodyPr>
          <a:lstStyle/>
          <a:p>
            <a:pPr>
              <a:lnSpc>
                <a:spcPct val="120000"/>
              </a:lnSpc>
              <a:spcBef>
                <a:spcPts val="300"/>
              </a:spcBef>
              <a:spcAft>
                <a:spcPts val="300"/>
              </a:spcAft>
            </a:pPr>
            <a:r>
              <a:rPr lang="en-US" sz="1000" dirty="0">
                <a:latin typeface="Arial" panose="020B0604020202020204" pitchFamily="34" charset="0"/>
                <a:cs typeface="Arial" panose="020B0604020202020204" pitchFamily="34" charset="0"/>
              </a:rPr>
              <a:t>She scans the QR code using the payment app she chose.</a:t>
            </a:r>
          </a:p>
        </p:txBody>
      </p:sp>
      <p:sp>
        <p:nvSpPr>
          <p:cNvPr id="48" name="Oval 47">
            <a:extLst>
              <a:ext uri="{FF2B5EF4-FFF2-40B4-BE49-F238E27FC236}">
                <a16:creationId xmlns:a16="http://schemas.microsoft.com/office/drawing/2014/main" id="{BB20D672-9CFD-5A47-B19F-A15955CA8419}"/>
              </a:ext>
            </a:extLst>
          </p:cNvPr>
          <p:cNvSpPr/>
          <p:nvPr/>
        </p:nvSpPr>
        <p:spPr>
          <a:xfrm>
            <a:off x="6232244" y="1483393"/>
            <a:ext cx="305602" cy="28269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600" dirty="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846505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6E84-89FE-B04C-BB4E-2E1CF8EA72A4}"/>
              </a:ext>
            </a:extLst>
          </p:cNvPr>
          <p:cNvSpPr>
            <a:spLocks noGrp="1"/>
          </p:cNvSpPr>
          <p:nvPr>
            <p:ph type="title"/>
          </p:nvPr>
        </p:nvSpPr>
        <p:spPr/>
        <p:txBody>
          <a:bodyPr/>
          <a:lstStyle/>
          <a:p>
            <a:r>
              <a:rPr lang="en-US" dirty="0"/>
              <a:t>The Shared QR Code: Merchant Provisioning</a:t>
            </a:r>
          </a:p>
        </p:txBody>
      </p:sp>
      <p:sp>
        <p:nvSpPr>
          <p:cNvPr id="5" name="Content Placeholder 4">
            <a:extLst>
              <a:ext uri="{FF2B5EF4-FFF2-40B4-BE49-F238E27FC236}">
                <a16:creationId xmlns:a16="http://schemas.microsoft.com/office/drawing/2014/main" id="{35839B2F-C25B-714A-923D-8092B29277DC}"/>
              </a:ext>
            </a:extLst>
          </p:cNvPr>
          <p:cNvSpPr>
            <a:spLocks noGrp="1"/>
          </p:cNvSpPr>
          <p:nvPr>
            <p:ph idx="1"/>
          </p:nvPr>
        </p:nvSpPr>
        <p:spPr>
          <a:xfrm>
            <a:off x="3189389" y="1394993"/>
            <a:ext cx="5376542" cy="2594560"/>
          </a:xfrm>
        </p:spPr>
        <p:txBody>
          <a:bodyPr/>
          <a:lstStyle/>
          <a:p>
            <a:pPr>
              <a:spcBef>
                <a:spcPts val="300"/>
              </a:spcBef>
              <a:spcAft>
                <a:spcPts val="300"/>
              </a:spcAft>
            </a:pPr>
            <a:r>
              <a:rPr lang="en-US" sz="1050" dirty="0">
                <a:solidFill>
                  <a:schemeClr val="tx1"/>
                </a:solidFill>
              </a:rPr>
              <a:t>The merchant has separate business agreements with various DFSPs, aggregators, or wallet providers.  In a single (non-shared) QR code scheme, the merchant would simply get the QR code from the DFSP or payments services provider. In a shared QR code model, there are a variety of options:</a:t>
            </a:r>
          </a:p>
          <a:p>
            <a:pPr marL="228600" indent="-228600">
              <a:spcBef>
                <a:spcPts val="300"/>
              </a:spcBef>
              <a:spcAft>
                <a:spcPts val="300"/>
              </a:spcAft>
              <a:buFont typeface="+mj-lt"/>
              <a:buAutoNum type="arabicPeriod"/>
            </a:pPr>
            <a:r>
              <a:rPr lang="en-US" sz="1050" dirty="0">
                <a:solidFill>
                  <a:schemeClr val="tx1"/>
                </a:solidFill>
              </a:rPr>
              <a:t>One DFSP is chosen as the lead; they create the QR code including data from other DFSPs.  There are obvious challenges here – who chooses the “lead” DFSP?  Who ensures that the other DFSPs are correctly shown in the QR code?</a:t>
            </a:r>
          </a:p>
          <a:p>
            <a:pPr marL="228600" indent="-228600">
              <a:spcBef>
                <a:spcPts val="300"/>
              </a:spcBef>
              <a:spcAft>
                <a:spcPts val="300"/>
              </a:spcAft>
              <a:buFont typeface="+mj-lt"/>
              <a:buAutoNum type="arabicPeriod"/>
            </a:pPr>
            <a:r>
              <a:rPr lang="en-US" sz="1050" dirty="0">
                <a:solidFill>
                  <a:schemeClr val="tx1"/>
                </a:solidFill>
              </a:rPr>
              <a:t>Each new DFSP provisioned can create the ”full stack” QR code, reading the old QR code to get the existing data.  This model also has issues: how are changes managed, how do you delete inactive merchant relationships, etc.</a:t>
            </a:r>
          </a:p>
          <a:p>
            <a:pPr marL="228600" indent="-228600">
              <a:spcBef>
                <a:spcPts val="300"/>
              </a:spcBef>
              <a:spcAft>
                <a:spcPts val="300"/>
              </a:spcAft>
              <a:buFont typeface="+mj-lt"/>
              <a:buAutoNum type="arabicPeriod"/>
            </a:pPr>
            <a:r>
              <a:rPr lang="en-US" sz="1050" dirty="0">
                <a:solidFill>
                  <a:schemeClr val="tx1"/>
                </a:solidFill>
              </a:rPr>
              <a:t>The most common model is to use a central entity that tracks all of the payment methods accepted by each merchant, and is involved in some way in the generation of the QR code or the data string that is used to generate the QR code.  For the purposes of this study, we are referring to this as the “QR Code Repository”.</a:t>
            </a:r>
          </a:p>
          <a:p>
            <a:pPr>
              <a:spcBef>
                <a:spcPts val="300"/>
              </a:spcBef>
              <a:spcAft>
                <a:spcPts val="300"/>
              </a:spcAft>
            </a:pPr>
            <a:endParaRPr lang="en-US" sz="1050" dirty="0">
              <a:solidFill>
                <a:schemeClr val="tx1"/>
              </a:solidFill>
            </a:endParaRPr>
          </a:p>
          <a:p>
            <a:pPr>
              <a:spcBef>
                <a:spcPts val="300"/>
              </a:spcBef>
              <a:spcAft>
                <a:spcPts val="300"/>
              </a:spcAft>
            </a:pPr>
            <a:endParaRPr lang="en-US" sz="1050" dirty="0">
              <a:solidFill>
                <a:schemeClr val="tx1"/>
              </a:solidFill>
            </a:endParaRPr>
          </a:p>
        </p:txBody>
      </p:sp>
      <p:sp>
        <p:nvSpPr>
          <p:cNvPr id="6" name="Text Placeholder 5">
            <a:extLst>
              <a:ext uri="{FF2B5EF4-FFF2-40B4-BE49-F238E27FC236}">
                <a16:creationId xmlns:a16="http://schemas.microsoft.com/office/drawing/2014/main" id="{475101A8-7BBE-4742-8351-D6595CEA613A}"/>
              </a:ext>
            </a:extLst>
          </p:cNvPr>
          <p:cNvSpPr>
            <a:spLocks noGrp="1"/>
          </p:cNvSpPr>
          <p:nvPr>
            <p:ph type="body" sz="quarter" idx="10"/>
          </p:nvPr>
        </p:nvSpPr>
        <p:spPr/>
        <p:txBody>
          <a:bodyPr/>
          <a:lstStyle/>
          <a:p>
            <a:r>
              <a:rPr lang="en-US" dirty="0">
                <a:solidFill>
                  <a:schemeClr val="tx1"/>
                </a:solidFill>
              </a:rPr>
              <a:t>How does the merchant get this multi-tenanted QR code?</a:t>
            </a:r>
          </a:p>
        </p:txBody>
      </p:sp>
      <p:sp>
        <p:nvSpPr>
          <p:cNvPr id="19" name="TextBox 18">
            <a:extLst>
              <a:ext uri="{FF2B5EF4-FFF2-40B4-BE49-F238E27FC236}">
                <a16:creationId xmlns:a16="http://schemas.microsoft.com/office/drawing/2014/main" id="{E2919932-A949-8A42-A835-1B00D27B423B}"/>
              </a:ext>
            </a:extLst>
          </p:cNvPr>
          <p:cNvSpPr txBox="1"/>
          <p:nvPr/>
        </p:nvSpPr>
        <p:spPr>
          <a:xfrm>
            <a:off x="4334852" y="1197199"/>
            <a:ext cx="4410069" cy="276999"/>
          </a:xfrm>
          <a:prstGeom prst="rect">
            <a:avLst/>
          </a:prstGeom>
          <a:noFill/>
        </p:spPr>
        <p:txBody>
          <a:bodyPr wrap="square" rtlCol="0">
            <a:spAutoFit/>
          </a:bodyPr>
          <a:lstStyle/>
          <a:p>
            <a:pPr algn="l">
              <a:spcAft>
                <a:spcPts val="600"/>
              </a:spcAft>
            </a:pPr>
            <a:endParaRPr lang="en-US"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D4C71B6E-E96B-FF42-98BB-9A271E996637}"/>
              </a:ext>
            </a:extLst>
          </p:cNvPr>
          <p:cNvGrpSpPr/>
          <p:nvPr/>
        </p:nvGrpSpPr>
        <p:grpSpPr>
          <a:xfrm>
            <a:off x="457199" y="1260910"/>
            <a:ext cx="2128385" cy="3368240"/>
            <a:chOff x="157844" y="1208150"/>
            <a:chExt cx="2156080" cy="3412067"/>
          </a:xfrm>
        </p:grpSpPr>
        <p:sp>
          <p:nvSpPr>
            <p:cNvPr id="20" name="Left Bracket 19">
              <a:extLst>
                <a:ext uri="{FF2B5EF4-FFF2-40B4-BE49-F238E27FC236}">
                  <a16:creationId xmlns:a16="http://schemas.microsoft.com/office/drawing/2014/main" id="{FC0D4527-ADD5-A546-93E8-B13996ACF52D}"/>
                </a:ext>
              </a:extLst>
            </p:cNvPr>
            <p:cNvSpPr/>
            <p:nvPr/>
          </p:nvSpPr>
          <p:spPr>
            <a:xfrm>
              <a:off x="465806" y="1208150"/>
              <a:ext cx="473993" cy="3412067"/>
            </a:xfrm>
            <a:prstGeom prst="leftBracket">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a:extLst>
                <a:ext uri="{FF2B5EF4-FFF2-40B4-BE49-F238E27FC236}">
                  <a16:creationId xmlns:a16="http://schemas.microsoft.com/office/drawing/2014/main" id="{D25728BF-65E9-4C42-9973-A1560FCAAF67}"/>
                </a:ext>
              </a:extLst>
            </p:cNvPr>
            <p:cNvGrpSpPr/>
            <p:nvPr/>
          </p:nvGrpSpPr>
          <p:grpSpPr>
            <a:xfrm>
              <a:off x="157844" y="2587115"/>
              <a:ext cx="598712" cy="654137"/>
              <a:chOff x="372072" y="2362200"/>
              <a:chExt cx="598712" cy="654137"/>
            </a:xfrm>
          </p:grpSpPr>
          <p:sp>
            <p:nvSpPr>
              <p:cNvPr id="28" name="Rectangle 27">
                <a:extLst>
                  <a:ext uri="{FF2B5EF4-FFF2-40B4-BE49-F238E27FC236}">
                    <a16:creationId xmlns:a16="http://schemas.microsoft.com/office/drawing/2014/main" id="{C41FBCEA-16C0-C749-90E7-F96178532889}"/>
                  </a:ext>
                </a:extLst>
              </p:cNvPr>
              <p:cNvSpPr/>
              <p:nvPr/>
            </p:nvSpPr>
            <p:spPr>
              <a:xfrm>
                <a:off x="379328" y="2362200"/>
                <a:ext cx="584200" cy="6541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2BEB2380-BABD-AF40-80D0-2B1619AC895F}"/>
                  </a:ext>
                </a:extLst>
              </p:cNvPr>
              <p:cNvPicPr>
                <a:picLocks noChangeAspect="1"/>
              </p:cNvPicPr>
              <p:nvPr/>
            </p:nvPicPr>
            <p:blipFill>
              <a:blip r:embed="rId2">
                <a:duotone>
                  <a:schemeClr val="accent3">
                    <a:shade val="45000"/>
                    <a:satMod val="135000"/>
                  </a:schemeClr>
                  <a:prstClr val="white"/>
                </a:duotone>
              </a:blip>
              <a:stretch>
                <a:fillRect/>
              </a:stretch>
            </p:blipFill>
            <p:spPr>
              <a:xfrm>
                <a:off x="372072" y="2381827"/>
                <a:ext cx="598712" cy="634510"/>
              </a:xfrm>
              <a:prstGeom prst="rect">
                <a:avLst/>
              </a:prstGeom>
            </p:spPr>
          </p:pic>
        </p:grpSp>
        <p:sp>
          <p:nvSpPr>
            <p:cNvPr id="22" name="Rectangle 21">
              <a:extLst>
                <a:ext uri="{FF2B5EF4-FFF2-40B4-BE49-F238E27FC236}">
                  <a16:creationId xmlns:a16="http://schemas.microsoft.com/office/drawing/2014/main" id="{49F26CAB-62A9-0846-95E4-204441401ECF}"/>
                </a:ext>
              </a:extLst>
            </p:cNvPr>
            <p:cNvSpPr/>
            <p:nvPr/>
          </p:nvSpPr>
          <p:spPr>
            <a:xfrm>
              <a:off x="1651010" y="3009043"/>
              <a:ext cx="658368" cy="654137"/>
            </a:xfrm>
            <a:prstGeom prst="rect">
              <a:avLst/>
            </a:prstGeom>
            <a:solidFill>
              <a:srgbClr val="9BCD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tx1"/>
                  </a:solidFill>
                  <a:latin typeface="Arial" panose="020B0604020202020204" pitchFamily="34" charset="0"/>
                  <a:cs typeface="Arial" panose="020B0604020202020204" pitchFamily="34" charset="0"/>
                </a:rPr>
                <a:t>Scheme 3 data</a:t>
              </a:r>
            </a:p>
          </p:txBody>
        </p:sp>
        <p:sp>
          <p:nvSpPr>
            <p:cNvPr id="23" name="Rectangle 22">
              <a:extLst>
                <a:ext uri="{FF2B5EF4-FFF2-40B4-BE49-F238E27FC236}">
                  <a16:creationId xmlns:a16="http://schemas.microsoft.com/office/drawing/2014/main" id="{44DF3A71-97A8-B94C-BCA6-0E8E1F2F8DB8}"/>
                </a:ext>
              </a:extLst>
            </p:cNvPr>
            <p:cNvSpPr/>
            <p:nvPr/>
          </p:nvSpPr>
          <p:spPr>
            <a:xfrm>
              <a:off x="1651000" y="2173934"/>
              <a:ext cx="658368" cy="654137"/>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Scheme 2 data </a:t>
              </a:r>
            </a:p>
          </p:txBody>
        </p:sp>
        <p:sp>
          <p:nvSpPr>
            <p:cNvPr id="24" name="Rectangle 23">
              <a:extLst>
                <a:ext uri="{FF2B5EF4-FFF2-40B4-BE49-F238E27FC236}">
                  <a16:creationId xmlns:a16="http://schemas.microsoft.com/office/drawing/2014/main" id="{3825456A-C1B9-564C-9CAF-3DD888CE0971}"/>
                </a:ext>
              </a:extLst>
            </p:cNvPr>
            <p:cNvSpPr/>
            <p:nvPr/>
          </p:nvSpPr>
          <p:spPr>
            <a:xfrm>
              <a:off x="1655556" y="1338825"/>
              <a:ext cx="658368" cy="654137"/>
            </a:xfrm>
            <a:prstGeom prst="rect">
              <a:avLst/>
            </a:prstGeom>
            <a:solidFill>
              <a:schemeClr val="accent3">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Scheme 1 Data</a:t>
              </a:r>
            </a:p>
          </p:txBody>
        </p:sp>
        <p:sp>
          <p:nvSpPr>
            <p:cNvPr id="25" name="Rectangle 24">
              <a:extLst>
                <a:ext uri="{FF2B5EF4-FFF2-40B4-BE49-F238E27FC236}">
                  <a16:creationId xmlns:a16="http://schemas.microsoft.com/office/drawing/2014/main" id="{C85B769E-F0D7-DC49-8696-1762896DD571}"/>
                </a:ext>
              </a:extLst>
            </p:cNvPr>
            <p:cNvSpPr/>
            <p:nvPr/>
          </p:nvSpPr>
          <p:spPr>
            <a:xfrm>
              <a:off x="756556" y="1343663"/>
              <a:ext cx="701386" cy="316066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95000"/>
                </a:lnSpc>
              </a:pPr>
              <a:r>
                <a:rPr lang="en-US" dirty="0">
                  <a:solidFill>
                    <a:schemeClr val="bg1"/>
                  </a:solidFill>
                  <a:latin typeface="Arial" panose="020B0604020202020204" pitchFamily="34" charset="0"/>
                  <a:cs typeface="Arial" panose="020B0604020202020204" pitchFamily="34" charset="0"/>
                </a:rPr>
                <a:t>Common Data</a:t>
              </a:r>
            </a:p>
          </p:txBody>
        </p:sp>
        <p:sp>
          <p:nvSpPr>
            <p:cNvPr id="26" name="Rectangle 25">
              <a:extLst>
                <a:ext uri="{FF2B5EF4-FFF2-40B4-BE49-F238E27FC236}">
                  <a16:creationId xmlns:a16="http://schemas.microsoft.com/office/drawing/2014/main" id="{A5189866-12B7-6D47-A0FE-C6BCF96C9D20}"/>
                </a:ext>
              </a:extLst>
            </p:cNvPr>
            <p:cNvSpPr/>
            <p:nvPr/>
          </p:nvSpPr>
          <p:spPr>
            <a:xfrm>
              <a:off x="1650999" y="3815162"/>
              <a:ext cx="658368" cy="654137"/>
            </a:xfrm>
            <a:prstGeom prst="rect">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tx1"/>
                  </a:solidFill>
                  <a:latin typeface="Arial" panose="020B0604020202020204" pitchFamily="34" charset="0"/>
                  <a:cs typeface="Arial" panose="020B0604020202020204" pitchFamily="34" charset="0"/>
                </a:rPr>
                <a:t>Scheme 4 data</a:t>
              </a:r>
            </a:p>
          </p:txBody>
        </p:sp>
      </p:grpSp>
    </p:spTree>
    <p:extLst>
      <p:ext uri="{BB962C8B-B14F-4D97-AF65-F5344CB8AC3E}">
        <p14:creationId xmlns:p14="http://schemas.microsoft.com/office/powerpoint/2010/main" val="3617074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6E84-89FE-B04C-BB4E-2E1CF8EA72A4}"/>
              </a:ext>
            </a:extLst>
          </p:cNvPr>
          <p:cNvSpPr>
            <a:spLocks noGrp="1"/>
          </p:cNvSpPr>
          <p:nvPr>
            <p:ph type="title"/>
          </p:nvPr>
        </p:nvSpPr>
        <p:spPr/>
        <p:txBody>
          <a:bodyPr/>
          <a:lstStyle/>
          <a:p>
            <a:r>
              <a:rPr lang="en-US" dirty="0"/>
              <a:t>A Shared QR Code Variation:</a:t>
            </a:r>
          </a:p>
        </p:txBody>
      </p:sp>
      <p:sp>
        <p:nvSpPr>
          <p:cNvPr id="4" name="Content Placeholder 3">
            <a:extLst>
              <a:ext uri="{FF2B5EF4-FFF2-40B4-BE49-F238E27FC236}">
                <a16:creationId xmlns:a16="http://schemas.microsoft.com/office/drawing/2014/main" id="{4DBBE0A5-C96A-AF42-9BCB-47A7217320F1}"/>
              </a:ext>
            </a:extLst>
          </p:cNvPr>
          <p:cNvSpPr>
            <a:spLocks noGrp="1"/>
          </p:cNvSpPr>
          <p:nvPr>
            <p:ph idx="1"/>
          </p:nvPr>
        </p:nvSpPr>
        <p:spPr>
          <a:xfrm>
            <a:off x="2407749" y="1493737"/>
            <a:ext cx="4066623" cy="2594560"/>
          </a:xfrm>
        </p:spPr>
        <p:txBody>
          <a:bodyPr/>
          <a:lstStyle/>
          <a:p>
            <a:r>
              <a:rPr lang="en-US" sz="1000" dirty="0">
                <a:solidFill>
                  <a:schemeClr val="tx1"/>
                </a:solidFill>
              </a:rPr>
              <a:t>In some countries, there is a single instant payment, credit-push platform with strong government support behind it.  Although the QR code approach enables a “stack” of payment acceptance possibilities for a merchant, it may turn out that the platform is the dominant system used.  </a:t>
            </a:r>
          </a:p>
          <a:p>
            <a:endParaRPr lang="en-US" sz="1000" dirty="0">
              <a:solidFill>
                <a:schemeClr val="tx1"/>
              </a:solidFill>
            </a:endParaRPr>
          </a:p>
          <a:p>
            <a:r>
              <a:rPr lang="en-US" sz="1000" dirty="0">
                <a:solidFill>
                  <a:schemeClr val="tx1"/>
                </a:solidFill>
              </a:rPr>
              <a:t>This is particularly likely in situations where the government is playing a role in setting merchant and consumer payment fees – in some cases, requiring them to be zero. </a:t>
            </a:r>
          </a:p>
          <a:p>
            <a:endParaRPr lang="en-US" sz="1000" dirty="0">
              <a:solidFill>
                <a:schemeClr val="tx1"/>
              </a:solidFill>
            </a:endParaRPr>
          </a:p>
          <a:p>
            <a:endParaRPr lang="en-US" sz="1000" dirty="0">
              <a:solidFill>
                <a:schemeClr val="tx1"/>
              </a:solidFill>
            </a:endParaRPr>
          </a:p>
        </p:txBody>
      </p:sp>
      <p:sp>
        <p:nvSpPr>
          <p:cNvPr id="5" name="Text Placeholder 4">
            <a:extLst>
              <a:ext uri="{FF2B5EF4-FFF2-40B4-BE49-F238E27FC236}">
                <a16:creationId xmlns:a16="http://schemas.microsoft.com/office/drawing/2014/main" id="{ED4A7C83-5EAB-274E-9D27-3F58BE21AC41}"/>
              </a:ext>
            </a:extLst>
          </p:cNvPr>
          <p:cNvSpPr>
            <a:spLocks noGrp="1"/>
          </p:cNvSpPr>
          <p:nvPr>
            <p:ph type="body" sz="quarter" idx="10"/>
          </p:nvPr>
        </p:nvSpPr>
        <p:spPr>
          <a:xfrm>
            <a:off x="457200" y="639170"/>
            <a:ext cx="8229600" cy="531315"/>
          </a:xfrm>
        </p:spPr>
        <p:txBody>
          <a:bodyPr/>
          <a:lstStyle/>
          <a:p>
            <a:br>
              <a:rPr lang="en-US" dirty="0">
                <a:solidFill>
                  <a:schemeClr val="tx1"/>
                </a:solidFill>
              </a:rPr>
            </a:br>
            <a:r>
              <a:rPr lang="en-US" dirty="0">
                <a:solidFill>
                  <a:schemeClr val="tx1"/>
                </a:solidFill>
              </a:rPr>
              <a:t>Multiple Payment Methods, but a Dominant National Instant Payment System in the “Stack”</a:t>
            </a:r>
          </a:p>
        </p:txBody>
      </p:sp>
      <p:graphicFrame>
        <p:nvGraphicFramePr>
          <p:cNvPr id="27" name="Table 26">
            <a:extLst>
              <a:ext uri="{FF2B5EF4-FFF2-40B4-BE49-F238E27FC236}">
                <a16:creationId xmlns:a16="http://schemas.microsoft.com/office/drawing/2014/main" id="{A5D9BDD6-528F-B54A-82A1-B76656B01DC4}"/>
              </a:ext>
            </a:extLst>
          </p:cNvPr>
          <p:cNvGraphicFramePr>
            <a:graphicFrameLocks noGrp="1"/>
          </p:cNvGraphicFramePr>
          <p:nvPr>
            <p:extLst>
              <p:ext uri="{D42A27DB-BD31-4B8C-83A1-F6EECF244321}">
                <p14:modId xmlns:p14="http://schemas.microsoft.com/office/powerpoint/2010/main" val="2998644543"/>
              </p:ext>
            </p:extLst>
          </p:nvPr>
        </p:nvGraphicFramePr>
        <p:xfrm>
          <a:off x="6910455" y="2063526"/>
          <a:ext cx="1767739" cy="1813560"/>
        </p:xfrm>
        <a:graphic>
          <a:graphicData uri="http://schemas.openxmlformats.org/drawingml/2006/table">
            <a:tbl>
              <a:tblPr>
                <a:tableStyleId>{5C22544A-7EE6-4342-B048-85BDC9FD1C3A}</a:tableStyleId>
              </a:tblPr>
              <a:tblGrid>
                <a:gridCol w="1767739">
                  <a:extLst>
                    <a:ext uri="{9D8B030D-6E8A-4147-A177-3AD203B41FA5}">
                      <a16:colId xmlns:a16="http://schemas.microsoft.com/office/drawing/2014/main" val="20000"/>
                    </a:ext>
                  </a:extLst>
                </a:gridCol>
              </a:tblGrid>
              <a:tr h="369332">
                <a:tc>
                  <a:txBody>
                    <a:bodyPr/>
                    <a:lstStyle/>
                    <a:p>
                      <a:pPr algn="l"/>
                      <a:r>
                        <a:rPr lang="en-US" sz="1000" b="1" i="1" dirty="0">
                          <a:solidFill>
                            <a:schemeClr val="accent3">
                              <a:lumMod val="50000"/>
                            </a:schemeClr>
                          </a:solidFill>
                          <a:latin typeface="Arial" panose="020B0604020202020204" pitchFamily="34" charset="0"/>
                          <a:cs typeface="Arial" panose="020B0604020202020204" pitchFamily="34" charset="0"/>
                        </a:rPr>
                        <a:t>Thailand</a:t>
                      </a:r>
                      <a:r>
                        <a:rPr lang="en-US" sz="1000" i="1" dirty="0">
                          <a:solidFill>
                            <a:schemeClr val="accent3">
                              <a:lumMod val="50000"/>
                            </a:schemeClr>
                          </a:solidFill>
                          <a:latin typeface="Arial" panose="020B0604020202020204" pitchFamily="34" charset="0"/>
                          <a:cs typeface="Arial" panose="020B0604020202020204" pitchFamily="34" charset="0"/>
                        </a:rPr>
                        <a:t> appears to be an example of this approach. It is using the shared QR code EMVCo standard</a:t>
                      </a: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  However, Thailand’s PromptPay payment scheme has strong government backing and is showing rapid growth. It appears possible that the system will become the default system for most merchants.</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9" name="Left Bracket 18">
            <a:extLst>
              <a:ext uri="{FF2B5EF4-FFF2-40B4-BE49-F238E27FC236}">
                <a16:creationId xmlns:a16="http://schemas.microsoft.com/office/drawing/2014/main" id="{EB41A2FC-630A-C84E-81AA-447186AFEFAC}"/>
              </a:ext>
            </a:extLst>
          </p:cNvPr>
          <p:cNvSpPr/>
          <p:nvPr/>
        </p:nvSpPr>
        <p:spPr>
          <a:xfrm>
            <a:off x="465806" y="1208150"/>
            <a:ext cx="473993" cy="3412067"/>
          </a:xfrm>
          <a:prstGeom prst="leftBracket">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19">
            <a:extLst>
              <a:ext uri="{FF2B5EF4-FFF2-40B4-BE49-F238E27FC236}">
                <a16:creationId xmlns:a16="http://schemas.microsoft.com/office/drawing/2014/main" id="{D9083C5D-FFBD-C247-B013-138720651FDB}"/>
              </a:ext>
            </a:extLst>
          </p:cNvPr>
          <p:cNvGrpSpPr/>
          <p:nvPr/>
        </p:nvGrpSpPr>
        <p:grpSpPr>
          <a:xfrm>
            <a:off x="157844" y="2587115"/>
            <a:ext cx="598712" cy="654137"/>
            <a:chOff x="372072" y="2362200"/>
            <a:chExt cx="598712" cy="654137"/>
          </a:xfrm>
        </p:grpSpPr>
        <p:sp>
          <p:nvSpPr>
            <p:cNvPr id="21" name="Rectangle 20">
              <a:extLst>
                <a:ext uri="{FF2B5EF4-FFF2-40B4-BE49-F238E27FC236}">
                  <a16:creationId xmlns:a16="http://schemas.microsoft.com/office/drawing/2014/main" id="{C9F0E63F-810E-E740-8541-0CAD08865F6F}"/>
                </a:ext>
              </a:extLst>
            </p:cNvPr>
            <p:cNvSpPr/>
            <p:nvPr/>
          </p:nvSpPr>
          <p:spPr>
            <a:xfrm>
              <a:off x="379328" y="2362200"/>
              <a:ext cx="584200" cy="6541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0436777C-9A95-3246-A7C0-7AA9E7D26063}"/>
                </a:ext>
              </a:extLst>
            </p:cNvPr>
            <p:cNvPicPr>
              <a:picLocks noChangeAspect="1"/>
            </p:cNvPicPr>
            <p:nvPr/>
          </p:nvPicPr>
          <p:blipFill>
            <a:blip r:embed="rId2">
              <a:duotone>
                <a:schemeClr val="accent3">
                  <a:shade val="45000"/>
                  <a:satMod val="135000"/>
                </a:schemeClr>
                <a:prstClr val="white"/>
              </a:duotone>
            </a:blip>
            <a:stretch>
              <a:fillRect/>
            </a:stretch>
          </p:blipFill>
          <p:spPr>
            <a:xfrm>
              <a:off x="372072" y="2381827"/>
              <a:ext cx="598712" cy="634510"/>
            </a:xfrm>
            <a:prstGeom prst="rect">
              <a:avLst/>
            </a:prstGeom>
          </p:spPr>
        </p:pic>
      </p:grpSp>
      <p:sp>
        <p:nvSpPr>
          <p:cNvPr id="23" name="Rounded Rectangle 22">
            <a:extLst>
              <a:ext uri="{FF2B5EF4-FFF2-40B4-BE49-F238E27FC236}">
                <a16:creationId xmlns:a16="http://schemas.microsoft.com/office/drawing/2014/main" id="{602C099F-F2C5-C84B-B97D-1A8786CF5A22}"/>
              </a:ext>
            </a:extLst>
          </p:cNvPr>
          <p:cNvSpPr/>
          <p:nvPr/>
        </p:nvSpPr>
        <p:spPr>
          <a:xfrm>
            <a:off x="1245392" y="1183376"/>
            <a:ext cx="856764" cy="3436841"/>
          </a:xfrm>
          <a:prstGeom prst="roundRect">
            <a:avLst/>
          </a:prstGeom>
          <a:solidFill>
            <a:schemeClr val="bg2">
              <a:lumMod val="20000"/>
              <a:lumOff val="80000"/>
            </a:schemeClr>
          </a:solidFill>
          <a:ln w="3175">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accent4"/>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507CA81-BC49-EE46-98D3-0D56F7487049}"/>
              </a:ext>
            </a:extLst>
          </p:cNvPr>
          <p:cNvSpPr/>
          <p:nvPr/>
        </p:nvSpPr>
        <p:spPr>
          <a:xfrm>
            <a:off x="1343795" y="3431410"/>
            <a:ext cx="658368" cy="445676"/>
          </a:xfrm>
          <a:prstGeom prst="rect">
            <a:avLst/>
          </a:prstGeom>
          <a:solidFill>
            <a:srgbClr val="9BCD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tx1"/>
                </a:solidFill>
                <a:latin typeface="Arial" panose="020B0604020202020204" pitchFamily="34" charset="0"/>
                <a:cs typeface="Arial" panose="020B0604020202020204" pitchFamily="34" charset="0"/>
              </a:rPr>
              <a:t>Scheme 3 data</a:t>
            </a:r>
          </a:p>
        </p:txBody>
      </p:sp>
      <p:sp>
        <p:nvSpPr>
          <p:cNvPr id="26" name="Rectangle 25">
            <a:extLst>
              <a:ext uri="{FF2B5EF4-FFF2-40B4-BE49-F238E27FC236}">
                <a16:creationId xmlns:a16="http://schemas.microsoft.com/office/drawing/2014/main" id="{7AB5C1A6-3F64-E648-B678-6F710E2C662D}"/>
              </a:ext>
            </a:extLst>
          </p:cNvPr>
          <p:cNvSpPr/>
          <p:nvPr/>
        </p:nvSpPr>
        <p:spPr>
          <a:xfrm>
            <a:off x="1343795" y="2791017"/>
            <a:ext cx="658368" cy="445676"/>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Scheme 2 data </a:t>
            </a:r>
          </a:p>
        </p:txBody>
      </p:sp>
      <p:sp>
        <p:nvSpPr>
          <p:cNvPr id="32" name="Rectangle 31">
            <a:extLst>
              <a:ext uri="{FF2B5EF4-FFF2-40B4-BE49-F238E27FC236}">
                <a16:creationId xmlns:a16="http://schemas.microsoft.com/office/drawing/2014/main" id="{CF67A6A9-B66A-5A47-947C-00E030B4C7AD}"/>
              </a:ext>
            </a:extLst>
          </p:cNvPr>
          <p:cNvSpPr/>
          <p:nvPr/>
        </p:nvSpPr>
        <p:spPr>
          <a:xfrm>
            <a:off x="1348351" y="1329893"/>
            <a:ext cx="658368" cy="133026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Scheme 1 Data</a:t>
            </a:r>
          </a:p>
          <a:p>
            <a:pPr algn="ctr">
              <a:lnSpc>
                <a:spcPct val="95000"/>
              </a:lnSpc>
            </a:pPr>
            <a:endParaRPr lang="en-US" sz="1000" dirty="0">
              <a:solidFill>
                <a:schemeClr val="bg1"/>
              </a:solidFill>
              <a:latin typeface="Arial" panose="020B0604020202020204" pitchFamily="34" charset="0"/>
              <a:cs typeface="Arial" panose="020B0604020202020204" pitchFamily="34" charset="0"/>
            </a:endParaRPr>
          </a:p>
          <a:p>
            <a:pPr algn="ctr">
              <a:lnSpc>
                <a:spcPct val="95000"/>
              </a:lnSpc>
            </a:pPr>
            <a:r>
              <a:rPr lang="en-US" sz="1000" dirty="0">
                <a:solidFill>
                  <a:schemeClr val="bg1"/>
                </a:solidFill>
                <a:latin typeface="Arial" panose="020B0604020202020204" pitchFamily="34" charset="0"/>
                <a:cs typeface="Arial" panose="020B0604020202020204" pitchFamily="34" charset="0"/>
              </a:rPr>
              <a:t>Major National IPS</a:t>
            </a:r>
          </a:p>
        </p:txBody>
      </p:sp>
      <p:sp>
        <p:nvSpPr>
          <p:cNvPr id="33" name="Rectangle 32">
            <a:extLst>
              <a:ext uri="{FF2B5EF4-FFF2-40B4-BE49-F238E27FC236}">
                <a16:creationId xmlns:a16="http://schemas.microsoft.com/office/drawing/2014/main" id="{2032E8EB-7CDB-0941-BED4-8760544B430A}"/>
              </a:ext>
            </a:extLst>
          </p:cNvPr>
          <p:cNvSpPr/>
          <p:nvPr/>
        </p:nvSpPr>
        <p:spPr>
          <a:xfrm>
            <a:off x="756556" y="1343663"/>
            <a:ext cx="408286" cy="316066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lnSpc>
                <a:spcPct val="95000"/>
              </a:lnSpc>
            </a:pPr>
            <a:r>
              <a:rPr lang="en-US" sz="1400" dirty="0">
                <a:solidFill>
                  <a:schemeClr val="bg1"/>
                </a:solidFill>
                <a:latin typeface="Arial" panose="020B0604020202020204" pitchFamily="34" charset="0"/>
                <a:cs typeface="Arial" panose="020B0604020202020204" pitchFamily="34" charset="0"/>
              </a:rPr>
              <a:t>Common Data</a:t>
            </a:r>
          </a:p>
        </p:txBody>
      </p:sp>
      <p:sp>
        <p:nvSpPr>
          <p:cNvPr id="34" name="Rectangle 33">
            <a:extLst>
              <a:ext uri="{FF2B5EF4-FFF2-40B4-BE49-F238E27FC236}">
                <a16:creationId xmlns:a16="http://schemas.microsoft.com/office/drawing/2014/main" id="{B8595E55-8AF5-0D4D-83C6-1435C3AF4CF0}"/>
              </a:ext>
            </a:extLst>
          </p:cNvPr>
          <p:cNvSpPr/>
          <p:nvPr/>
        </p:nvSpPr>
        <p:spPr>
          <a:xfrm>
            <a:off x="1343795" y="4043680"/>
            <a:ext cx="658368" cy="445676"/>
          </a:xfrm>
          <a:prstGeom prst="rect">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tx1"/>
                </a:solidFill>
                <a:latin typeface="Arial" panose="020B0604020202020204" pitchFamily="34" charset="0"/>
                <a:cs typeface="Arial" panose="020B0604020202020204" pitchFamily="34" charset="0"/>
              </a:rPr>
              <a:t>Scheme 4 data</a:t>
            </a:r>
          </a:p>
        </p:txBody>
      </p:sp>
    </p:spTree>
    <p:extLst>
      <p:ext uri="{BB962C8B-B14F-4D97-AF65-F5344CB8AC3E}">
        <p14:creationId xmlns:p14="http://schemas.microsoft.com/office/powerpoint/2010/main" val="142729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81D1-04F6-4D47-B9F7-67718CF5360B}"/>
              </a:ext>
            </a:extLst>
          </p:cNvPr>
          <p:cNvSpPr>
            <a:spLocks noGrp="1"/>
          </p:cNvSpPr>
          <p:nvPr>
            <p:ph type="title"/>
          </p:nvPr>
        </p:nvSpPr>
        <p:spPr/>
        <p:txBody>
          <a:bodyPr/>
          <a:lstStyle/>
          <a:p>
            <a:r>
              <a:rPr lang="en-US" dirty="0"/>
              <a:t>Implications of the Shared QR Code Model</a:t>
            </a:r>
          </a:p>
        </p:txBody>
      </p:sp>
      <p:sp>
        <p:nvSpPr>
          <p:cNvPr id="4" name="Content Placeholder 3">
            <a:extLst>
              <a:ext uri="{FF2B5EF4-FFF2-40B4-BE49-F238E27FC236}">
                <a16:creationId xmlns:a16="http://schemas.microsoft.com/office/drawing/2014/main" id="{9C5F4DB2-0C81-7849-8195-74A89DDEECB3}"/>
              </a:ext>
            </a:extLst>
          </p:cNvPr>
          <p:cNvSpPr>
            <a:spLocks noGrp="1"/>
          </p:cNvSpPr>
          <p:nvPr>
            <p:ph idx="1"/>
          </p:nvPr>
        </p:nvSpPr>
        <p:spPr>
          <a:xfrm>
            <a:off x="466917" y="1354157"/>
            <a:ext cx="3309751" cy="3274992"/>
          </a:xfrm>
        </p:spPr>
        <p:txBody>
          <a:bodyPr/>
          <a:lstStyle/>
          <a:p>
            <a:r>
              <a:rPr lang="en-US" sz="1000" dirty="0">
                <a:solidFill>
                  <a:schemeClr val="tx1"/>
                </a:solidFill>
              </a:rPr>
              <a:t>Each scheme enabled by the shared QR code has its own operating and business rules. </a:t>
            </a:r>
          </a:p>
          <a:p>
            <a:r>
              <a:rPr lang="en-US" sz="1000" dirty="0">
                <a:solidFill>
                  <a:schemeClr val="tx1"/>
                </a:solidFill>
              </a:rPr>
              <a:t>The QR Code Repository may become a “meta-scheme”, with repository rules that may over-write some of the underlying rules of individual schemes sharing the QR Code.</a:t>
            </a:r>
          </a:p>
          <a:p>
            <a:r>
              <a:rPr lang="en-US" sz="1000" dirty="0">
                <a:solidFill>
                  <a:schemeClr val="tx1"/>
                </a:solidFill>
              </a:rPr>
              <a:t>This approach may be the most appropriate in markets with already well-developed electronic payments ecosystems.</a:t>
            </a:r>
          </a:p>
          <a:p>
            <a:r>
              <a:rPr lang="en-US" sz="1000" dirty="0">
                <a:solidFill>
                  <a:schemeClr val="tx1"/>
                </a:solidFill>
              </a:rPr>
              <a:t>In emerging economies without such developed ecosystems, it may provide a degree of choice – and concomitant confusion for consumers and merchants  – that could slow adoption. </a:t>
            </a:r>
          </a:p>
          <a:p>
            <a:endParaRPr lang="en-US" sz="1000" dirty="0">
              <a:solidFill>
                <a:schemeClr val="tx1"/>
              </a:solidFill>
            </a:endParaRPr>
          </a:p>
        </p:txBody>
      </p:sp>
      <p:sp>
        <p:nvSpPr>
          <p:cNvPr id="3" name="Text Placeholder 2">
            <a:extLst>
              <a:ext uri="{FF2B5EF4-FFF2-40B4-BE49-F238E27FC236}">
                <a16:creationId xmlns:a16="http://schemas.microsoft.com/office/drawing/2014/main" id="{EFBFAFFE-BBA4-074F-84EF-0CD3B73B6A11}"/>
              </a:ext>
            </a:extLst>
          </p:cNvPr>
          <p:cNvSpPr>
            <a:spLocks noGrp="1"/>
          </p:cNvSpPr>
          <p:nvPr>
            <p:ph type="body" sz="quarter" idx="10"/>
          </p:nvPr>
        </p:nvSpPr>
        <p:spPr/>
        <p:txBody>
          <a:bodyPr/>
          <a:lstStyle/>
          <a:p>
            <a:r>
              <a:rPr lang="en-US" dirty="0">
                <a:solidFill>
                  <a:schemeClr val="tx1"/>
                </a:solidFill>
              </a:rPr>
              <a:t>This model promotes </a:t>
            </a:r>
            <a:r>
              <a:rPr lang="en-US" i="1" dirty="0">
                <a:solidFill>
                  <a:schemeClr val="accent2"/>
                </a:solidFill>
              </a:rPr>
              <a:t>competition among schemes.</a:t>
            </a:r>
          </a:p>
        </p:txBody>
      </p:sp>
      <p:sp>
        <p:nvSpPr>
          <p:cNvPr id="87" name="Rectangle 86">
            <a:extLst>
              <a:ext uri="{FF2B5EF4-FFF2-40B4-BE49-F238E27FC236}">
                <a16:creationId xmlns:a16="http://schemas.microsoft.com/office/drawing/2014/main" id="{3D75BBA4-4F1D-2145-AC54-7B78CE677EBA}"/>
              </a:ext>
            </a:extLst>
          </p:cNvPr>
          <p:cNvSpPr/>
          <p:nvPr/>
        </p:nvSpPr>
        <p:spPr>
          <a:xfrm>
            <a:off x="4104258" y="1248011"/>
            <a:ext cx="4669907" cy="3381138"/>
          </a:xfrm>
          <a:prstGeom prst="rect">
            <a:avLst/>
          </a:prstGeom>
          <a:noFill/>
          <a:ln w="31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5000"/>
              </a:lnSpc>
            </a:pPr>
            <a:endParaRPr lang="en-US" sz="1100" dirty="0">
              <a:solidFill>
                <a:schemeClr val="tx1"/>
              </a:solidFill>
              <a:latin typeface="Arial" panose="020B0604020202020204" pitchFamily="34" charset="0"/>
            </a:endParaRPr>
          </a:p>
        </p:txBody>
      </p:sp>
      <p:sp>
        <p:nvSpPr>
          <p:cNvPr id="88" name="TextBox 87">
            <a:extLst>
              <a:ext uri="{FF2B5EF4-FFF2-40B4-BE49-F238E27FC236}">
                <a16:creationId xmlns:a16="http://schemas.microsoft.com/office/drawing/2014/main" id="{3D0B17F3-AC97-C24F-BEC6-A822AC37CB24}"/>
              </a:ext>
            </a:extLst>
          </p:cNvPr>
          <p:cNvSpPr txBox="1"/>
          <p:nvPr/>
        </p:nvSpPr>
        <p:spPr>
          <a:xfrm>
            <a:off x="4315719" y="1269953"/>
            <a:ext cx="4281743" cy="400110"/>
          </a:xfrm>
          <a:prstGeom prst="rect">
            <a:avLst/>
          </a:prstGeom>
          <a:noFill/>
        </p:spPr>
        <p:txBody>
          <a:bodyPr wrap="square" lIns="0" rIns="0" rtlCol="0">
            <a:spAutoFit/>
          </a:bodyPr>
          <a:lstStyle/>
          <a:p>
            <a:r>
              <a:rPr lang="en-US" sz="1000" dirty="0">
                <a:latin typeface="Arial" panose="020B0604020202020204" pitchFamily="34" charset="0"/>
              </a:rPr>
              <a:t>A repository working with multiple closed-loop and open-loop payments systems within a country</a:t>
            </a:r>
          </a:p>
        </p:txBody>
      </p:sp>
      <p:pic>
        <p:nvPicPr>
          <p:cNvPr id="90" name="Picture 89">
            <a:extLst>
              <a:ext uri="{FF2B5EF4-FFF2-40B4-BE49-F238E27FC236}">
                <a16:creationId xmlns:a16="http://schemas.microsoft.com/office/drawing/2014/main" id="{6E4E7F05-413C-3F43-9368-C783E6DC6381}"/>
              </a:ext>
            </a:extLst>
          </p:cNvPr>
          <p:cNvPicPr>
            <a:picLocks noChangeAspect="1"/>
          </p:cNvPicPr>
          <p:nvPr/>
        </p:nvPicPr>
        <p:blipFill>
          <a:blip r:embed="rId2"/>
          <a:stretch>
            <a:fillRect/>
          </a:stretch>
        </p:blipFill>
        <p:spPr>
          <a:xfrm>
            <a:off x="5288893" y="1660888"/>
            <a:ext cx="3397907" cy="963770"/>
          </a:xfrm>
          <a:prstGeom prst="rect">
            <a:avLst/>
          </a:prstGeom>
        </p:spPr>
      </p:pic>
      <p:pic>
        <p:nvPicPr>
          <p:cNvPr id="92" name="Picture 91">
            <a:extLst>
              <a:ext uri="{FF2B5EF4-FFF2-40B4-BE49-F238E27FC236}">
                <a16:creationId xmlns:a16="http://schemas.microsoft.com/office/drawing/2014/main" id="{23F670A8-CBC0-FE47-9623-82175F8CB473}"/>
              </a:ext>
            </a:extLst>
          </p:cNvPr>
          <p:cNvPicPr>
            <a:picLocks noChangeAspect="1"/>
          </p:cNvPicPr>
          <p:nvPr/>
        </p:nvPicPr>
        <p:blipFill>
          <a:blip r:embed="rId2"/>
          <a:stretch>
            <a:fillRect/>
          </a:stretch>
        </p:blipFill>
        <p:spPr>
          <a:xfrm>
            <a:off x="5288893" y="2572519"/>
            <a:ext cx="3397907" cy="963770"/>
          </a:xfrm>
          <a:prstGeom prst="rect">
            <a:avLst/>
          </a:prstGeom>
        </p:spPr>
      </p:pic>
      <p:pic>
        <p:nvPicPr>
          <p:cNvPr id="94" name="Picture 93">
            <a:extLst>
              <a:ext uri="{FF2B5EF4-FFF2-40B4-BE49-F238E27FC236}">
                <a16:creationId xmlns:a16="http://schemas.microsoft.com/office/drawing/2014/main" id="{80CB44FC-F04B-D44B-83EE-E3249B056417}"/>
              </a:ext>
            </a:extLst>
          </p:cNvPr>
          <p:cNvPicPr>
            <a:picLocks noChangeAspect="1"/>
          </p:cNvPicPr>
          <p:nvPr/>
        </p:nvPicPr>
        <p:blipFill>
          <a:blip r:embed="rId2"/>
          <a:stretch>
            <a:fillRect/>
          </a:stretch>
        </p:blipFill>
        <p:spPr>
          <a:xfrm>
            <a:off x="5288892" y="3536289"/>
            <a:ext cx="3397907" cy="963770"/>
          </a:xfrm>
          <a:prstGeom prst="rect">
            <a:avLst/>
          </a:prstGeom>
        </p:spPr>
      </p:pic>
      <p:sp>
        <p:nvSpPr>
          <p:cNvPr id="95" name="Rounded Rectangle 94">
            <a:extLst>
              <a:ext uri="{FF2B5EF4-FFF2-40B4-BE49-F238E27FC236}">
                <a16:creationId xmlns:a16="http://schemas.microsoft.com/office/drawing/2014/main" id="{949DF9ED-2AE9-0E42-804C-DAEA51511E99}"/>
              </a:ext>
            </a:extLst>
          </p:cNvPr>
          <p:cNvSpPr/>
          <p:nvPr/>
        </p:nvSpPr>
        <p:spPr>
          <a:xfrm>
            <a:off x="4247748" y="2715357"/>
            <a:ext cx="897654" cy="758082"/>
          </a:xfrm>
          <a:prstGeom prst="round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100" dirty="0">
                <a:solidFill>
                  <a:schemeClr val="bg1"/>
                </a:solidFill>
                <a:latin typeface="Arial" panose="020B0604020202020204" pitchFamily="34" charset="0"/>
                <a:cs typeface="Arial" panose="020B0604020202020204" pitchFamily="34" charset="0"/>
              </a:rPr>
              <a:t>QR Code Repository</a:t>
            </a:r>
          </a:p>
        </p:txBody>
      </p:sp>
    </p:spTree>
    <p:extLst>
      <p:ext uri="{BB962C8B-B14F-4D97-AF65-F5344CB8AC3E}">
        <p14:creationId xmlns:p14="http://schemas.microsoft.com/office/powerpoint/2010/main" val="1610721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A8229-87CA-7B4F-AB99-2489744C764A}"/>
              </a:ext>
            </a:extLst>
          </p:cNvPr>
          <p:cNvSpPr>
            <a:spLocks noGrp="1"/>
          </p:cNvSpPr>
          <p:nvPr>
            <p:ph type="title"/>
          </p:nvPr>
        </p:nvSpPr>
        <p:spPr/>
        <p:txBody>
          <a:bodyPr/>
          <a:lstStyle/>
          <a:p>
            <a:r>
              <a:rPr lang="en-US" dirty="0"/>
              <a:t>CONTENTS</a:t>
            </a:r>
          </a:p>
        </p:txBody>
      </p:sp>
      <p:sp>
        <p:nvSpPr>
          <p:cNvPr id="4" name="Text Placeholder 3">
            <a:extLst>
              <a:ext uri="{FF2B5EF4-FFF2-40B4-BE49-F238E27FC236}">
                <a16:creationId xmlns:a16="http://schemas.microsoft.com/office/drawing/2014/main" id="{7268031D-7840-F345-9EE8-899077513B94}"/>
              </a:ext>
            </a:extLst>
          </p:cNvPr>
          <p:cNvSpPr>
            <a:spLocks noGrp="1"/>
          </p:cNvSpPr>
          <p:nvPr>
            <p:ph idx="1"/>
          </p:nvPr>
        </p:nvSpPr>
        <p:spPr>
          <a:xfrm>
            <a:off x="3721587" y="514350"/>
            <a:ext cx="2332890" cy="4119563"/>
          </a:xfrm>
        </p:spPr>
        <p:txBody>
          <a:bodyPr/>
          <a:lstStyle/>
          <a:p>
            <a:r>
              <a:rPr lang="en-US" dirty="0">
                <a:solidFill>
                  <a:schemeClr val="tx1"/>
                </a:solidFill>
              </a:rPr>
              <a:t>This is a landscape review of QR Payments models around the world, with an emphasis on developments in emerging economies that enable instant push payments. </a:t>
            </a:r>
          </a:p>
          <a:p>
            <a:r>
              <a:rPr lang="en-US" dirty="0">
                <a:solidFill>
                  <a:schemeClr val="tx1"/>
                </a:solidFill>
              </a:rPr>
              <a:t>In this report, we describe the various models, with particular attention to QR code design choices and how QR code implementations connect with the underlying payments systems used to process the payments. </a:t>
            </a:r>
          </a:p>
          <a:p>
            <a:r>
              <a:rPr lang="en-US" dirty="0">
                <a:solidFill>
                  <a:schemeClr val="tx1"/>
                </a:solidFill>
              </a:rPr>
              <a:t>We also assess how the various models and QR code design choices are aligned with low-income end user requirements, as articulated by the Level One Project.</a:t>
            </a:r>
          </a:p>
        </p:txBody>
      </p:sp>
      <p:sp>
        <p:nvSpPr>
          <p:cNvPr id="44" name="Content Placeholder 43">
            <a:extLst>
              <a:ext uri="{FF2B5EF4-FFF2-40B4-BE49-F238E27FC236}">
                <a16:creationId xmlns:a16="http://schemas.microsoft.com/office/drawing/2014/main" id="{C6397851-54CF-0245-9966-4107A88884FD}"/>
              </a:ext>
            </a:extLst>
          </p:cNvPr>
          <p:cNvSpPr>
            <a:spLocks noGrp="1"/>
          </p:cNvSpPr>
          <p:nvPr>
            <p:ph idx="10"/>
          </p:nvPr>
        </p:nvSpPr>
        <p:spPr>
          <a:xfrm>
            <a:off x="6353908" y="514350"/>
            <a:ext cx="2332892" cy="4371686"/>
          </a:xfrm>
        </p:spPr>
        <p:txBody>
          <a:bodyPr/>
          <a:lstStyle/>
          <a:p>
            <a:pPr>
              <a:spcBef>
                <a:spcPts val="300"/>
              </a:spcBef>
              <a:spcAft>
                <a:spcPts val="300"/>
              </a:spcAft>
            </a:pPr>
            <a:r>
              <a:rPr lang="en-US" dirty="0">
                <a:solidFill>
                  <a:schemeClr val="tx1"/>
                </a:solidFill>
              </a:rPr>
              <a:t>For this report we looked at the following market developments:  </a:t>
            </a:r>
          </a:p>
          <a:p>
            <a:pPr marL="171450" indent="-171450">
              <a:spcBef>
                <a:spcPts val="300"/>
              </a:spcBef>
              <a:spcAft>
                <a:spcPts val="300"/>
              </a:spcAft>
              <a:buFont typeface="Arial" panose="020B0604020202020204" pitchFamily="34" charset="0"/>
              <a:buChar char="•"/>
            </a:pPr>
            <a:r>
              <a:rPr lang="en-US" dirty="0">
                <a:solidFill>
                  <a:schemeClr val="tx1"/>
                </a:solidFill>
              </a:rPr>
              <a:t>Asia’s </a:t>
            </a:r>
            <a:r>
              <a:rPr lang="en-US" dirty="0" err="1">
                <a:solidFill>
                  <a:schemeClr val="tx1"/>
                </a:solidFill>
              </a:rPr>
              <a:t>GrabPay</a:t>
            </a:r>
            <a:endParaRPr lang="en-US" dirty="0">
              <a:solidFill>
                <a:schemeClr val="tx1"/>
              </a:solidFill>
            </a:endParaRPr>
          </a:p>
          <a:p>
            <a:pPr marL="171450" indent="-171450">
              <a:spcBef>
                <a:spcPts val="300"/>
              </a:spcBef>
              <a:spcAft>
                <a:spcPts val="300"/>
              </a:spcAft>
              <a:buFont typeface="Arial" panose="020B0604020202020204" pitchFamily="34" charset="0"/>
              <a:buChar char="•"/>
            </a:pPr>
            <a:r>
              <a:rPr lang="en-US" dirty="0">
                <a:solidFill>
                  <a:schemeClr val="tx1"/>
                </a:solidFill>
              </a:rPr>
              <a:t>Brazil BR Code</a:t>
            </a:r>
          </a:p>
          <a:p>
            <a:pPr marL="171450" indent="-171450">
              <a:spcBef>
                <a:spcPts val="300"/>
              </a:spcBef>
              <a:spcAft>
                <a:spcPts val="300"/>
              </a:spcAft>
              <a:buFont typeface="Arial" panose="020B0604020202020204" pitchFamily="34" charset="0"/>
              <a:buChar char="•"/>
            </a:pPr>
            <a:r>
              <a:rPr lang="en-US" dirty="0">
                <a:solidFill>
                  <a:schemeClr val="tx1"/>
                </a:solidFill>
              </a:rPr>
              <a:t>China’s Alipay</a:t>
            </a:r>
          </a:p>
          <a:p>
            <a:pPr marL="171450" indent="-171450">
              <a:spcBef>
                <a:spcPts val="300"/>
              </a:spcBef>
              <a:spcAft>
                <a:spcPts val="300"/>
              </a:spcAft>
              <a:buFont typeface="Arial" panose="020B0604020202020204" pitchFamily="34" charset="0"/>
              <a:buChar char="•"/>
            </a:pPr>
            <a:r>
              <a:rPr lang="en-US" dirty="0">
                <a:solidFill>
                  <a:schemeClr val="tx1"/>
                </a:solidFill>
              </a:rPr>
              <a:t>India </a:t>
            </a:r>
            <a:r>
              <a:rPr lang="en-US" dirty="0" err="1">
                <a:solidFill>
                  <a:schemeClr val="tx1"/>
                </a:solidFill>
              </a:rPr>
              <a:t>BharatQR</a:t>
            </a:r>
            <a:r>
              <a:rPr lang="en-US" dirty="0">
                <a:solidFill>
                  <a:schemeClr val="tx1"/>
                </a:solidFill>
              </a:rPr>
              <a:t> and UPI QR</a:t>
            </a:r>
          </a:p>
          <a:p>
            <a:pPr marL="171450" indent="-171450">
              <a:spcBef>
                <a:spcPts val="300"/>
              </a:spcBef>
              <a:spcAft>
                <a:spcPts val="300"/>
              </a:spcAft>
              <a:buFont typeface="Arial" panose="020B0604020202020204" pitchFamily="34" charset="0"/>
              <a:buChar char="•"/>
            </a:pPr>
            <a:r>
              <a:rPr lang="en-US" dirty="0">
                <a:solidFill>
                  <a:schemeClr val="tx1"/>
                </a:solidFill>
              </a:rPr>
              <a:t>Mexico </a:t>
            </a:r>
            <a:r>
              <a:rPr lang="en-US" dirty="0" err="1">
                <a:solidFill>
                  <a:schemeClr val="tx1"/>
                </a:solidFill>
              </a:rPr>
              <a:t>CoDi</a:t>
            </a:r>
            <a:endParaRPr lang="en-US" dirty="0">
              <a:solidFill>
                <a:schemeClr val="tx1"/>
              </a:solidFill>
            </a:endParaRPr>
          </a:p>
          <a:p>
            <a:pPr marL="171450" indent="-171450">
              <a:spcBef>
                <a:spcPts val="300"/>
              </a:spcBef>
              <a:spcAft>
                <a:spcPts val="300"/>
              </a:spcAft>
              <a:buFont typeface="Arial" panose="020B0604020202020204" pitchFamily="34" charset="0"/>
              <a:buChar char="•"/>
            </a:pPr>
            <a:r>
              <a:rPr lang="en-US" dirty="0">
                <a:solidFill>
                  <a:schemeClr val="tx1"/>
                </a:solidFill>
              </a:rPr>
              <a:t>Nigeria QR Framework</a:t>
            </a:r>
          </a:p>
          <a:p>
            <a:pPr marL="171450" indent="-171450">
              <a:spcBef>
                <a:spcPts val="300"/>
              </a:spcBef>
              <a:spcAft>
                <a:spcPts val="300"/>
              </a:spcAft>
              <a:buFont typeface="Arial" panose="020B0604020202020204" pitchFamily="34" charset="0"/>
              <a:buChar char="•"/>
            </a:pPr>
            <a:r>
              <a:rPr lang="en-US" dirty="0">
                <a:solidFill>
                  <a:schemeClr val="tx1"/>
                </a:solidFill>
              </a:rPr>
              <a:t>Singapore SGQR</a:t>
            </a:r>
          </a:p>
          <a:p>
            <a:pPr marL="171450" indent="-171450">
              <a:spcBef>
                <a:spcPts val="300"/>
              </a:spcBef>
              <a:spcAft>
                <a:spcPts val="300"/>
              </a:spcAft>
              <a:buFont typeface="Arial" panose="020B0604020202020204" pitchFamily="34" charset="0"/>
              <a:buChar char="•"/>
            </a:pPr>
            <a:r>
              <a:rPr lang="en-US" dirty="0">
                <a:solidFill>
                  <a:schemeClr val="tx1"/>
                </a:solidFill>
              </a:rPr>
              <a:t>Tanzania TANQR</a:t>
            </a:r>
          </a:p>
          <a:p>
            <a:pPr marL="171450" indent="-171450">
              <a:spcBef>
                <a:spcPts val="300"/>
              </a:spcBef>
              <a:spcAft>
                <a:spcPts val="300"/>
              </a:spcAft>
              <a:buFont typeface="Arial" panose="020B0604020202020204" pitchFamily="34" charset="0"/>
              <a:buChar char="•"/>
            </a:pPr>
            <a:r>
              <a:rPr lang="en-US" dirty="0">
                <a:solidFill>
                  <a:schemeClr val="tx1"/>
                </a:solidFill>
              </a:rPr>
              <a:t>Thailand Standardized QR Code</a:t>
            </a:r>
          </a:p>
          <a:p>
            <a:pPr>
              <a:spcBef>
                <a:spcPts val="300"/>
              </a:spcBef>
              <a:spcAft>
                <a:spcPts val="300"/>
              </a:spcAft>
            </a:pPr>
            <a:endParaRPr lang="en-US" dirty="0">
              <a:solidFill>
                <a:schemeClr val="tx1"/>
              </a:solidFill>
            </a:endParaRPr>
          </a:p>
        </p:txBody>
      </p:sp>
      <p:cxnSp>
        <p:nvCxnSpPr>
          <p:cNvPr id="46" name="Straight Connector 45">
            <a:extLst>
              <a:ext uri="{FF2B5EF4-FFF2-40B4-BE49-F238E27FC236}">
                <a16:creationId xmlns:a16="http://schemas.microsoft.com/office/drawing/2014/main" id="{A8E3AD36-D3C3-BC47-BFC4-57C270AA42CB}"/>
              </a:ext>
            </a:extLst>
          </p:cNvPr>
          <p:cNvCxnSpPr/>
          <p:nvPr/>
        </p:nvCxnSpPr>
        <p:spPr>
          <a:xfrm>
            <a:off x="3328881" y="514350"/>
            <a:ext cx="0" cy="4006279"/>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7AA86E-2492-FD4C-A98E-9A0BCC472B8F}"/>
              </a:ext>
            </a:extLst>
          </p:cNvPr>
          <p:cNvSpPr txBox="1"/>
          <p:nvPr/>
        </p:nvSpPr>
        <p:spPr>
          <a:xfrm>
            <a:off x="3716019" y="3791289"/>
            <a:ext cx="4965212" cy="814005"/>
          </a:xfrm>
          <a:prstGeom prst="rect">
            <a:avLst/>
          </a:prstGeom>
          <a:solidFill>
            <a:schemeClr val="bg2">
              <a:lumMod val="20000"/>
              <a:lumOff val="80000"/>
            </a:schemeClr>
          </a:solidFill>
        </p:spPr>
        <p:txBody>
          <a:bodyPr wrap="square" rtlCol="0">
            <a:spAutoFit/>
          </a:bodyPr>
          <a:lstStyle/>
          <a:p>
            <a:pPr>
              <a:lnSpc>
                <a:spcPct val="120000"/>
              </a:lnSpc>
              <a:spcBef>
                <a:spcPts val="600"/>
              </a:spcBef>
              <a:spcAft>
                <a:spcPts val="600"/>
              </a:spcAft>
            </a:pPr>
            <a:r>
              <a:rPr lang="en-US" sz="1000" dirty="0">
                <a:latin typeface="Arial" panose="020B0604020202020204" pitchFamily="34" charset="0"/>
                <a:cs typeface="Arial" panose="020B0604020202020204" pitchFamily="34" charset="0"/>
              </a:rPr>
              <a:t>This document provides an update on QR code models in market today, providing new market examples and detailing attributes of QR that enable financial inclusion and is a continuation of prior research on QR codes for the Level One Project. It is a refresh to the previous report, “QR Code Payments Landscape: Oct 2019”.</a:t>
            </a:r>
          </a:p>
        </p:txBody>
      </p:sp>
    </p:spTree>
    <p:extLst>
      <p:ext uri="{BB962C8B-B14F-4D97-AF65-F5344CB8AC3E}">
        <p14:creationId xmlns:p14="http://schemas.microsoft.com/office/powerpoint/2010/main" val="1827274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81D1-04F6-4D47-B9F7-67718CF5360B}"/>
              </a:ext>
            </a:extLst>
          </p:cNvPr>
          <p:cNvSpPr>
            <a:spLocks noGrp="1"/>
          </p:cNvSpPr>
          <p:nvPr>
            <p:ph type="title"/>
          </p:nvPr>
        </p:nvSpPr>
        <p:spPr>
          <a:xfrm>
            <a:off x="457200" y="514351"/>
            <a:ext cx="8229600" cy="387230"/>
          </a:xfrm>
        </p:spPr>
        <p:txBody>
          <a:bodyPr/>
          <a:lstStyle/>
          <a:p>
            <a:r>
              <a:rPr lang="en-US" dirty="0"/>
              <a:t>Challenges with the Shared QR Code Model</a:t>
            </a:r>
          </a:p>
        </p:txBody>
      </p:sp>
      <p:sp>
        <p:nvSpPr>
          <p:cNvPr id="4" name="Content Placeholder 3">
            <a:extLst>
              <a:ext uri="{FF2B5EF4-FFF2-40B4-BE49-F238E27FC236}">
                <a16:creationId xmlns:a16="http://schemas.microsoft.com/office/drawing/2014/main" id="{9C5F4DB2-0C81-7849-8195-74A89DDEECB3}"/>
              </a:ext>
            </a:extLst>
          </p:cNvPr>
          <p:cNvSpPr>
            <a:spLocks noGrp="1"/>
          </p:cNvSpPr>
          <p:nvPr>
            <p:ph idx="1"/>
          </p:nvPr>
        </p:nvSpPr>
        <p:spPr>
          <a:xfrm>
            <a:off x="401239" y="1274470"/>
            <a:ext cx="6317180" cy="2594560"/>
          </a:xfrm>
        </p:spPr>
        <p:txBody>
          <a:bodyPr/>
          <a:lstStyle/>
          <a:p>
            <a:pPr marL="171450" indent="-171450">
              <a:lnSpc>
                <a:spcPct val="100000"/>
              </a:lnSpc>
              <a:spcBef>
                <a:spcPts val="0"/>
              </a:spcBef>
              <a:spcAft>
                <a:spcPts val="600"/>
              </a:spcAft>
              <a:buFont typeface="Arial" panose="020B0604020202020204" pitchFamily="34" charset="0"/>
              <a:buChar char="•"/>
            </a:pPr>
            <a:r>
              <a:rPr lang="en-US" b="0" dirty="0">
                <a:solidFill>
                  <a:schemeClr val="tx1"/>
                </a:solidFill>
              </a:rPr>
              <a:t>The EMVCo standard uses what we call “in-code” payment credentials – the actual payment data is in the QR Code data string.  Any change requires re-provisioning a QR code – a burden when used with static, paper-sticker QR codes. Other approaches use a “referred” model, in which the consumer payment app is directed, once the QR Code is scanned, to another location in order to find the payment data.  While this usage may require somewhat more data, this approach may prove more flexible in the future. </a:t>
            </a:r>
          </a:p>
          <a:p>
            <a:pPr marL="171450" indent="-171450">
              <a:lnSpc>
                <a:spcPct val="100000"/>
              </a:lnSpc>
              <a:spcBef>
                <a:spcPts val="0"/>
              </a:spcBef>
              <a:spcAft>
                <a:spcPts val="600"/>
              </a:spcAft>
              <a:buFont typeface="Arial" panose="020B0604020202020204" pitchFamily="34" charset="0"/>
              <a:buChar char="•"/>
            </a:pPr>
            <a:r>
              <a:rPr lang="en-US" b="0" dirty="0">
                <a:solidFill>
                  <a:schemeClr val="tx1"/>
                </a:solidFill>
              </a:rPr>
              <a:t>The shared QR model inherently requires users to navigate to their preferred payment app in order to choose which payment scheme they would like to use. This could be perceived as an area of friction for the end user. </a:t>
            </a:r>
          </a:p>
          <a:p>
            <a:pPr marL="171450" indent="-171450">
              <a:lnSpc>
                <a:spcPct val="100000"/>
              </a:lnSpc>
              <a:spcBef>
                <a:spcPts val="0"/>
              </a:spcBef>
              <a:spcAft>
                <a:spcPts val="600"/>
              </a:spcAft>
              <a:buFont typeface="Arial" panose="020B0604020202020204" pitchFamily="34" charset="0"/>
              <a:buChar char="•"/>
            </a:pPr>
            <a:r>
              <a:rPr lang="en-US" b="0" dirty="0">
                <a:solidFill>
                  <a:schemeClr val="tx1"/>
                </a:solidFill>
              </a:rPr>
              <a:t>This shared QR code approach also requires a consumer to use a smart phone: it does not easily accommodate  the “QR Code plus pay-to till number” that some single-scheme approaches use.</a:t>
            </a:r>
          </a:p>
          <a:p>
            <a:pPr marL="171450" indent="-171450">
              <a:lnSpc>
                <a:spcPct val="100000"/>
              </a:lnSpc>
              <a:spcBef>
                <a:spcPts val="0"/>
              </a:spcBef>
              <a:spcAft>
                <a:spcPts val="600"/>
              </a:spcAft>
              <a:buFont typeface="Arial" panose="020B0604020202020204" pitchFamily="34" charset="0"/>
              <a:buChar char="•"/>
            </a:pPr>
            <a:r>
              <a:rPr lang="en-US" b="0" dirty="0">
                <a:solidFill>
                  <a:schemeClr val="tx1"/>
                </a:solidFill>
              </a:rPr>
              <a:t>Cross-scheme fraud control is possible, particularly if there is a strong QR Code Repository function: but this is more complex and difficult than with the single-scheme approaches.</a:t>
            </a:r>
          </a:p>
        </p:txBody>
      </p:sp>
      <p:grpSp>
        <p:nvGrpSpPr>
          <p:cNvPr id="15" name="Group 14">
            <a:extLst>
              <a:ext uri="{FF2B5EF4-FFF2-40B4-BE49-F238E27FC236}">
                <a16:creationId xmlns:a16="http://schemas.microsoft.com/office/drawing/2014/main" id="{D00BE8D3-9F69-704D-A528-52D2B3CA247E}"/>
              </a:ext>
            </a:extLst>
          </p:cNvPr>
          <p:cNvGrpSpPr/>
          <p:nvPr/>
        </p:nvGrpSpPr>
        <p:grpSpPr>
          <a:xfrm>
            <a:off x="7132741" y="1175473"/>
            <a:ext cx="1554059" cy="1653663"/>
            <a:chOff x="857390" y="2629940"/>
            <a:chExt cx="1554059" cy="1653663"/>
          </a:xfrm>
        </p:grpSpPr>
        <p:sp>
          <p:nvSpPr>
            <p:cNvPr id="16" name="Rounded Rectangle 15">
              <a:extLst>
                <a:ext uri="{FF2B5EF4-FFF2-40B4-BE49-F238E27FC236}">
                  <a16:creationId xmlns:a16="http://schemas.microsoft.com/office/drawing/2014/main" id="{63CFE35E-155B-644C-9E1B-7C1F248B403B}"/>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900" b="1" dirty="0">
                  <a:solidFill>
                    <a:schemeClr val="accent3">
                      <a:lumMod val="75000"/>
                    </a:schemeClr>
                  </a:solidFill>
                  <a:latin typeface="Arial" panose="020B0604020202020204" pitchFamily="34" charset="0"/>
                  <a:cs typeface="Arial" panose="020B0604020202020204" pitchFamily="34" charset="0"/>
                </a:rPr>
                <a:t>Shared QR Code</a:t>
              </a:r>
              <a:br>
                <a:rPr lang="en-US" sz="900" b="1" dirty="0">
                  <a:solidFill>
                    <a:schemeClr val="accent3">
                      <a:lumMod val="75000"/>
                    </a:schemeClr>
                  </a:solidFill>
                  <a:latin typeface="Arial" panose="020B0604020202020204" pitchFamily="34" charset="0"/>
                  <a:cs typeface="Arial" panose="020B0604020202020204" pitchFamily="34" charset="0"/>
                </a:rPr>
              </a:br>
              <a:r>
                <a:rPr lang="en-US" sz="8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900" b="1" i="1" dirty="0">
                <a:solidFill>
                  <a:schemeClr val="accent3">
                    <a:lumMod val="7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67E853B-09C0-914E-90DB-11AA14CF7236}"/>
                </a:ext>
              </a:extLst>
            </p:cNvPr>
            <p:cNvPicPr>
              <a:picLocks noChangeAspect="1"/>
            </p:cNvPicPr>
            <p:nvPr/>
          </p:nvPicPr>
          <p:blipFill>
            <a:blip r:embed="rId2"/>
            <a:stretch>
              <a:fillRect/>
            </a:stretch>
          </p:blipFill>
          <p:spPr>
            <a:xfrm>
              <a:off x="1920952" y="3739575"/>
              <a:ext cx="429768" cy="429768"/>
            </a:xfrm>
            <a:prstGeom prst="rect">
              <a:avLst/>
            </a:prstGeom>
          </p:spPr>
        </p:pic>
        <p:pic>
          <p:nvPicPr>
            <p:cNvPr id="18" name="Picture 17" descr="A close up of a logo&#10;&#10;Description automatically generated">
              <a:extLst>
                <a:ext uri="{FF2B5EF4-FFF2-40B4-BE49-F238E27FC236}">
                  <a16:creationId xmlns:a16="http://schemas.microsoft.com/office/drawing/2014/main" id="{EF55E4AA-2FD6-1C42-B152-D9F7B4BCD6AA}"/>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19" name="Picture 18" descr="A close up of a logo&#10;&#10;Description automatically generated">
              <a:extLst>
                <a:ext uri="{FF2B5EF4-FFF2-40B4-BE49-F238E27FC236}">
                  <a16:creationId xmlns:a16="http://schemas.microsoft.com/office/drawing/2014/main" id="{D3984353-E2F8-FE42-9E34-74EE87A3AF82}"/>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20" name="Elbow Connector 19">
              <a:extLst>
                <a:ext uri="{FF2B5EF4-FFF2-40B4-BE49-F238E27FC236}">
                  <a16:creationId xmlns:a16="http://schemas.microsoft.com/office/drawing/2014/main" id="{17D23318-879A-F147-9A2E-D091F1910B11}"/>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6DD311-20A1-4549-9C22-736E84A34D6D}"/>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95D7F41F-2EDF-9B48-89D2-1885366B5B13}"/>
                </a:ext>
              </a:extLst>
            </p:cNvPr>
            <p:cNvPicPr>
              <a:picLocks noChangeAspect="1"/>
            </p:cNvPicPr>
            <p:nvPr/>
          </p:nvPicPr>
          <p:blipFill>
            <a:blip r:embed="rId4">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23" name="Elbow Connector 22">
              <a:extLst>
                <a:ext uri="{FF2B5EF4-FFF2-40B4-BE49-F238E27FC236}">
                  <a16:creationId xmlns:a16="http://schemas.microsoft.com/office/drawing/2014/main" id="{ACC4620C-1A31-A246-AB9C-42F55B77CBE9}"/>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5030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F01AF-9D66-324D-B8D2-7C2E0E74687E}"/>
              </a:ext>
            </a:extLst>
          </p:cNvPr>
          <p:cNvSpPr>
            <a:spLocks noGrp="1"/>
          </p:cNvSpPr>
          <p:nvPr>
            <p:ph type="title"/>
          </p:nvPr>
        </p:nvSpPr>
        <p:spPr/>
        <p:txBody>
          <a:bodyPr/>
          <a:lstStyle/>
          <a:p>
            <a:r>
              <a:rPr lang="en-US" dirty="0"/>
              <a:t>The Single QR Code Model</a:t>
            </a:r>
          </a:p>
        </p:txBody>
      </p:sp>
      <p:sp>
        <p:nvSpPr>
          <p:cNvPr id="3" name="Content Placeholder 2">
            <a:extLst>
              <a:ext uri="{FF2B5EF4-FFF2-40B4-BE49-F238E27FC236}">
                <a16:creationId xmlns:a16="http://schemas.microsoft.com/office/drawing/2014/main" id="{31E95F53-7CE5-FD43-BD46-A0000B47521F}"/>
              </a:ext>
            </a:extLst>
          </p:cNvPr>
          <p:cNvSpPr>
            <a:spLocks noGrp="1"/>
          </p:cNvSpPr>
          <p:nvPr>
            <p:ph idx="1"/>
          </p:nvPr>
        </p:nvSpPr>
        <p:spPr>
          <a:xfrm>
            <a:off x="447053" y="1470173"/>
            <a:ext cx="4857722" cy="2594560"/>
          </a:xfrm>
        </p:spPr>
        <p:txBody>
          <a:bodyPr/>
          <a:lstStyle/>
          <a:p>
            <a:r>
              <a:rPr lang="en-US" sz="1000" dirty="0">
                <a:solidFill>
                  <a:schemeClr val="tx1"/>
                </a:solidFill>
              </a:rPr>
              <a:t>This has been the predominant method used in early implementations of QR code payments: a single, closed-loop wallet provider offering QR codes for ease of payments. These remain in place in a number of markets.</a:t>
            </a:r>
          </a:p>
          <a:p>
            <a:r>
              <a:rPr lang="en-US" sz="1000" dirty="0">
                <a:solidFill>
                  <a:schemeClr val="tx1"/>
                </a:solidFill>
              </a:rPr>
              <a:t>These closed-loop systems work equally well in consumer-presented and merchant-presented mode: and consumer-presented codes can work with a printed sticker on a feature phone.</a:t>
            </a:r>
          </a:p>
          <a:p>
            <a:r>
              <a:rPr lang="en-US" sz="1000" dirty="0">
                <a:solidFill>
                  <a:schemeClr val="tx1"/>
                </a:solidFill>
              </a:rPr>
              <a:t>By definition, these implementations tightly couple the QR code protocols and rules with the rules of the underlying payment system.</a:t>
            </a:r>
          </a:p>
          <a:p>
            <a:r>
              <a:rPr lang="en-US" sz="1000" dirty="0">
                <a:solidFill>
                  <a:schemeClr val="tx1"/>
                </a:solidFill>
              </a:rPr>
              <a:t>In recent years, attention has focused primarily on China, where the duopoly of WeChat Payments and Alipay have accomplished broadly adopted QR code payments.</a:t>
            </a:r>
          </a:p>
        </p:txBody>
      </p:sp>
      <p:sp>
        <p:nvSpPr>
          <p:cNvPr id="4" name="Text Placeholder 3">
            <a:extLst>
              <a:ext uri="{FF2B5EF4-FFF2-40B4-BE49-F238E27FC236}">
                <a16:creationId xmlns:a16="http://schemas.microsoft.com/office/drawing/2014/main" id="{C75D69CF-20EE-9148-BD3F-8D53CBA936E4}"/>
              </a:ext>
            </a:extLst>
          </p:cNvPr>
          <p:cNvSpPr>
            <a:spLocks noGrp="1"/>
          </p:cNvSpPr>
          <p:nvPr>
            <p:ph type="body" sz="quarter" idx="10"/>
          </p:nvPr>
        </p:nvSpPr>
        <p:spPr>
          <a:xfrm>
            <a:off x="457200" y="910665"/>
            <a:ext cx="8229600" cy="531315"/>
          </a:xfrm>
        </p:spPr>
        <p:txBody>
          <a:bodyPr/>
          <a:lstStyle/>
          <a:p>
            <a:r>
              <a:rPr lang="en-US" dirty="0">
                <a:solidFill>
                  <a:schemeClr val="tx1"/>
                </a:solidFill>
              </a:rPr>
              <a:t>Implemented with a Closed-Loop Payments System</a:t>
            </a:r>
          </a:p>
        </p:txBody>
      </p:sp>
      <p:sp>
        <p:nvSpPr>
          <p:cNvPr id="20" name="Rectangle 19">
            <a:extLst>
              <a:ext uri="{FF2B5EF4-FFF2-40B4-BE49-F238E27FC236}">
                <a16:creationId xmlns:a16="http://schemas.microsoft.com/office/drawing/2014/main" id="{13A3D11C-448D-2A4B-9F5A-0D53D64795B1}"/>
              </a:ext>
            </a:extLst>
          </p:cNvPr>
          <p:cNvSpPr/>
          <p:nvPr/>
        </p:nvSpPr>
        <p:spPr>
          <a:xfrm>
            <a:off x="447053" y="4155983"/>
            <a:ext cx="4857722" cy="53131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300"/>
              </a:spcBef>
              <a:spcAft>
                <a:spcPts val="300"/>
              </a:spcAft>
            </a:pPr>
            <a:r>
              <a:rPr lang="en-US" sz="1200" dirty="0">
                <a:solidFill>
                  <a:schemeClr val="bg1"/>
                </a:solidFill>
                <a:latin typeface="Arial" panose="020B0604020202020204" pitchFamily="34" charset="0"/>
                <a:cs typeface="Arial" panose="020B0604020202020204" pitchFamily="34" charset="0"/>
              </a:rPr>
              <a:t>The Single QR Code Model is used in China and by Asia’s </a:t>
            </a:r>
            <a:r>
              <a:rPr lang="en-US" sz="1200" dirty="0" err="1">
                <a:solidFill>
                  <a:schemeClr val="bg1"/>
                </a:solidFill>
                <a:latin typeface="Arial" panose="020B0604020202020204" pitchFamily="34" charset="0"/>
                <a:cs typeface="Arial" panose="020B0604020202020204" pitchFamily="34" charset="0"/>
              </a:rPr>
              <a:t>GrabPay</a:t>
            </a:r>
            <a:endParaRPr lang="en-US" sz="1200" strike="sngStrike" dirty="0">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76935F8-CFAD-1A42-92EA-097022570E08}"/>
              </a:ext>
            </a:extLst>
          </p:cNvPr>
          <p:cNvGrpSpPr/>
          <p:nvPr/>
        </p:nvGrpSpPr>
        <p:grpSpPr>
          <a:xfrm>
            <a:off x="6503586" y="385179"/>
            <a:ext cx="1507886" cy="1600200"/>
            <a:chOff x="6496448" y="2629940"/>
            <a:chExt cx="1507886" cy="1600200"/>
          </a:xfrm>
        </p:grpSpPr>
        <p:sp>
          <p:nvSpPr>
            <p:cNvPr id="22" name="Rounded Rectangle 21">
              <a:extLst>
                <a:ext uri="{FF2B5EF4-FFF2-40B4-BE49-F238E27FC236}">
                  <a16:creationId xmlns:a16="http://schemas.microsoft.com/office/drawing/2014/main" id="{7774ECB7-CC1A-F241-BB4E-84C4BF3D523A}"/>
                </a:ext>
              </a:extLst>
            </p:cNvPr>
            <p:cNvSpPr/>
            <p:nvPr/>
          </p:nvSpPr>
          <p:spPr>
            <a:xfrm>
              <a:off x="6496448" y="2629940"/>
              <a:ext cx="1507886" cy="1600200"/>
            </a:xfrm>
            <a:prstGeom prst="roundRect">
              <a:avLst>
                <a:gd name="adj" fmla="val 4356"/>
              </a:avLst>
            </a:prstGeom>
            <a:solidFill>
              <a:schemeClr val="bg1"/>
            </a:solidFill>
            <a:ln w="127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900" b="1" dirty="0">
                  <a:solidFill>
                    <a:schemeClr val="bg1">
                      <a:lumMod val="50000"/>
                    </a:schemeClr>
                  </a:solidFill>
                  <a:latin typeface="Arial" panose="020B0604020202020204" pitchFamily="34" charset="0"/>
                  <a:cs typeface="Arial" panose="020B0604020202020204" pitchFamily="34" charset="0"/>
                </a:rPr>
                <a:t>Single QR Code </a:t>
              </a:r>
              <a:br>
                <a:rPr lang="en-US" sz="900" b="1" dirty="0">
                  <a:solidFill>
                    <a:schemeClr val="bg1">
                      <a:lumMod val="50000"/>
                    </a:schemeClr>
                  </a:solidFill>
                  <a:latin typeface="Arial" panose="020B0604020202020204" pitchFamily="34" charset="0"/>
                  <a:cs typeface="Arial" panose="020B0604020202020204" pitchFamily="34" charset="0"/>
                </a:rPr>
              </a:br>
              <a:r>
                <a:rPr lang="en-US" sz="800" b="1" i="1" dirty="0">
                  <a:solidFill>
                    <a:schemeClr val="bg1">
                      <a:lumMod val="50000"/>
                    </a:schemeClr>
                  </a:solidFill>
                  <a:latin typeface="Arial" panose="020B0604020202020204" pitchFamily="34" charset="0"/>
                  <a:cs typeface="Arial" panose="020B0604020202020204" pitchFamily="34" charset="0"/>
                </a:rPr>
                <a:t>Closed-Loop Payments System</a:t>
              </a:r>
              <a:endParaRPr lang="en-US" sz="900" b="1" i="1" dirty="0">
                <a:solidFill>
                  <a:schemeClr val="bg1">
                    <a:lumMod val="50000"/>
                  </a:schemeClr>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4F966ADD-477A-C24D-8DB0-521D3A1CB574}"/>
                </a:ext>
              </a:extLst>
            </p:cNvPr>
            <p:cNvPicPr>
              <a:picLocks/>
            </p:cNvPicPr>
            <p:nvPr/>
          </p:nvPicPr>
          <p:blipFill>
            <a:blip r:embed="rId2">
              <a:duotone>
                <a:schemeClr val="accent5">
                  <a:shade val="45000"/>
                  <a:satMod val="135000"/>
                </a:schemeClr>
                <a:prstClr val="white"/>
              </a:duotone>
            </a:blip>
            <a:stretch>
              <a:fillRect/>
            </a:stretch>
          </p:blipFill>
          <p:spPr>
            <a:xfrm>
              <a:off x="6976071" y="2965876"/>
              <a:ext cx="548640" cy="548640"/>
            </a:xfrm>
            <a:prstGeom prst="rect">
              <a:avLst/>
            </a:prstGeom>
          </p:spPr>
        </p:pic>
        <p:cxnSp>
          <p:nvCxnSpPr>
            <p:cNvPr id="24" name="Straight Connector 23">
              <a:extLst>
                <a:ext uri="{FF2B5EF4-FFF2-40B4-BE49-F238E27FC236}">
                  <a16:creationId xmlns:a16="http://schemas.microsoft.com/office/drawing/2014/main" id="{B3E03145-7ECA-CA46-9B26-D760956D7F8D}"/>
                </a:ext>
              </a:extLst>
            </p:cNvPr>
            <p:cNvCxnSpPr>
              <a:cxnSpLocks/>
            </p:cNvCxnSpPr>
            <p:nvPr/>
          </p:nvCxnSpPr>
          <p:spPr>
            <a:xfrm flipV="1">
              <a:off x="7250391" y="3509753"/>
              <a:ext cx="0" cy="18288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F0E3E31A-8979-4A46-81DC-48A08F9DEF16}"/>
                </a:ext>
              </a:extLst>
            </p:cNvPr>
            <p:cNvPicPr>
              <a:picLocks noChangeAspect="1"/>
            </p:cNvPicPr>
            <p:nvPr/>
          </p:nvPicPr>
          <p:blipFill>
            <a:blip r:embed="rId3"/>
            <a:stretch>
              <a:fillRect/>
            </a:stretch>
          </p:blipFill>
          <p:spPr>
            <a:xfrm>
              <a:off x="7035507" y="3739575"/>
              <a:ext cx="429768" cy="429768"/>
            </a:xfrm>
            <a:prstGeom prst="rect">
              <a:avLst/>
            </a:prstGeom>
          </p:spPr>
        </p:pic>
      </p:grpSp>
      <p:grpSp>
        <p:nvGrpSpPr>
          <p:cNvPr id="9" name="Group 8">
            <a:extLst>
              <a:ext uri="{FF2B5EF4-FFF2-40B4-BE49-F238E27FC236}">
                <a16:creationId xmlns:a16="http://schemas.microsoft.com/office/drawing/2014/main" id="{90ADA68B-AF18-8542-ADE7-90F2E000C283}"/>
              </a:ext>
            </a:extLst>
          </p:cNvPr>
          <p:cNvGrpSpPr/>
          <p:nvPr/>
        </p:nvGrpSpPr>
        <p:grpSpPr>
          <a:xfrm>
            <a:off x="6155869" y="2265037"/>
            <a:ext cx="2396887" cy="1840459"/>
            <a:chOff x="365039" y="1170492"/>
            <a:chExt cx="2396887" cy="1840459"/>
          </a:xfrm>
        </p:grpSpPr>
        <p:sp>
          <p:nvSpPr>
            <p:cNvPr id="34" name="TextBox 33">
              <a:extLst>
                <a:ext uri="{FF2B5EF4-FFF2-40B4-BE49-F238E27FC236}">
                  <a16:creationId xmlns:a16="http://schemas.microsoft.com/office/drawing/2014/main" id="{B7B42651-0150-2F4C-8DFC-A2F716E5D5B1}"/>
                </a:ext>
              </a:extLst>
            </p:cNvPr>
            <p:cNvSpPr txBox="1"/>
            <p:nvPr/>
          </p:nvSpPr>
          <p:spPr>
            <a:xfrm>
              <a:off x="365039" y="1170492"/>
              <a:ext cx="2361362" cy="246221"/>
            </a:xfrm>
            <a:prstGeom prst="rect">
              <a:avLst/>
            </a:prstGeom>
            <a:noFill/>
          </p:spPr>
          <p:txBody>
            <a:bodyPr wrap="square" rtlCol="0">
              <a:spAutoFit/>
            </a:bodyPr>
            <a:lstStyle/>
            <a:p>
              <a:pPr algn="l"/>
              <a:r>
                <a:rPr lang="en-US" sz="1000" b="1" dirty="0">
                  <a:latin typeface="Arial" panose="020B0604020202020204" pitchFamily="34" charset="0"/>
                  <a:cs typeface="Arial" panose="020B0604020202020204" pitchFamily="34" charset="0"/>
                </a:rPr>
                <a:t>Closed-Loop Payments Scheme</a:t>
              </a:r>
            </a:p>
          </p:txBody>
        </p:sp>
        <p:grpSp>
          <p:nvGrpSpPr>
            <p:cNvPr id="8" name="Group 7">
              <a:extLst>
                <a:ext uri="{FF2B5EF4-FFF2-40B4-BE49-F238E27FC236}">
                  <a16:creationId xmlns:a16="http://schemas.microsoft.com/office/drawing/2014/main" id="{5674EC0D-BD63-A845-98B8-A2A2932209A9}"/>
                </a:ext>
              </a:extLst>
            </p:cNvPr>
            <p:cNvGrpSpPr/>
            <p:nvPr/>
          </p:nvGrpSpPr>
          <p:grpSpPr>
            <a:xfrm>
              <a:off x="561129" y="1681208"/>
              <a:ext cx="1981274" cy="1085097"/>
              <a:chOff x="561129" y="1681208"/>
              <a:chExt cx="1981274" cy="1085097"/>
            </a:xfrm>
          </p:grpSpPr>
          <p:sp>
            <p:nvSpPr>
              <p:cNvPr id="37" name="Oval 36">
                <a:extLst>
                  <a:ext uri="{FF2B5EF4-FFF2-40B4-BE49-F238E27FC236}">
                    <a16:creationId xmlns:a16="http://schemas.microsoft.com/office/drawing/2014/main" id="{7343F969-9562-EE46-BBAC-C93222ADE29C}"/>
                  </a:ext>
                </a:extLst>
              </p:cNvPr>
              <p:cNvSpPr>
                <a:spLocks noChangeAspect="1"/>
              </p:cNvSpPr>
              <p:nvPr/>
            </p:nvSpPr>
            <p:spPr>
              <a:xfrm>
                <a:off x="2268083" y="1725443"/>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M</a:t>
                </a:r>
              </a:p>
            </p:txBody>
          </p:sp>
          <p:sp>
            <p:nvSpPr>
              <p:cNvPr id="38" name="Oval 37">
                <a:extLst>
                  <a:ext uri="{FF2B5EF4-FFF2-40B4-BE49-F238E27FC236}">
                    <a16:creationId xmlns:a16="http://schemas.microsoft.com/office/drawing/2014/main" id="{B06B9C28-AE86-E249-BC59-92485B46A281}"/>
                  </a:ext>
                </a:extLst>
              </p:cNvPr>
              <p:cNvSpPr/>
              <p:nvPr/>
            </p:nvSpPr>
            <p:spPr>
              <a:xfrm>
                <a:off x="1106533" y="1877843"/>
                <a:ext cx="746350" cy="746350"/>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Scheme</a:t>
                </a:r>
              </a:p>
            </p:txBody>
          </p:sp>
          <p:sp>
            <p:nvSpPr>
              <p:cNvPr id="39" name="Oval 38">
                <a:extLst>
                  <a:ext uri="{FF2B5EF4-FFF2-40B4-BE49-F238E27FC236}">
                    <a16:creationId xmlns:a16="http://schemas.microsoft.com/office/drawing/2014/main" id="{2F1BA4F7-157E-D84C-A874-95361A94CBF7}"/>
                  </a:ext>
                </a:extLst>
              </p:cNvPr>
              <p:cNvSpPr>
                <a:spLocks noChangeAspect="1"/>
              </p:cNvSpPr>
              <p:nvPr/>
            </p:nvSpPr>
            <p:spPr>
              <a:xfrm>
                <a:off x="561129" y="1725443"/>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C</a:t>
                </a:r>
              </a:p>
            </p:txBody>
          </p:sp>
          <p:sp>
            <p:nvSpPr>
              <p:cNvPr id="40" name="Oval 39">
                <a:extLst>
                  <a:ext uri="{FF2B5EF4-FFF2-40B4-BE49-F238E27FC236}">
                    <a16:creationId xmlns:a16="http://schemas.microsoft.com/office/drawing/2014/main" id="{4C5B588B-90EB-1049-B680-0C60B9DD5E6C}"/>
                  </a:ext>
                </a:extLst>
              </p:cNvPr>
              <p:cNvSpPr>
                <a:spLocks noChangeAspect="1"/>
              </p:cNvSpPr>
              <p:nvPr/>
            </p:nvSpPr>
            <p:spPr>
              <a:xfrm>
                <a:off x="561129" y="2113858"/>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C</a:t>
                </a:r>
              </a:p>
            </p:txBody>
          </p:sp>
          <p:sp>
            <p:nvSpPr>
              <p:cNvPr id="41" name="Oval 40">
                <a:extLst>
                  <a:ext uri="{FF2B5EF4-FFF2-40B4-BE49-F238E27FC236}">
                    <a16:creationId xmlns:a16="http://schemas.microsoft.com/office/drawing/2014/main" id="{B9F0AAD6-E553-114F-B409-FBA0F1BEA8B0}"/>
                  </a:ext>
                </a:extLst>
              </p:cNvPr>
              <p:cNvSpPr>
                <a:spLocks noChangeAspect="1"/>
              </p:cNvSpPr>
              <p:nvPr/>
            </p:nvSpPr>
            <p:spPr>
              <a:xfrm>
                <a:off x="561129" y="2471793"/>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C</a:t>
                </a:r>
              </a:p>
            </p:txBody>
          </p:sp>
          <p:sp>
            <p:nvSpPr>
              <p:cNvPr id="42" name="Oval 41">
                <a:extLst>
                  <a:ext uri="{FF2B5EF4-FFF2-40B4-BE49-F238E27FC236}">
                    <a16:creationId xmlns:a16="http://schemas.microsoft.com/office/drawing/2014/main" id="{A57931F0-A01C-3843-8DEF-6BDCB1654DE5}"/>
                  </a:ext>
                </a:extLst>
              </p:cNvPr>
              <p:cNvSpPr>
                <a:spLocks noChangeAspect="1"/>
              </p:cNvSpPr>
              <p:nvPr/>
            </p:nvSpPr>
            <p:spPr>
              <a:xfrm>
                <a:off x="2268083" y="2113858"/>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M</a:t>
                </a:r>
              </a:p>
            </p:txBody>
          </p:sp>
          <p:sp>
            <p:nvSpPr>
              <p:cNvPr id="43" name="Oval 42">
                <a:extLst>
                  <a:ext uri="{FF2B5EF4-FFF2-40B4-BE49-F238E27FC236}">
                    <a16:creationId xmlns:a16="http://schemas.microsoft.com/office/drawing/2014/main" id="{107BEAE6-9E33-574C-BE88-9FFF282197A0}"/>
                  </a:ext>
                </a:extLst>
              </p:cNvPr>
              <p:cNvSpPr>
                <a:spLocks noChangeAspect="1"/>
              </p:cNvSpPr>
              <p:nvPr/>
            </p:nvSpPr>
            <p:spPr>
              <a:xfrm>
                <a:off x="2268083" y="2471793"/>
                <a:ext cx="274320" cy="27432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M</a:t>
                </a:r>
              </a:p>
            </p:txBody>
          </p:sp>
          <p:cxnSp>
            <p:nvCxnSpPr>
              <p:cNvPr id="44" name="Straight Connector 43">
                <a:extLst>
                  <a:ext uri="{FF2B5EF4-FFF2-40B4-BE49-F238E27FC236}">
                    <a16:creationId xmlns:a16="http://schemas.microsoft.com/office/drawing/2014/main" id="{B5BF7F39-5832-BB4A-AB81-E023661843BE}"/>
                  </a:ext>
                </a:extLst>
              </p:cNvPr>
              <p:cNvCxnSpPr>
                <a:stCxn id="38" idx="2"/>
                <a:endCxn id="39" idx="6"/>
              </p:cNvCxnSpPr>
              <p:nvPr/>
            </p:nvCxnSpPr>
            <p:spPr>
              <a:xfrm flipH="1" flipV="1">
                <a:off x="835449" y="1862603"/>
                <a:ext cx="271084" cy="38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BF1AD5D-EADD-EB4D-A79D-32F184639DF9}"/>
                  </a:ext>
                </a:extLst>
              </p:cNvPr>
              <p:cNvCxnSpPr>
                <a:stCxn id="38" idx="2"/>
                <a:endCxn id="40" idx="6"/>
              </p:cNvCxnSpPr>
              <p:nvPr/>
            </p:nvCxnSpPr>
            <p:spPr>
              <a:xfrm flipH="1">
                <a:off x="835449" y="2251018"/>
                <a:ext cx="271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FBE7359-F817-B148-A3B9-EF407A0F0E44}"/>
                  </a:ext>
                </a:extLst>
              </p:cNvPr>
              <p:cNvCxnSpPr>
                <a:stCxn id="38" idx="2"/>
                <a:endCxn id="41" idx="6"/>
              </p:cNvCxnSpPr>
              <p:nvPr/>
            </p:nvCxnSpPr>
            <p:spPr>
              <a:xfrm flipH="1">
                <a:off x="835449" y="2251018"/>
                <a:ext cx="271084" cy="357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70EB6F-CB6B-A545-9B8A-8EB956B47CBA}"/>
                  </a:ext>
                </a:extLst>
              </p:cNvPr>
              <p:cNvCxnSpPr>
                <a:stCxn id="38" idx="6"/>
                <a:endCxn id="37" idx="2"/>
              </p:cNvCxnSpPr>
              <p:nvPr/>
            </p:nvCxnSpPr>
            <p:spPr>
              <a:xfrm flipV="1">
                <a:off x="1852883" y="1862603"/>
                <a:ext cx="415200" cy="38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F835FEE-6FC0-B64F-82CA-9A189F63C05E}"/>
                  </a:ext>
                </a:extLst>
              </p:cNvPr>
              <p:cNvCxnSpPr>
                <a:stCxn id="38" idx="6"/>
                <a:endCxn id="42" idx="2"/>
              </p:cNvCxnSpPr>
              <p:nvPr/>
            </p:nvCxnSpPr>
            <p:spPr>
              <a:xfrm>
                <a:off x="1852883" y="2251018"/>
                <a:ext cx="415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EA35F98-17B5-6242-9F7A-86647170A32E}"/>
                  </a:ext>
                </a:extLst>
              </p:cNvPr>
              <p:cNvCxnSpPr>
                <a:stCxn id="38" idx="6"/>
                <a:endCxn id="43" idx="2"/>
              </p:cNvCxnSpPr>
              <p:nvPr/>
            </p:nvCxnSpPr>
            <p:spPr>
              <a:xfrm>
                <a:off x="1852883" y="2251018"/>
                <a:ext cx="415200" cy="357935"/>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6305629-2AEA-914F-A65E-A526D76C3A32}"/>
                  </a:ext>
                </a:extLst>
              </p:cNvPr>
              <p:cNvSpPr txBox="1"/>
              <p:nvPr/>
            </p:nvSpPr>
            <p:spPr>
              <a:xfrm>
                <a:off x="848149" y="1681208"/>
                <a:ext cx="602234" cy="226472"/>
              </a:xfrm>
              <a:prstGeom prst="rect">
                <a:avLst/>
              </a:prstGeom>
              <a:noFill/>
            </p:spPr>
            <p:txBody>
              <a:bodyPr wrap="square" lIns="0" rIns="0" rtlCol="0">
                <a:spAutoFit/>
              </a:bodyPr>
              <a:lstStyle>
                <a:defPPr>
                  <a:defRPr lang="en-US"/>
                </a:defPPr>
                <a:lvl1pPr>
                  <a:lnSpc>
                    <a:spcPct val="120000"/>
                  </a:lnSpc>
                  <a:spcBef>
                    <a:spcPts val="300"/>
                  </a:spcBef>
                  <a:spcAft>
                    <a:spcPts val="300"/>
                  </a:spcAft>
                  <a:defRPr sz="1000">
                    <a:latin typeface="Arial" panose="020B0604020202020204" pitchFamily="34" charset="0"/>
                    <a:cs typeface="Arial" panose="020B0604020202020204" pitchFamily="34" charset="0"/>
                  </a:defRPr>
                </a:lvl1pPr>
              </a:lstStyle>
              <a:p>
                <a:r>
                  <a:rPr lang="en-US" sz="800" i="1" dirty="0"/>
                  <a:t>Customer</a:t>
                </a:r>
              </a:p>
            </p:txBody>
          </p:sp>
          <p:sp>
            <p:nvSpPr>
              <p:cNvPr id="51" name="TextBox 50">
                <a:extLst>
                  <a:ext uri="{FF2B5EF4-FFF2-40B4-BE49-F238E27FC236}">
                    <a16:creationId xmlns:a16="http://schemas.microsoft.com/office/drawing/2014/main" id="{F111F852-52EC-3A42-8FB0-1CB11E07DD48}"/>
                  </a:ext>
                </a:extLst>
              </p:cNvPr>
              <p:cNvSpPr txBox="1"/>
              <p:nvPr/>
            </p:nvSpPr>
            <p:spPr>
              <a:xfrm>
                <a:off x="1658411" y="2539833"/>
                <a:ext cx="602234" cy="226472"/>
              </a:xfrm>
              <a:prstGeom prst="rect">
                <a:avLst/>
              </a:prstGeom>
              <a:noFill/>
            </p:spPr>
            <p:txBody>
              <a:bodyPr wrap="square" lIns="0" rIns="0" rtlCol="0">
                <a:spAutoFit/>
              </a:bodyPr>
              <a:lstStyle>
                <a:defPPr>
                  <a:defRPr lang="en-US"/>
                </a:defPPr>
                <a:lvl1pPr>
                  <a:lnSpc>
                    <a:spcPct val="120000"/>
                  </a:lnSpc>
                  <a:spcBef>
                    <a:spcPts val="300"/>
                  </a:spcBef>
                  <a:spcAft>
                    <a:spcPts val="300"/>
                  </a:spcAft>
                  <a:defRPr sz="1000">
                    <a:latin typeface="Arial" panose="020B0604020202020204" pitchFamily="34" charset="0"/>
                    <a:cs typeface="Arial" panose="020B0604020202020204" pitchFamily="34" charset="0"/>
                  </a:defRPr>
                </a:lvl1pPr>
              </a:lstStyle>
              <a:p>
                <a:pPr algn="r"/>
                <a:r>
                  <a:rPr lang="en-US" sz="800" i="1" dirty="0"/>
                  <a:t>Merchant</a:t>
                </a:r>
              </a:p>
            </p:txBody>
          </p:sp>
        </p:grpSp>
        <p:sp>
          <p:nvSpPr>
            <p:cNvPr id="52" name="Rectangle 51">
              <a:extLst>
                <a:ext uri="{FF2B5EF4-FFF2-40B4-BE49-F238E27FC236}">
                  <a16:creationId xmlns:a16="http://schemas.microsoft.com/office/drawing/2014/main" id="{0D6CC2A8-B22C-684F-ADDF-303EF9B35C9E}"/>
                </a:ext>
              </a:extLst>
            </p:cNvPr>
            <p:cNvSpPr/>
            <p:nvPr/>
          </p:nvSpPr>
          <p:spPr>
            <a:xfrm>
              <a:off x="365039" y="1491085"/>
              <a:ext cx="2396887" cy="1519866"/>
            </a:xfrm>
            <a:prstGeom prst="rect">
              <a:avLst/>
            </a:prstGeom>
            <a:noFill/>
            <a:ln w="6350">
              <a:solidFill>
                <a:schemeClr val="accent1">
                  <a:shade val="95000"/>
                  <a:satMod val="10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25710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EA6392-C532-8D47-9DBC-AFBBA5B30987}"/>
              </a:ext>
            </a:extLst>
          </p:cNvPr>
          <p:cNvSpPr>
            <a:spLocks noGrp="1"/>
          </p:cNvSpPr>
          <p:nvPr>
            <p:ph type="title"/>
          </p:nvPr>
        </p:nvSpPr>
        <p:spPr/>
        <p:txBody>
          <a:bodyPr/>
          <a:lstStyle/>
          <a:p>
            <a:r>
              <a:rPr lang="en-US" dirty="0"/>
              <a:t>Implications of the Single QR Code Model</a:t>
            </a:r>
          </a:p>
        </p:txBody>
      </p:sp>
      <p:sp>
        <p:nvSpPr>
          <p:cNvPr id="8" name="Content Placeholder 7">
            <a:extLst>
              <a:ext uri="{FF2B5EF4-FFF2-40B4-BE49-F238E27FC236}">
                <a16:creationId xmlns:a16="http://schemas.microsoft.com/office/drawing/2014/main" id="{E610BA24-CD65-3B40-A7D7-4A1E562EB646}"/>
              </a:ext>
            </a:extLst>
          </p:cNvPr>
          <p:cNvSpPr>
            <a:spLocks noGrp="1"/>
          </p:cNvSpPr>
          <p:nvPr>
            <p:ph idx="1"/>
          </p:nvPr>
        </p:nvSpPr>
        <p:spPr>
          <a:xfrm>
            <a:off x="457200" y="1660888"/>
            <a:ext cx="5928110" cy="2594560"/>
          </a:xfrm>
        </p:spPr>
        <p:txBody>
          <a:bodyPr/>
          <a:lstStyle/>
          <a:p>
            <a:pPr>
              <a:lnSpc>
                <a:spcPct val="100000"/>
              </a:lnSpc>
              <a:spcBef>
                <a:spcPts val="0"/>
              </a:spcBef>
            </a:pPr>
            <a:r>
              <a:rPr lang="en-US" sz="1000" dirty="0">
                <a:solidFill>
                  <a:schemeClr val="tx1"/>
                </a:solidFill>
              </a:rPr>
              <a:t>This model promotes </a:t>
            </a:r>
            <a:r>
              <a:rPr lang="en-US" sz="1000" b="1" i="1" dirty="0">
                <a:solidFill>
                  <a:schemeClr val="accent2"/>
                </a:solidFill>
              </a:rPr>
              <a:t>competition among schemes.</a:t>
            </a:r>
          </a:p>
          <a:p>
            <a:pPr>
              <a:lnSpc>
                <a:spcPct val="100000"/>
              </a:lnSpc>
              <a:spcBef>
                <a:spcPts val="0"/>
              </a:spcBef>
            </a:pPr>
            <a:endParaRPr lang="en-US" sz="1000" dirty="0">
              <a:solidFill>
                <a:schemeClr val="tx1"/>
              </a:solidFill>
            </a:endParaRPr>
          </a:p>
          <a:p>
            <a:pPr>
              <a:lnSpc>
                <a:spcPct val="100000"/>
              </a:lnSpc>
              <a:spcBef>
                <a:spcPts val="0"/>
              </a:spcBef>
              <a:spcAft>
                <a:spcPts val="600"/>
              </a:spcAft>
            </a:pPr>
            <a:r>
              <a:rPr lang="en-US" sz="1000" dirty="0">
                <a:solidFill>
                  <a:schemeClr val="tx1"/>
                </a:solidFill>
              </a:rPr>
              <a:t>In some respects, these implementations are easier to implement than are shared QR implementations.  The closed-loop payment scheme can make unilateral decisions about formatting and related issues.  </a:t>
            </a:r>
          </a:p>
          <a:p>
            <a:pPr>
              <a:lnSpc>
                <a:spcPct val="100000"/>
              </a:lnSpc>
              <a:spcBef>
                <a:spcPts val="0"/>
              </a:spcBef>
              <a:spcAft>
                <a:spcPts val="600"/>
              </a:spcAft>
            </a:pPr>
            <a:r>
              <a:rPr lang="en-US" sz="1000" dirty="0">
                <a:solidFill>
                  <a:schemeClr val="tx1"/>
                </a:solidFill>
              </a:rPr>
              <a:t>However, success depends on penetration of this underlying closed-loop payments scheme. Although China shows clear success with this model, it is questionable whether or not this is replicable in other markets where there are multiple wallet providers.</a:t>
            </a:r>
          </a:p>
          <a:p>
            <a:pPr>
              <a:lnSpc>
                <a:spcPct val="100000"/>
              </a:lnSpc>
              <a:spcBef>
                <a:spcPts val="0"/>
              </a:spcBef>
              <a:spcAft>
                <a:spcPts val="600"/>
              </a:spcAft>
            </a:pPr>
            <a:r>
              <a:rPr lang="en-US" sz="1000" dirty="0">
                <a:solidFill>
                  <a:schemeClr val="tx1"/>
                </a:solidFill>
              </a:rPr>
              <a:t>Single QR Code, closed-loop implementations are also free to use proprietary formatting approaches – some of which leverage the URI* and URL structures which arguably will provide greater flexibility, in the long term, than the relatively static in-code approaches, such as that demonstrated by the EMVCo standard.</a:t>
            </a:r>
          </a:p>
          <a:p>
            <a:pPr>
              <a:lnSpc>
                <a:spcPct val="100000"/>
              </a:lnSpc>
              <a:spcBef>
                <a:spcPts val="0"/>
              </a:spcBef>
              <a:spcAft>
                <a:spcPts val="600"/>
              </a:spcAft>
            </a:pPr>
            <a:r>
              <a:rPr lang="en-US" sz="1000" dirty="0">
                <a:solidFill>
                  <a:schemeClr val="tx1"/>
                </a:solidFill>
              </a:rPr>
              <a:t>Like with single QR code models for an open loop system, if other QR codes are used in any given market, multiple single scheme QR codes likely create clutter, and possible confusion, at the checkout.</a:t>
            </a:r>
          </a:p>
          <a:p>
            <a:pPr>
              <a:lnSpc>
                <a:spcPct val="100000"/>
              </a:lnSpc>
              <a:spcBef>
                <a:spcPts val="0"/>
              </a:spcBef>
              <a:spcAft>
                <a:spcPts val="600"/>
              </a:spcAft>
            </a:pPr>
            <a:endParaRPr lang="en-US" sz="1000" dirty="0">
              <a:solidFill>
                <a:schemeClr val="tx1"/>
              </a:solidFill>
            </a:endParaRPr>
          </a:p>
          <a:p>
            <a:pPr>
              <a:lnSpc>
                <a:spcPct val="100000"/>
              </a:lnSpc>
              <a:spcBef>
                <a:spcPts val="0"/>
              </a:spcBef>
              <a:spcAft>
                <a:spcPts val="600"/>
              </a:spcAft>
            </a:pPr>
            <a:r>
              <a:rPr lang="en-US" sz="1000" dirty="0">
                <a:solidFill>
                  <a:schemeClr val="tx1"/>
                </a:solidFill>
              </a:rPr>
              <a:t>*see Appendix for more information on URI</a:t>
            </a:r>
          </a:p>
        </p:txBody>
      </p:sp>
      <p:sp>
        <p:nvSpPr>
          <p:cNvPr id="14" name="Text Placeholder 13">
            <a:extLst>
              <a:ext uri="{FF2B5EF4-FFF2-40B4-BE49-F238E27FC236}">
                <a16:creationId xmlns:a16="http://schemas.microsoft.com/office/drawing/2014/main" id="{461BF4B2-3667-5448-89CE-A3871FEA061A}"/>
              </a:ext>
            </a:extLst>
          </p:cNvPr>
          <p:cNvSpPr>
            <a:spLocks noGrp="1"/>
          </p:cNvSpPr>
          <p:nvPr>
            <p:ph type="body" sz="quarter" idx="10"/>
          </p:nvPr>
        </p:nvSpPr>
        <p:spPr/>
        <p:txBody>
          <a:bodyPr/>
          <a:lstStyle/>
          <a:p>
            <a:r>
              <a:rPr lang="en-US" dirty="0">
                <a:solidFill>
                  <a:schemeClr val="tx1"/>
                </a:solidFill>
              </a:rPr>
              <a:t>Implemented with a Closed-Loop Payments System</a:t>
            </a:r>
          </a:p>
        </p:txBody>
      </p:sp>
      <p:grpSp>
        <p:nvGrpSpPr>
          <p:cNvPr id="15" name="Group 14">
            <a:extLst>
              <a:ext uri="{FF2B5EF4-FFF2-40B4-BE49-F238E27FC236}">
                <a16:creationId xmlns:a16="http://schemas.microsoft.com/office/drawing/2014/main" id="{F1F3099A-A5B6-324A-B13B-2B40AC7BBCD8}"/>
              </a:ext>
            </a:extLst>
          </p:cNvPr>
          <p:cNvGrpSpPr/>
          <p:nvPr/>
        </p:nvGrpSpPr>
        <p:grpSpPr>
          <a:xfrm>
            <a:off x="6887231" y="942507"/>
            <a:ext cx="1507886" cy="1600200"/>
            <a:chOff x="6496448" y="2629940"/>
            <a:chExt cx="1507886" cy="1600200"/>
          </a:xfrm>
        </p:grpSpPr>
        <p:sp>
          <p:nvSpPr>
            <p:cNvPr id="16" name="Rounded Rectangle 15">
              <a:extLst>
                <a:ext uri="{FF2B5EF4-FFF2-40B4-BE49-F238E27FC236}">
                  <a16:creationId xmlns:a16="http://schemas.microsoft.com/office/drawing/2014/main" id="{2DEC0224-205F-D541-A9C5-38D752CC2EDB}"/>
                </a:ext>
              </a:extLst>
            </p:cNvPr>
            <p:cNvSpPr/>
            <p:nvPr/>
          </p:nvSpPr>
          <p:spPr>
            <a:xfrm>
              <a:off x="6496448" y="2629940"/>
              <a:ext cx="1507886" cy="1600200"/>
            </a:xfrm>
            <a:prstGeom prst="roundRect">
              <a:avLst>
                <a:gd name="adj" fmla="val 4356"/>
              </a:avLst>
            </a:prstGeom>
            <a:solidFill>
              <a:schemeClr val="bg1"/>
            </a:solidFill>
            <a:ln w="127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900" b="1" dirty="0">
                  <a:solidFill>
                    <a:schemeClr val="bg1">
                      <a:lumMod val="50000"/>
                    </a:schemeClr>
                  </a:solidFill>
                  <a:latin typeface="Arial" panose="020B0604020202020204" pitchFamily="34" charset="0"/>
                  <a:cs typeface="Arial" panose="020B0604020202020204" pitchFamily="34" charset="0"/>
                </a:rPr>
                <a:t>Single QR Code </a:t>
              </a:r>
              <a:br>
                <a:rPr lang="en-US" sz="900" b="1" dirty="0">
                  <a:solidFill>
                    <a:schemeClr val="bg1">
                      <a:lumMod val="50000"/>
                    </a:schemeClr>
                  </a:solidFill>
                  <a:latin typeface="Arial" panose="020B0604020202020204" pitchFamily="34" charset="0"/>
                  <a:cs typeface="Arial" panose="020B0604020202020204" pitchFamily="34" charset="0"/>
                </a:rPr>
              </a:br>
              <a:r>
                <a:rPr lang="en-US" sz="800" b="1" i="1" dirty="0">
                  <a:solidFill>
                    <a:schemeClr val="bg1">
                      <a:lumMod val="50000"/>
                    </a:schemeClr>
                  </a:solidFill>
                  <a:latin typeface="Arial" panose="020B0604020202020204" pitchFamily="34" charset="0"/>
                  <a:cs typeface="Arial" panose="020B0604020202020204" pitchFamily="34" charset="0"/>
                </a:rPr>
                <a:t>Closed-Loop Payments System</a:t>
              </a:r>
              <a:endParaRPr lang="en-US" sz="900" b="1" i="1" dirty="0">
                <a:solidFill>
                  <a:schemeClr val="bg1">
                    <a:lumMod val="50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46F0BA8-CC05-8141-B742-1D2476A8852B}"/>
                </a:ext>
              </a:extLst>
            </p:cNvPr>
            <p:cNvPicPr>
              <a:picLocks/>
            </p:cNvPicPr>
            <p:nvPr/>
          </p:nvPicPr>
          <p:blipFill>
            <a:blip r:embed="rId2">
              <a:duotone>
                <a:schemeClr val="accent5">
                  <a:shade val="45000"/>
                  <a:satMod val="135000"/>
                </a:schemeClr>
                <a:prstClr val="white"/>
              </a:duotone>
            </a:blip>
            <a:stretch>
              <a:fillRect/>
            </a:stretch>
          </p:blipFill>
          <p:spPr>
            <a:xfrm>
              <a:off x="6976071" y="2965876"/>
              <a:ext cx="548640" cy="548640"/>
            </a:xfrm>
            <a:prstGeom prst="rect">
              <a:avLst/>
            </a:prstGeom>
          </p:spPr>
        </p:pic>
        <p:cxnSp>
          <p:nvCxnSpPr>
            <p:cNvPr id="18" name="Straight Connector 17">
              <a:extLst>
                <a:ext uri="{FF2B5EF4-FFF2-40B4-BE49-F238E27FC236}">
                  <a16:creationId xmlns:a16="http://schemas.microsoft.com/office/drawing/2014/main" id="{6EFD86E3-C57C-8142-89EB-762F4D9BBE05}"/>
                </a:ext>
              </a:extLst>
            </p:cNvPr>
            <p:cNvCxnSpPr>
              <a:cxnSpLocks/>
            </p:cNvCxnSpPr>
            <p:nvPr/>
          </p:nvCxnSpPr>
          <p:spPr>
            <a:xfrm flipV="1">
              <a:off x="7250391" y="3509753"/>
              <a:ext cx="0" cy="18288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46077DA-D331-A546-A8F2-5363509EBE93}"/>
                </a:ext>
              </a:extLst>
            </p:cNvPr>
            <p:cNvPicPr>
              <a:picLocks noChangeAspect="1"/>
            </p:cNvPicPr>
            <p:nvPr/>
          </p:nvPicPr>
          <p:blipFill>
            <a:blip r:embed="rId3"/>
            <a:stretch>
              <a:fillRect/>
            </a:stretch>
          </p:blipFill>
          <p:spPr>
            <a:xfrm>
              <a:off x="7035507" y="3739575"/>
              <a:ext cx="429768" cy="429768"/>
            </a:xfrm>
            <a:prstGeom prst="rect">
              <a:avLst/>
            </a:prstGeom>
          </p:spPr>
        </p:pic>
      </p:grpSp>
    </p:spTree>
    <p:extLst>
      <p:ext uri="{BB962C8B-B14F-4D97-AF65-F5344CB8AC3E}">
        <p14:creationId xmlns:p14="http://schemas.microsoft.com/office/powerpoint/2010/main" val="719091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E850-5223-C145-906F-191A1A602C15}"/>
              </a:ext>
            </a:extLst>
          </p:cNvPr>
          <p:cNvSpPr>
            <a:spLocks noGrp="1"/>
          </p:cNvSpPr>
          <p:nvPr>
            <p:ph type="title"/>
          </p:nvPr>
        </p:nvSpPr>
        <p:spPr/>
        <p:txBody>
          <a:bodyPr/>
          <a:lstStyle/>
          <a:p>
            <a:r>
              <a:rPr lang="en-US" dirty="0"/>
              <a:t>Single Scheme QR Code Model</a:t>
            </a:r>
          </a:p>
        </p:txBody>
      </p:sp>
      <p:sp>
        <p:nvSpPr>
          <p:cNvPr id="4" name="Content Placeholder 3">
            <a:extLst>
              <a:ext uri="{FF2B5EF4-FFF2-40B4-BE49-F238E27FC236}">
                <a16:creationId xmlns:a16="http://schemas.microsoft.com/office/drawing/2014/main" id="{445BCE1D-BEBE-A248-B378-8139068A67C2}"/>
              </a:ext>
            </a:extLst>
          </p:cNvPr>
          <p:cNvSpPr>
            <a:spLocks noGrp="1"/>
          </p:cNvSpPr>
          <p:nvPr>
            <p:ph idx="1"/>
          </p:nvPr>
        </p:nvSpPr>
        <p:spPr>
          <a:xfrm>
            <a:off x="457200" y="1660888"/>
            <a:ext cx="3904593" cy="2594560"/>
          </a:xfrm>
        </p:spPr>
        <p:txBody>
          <a:bodyPr anchor="t"/>
          <a:lstStyle/>
          <a:p>
            <a:pPr>
              <a:spcBef>
                <a:spcPts val="300"/>
              </a:spcBef>
              <a:spcAft>
                <a:spcPts val="300"/>
              </a:spcAft>
            </a:pPr>
            <a:r>
              <a:rPr lang="en-US" sz="1050" b="0" dirty="0">
                <a:solidFill>
                  <a:schemeClr val="tx1"/>
                </a:solidFill>
              </a:rPr>
              <a:t>This model can best be thought of as QR Code-enabling an existing interoperable payment system.</a:t>
            </a:r>
          </a:p>
          <a:p>
            <a:pPr>
              <a:spcBef>
                <a:spcPts val="300"/>
              </a:spcBef>
              <a:spcAft>
                <a:spcPts val="300"/>
              </a:spcAft>
            </a:pPr>
            <a:r>
              <a:rPr lang="en-US" sz="1050" b="0" dirty="0">
                <a:solidFill>
                  <a:schemeClr val="tx1"/>
                </a:solidFill>
              </a:rPr>
              <a:t>The rules, processing capabilities, and fee structures are an extension of those that exist in the underlying payment system.</a:t>
            </a:r>
          </a:p>
          <a:p>
            <a:pPr>
              <a:spcBef>
                <a:spcPts val="300"/>
              </a:spcBef>
              <a:spcAft>
                <a:spcPts val="300"/>
              </a:spcAft>
            </a:pPr>
            <a:r>
              <a:rPr lang="en-US" sz="1050" b="0" dirty="0">
                <a:solidFill>
                  <a:schemeClr val="tx1"/>
                </a:solidFill>
              </a:rPr>
              <a:t>The payment system can use whatever data formatting approach it favors: there is no need to use the shared QR code capabilities provided for in the EMVCo standard.</a:t>
            </a:r>
          </a:p>
          <a:p>
            <a:pPr>
              <a:spcBef>
                <a:spcPts val="300"/>
              </a:spcBef>
              <a:spcAft>
                <a:spcPts val="300"/>
              </a:spcAft>
            </a:pPr>
            <a:r>
              <a:rPr lang="en-US" sz="1050" i="1" dirty="0">
                <a:solidFill>
                  <a:schemeClr val="accent3">
                    <a:lumMod val="50000"/>
                  </a:schemeClr>
                </a:solidFill>
                <a:cs typeface="Arial" panose="020B0604020202020204" pitchFamily="34" charset="0"/>
              </a:rPr>
              <a:t>QR code enablement of payments over an open-loop scheme is a relatively simple addition to existing form factors, whether those be card or mobile payments.</a:t>
            </a:r>
          </a:p>
          <a:p>
            <a:pPr>
              <a:spcBef>
                <a:spcPts val="300"/>
              </a:spcBef>
              <a:spcAft>
                <a:spcPts val="300"/>
              </a:spcAft>
            </a:pPr>
            <a:endParaRPr lang="en-US" sz="1050" b="0" dirty="0">
              <a:solidFill>
                <a:schemeClr val="tx1"/>
              </a:solidFill>
            </a:endParaRPr>
          </a:p>
          <a:p>
            <a:pPr marL="171450" indent="-171450">
              <a:spcBef>
                <a:spcPts val="300"/>
              </a:spcBef>
              <a:spcAft>
                <a:spcPts val="300"/>
              </a:spcAft>
              <a:buFont typeface="Arial" panose="020B0604020202020204" pitchFamily="34" charset="0"/>
              <a:buChar char="•"/>
            </a:pPr>
            <a:endParaRPr lang="en-US" sz="1050" b="0" dirty="0">
              <a:solidFill>
                <a:schemeClr val="tx1"/>
              </a:solidFill>
            </a:endParaRPr>
          </a:p>
        </p:txBody>
      </p:sp>
      <p:sp>
        <p:nvSpPr>
          <p:cNvPr id="3" name="Text Placeholder 2">
            <a:extLst>
              <a:ext uri="{FF2B5EF4-FFF2-40B4-BE49-F238E27FC236}">
                <a16:creationId xmlns:a16="http://schemas.microsoft.com/office/drawing/2014/main" id="{24A9F984-CA40-9743-BD0A-8622741B42D7}"/>
              </a:ext>
            </a:extLst>
          </p:cNvPr>
          <p:cNvSpPr>
            <a:spLocks noGrp="1"/>
          </p:cNvSpPr>
          <p:nvPr>
            <p:ph type="body" sz="quarter" idx="10"/>
          </p:nvPr>
        </p:nvSpPr>
        <p:spPr/>
        <p:txBody>
          <a:bodyPr/>
          <a:lstStyle/>
          <a:p>
            <a:r>
              <a:rPr lang="en-US" dirty="0">
                <a:solidFill>
                  <a:schemeClr val="tx1"/>
                </a:solidFill>
              </a:rPr>
              <a:t>Implemented with an Open-Loop Payment System</a:t>
            </a:r>
          </a:p>
        </p:txBody>
      </p:sp>
      <p:sp>
        <p:nvSpPr>
          <p:cNvPr id="28" name="TextBox 27">
            <a:extLst>
              <a:ext uri="{FF2B5EF4-FFF2-40B4-BE49-F238E27FC236}">
                <a16:creationId xmlns:a16="http://schemas.microsoft.com/office/drawing/2014/main" id="{03622729-EE17-BF4D-90EB-052D26478684}"/>
              </a:ext>
            </a:extLst>
          </p:cNvPr>
          <p:cNvSpPr txBox="1"/>
          <p:nvPr/>
        </p:nvSpPr>
        <p:spPr>
          <a:xfrm>
            <a:off x="5364993" y="3898396"/>
            <a:ext cx="2594198"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QR code rules are added to existing scheme rules</a:t>
            </a:r>
          </a:p>
        </p:txBody>
      </p:sp>
      <p:sp>
        <p:nvSpPr>
          <p:cNvPr id="39" name="Rectangle 38">
            <a:extLst>
              <a:ext uri="{FF2B5EF4-FFF2-40B4-BE49-F238E27FC236}">
                <a16:creationId xmlns:a16="http://schemas.microsoft.com/office/drawing/2014/main" id="{4E2F6CDA-286B-C04A-938E-D45C0BB19EFC}"/>
              </a:ext>
            </a:extLst>
          </p:cNvPr>
          <p:cNvSpPr/>
          <p:nvPr/>
        </p:nvSpPr>
        <p:spPr>
          <a:xfrm>
            <a:off x="552008" y="3943404"/>
            <a:ext cx="4072458" cy="46166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300"/>
              </a:spcBef>
              <a:spcAft>
                <a:spcPts val="300"/>
              </a:spcAft>
            </a:pPr>
            <a:r>
              <a:rPr lang="en-US" sz="1200" dirty="0">
                <a:solidFill>
                  <a:schemeClr val="bg1"/>
                </a:solidFill>
                <a:latin typeface="Arial" panose="020B0604020202020204" pitchFamily="34" charset="0"/>
                <a:cs typeface="Arial" panose="020B0604020202020204" pitchFamily="34" charset="0"/>
              </a:rPr>
              <a:t>This model is used in Mexico by </a:t>
            </a:r>
            <a:r>
              <a:rPr lang="en-US" sz="1200" dirty="0" err="1">
                <a:solidFill>
                  <a:schemeClr val="bg1"/>
                </a:solidFill>
                <a:latin typeface="Arial" panose="020B0604020202020204" pitchFamily="34" charset="0"/>
                <a:cs typeface="Arial" panose="020B0604020202020204" pitchFamily="34" charset="0"/>
              </a:rPr>
              <a:t>CoDi</a:t>
            </a:r>
            <a:r>
              <a:rPr lang="en-US" sz="1200" dirty="0">
                <a:solidFill>
                  <a:schemeClr val="bg1"/>
                </a:solidFill>
                <a:latin typeface="Arial" panose="020B0604020202020204" pitchFamily="34" charset="0"/>
                <a:cs typeface="Arial" panose="020B0604020202020204" pitchFamily="34" charset="0"/>
              </a:rPr>
              <a:t> and India’s UPI QR</a:t>
            </a:r>
          </a:p>
        </p:txBody>
      </p:sp>
      <p:pic>
        <p:nvPicPr>
          <p:cNvPr id="5" name="Picture 4">
            <a:extLst>
              <a:ext uri="{FF2B5EF4-FFF2-40B4-BE49-F238E27FC236}">
                <a16:creationId xmlns:a16="http://schemas.microsoft.com/office/drawing/2014/main" id="{DB03B98F-BE08-564F-98A3-06AC0E64F9C4}"/>
              </a:ext>
            </a:extLst>
          </p:cNvPr>
          <p:cNvPicPr>
            <a:picLocks noChangeAspect="1"/>
          </p:cNvPicPr>
          <p:nvPr/>
        </p:nvPicPr>
        <p:blipFill>
          <a:blip r:embed="rId2"/>
          <a:stretch>
            <a:fillRect/>
          </a:stretch>
        </p:blipFill>
        <p:spPr>
          <a:xfrm>
            <a:off x="4871990" y="2063200"/>
            <a:ext cx="3242442" cy="1647286"/>
          </a:xfrm>
          <a:prstGeom prst="rect">
            <a:avLst/>
          </a:prstGeom>
        </p:spPr>
      </p:pic>
      <p:cxnSp>
        <p:nvCxnSpPr>
          <p:cNvPr id="30" name="Curved Connector 29">
            <a:extLst>
              <a:ext uri="{FF2B5EF4-FFF2-40B4-BE49-F238E27FC236}">
                <a16:creationId xmlns:a16="http://schemas.microsoft.com/office/drawing/2014/main" id="{F7361098-6EE0-184D-B75F-A97E267CAAC4}"/>
              </a:ext>
            </a:extLst>
          </p:cNvPr>
          <p:cNvCxnSpPr>
            <a:cxnSpLocks/>
            <a:stCxn id="28" idx="0"/>
          </p:cNvCxnSpPr>
          <p:nvPr/>
        </p:nvCxnSpPr>
        <p:spPr>
          <a:xfrm rot="16200000" flipV="1">
            <a:off x="6226499" y="3462802"/>
            <a:ext cx="552322" cy="31886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0C6D2C0D-CF30-874B-95D8-C130D747F4DD}"/>
              </a:ext>
            </a:extLst>
          </p:cNvPr>
          <p:cNvGrpSpPr/>
          <p:nvPr/>
        </p:nvGrpSpPr>
        <p:grpSpPr>
          <a:xfrm>
            <a:off x="5646271" y="411471"/>
            <a:ext cx="1507886" cy="1600200"/>
            <a:chOff x="3799803" y="2629940"/>
            <a:chExt cx="1507886" cy="1600200"/>
          </a:xfrm>
        </p:grpSpPr>
        <p:sp>
          <p:nvSpPr>
            <p:cNvPr id="44" name="Rounded Rectangle 43">
              <a:extLst>
                <a:ext uri="{FF2B5EF4-FFF2-40B4-BE49-F238E27FC236}">
                  <a16:creationId xmlns:a16="http://schemas.microsoft.com/office/drawing/2014/main" id="{B0FACA01-2A10-4A45-B270-BE1D6246ADD8}"/>
                </a:ext>
              </a:extLst>
            </p:cNvPr>
            <p:cNvSpPr/>
            <p:nvPr/>
          </p:nvSpPr>
          <p:spPr>
            <a:xfrm>
              <a:off x="3799803" y="2629940"/>
              <a:ext cx="1507886" cy="1600200"/>
            </a:xfrm>
            <a:prstGeom prst="roundRect">
              <a:avLst>
                <a:gd name="adj" fmla="val 4356"/>
              </a:avLst>
            </a:prstGeom>
            <a:solidFill>
              <a:schemeClr val="bg1"/>
            </a:solid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900" b="1" dirty="0">
                  <a:solidFill>
                    <a:schemeClr val="accent4"/>
                  </a:solidFill>
                  <a:latin typeface="Arial" panose="020B0604020202020204" pitchFamily="34" charset="0"/>
                  <a:cs typeface="Arial" panose="020B0604020202020204" pitchFamily="34" charset="0"/>
                </a:rPr>
                <a:t>Single QR Code </a:t>
              </a:r>
              <a:br>
                <a:rPr lang="en-US" sz="900" b="1" dirty="0">
                  <a:solidFill>
                    <a:schemeClr val="accent4"/>
                  </a:solidFill>
                  <a:latin typeface="Arial" panose="020B0604020202020204" pitchFamily="34" charset="0"/>
                  <a:cs typeface="Arial" panose="020B0604020202020204" pitchFamily="34" charset="0"/>
                </a:rPr>
              </a:br>
              <a:r>
                <a:rPr lang="en-US" sz="800" b="1" i="1" dirty="0">
                  <a:solidFill>
                    <a:schemeClr val="accent4"/>
                  </a:solidFill>
                  <a:latin typeface="Arial" panose="020B0604020202020204" pitchFamily="34" charset="0"/>
                  <a:cs typeface="Arial" panose="020B0604020202020204" pitchFamily="34" charset="0"/>
                </a:rPr>
                <a:t>Interoperable Payments System</a:t>
              </a:r>
              <a:endParaRPr lang="en-US" sz="900" b="1" i="1" dirty="0">
                <a:solidFill>
                  <a:schemeClr val="accent4"/>
                </a:solidFill>
                <a:latin typeface="Arial" panose="020B0604020202020204" pitchFamily="34" charset="0"/>
                <a:cs typeface="Arial" panose="020B0604020202020204" pitchFamily="34" charset="0"/>
              </a:endParaRPr>
            </a:p>
          </p:txBody>
        </p:sp>
        <p:cxnSp>
          <p:nvCxnSpPr>
            <p:cNvPr id="45" name="Straight Connector 44">
              <a:extLst>
                <a:ext uri="{FF2B5EF4-FFF2-40B4-BE49-F238E27FC236}">
                  <a16:creationId xmlns:a16="http://schemas.microsoft.com/office/drawing/2014/main" id="{1B693F30-F869-D54C-8447-E00F63042A04}"/>
                </a:ext>
              </a:extLst>
            </p:cNvPr>
            <p:cNvCxnSpPr>
              <a:cxnSpLocks noChangeAspect="1"/>
            </p:cNvCxnSpPr>
            <p:nvPr/>
          </p:nvCxnSpPr>
          <p:spPr>
            <a:xfrm>
              <a:off x="4559952" y="3764157"/>
              <a:ext cx="25015" cy="276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A0E4AEA8-F13E-9C42-9FE6-3EC91859BE0A}"/>
                </a:ext>
              </a:extLst>
            </p:cNvPr>
            <p:cNvPicPr>
              <a:picLocks/>
            </p:cNvPicPr>
            <p:nvPr/>
          </p:nvPicPr>
          <p:blipFill>
            <a:blip r:embed="rId3">
              <a:duotone>
                <a:schemeClr val="accent2">
                  <a:shade val="45000"/>
                  <a:satMod val="135000"/>
                </a:schemeClr>
                <a:prstClr val="white"/>
              </a:duotone>
            </a:blip>
            <a:stretch>
              <a:fillRect/>
            </a:stretch>
          </p:blipFill>
          <p:spPr>
            <a:xfrm>
              <a:off x="4279425" y="2965876"/>
              <a:ext cx="548640" cy="548640"/>
            </a:xfrm>
            <a:prstGeom prst="rect">
              <a:avLst/>
            </a:prstGeom>
          </p:spPr>
        </p:pic>
        <p:cxnSp>
          <p:nvCxnSpPr>
            <p:cNvPr id="47" name="Straight Connector 46">
              <a:extLst>
                <a:ext uri="{FF2B5EF4-FFF2-40B4-BE49-F238E27FC236}">
                  <a16:creationId xmlns:a16="http://schemas.microsoft.com/office/drawing/2014/main" id="{CC7AAA7E-FE3B-1E42-9EAB-7569A12D6264}"/>
                </a:ext>
              </a:extLst>
            </p:cNvPr>
            <p:cNvCxnSpPr>
              <a:cxnSpLocks/>
            </p:cNvCxnSpPr>
            <p:nvPr/>
          </p:nvCxnSpPr>
          <p:spPr>
            <a:xfrm flipH="1" flipV="1">
              <a:off x="4553745" y="3509753"/>
              <a:ext cx="1136" cy="18288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0178E292-3E9D-DD49-AE0D-91BD022B1EB2}"/>
                </a:ext>
              </a:extLst>
            </p:cNvPr>
            <p:cNvPicPr>
              <a:picLocks noChangeAspect="1"/>
            </p:cNvPicPr>
            <p:nvPr/>
          </p:nvPicPr>
          <p:blipFill>
            <a:blip r:embed="rId4"/>
            <a:stretch>
              <a:fillRect/>
            </a:stretch>
          </p:blipFill>
          <p:spPr>
            <a:xfrm>
              <a:off x="4317502" y="3718216"/>
              <a:ext cx="472487" cy="472487"/>
            </a:xfrm>
            <a:prstGeom prst="rect">
              <a:avLst/>
            </a:prstGeom>
          </p:spPr>
        </p:pic>
      </p:grpSp>
    </p:spTree>
    <p:extLst>
      <p:ext uri="{BB962C8B-B14F-4D97-AF65-F5344CB8AC3E}">
        <p14:creationId xmlns:p14="http://schemas.microsoft.com/office/powerpoint/2010/main" val="2377431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81D1-04F6-4D47-B9F7-67718CF5360B}"/>
              </a:ext>
            </a:extLst>
          </p:cNvPr>
          <p:cNvSpPr>
            <a:spLocks noGrp="1"/>
          </p:cNvSpPr>
          <p:nvPr>
            <p:ph type="title"/>
          </p:nvPr>
        </p:nvSpPr>
        <p:spPr/>
        <p:txBody>
          <a:bodyPr/>
          <a:lstStyle/>
          <a:p>
            <a:r>
              <a:rPr lang="en-US" dirty="0"/>
              <a:t>Implications: Single QR Code Model</a:t>
            </a:r>
          </a:p>
        </p:txBody>
      </p:sp>
      <p:sp>
        <p:nvSpPr>
          <p:cNvPr id="4" name="Content Placeholder 3">
            <a:extLst>
              <a:ext uri="{FF2B5EF4-FFF2-40B4-BE49-F238E27FC236}">
                <a16:creationId xmlns:a16="http://schemas.microsoft.com/office/drawing/2014/main" id="{9C5F4DB2-0C81-7849-8195-74A89DDEECB3}"/>
              </a:ext>
            </a:extLst>
          </p:cNvPr>
          <p:cNvSpPr>
            <a:spLocks noGrp="1"/>
          </p:cNvSpPr>
          <p:nvPr>
            <p:ph idx="1"/>
          </p:nvPr>
        </p:nvSpPr>
        <p:spPr>
          <a:xfrm>
            <a:off x="457199" y="1660888"/>
            <a:ext cx="4703380" cy="2594560"/>
          </a:xfrm>
        </p:spPr>
        <p:txBody>
          <a:bodyPr/>
          <a:lstStyle/>
          <a:p>
            <a:pPr lvl="1">
              <a:spcBef>
                <a:spcPts val="300"/>
              </a:spcBef>
              <a:spcAft>
                <a:spcPts val="300"/>
              </a:spcAft>
            </a:pPr>
            <a:r>
              <a:rPr lang="en-US" dirty="0">
                <a:solidFill>
                  <a:schemeClr val="tx1"/>
                </a:solidFill>
              </a:rPr>
              <a:t>This model promotes </a:t>
            </a:r>
            <a:r>
              <a:rPr lang="en-US" b="1" i="1" dirty="0">
                <a:solidFill>
                  <a:schemeClr val="accent4"/>
                </a:solidFill>
              </a:rPr>
              <a:t>competition among providers </a:t>
            </a:r>
            <a:r>
              <a:rPr lang="en-US" dirty="0">
                <a:solidFill>
                  <a:schemeClr val="tx1"/>
                </a:solidFill>
              </a:rPr>
              <a:t>within the single scheme.</a:t>
            </a:r>
          </a:p>
          <a:p>
            <a:pPr lvl="1">
              <a:spcBef>
                <a:spcPts val="300"/>
              </a:spcBef>
              <a:spcAft>
                <a:spcPts val="300"/>
              </a:spcAft>
            </a:pPr>
            <a:r>
              <a:rPr lang="en-US" dirty="0">
                <a:solidFill>
                  <a:schemeClr val="tx1"/>
                </a:solidFill>
              </a:rPr>
              <a:t>It enables tight coupling of QR code rules and payment system rules.</a:t>
            </a:r>
          </a:p>
          <a:p>
            <a:pPr lvl="1">
              <a:spcBef>
                <a:spcPts val="300"/>
              </a:spcBef>
              <a:spcAft>
                <a:spcPts val="300"/>
              </a:spcAft>
            </a:pPr>
            <a:r>
              <a:rPr lang="en-US" dirty="0">
                <a:solidFill>
                  <a:schemeClr val="tx1"/>
                </a:solidFill>
              </a:rPr>
              <a:t>Logically, it requires a centralized merchant registry, or at a minimum centralized control over merchant payment addresses. This centralized authority can be an active participant in transaction processing, when that is required – for example, this may come into play with dynamic QR code implementations.</a:t>
            </a:r>
          </a:p>
          <a:p>
            <a:pPr lvl="1">
              <a:spcBef>
                <a:spcPts val="300"/>
              </a:spcBef>
              <a:spcAft>
                <a:spcPts val="300"/>
              </a:spcAft>
            </a:pPr>
            <a:r>
              <a:rPr lang="en-US" dirty="0">
                <a:solidFill>
                  <a:schemeClr val="tx1"/>
                </a:solidFill>
              </a:rPr>
              <a:t>Lastly, if other QR codes are used in any given market, multiple single scheme QR codes likely created clutter, and possible confusion, at the checkout.</a:t>
            </a:r>
          </a:p>
          <a:p>
            <a:pPr>
              <a:lnSpc>
                <a:spcPct val="110000"/>
              </a:lnSpc>
              <a:spcBef>
                <a:spcPts val="300"/>
              </a:spcBef>
              <a:spcAft>
                <a:spcPts val="300"/>
              </a:spcAft>
            </a:pPr>
            <a:endParaRPr lang="en-US" sz="1000" dirty="0"/>
          </a:p>
        </p:txBody>
      </p:sp>
      <p:sp>
        <p:nvSpPr>
          <p:cNvPr id="3" name="Text Placeholder 2">
            <a:extLst>
              <a:ext uri="{FF2B5EF4-FFF2-40B4-BE49-F238E27FC236}">
                <a16:creationId xmlns:a16="http://schemas.microsoft.com/office/drawing/2014/main" id="{A20695DE-0F7E-E944-B15A-6EDFCBA68315}"/>
              </a:ext>
            </a:extLst>
          </p:cNvPr>
          <p:cNvSpPr>
            <a:spLocks noGrp="1"/>
          </p:cNvSpPr>
          <p:nvPr>
            <p:ph type="body" sz="quarter" idx="10"/>
          </p:nvPr>
        </p:nvSpPr>
        <p:spPr/>
        <p:txBody>
          <a:bodyPr/>
          <a:lstStyle/>
          <a:p>
            <a:r>
              <a:rPr lang="en-US" dirty="0"/>
              <a:t>Implemented with an Interoperable Payments System</a:t>
            </a:r>
          </a:p>
        </p:txBody>
      </p:sp>
      <p:sp>
        <p:nvSpPr>
          <p:cNvPr id="5" name="Content Placeholder 4">
            <a:extLst>
              <a:ext uri="{FF2B5EF4-FFF2-40B4-BE49-F238E27FC236}">
                <a16:creationId xmlns:a16="http://schemas.microsoft.com/office/drawing/2014/main" id="{F5410DCD-88F2-CA45-9498-BAF840D7C783}"/>
              </a:ext>
            </a:extLst>
          </p:cNvPr>
          <p:cNvSpPr>
            <a:spLocks noGrp="1"/>
          </p:cNvSpPr>
          <p:nvPr>
            <p:ph idx="11"/>
          </p:nvPr>
        </p:nvSpPr>
        <p:spPr>
          <a:xfrm>
            <a:off x="5362009" y="2161509"/>
            <a:ext cx="3211891" cy="2240637"/>
          </a:xfrm>
        </p:spPr>
        <p:txBody>
          <a:bodyPr/>
          <a:lstStyle/>
          <a:p>
            <a:pPr marL="171450" indent="-171450">
              <a:spcBef>
                <a:spcPts val="300"/>
              </a:spcBef>
              <a:spcAft>
                <a:spcPts val="300"/>
              </a:spcAft>
              <a:buFont typeface="Arial" panose="020B0604020202020204" pitchFamily="34" charset="0"/>
              <a:buChar char="•"/>
            </a:pPr>
            <a:r>
              <a:rPr lang="en-US" sz="1000" i="1" dirty="0">
                <a:solidFill>
                  <a:schemeClr val="accent3">
                    <a:lumMod val="50000"/>
                  </a:schemeClr>
                </a:solidFill>
                <a:cs typeface="Arial" panose="020B0604020202020204" pitchFamily="34" charset="0"/>
              </a:rPr>
              <a:t>This approach appears to be used in countries where the primary objective of regulators (or payments authorities) is to build a single national payments platform.</a:t>
            </a:r>
          </a:p>
          <a:p>
            <a:pPr marL="171450" indent="-171450">
              <a:spcBef>
                <a:spcPts val="300"/>
              </a:spcBef>
              <a:spcAft>
                <a:spcPts val="300"/>
              </a:spcAft>
              <a:buFont typeface="Arial" panose="020B0604020202020204" pitchFamily="34" charset="0"/>
              <a:buChar char="•"/>
            </a:pPr>
            <a:r>
              <a:rPr lang="en-US" sz="1000" i="1" dirty="0">
                <a:solidFill>
                  <a:schemeClr val="accent3">
                    <a:lumMod val="50000"/>
                  </a:schemeClr>
                </a:solidFill>
                <a:cs typeface="Arial" panose="020B0604020202020204" pitchFamily="34" charset="0"/>
              </a:rPr>
              <a:t>Concentrating volume on a single platform can provide economic efficiencies and reduce marketplace confusion.</a:t>
            </a:r>
          </a:p>
          <a:p>
            <a:pPr marL="171450" indent="-171450">
              <a:spcBef>
                <a:spcPts val="300"/>
              </a:spcBef>
              <a:spcAft>
                <a:spcPts val="300"/>
              </a:spcAft>
              <a:buFont typeface="Arial" panose="020B0604020202020204" pitchFamily="34" charset="0"/>
              <a:buChar char="•"/>
            </a:pPr>
            <a:r>
              <a:rPr lang="en-US" sz="1000" i="1" dirty="0">
                <a:solidFill>
                  <a:schemeClr val="accent3">
                    <a:lumMod val="50000"/>
                  </a:schemeClr>
                </a:solidFill>
                <a:cs typeface="Arial" panose="020B0604020202020204" pitchFamily="34" charset="0"/>
              </a:rPr>
              <a:t>Note that shared QR code implementations with a dominant instant payment system share some characteristics of the Single-Scheme implementations.</a:t>
            </a:r>
            <a:endParaRPr lang="en-US" sz="1000" dirty="0">
              <a:solidFill>
                <a:schemeClr val="accent3">
                  <a:lumMod val="50000"/>
                </a:schemeClr>
              </a:solidFill>
            </a:endParaRPr>
          </a:p>
        </p:txBody>
      </p:sp>
      <p:grpSp>
        <p:nvGrpSpPr>
          <p:cNvPr id="16" name="Group 15">
            <a:extLst>
              <a:ext uri="{FF2B5EF4-FFF2-40B4-BE49-F238E27FC236}">
                <a16:creationId xmlns:a16="http://schemas.microsoft.com/office/drawing/2014/main" id="{C4EE9AFE-9C3A-EF46-82B1-D3C849A1221C}"/>
              </a:ext>
            </a:extLst>
          </p:cNvPr>
          <p:cNvGrpSpPr/>
          <p:nvPr/>
        </p:nvGrpSpPr>
        <p:grpSpPr>
          <a:xfrm>
            <a:off x="6331970" y="367257"/>
            <a:ext cx="1507886" cy="1600200"/>
            <a:chOff x="3799803" y="2629940"/>
            <a:chExt cx="1507886" cy="1600200"/>
          </a:xfrm>
        </p:grpSpPr>
        <p:sp>
          <p:nvSpPr>
            <p:cNvPr id="17" name="Rounded Rectangle 16">
              <a:extLst>
                <a:ext uri="{FF2B5EF4-FFF2-40B4-BE49-F238E27FC236}">
                  <a16:creationId xmlns:a16="http://schemas.microsoft.com/office/drawing/2014/main" id="{B37BD4AA-455D-9146-928B-0740BB4C14C6}"/>
                </a:ext>
              </a:extLst>
            </p:cNvPr>
            <p:cNvSpPr/>
            <p:nvPr/>
          </p:nvSpPr>
          <p:spPr>
            <a:xfrm>
              <a:off x="3799803" y="2629940"/>
              <a:ext cx="1507886" cy="1600200"/>
            </a:xfrm>
            <a:prstGeom prst="roundRect">
              <a:avLst>
                <a:gd name="adj" fmla="val 4356"/>
              </a:avLst>
            </a:prstGeom>
            <a:solidFill>
              <a:schemeClr val="bg1"/>
            </a:solid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900" b="1" dirty="0">
                  <a:solidFill>
                    <a:schemeClr val="accent4"/>
                  </a:solidFill>
                  <a:latin typeface="Arial" panose="020B0604020202020204" pitchFamily="34" charset="0"/>
                  <a:cs typeface="Arial" panose="020B0604020202020204" pitchFamily="34" charset="0"/>
                </a:rPr>
                <a:t>Single QR Code </a:t>
              </a:r>
              <a:br>
                <a:rPr lang="en-US" sz="900" b="1" dirty="0">
                  <a:solidFill>
                    <a:schemeClr val="accent4"/>
                  </a:solidFill>
                  <a:latin typeface="Arial" panose="020B0604020202020204" pitchFamily="34" charset="0"/>
                  <a:cs typeface="Arial" panose="020B0604020202020204" pitchFamily="34" charset="0"/>
                </a:rPr>
              </a:br>
              <a:r>
                <a:rPr lang="en-US" sz="800" b="1" i="1" dirty="0">
                  <a:solidFill>
                    <a:schemeClr val="accent4"/>
                  </a:solidFill>
                  <a:latin typeface="Arial" panose="020B0604020202020204" pitchFamily="34" charset="0"/>
                  <a:cs typeface="Arial" panose="020B0604020202020204" pitchFamily="34" charset="0"/>
                </a:rPr>
                <a:t>Interoperable Payments System</a:t>
              </a:r>
              <a:endParaRPr lang="en-US" sz="900" b="1" i="1" dirty="0">
                <a:solidFill>
                  <a:schemeClr val="accent4"/>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A4D791A9-4110-B54A-A5F6-9B9F4FAA1BBF}"/>
                </a:ext>
              </a:extLst>
            </p:cNvPr>
            <p:cNvCxnSpPr>
              <a:cxnSpLocks noChangeAspect="1"/>
            </p:cNvCxnSpPr>
            <p:nvPr/>
          </p:nvCxnSpPr>
          <p:spPr>
            <a:xfrm>
              <a:off x="4559952" y="3764157"/>
              <a:ext cx="25015" cy="276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A37290B-C2E8-2B47-AF3E-4645970C996B}"/>
                </a:ext>
              </a:extLst>
            </p:cNvPr>
            <p:cNvPicPr>
              <a:picLocks/>
            </p:cNvPicPr>
            <p:nvPr/>
          </p:nvPicPr>
          <p:blipFill>
            <a:blip r:embed="rId3">
              <a:duotone>
                <a:schemeClr val="accent2">
                  <a:shade val="45000"/>
                  <a:satMod val="135000"/>
                </a:schemeClr>
                <a:prstClr val="white"/>
              </a:duotone>
            </a:blip>
            <a:stretch>
              <a:fillRect/>
            </a:stretch>
          </p:blipFill>
          <p:spPr>
            <a:xfrm>
              <a:off x="4279425" y="2965876"/>
              <a:ext cx="548640" cy="548640"/>
            </a:xfrm>
            <a:prstGeom prst="rect">
              <a:avLst/>
            </a:prstGeom>
          </p:spPr>
        </p:pic>
        <p:cxnSp>
          <p:nvCxnSpPr>
            <p:cNvPr id="20" name="Straight Connector 19">
              <a:extLst>
                <a:ext uri="{FF2B5EF4-FFF2-40B4-BE49-F238E27FC236}">
                  <a16:creationId xmlns:a16="http://schemas.microsoft.com/office/drawing/2014/main" id="{17F2F32D-63A6-0848-87C2-620355A63F10}"/>
                </a:ext>
              </a:extLst>
            </p:cNvPr>
            <p:cNvCxnSpPr>
              <a:cxnSpLocks/>
            </p:cNvCxnSpPr>
            <p:nvPr/>
          </p:nvCxnSpPr>
          <p:spPr>
            <a:xfrm flipH="1" flipV="1">
              <a:off x="4553745" y="3509753"/>
              <a:ext cx="1136" cy="18288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E2283BB-2CFD-8E40-A365-C7AEF7051F68}"/>
                </a:ext>
              </a:extLst>
            </p:cNvPr>
            <p:cNvPicPr>
              <a:picLocks noChangeAspect="1"/>
            </p:cNvPicPr>
            <p:nvPr/>
          </p:nvPicPr>
          <p:blipFill>
            <a:blip r:embed="rId4"/>
            <a:stretch>
              <a:fillRect/>
            </a:stretch>
          </p:blipFill>
          <p:spPr>
            <a:xfrm>
              <a:off x="4317502" y="3718216"/>
              <a:ext cx="472487" cy="472487"/>
            </a:xfrm>
            <a:prstGeom prst="rect">
              <a:avLst/>
            </a:prstGeom>
          </p:spPr>
        </p:pic>
      </p:grpSp>
    </p:spTree>
    <p:extLst>
      <p:ext uri="{BB962C8B-B14F-4D97-AF65-F5344CB8AC3E}">
        <p14:creationId xmlns:p14="http://schemas.microsoft.com/office/powerpoint/2010/main" val="24142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B66532-DC54-3E4E-89B1-C3706C883705}"/>
              </a:ext>
            </a:extLst>
          </p:cNvPr>
          <p:cNvSpPr>
            <a:spLocks noGrp="1"/>
          </p:cNvSpPr>
          <p:nvPr>
            <p:ph type="body" sz="quarter" idx="10"/>
          </p:nvPr>
        </p:nvSpPr>
        <p:spPr/>
        <p:txBody>
          <a:bodyPr/>
          <a:lstStyle/>
          <a:p>
            <a:r>
              <a:rPr lang="en-US" dirty="0"/>
              <a:t>QR CODES: A LEVEL ONE PERSPECTIVE</a:t>
            </a:r>
          </a:p>
        </p:txBody>
      </p:sp>
      <p:grpSp>
        <p:nvGrpSpPr>
          <p:cNvPr id="9" name="Group 8">
            <a:extLst>
              <a:ext uri="{FF2B5EF4-FFF2-40B4-BE49-F238E27FC236}">
                <a16:creationId xmlns:a16="http://schemas.microsoft.com/office/drawing/2014/main" id="{FD0079A2-3B91-174A-B4E4-359ABBA7BE88}"/>
              </a:ext>
            </a:extLst>
          </p:cNvPr>
          <p:cNvGrpSpPr/>
          <p:nvPr/>
        </p:nvGrpSpPr>
        <p:grpSpPr bwMode="gray">
          <a:xfrm>
            <a:off x="409698" y="2656240"/>
            <a:ext cx="1541419" cy="1645920"/>
            <a:chOff x="1603722" y="-25168"/>
            <a:chExt cx="1645920" cy="1645920"/>
          </a:xfrm>
        </p:grpSpPr>
        <p:grpSp>
          <p:nvGrpSpPr>
            <p:cNvPr id="10" name="Group 9">
              <a:extLst>
                <a:ext uri="{FF2B5EF4-FFF2-40B4-BE49-F238E27FC236}">
                  <a16:creationId xmlns:a16="http://schemas.microsoft.com/office/drawing/2014/main" id="{18A862FD-E47A-0E41-9CF9-1354F2B5C488}"/>
                </a:ext>
              </a:extLst>
            </p:cNvPr>
            <p:cNvGrpSpPr/>
            <p:nvPr/>
          </p:nvGrpSpPr>
          <p:grpSpPr bwMode="gray">
            <a:xfrm>
              <a:off x="1603722" y="-25168"/>
              <a:ext cx="1645920" cy="1645920"/>
              <a:chOff x="1603722" y="-25168"/>
              <a:chExt cx="1645920" cy="1645920"/>
            </a:xfrm>
          </p:grpSpPr>
          <p:sp>
            <p:nvSpPr>
              <p:cNvPr id="13" name="Rectangle 12">
                <a:extLst>
                  <a:ext uri="{FF2B5EF4-FFF2-40B4-BE49-F238E27FC236}">
                    <a16:creationId xmlns:a16="http://schemas.microsoft.com/office/drawing/2014/main" id="{C5E148CC-99ED-1542-9086-C5C49605DFD6}"/>
                  </a:ext>
                </a:extLst>
              </p:cNvPr>
              <p:cNvSpPr/>
              <p:nvPr/>
            </p:nvSpPr>
            <p:spPr bwMode="gray">
              <a:xfrm>
                <a:off x="1603722" y="-25168"/>
                <a:ext cx="1645920" cy="1645920"/>
              </a:xfrm>
              <a:prstGeom prst="rect">
                <a:avLst/>
              </a:prstGeom>
              <a:solidFill>
                <a:srgbClr val="AC2641"/>
              </a:solidFill>
              <a:ln>
                <a:solidFill>
                  <a:srgbClr val="AC2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4" name="Picture 13">
                <a:extLst>
                  <a:ext uri="{FF2B5EF4-FFF2-40B4-BE49-F238E27FC236}">
                    <a16:creationId xmlns:a16="http://schemas.microsoft.com/office/drawing/2014/main" id="{CD94413B-CEB0-C340-9B2A-34C8095A9D0C}"/>
                  </a:ext>
                </a:extLst>
              </p:cNvPr>
              <p:cNvPicPr>
                <a:picLocks noChangeAspect="1"/>
              </p:cNvPicPr>
              <p:nvPr/>
            </p:nvPicPr>
            <p:blipFill rotWithShape="1">
              <a:blip r:embed="rId2">
                <a:extLst>
                  <a:ext uri="{28A0092B-C50C-407E-A947-70E740481C1C}">
                    <a14:useLocalDpi xmlns:a14="http://schemas.microsoft.com/office/drawing/2010/main" val="0"/>
                  </a:ext>
                </a:extLst>
              </a:blip>
              <a:srcRect l="-6" b="-3"/>
              <a:stretch/>
            </p:blipFill>
            <p:spPr bwMode="gray">
              <a:xfrm>
                <a:off x="1632657" y="525928"/>
                <a:ext cx="532044" cy="226893"/>
              </a:xfrm>
              <a:prstGeom prst="rect">
                <a:avLst/>
              </a:prstGeom>
            </p:spPr>
          </p:pic>
          <p:pic>
            <p:nvPicPr>
              <p:cNvPr id="15" name="Picture 14">
                <a:extLst>
                  <a:ext uri="{FF2B5EF4-FFF2-40B4-BE49-F238E27FC236}">
                    <a16:creationId xmlns:a16="http://schemas.microsoft.com/office/drawing/2014/main" id="{0CE9E88B-7DF2-404C-BFCE-19846A7EE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592092" y="91613"/>
                <a:ext cx="543249" cy="579466"/>
              </a:xfrm>
              <a:prstGeom prst="rect">
                <a:avLst/>
              </a:prstGeom>
            </p:spPr>
          </p:pic>
        </p:grpSp>
        <p:pic>
          <p:nvPicPr>
            <p:cNvPr id="11" name="Picture 10">
              <a:extLst>
                <a:ext uri="{FF2B5EF4-FFF2-40B4-BE49-F238E27FC236}">
                  <a16:creationId xmlns:a16="http://schemas.microsoft.com/office/drawing/2014/main" id="{FB188E5E-F789-974C-B954-F29E0E756D80}"/>
                </a:ext>
              </a:extLst>
            </p:cNvPr>
            <p:cNvPicPr>
              <a:picLocks noChangeAspect="1"/>
            </p:cNvPicPr>
            <p:nvPr/>
          </p:nvPicPr>
          <p:blipFill rotWithShape="1">
            <a:blip r:embed="rId4">
              <a:extLst>
                <a:ext uri="{28A0092B-C50C-407E-A947-70E740481C1C}">
                  <a14:useLocalDpi xmlns:a14="http://schemas.microsoft.com/office/drawing/2010/main" val="0"/>
                </a:ext>
              </a:extLst>
            </a:blip>
            <a:srcRect t="-13119" b="-3"/>
            <a:stretch/>
          </p:blipFill>
          <p:spPr bwMode="gray">
            <a:xfrm>
              <a:off x="1632657" y="752821"/>
              <a:ext cx="1586203" cy="256667"/>
            </a:xfrm>
            <a:prstGeom prst="rect">
              <a:avLst/>
            </a:prstGeom>
          </p:spPr>
        </p:pic>
        <p:pic>
          <p:nvPicPr>
            <p:cNvPr id="12" name="Picture 11">
              <a:extLst>
                <a:ext uri="{FF2B5EF4-FFF2-40B4-BE49-F238E27FC236}">
                  <a16:creationId xmlns:a16="http://schemas.microsoft.com/office/drawing/2014/main" id="{D84AB4B5-0CA6-9E4B-8696-61AFA951F724}"/>
                </a:ext>
              </a:extLst>
            </p:cNvPr>
            <p:cNvPicPr>
              <a:picLocks noChangeAspect="1"/>
            </p:cNvPicPr>
            <p:nvPr/>
          </p:nvPicPr>
          <p:blipFill rotWithShape="1">
            <a:blip r:embed="rId5">
              <a:extLst>
                <a:ext uri="{28A0092B-C50C-407E-A947-70E740481C1C}">
                  <a14:useLocalDpi xmlns:a14="http://schemas.microsoft.com/office/drawing/2010/main" val="0"/>
                </a:ext>
              </a:extLst>
            </a:blip>
            <a:srcRect r="-5258" b="-3"/>
            <a:stretch/>
          </p:blipFill>
          <p:spPr bwMode="gray">
            <a:xfrm>
              <a:off x="1632657" y="1053333"/>
              <a:ext cx="1182153" cy="226893"/>
            </a:xfrm>
            <a:prstGeom prst="rect">
              <a:avLst/>
            </a:prstGeom>
          </p:spPr>
        </p:pic>
      </p:grpSp>
    </p:spTree>
    <p:extLst>
      <p:ext uri="{BB962C8B-B14F-4D97-AF65-F5344CB8AC3E}">
        <p14:creationId xmlns:p14="http://schemas.microsoft.com/office/powerpoint/2010/main" val="782716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EB47-D49C-5A4D-BE56-1E22E7C1D264}"/>
              </a:ext>
            </a:extLst>
          </p:cNvPr>
          <p:cNvSpPr>
            <a:spLocks noGrp="1"/>
          </p:cNvSpPr>
          <p:nvPr>
            <p:ph type="title"/>
          </p:nvPr>
        </p:nvSpPr>
        <p:spPr>
          <a:xfrm>
            <a:off x="457200" y="357187"/>
            <a:ext cx="8229600" cy="387230"/>
          </a:xfrm>
        </p:spPr>
        <p:txBody>
          <a:bodyPr/>
          <a:lstStyle/>
          <a:p>
            <a:r>
              <a:rPr lang="en-US" dirty="0"/>
              <a:t>The Level One Project</a:t>
            </a:r>
          </a:p>
        </p:txBody>
      </p:sp>
      <p:sp>
        <p:nvSpPr>
          <p:cNvPr id="3" name="Content Placeholder 2">
            <a:extLst>
              <a:ext uri="{FF2B5EF4-FFF2-40B4-BE49-F238E27FC236}">
                <a16:creationId xmlns:a16="http://schemas.microsoft.com/office/drawing/2014/main" id="{3AA9CF1B-00E5-0745-8961-A1041112FC01}"/>
              </a:ext>
            </a:extLst>
          </p:cNvPr>
          <p:cNvSpPr>
            <a:spLocks noGrp="1"/>
          </p:cNvSpPr>
          <p:nvPr>
            <p:ph idx="1"/>
          </p:nvPr>
        </p:nvSpPr>
        <p:spPr>
          <a:xfrm>
            <a:off x="457200" y="1855903"/>
            <a:ext cx="2408830" cy="2882350"/>
          </a:xfrm>
          <a:solidFill>
            <a:schemeClr val="tx2">
              <a:lumMod val="20000"/>
              <a:lumOff val="80000"/>
            </a:schemeClr>
          </a:solidFill>
        </p:spPr>
        <p:txBody>
          <a:bodyPr lIns="91440" tIns="45720" rIns="91440" bIns="91440"/>
          <a:lstStyle/>
          <a:p>
            <a:pPr>
              <a:spcBef>
                <a:spcPts val="300"/>
              </a:spcBef>
              <a:spcAft>
                <a:spcPts val="300"/>
              </a:spcAft>
            </a:pPr>
            <a:r>
              <a:rPr lang="en-US" sz="1200" b="1" dirty="0">
                <a:solidFill>
                  <a:schemeClr val="accent4"/>
                </a:solidFill>
              </a:rPr>
              <a:t>Design Principles</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Open-loop</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Real-time, push payments</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Irrevocable, same day settlement</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Pro-poor governance</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Tiered KYC</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Cost-recovery model</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Shared investment in fraud detection</a:t>
            </a:r>
          </a:p>
        </p:txBody>
      </p:sp>
      <p:sp>
        <p:nvSpPr>
          <p:cNvPr id="8" name="Text Placeholder 7">
            <a:extLst>
              <a:ext uri="{FF2B5EF4-FFF2-40B4-BE49-F238E27FC236}">
                <a16:creationId xmlns:a16="http://schemas.microsoft.com/office/drawing/2014/main" id="{A2237277-8352-3F4B-8248-E2D45B13E1C8}"/>
              </a:ext>
            </a:extLst>
          </p:cNvPr>
          <p:cNvSpPr>
            <a:spLocks noGrp="1"/>
          </p:cNvSpPr>
          <p:nvPr>
            <p:ph type="body" sz="quarter" idx="10"/>
          </p:nvPr>
        </p:nvSpPr>
        <p:spPr>
          <a:xfrm>
            <a:off x="457200" y="901700"/>
            <a:ext cx="8229600" cy="926495"/>
          </a:xfrm>
        </p:spPr>
        <p:txBody>
          <a:bodyPr/>
          <a:lstStyle/>
          <a:p>
            <a:r>
              <a:rPr lang="en-US" b="0" dirty="0">
                <a:solidFill>
                  <a:schemeClr val="tx1"/>
                </a:solidFill>
              </a:rPr>
              <a:t>This landscape review is done from the perspective of the Level One Project.  The Level One Project, an initiative of the Bill &amp; Melinda Gates Foundation,  is a vision for a new digital payments platform that supports inclusive, interoperable digital economies. The QR payments models discussed in this report will be evaluated against the concepts that are central to this vision.</a:t>
            </a:r>
          </a:p>
        </p:txBody>
      </p:sp>
      <p:sp>
        <p:nvSpPr>
          <p:cNvPr id="4" name="Content Placeholder 3">
            <a:extLst>
              <a:ext uri="{FF2B5EF4-FFF2-40B4-BE49-F238E27FC236}">
                <a16:creationId xmlns:a16="http://schemas.microsoft.com/office/drawing/2014/main" id="{E0C7CBF2-5218-FD4A-8A2C-E7300D8A4AAB}"/>
              </a:ext>
            </a:extLst>
          </p:cNvPr>
          <p:cNvSpPr>
            <a:spLocks noGrp="1"/>
          </p:cNvSpPr>
          <p:nvPr>
            <p:ph idx="11"/>
          </p:nvPr>
        </p:nvSpPr>
        <p:spPr>
          <a:xfrm>
            <a:off x="3367585" y="1855903"/>
            <a:ext cx="2408830" cy="2882350"/>
          </a:xfrm>
          <a:solidFill>
            <a:schemeClr val="tx2">
              <a:lumMod val="20000"/>
              <a:lumOff val="80000"/>
            </a:schemeClr>
          </a:solidFill>
        </p:spPr>
        <p:txBody>
          <a:bodyPr lIns="91440" tIns="45720" rIns="91440" bIns="91440"/>
          <a:lstStyle/>
          <a:p>
            <a:pPr>
              <a:spcBef>
                <a:spcPts val="300"/>
              </a:spcBef>
              <a:spcAft>
                <a:spcPts val="300"/>
              </a:spcAft>
            </a:pPr>
            <a:r>
              <a:rPr lang="en-US" sz="1200" b="1" dirty="0">
                <a:solidFill>
                  <a:schemeClr val="accent4"/>
                </a:solidFill>
              </a:rPr>
              <a:t>Key Concepts</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A collaborative/competitive spectrum</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Low to no end user fees</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Multiple use cases</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Government support</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Interoperable </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Low cost user devices</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3</a:t>
            </a:r>
            <a:r>
              <a:rPr lang="en-US" sz="1200" baseline="30000" dirty="0">
                <a:solidFill>
                  <a:schemeClr val="tx1"/>
                </a:solidFill>
              </a:rPr>
              <a:t>rd</a:t>
            </a:r>
            <a:r>
              <a:rPr lang="en-US" sz="1200" dirty="0">
                <a:solidFill>
                  <a:schemeClr val="tx1"/>
                </a:solidFill>
              </a:rPr>
              <a:t> Party Providers</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Fraud management</a:t>
            </a:r>
          </a:p>
          <a:p>
            <a:pPr>
              <a:spcBef>
                <a:spcPts val="300"/>
              </a:spcBef>
              <a:spcAft>
                <a:spcPts val="300"/>
              </a:spcAft>
            </a:pPr>
            <a:endParaRPr lang="en-US" dirty="0"/>
          </a:p>
        </p:txBody>
      </p:sp>
      <p:sp>
        <p:nvSpPr>
          <p:cNvPr id="5" name="Content Placeholder 4">
            <a:extLst>
              <a:ext uri="{FF2B5EF4-FFF2-40B4-BE49-F238E27FC236}">
                <a16:creationId xmlns:a16="http://schemas.microsoft.com/office/drawing/2014/main" id="{17B78975-4D17-3947-98F7-98813602A8A1}"/>
              </a:ext>
            </a:extLst>
          </p:cNvPr>
          <p:cNvSpPr>
            <a:spLocks noGrp="1"/>
          </p:cNvSpPr>
          <p:nvPr>
            <p:ph idx="12"/>
          </p:nvPr>
        </p:nvSpPr>
        <p:spPr>
          <a:xfrm>
            <a:off x="6277970" y="1855903"/>
            <a:ext cx="2408830" cy="2882350"/>
          </a:xfrm>
          <a:solidFill>
            <a:schemeClr val="tx2">
              <a:lumMod val="20000"/>
              <a:lumOff val="80000"/>
            </a:schemeClr>
          </a:solidFill>
        </p:spPr>
        <p:txBody>
          <a:bodyPr lIns="91440" tIns="45720" rIns="91440" bIns="91440"/>
          <a:lstStyle/>
          <a:p>
            <a:pPr>
              <a:spcBef>
                <a:spcPts val="300"/>
              </a:spcBef>
              <a:spcAft>
                <a:spcPts val="300"/>
              </a:spcAft>
            </a:pPr>
            <a:r>
              <a:rPr lang="en-US" sz="1200" b="1" dirty="0">
                <a:solidFill>
                  <a:schemeClr val="accent4"/>
                </a:solidFill>
              </a:rPr>
              <a:t>User Requirements</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Accessible</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Reliable</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Valuable</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Affordable</a:t>
            </a:r>
          </a:p>
          <a:p>
            <a:pPr marL="171450" indent="-171450">
              <a:spcBef>
                <a:spcPts val="300"/>
              </a:spcBef>
              <a:spcAft>
                <a:spcPts val="300"/>
              </a:spcAft>
              <a:buClr>
                <a:schemeClr val="accent3"/>
              </a:buClr>
              <a:buFont typeface="Arial" panose="020B0604020202020204" pitchFamily="34" charset="0"/>
              <a:buChar char="•"/>
            </a:pPr>
            <a:r>
              <a:rPr lang="en-US" sz="1200" dirty="0">
                <a:solidFill>
                  <a:schemeClr val="tx1"/>
                </a:solidFill>
              </a:rPr>
              <a:t>Profitable</a:t>
            </a:r>
          </a:p>
          <a:p>
            <a:pPr>
              <a:spcBef>
                <a:spcPts val="300"/>
              </a:spcBef>
              <a:spcAft>
                <a:spcPts val="300"/>
              </a:spcAft>
            </a:pPr>
            <a:endParaRPr lang="en-US" dirty="0"/>
          </a:p>
        </p:txBody>
      </p:sp>
      <p:sp>
        <p:nvSpPr>
          <p:cNvPr id="6" name="Content Placeholder 2">
            <a:extLst>
              <a:ext uri="{FF2B5EF4-FFF2-40B4-BE49-F238E27FC236}">
                <a16:creationId xmlns:a16="http://schemas.microsoft.com/office/drawing/2014/main" id="{87BC2CBB-7DE4-1645-B8BA-32066E7BD181}"/>
              </a:ext>
            </a:extLst>
          </p:cNvPr>
          <p:cNvSpPr txBox="1">
            <a:spLocks/>
          </p:cNvSpPr>
          <p:nvPr/>
        </p:nvSpPr>
        <p:spPr>
          <a:xfrm>
            <a:off x="3979986" y="2724150"/>
            <a:ext cx="2321755"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125" b="0" i="0" kern="1200">
                <a:solidFill>
                  <a:schemeClr val="accent6">
                    <a:lumMod val="65000"/>
                    <a:lumOff val="35000"/>
                  </a:schemeClr>
                </a:solidFill>
                <a:latin typeface="Arial" panose="020B0604020202020204" pitchFamily="34" charset="0"/>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Char char="​"/>
              <a:defRPr sz="1125" b="0" i="0" kern="1200">
                <a:solidFill>
                  <a:schemeClr val="accent6">
                    <a:lumMod val="65000"/>
                    <a:lumOff val="35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mn-cs"/>
              </a:defRPr>
            </a:lvl9pPr>
          </a:lstStyle>
          <a:p>
            <a:endParaRPr lang="en-US" dirty="0"/>
          </a:p>
        </p:txBody>
      </p:sp>
    </p:spTree>
    <p:extLst>
      <p:ext uri="{BB962C8B-B14F-4D97-AF65-F5344CB8AC3E}">
        <p14:creationId xmlns:p14="http://schemas.microsoft.com/office/powerpoint/2010/main" val="128177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8070-757A-9445-AE08-CB17E33C3CB9}"/>
              </a:ext>
            </a:extLst>
          </p:cNvPr>
          <p:cNvSpPr>
            <a:spLocks noGrp="1"/>
          </p:cNvSpPr>
          <p:nvPr>
            <p:ph type="title"/>
          </p:nvPr>
        </p:nvSpPr>
        <p:spPr/>
        <p:txBody>
          <a:bodyPr/>
          <a:lstStyle/>
          <a:p>
            <a:r>
              <a:rPr lang="en-US" dirty="0"/>
              <a:t>THE LEVEL ONE PROJECT VISION</a:t>
            </a:r>
          </a:p>
        </p:txBody>
      </p:sp>
      <p:sp>
        <p:nvSpPr>
          <p:cNvPr id="4" name="Content Placeholder 3">
            <a:extLst>
              <a:ext uri="{FF2B5EF4-FFF2-40B4-BE49-F238E27FC236}">
                <a16:creationId xmlns:a16="http://schemas.microsoft.com/office/drawing/2014/main" id="{3CCA1B35-B43C-0542-A19C-7E7F23B88C4B}"/>
              </a:ext>
            </a:extLst>
          </p:cNvPr>
          <p:cNvSpPr>
            <a:spLocks noGrp="1"/>
          </p:cNvSpPr>
          <p:nvPr>
            <p:ph idx="1"/>
          </p:nvPr>
        </p:nvSpPr>
        <p:spPr>
          <a:xfrm>
            <a:off x="457200" y="2014776"/>
            <a:ext cx="7960659" cy="482886"/>
          </a:xfrm>
        </p:spPr>
        <p:txBody>
          <a:bodyPr/>
          <a:lstStyle/>
          <a:p>
            <a:r>
              <a:rPr lang="en-US" b="0" dirty="0">
                <a:solidFill>
                  <a:schemeClr val="tx1"/>
                </a:solidFill>
                <a:cs typeface="Arial" panose="020B0604020202020204" pitchFamily="34" charset="0"/>
              </a:rPr>
              <a:t>The QR code </a:t>
            </a:r>
            <a:r>
              <a:rPr lang="en-US" sz="1000" b="0" dirty="0">
                <a:solidFill>
                  <a:schemeClr val="tx1"/>
                </a:solidFill>
                <a:cs typeface="Arial" panose="020B0604020202020204" pitchFamily="34" charset="0"/>
              </a:rPr>
              <a:t>design categories are organized by the following L1P end-user requirements plus one additional requirement - Governance – which was included to recognize the importance of strong governance in QR code and inclusive instant payments system design</a:t>
            </a:r>
          </a:p>
          <a:p>
            <a:endParaRPr lang="en-US" b="0" dirty="0">
              <a:solidFill>
                <a:schemeClr val="tx1"/>
              </a:solidFill>
              <a:ea typeface="Calibri" charset="0"/>
              <a:cs typeface="Arial" panose="020B0604020202020204" pitchFamily="34" charset="0"/>
            </a:endParaRPr>
          </a:p>
          <a:p>
            <a:endParaRPr lang="en-US" b="0" dirty="0">
              <a:solidFill>
                <a:schemeClr val="tx1"/>
              </a:solidFill>
              <a:cs typeface="Arial" panose="020B0604020202020204" pitchFamily="34" charset="0"/>
            </a:endParaRPr>
          </a:p>
          <a:p>
            <a:endParaRPr lang="en-US" b="0" dirty="0">
              <a:solidFill>
                <a:schemeClr val="tx1"/>
              </a:solidFill>
              <a:cs typeface="Arial" panose="020B0604020202020204" pitchFamily="34" charset="0"/>
            </a:endParaRPr>
          </a:p>
          <a:p>
            <a:endParaRPr lang="en-US" b="0" dirty="0">
              <a:solidFill>
                <a:schemeClr val="tx1"/>
              </a:solidFill>
              <a:cs typeface="Arial" panose="020B0604020202020204" pitchFamily="34" charset="0"/>
            </a:endParaRPr>
          </a:p>
          <a:p>
            <a:endParaRPr lang="en-US" b="0" dirty="0">
              <a:solidFill>
                <a:schemeClr val="tx1"/>
              </a:solidFill>
              <a:ea typeface="Calibri" charset="0"/>
              <a:cs typeface="Arial" panose="020B0604020202020204" pitchFamily="34" charset="0"/>
            </a:endParaRPr>
          </a:p>
          <a:p>
            <a:pPr>
              <a:buNone/>
            </a:pPr>
            <a:endParaRPr lang="en-US" b="0" dirty="0">
              <a:solidFill>
                <a:schemeClr val="tx1"/>
              </a:solidFill>
              <a:ea typeface="Calibri" charset="0"/>
              <a:cs typeface="Arial" panose="020B0604020202020204" pitchFamily="34" charset="0"/>
            </a:endParaRPr>
          </a:p>
          <a:p>
            <a:endParaRPr lang="en-US" b="0" dirty="0">
              <a:solidFill>
                <a:schemeClr val="tx1"/>
              </a:solidFill>
              <a:cs typeface="Arial" panose="020B0604020202020204" pitchFamily="34" charset="0"/>
            </a:endParaRPr>
          </a:p>
          <a:p>
            <a:endParaRPr lang="en-US" b="0" dirty="0">
              <a:solidFill>
                <a:schemeClr val="tx1"/>
              </a:solidFill>
              <a:cs typeface="Arial" panose="020B0604020202020204" pitchFamily="34" charset="0"/>
            </a:endParaRPr>
          </a:p>
        </p:txBody>
      </p:sp>
      <p:sp>
        <p:nvSpPr>
          <p:cNvPr id="5" name="Text Placeholder 4">
            <a:extLst>
              <a:ext uri="{FF2B5EF4-FFF2-40B4-BE49-F238E27FC236}">
                <a16:creationId xmlns:a16="http://schemas.microsoft.com/office/drawing/2014/main" id="{D54B7C97-5379-594D-9914-0F504AF68B5A}"/>
              </a:ext>
            </a:extLst>
          </p:cNvPr>
          <p:cNvSpPr>
            <a:spLocks noGrp="1"/>
          </p:cNvSpPr>
          <p:nvPr>
            <p:ph type="body" sz="quarter" idx="10"/>
          </p:nvPr>
        </p:nvSpPr>
        <p:spPr/>
        <p:txBody>
          <a:bodyPr/>
          <a:lstStyle/>
          <a:p>
            <a:r>
              <a:rPr lang="en-US" dirty="0">
                <a:solidFill>
                  <a:schemeClr val="tx1"/>
                </a:solidFill>
              </a:rPr>
              <a:t>What is the Level One Project Vision?</a:t>
            </a:r>
          </a:p>
        </p:txBody>
      </p:sp>
      <p:sp>
        <p:nvSpPr>
          <p:cNvPr id="36" name="Content Placeholder 14">
            <a:extLst>
              <a:ext uri="{FF2B5EF4-FFF2-40B4-BE49-F238E27FC236}">
                <a16:creationId xmlns:a16="http://schemas.microsoft.com/office/drawing/2014/main" id="{36805128-61EF-5E42-A81B-19F3F698DDD6}"/>
              </a:ext>
            </a:extLst>
          </p:cNvPr>
          <p:cNvSpPr txBox="1">
            <a:spLocks/>
          </p:cNvSpPr>
          <p:nvPr/>
        </p:nvSpPr>
        <p:spPr>
          <a:xfrm>
            <a:off x="443060" y="1203063"/>
            <a:ext cx="8131980" cy="3419737"/>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125" b="0" i="1" kern="1200">
                <a:solidFill>
                  <a:schemeClr val="accent1"/>
                </a:solidFill>
                <a:latin typeface="Corbel" panose="020B0503020204020204" pitchFamily="34" charset="0"/>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Char char="​"/>
              <a:defRPr sz="1125" i="1" kern="1200">
                <a:solidFill>
                  <a:schemeClr val="tx2"/>
                </a:solidFill>
                <a:latin typeface="Corbel" panose="020B0503020204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kern="1200">
                <a:solidFill>
                  <a:schemeClr val="tx2"/>
                </a:solidFill>
                <a:latin typeface="Microsoft New Tai Lue" panose="020B0502040204020203" pitchFamily="34" charset="0"/>
                <a:ea typeface="+mn-ea"/>
                <a:cs typeface="Microsoft New Tai Lue" panose="020B0502040204020203"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kern="1200">
                <a:solidFill>
                  <a:schemeClr val="tx2"/>
                </a:solidFill>
                <a:latin typeface="Microsoft New Tai Lue" panose="020B0502040204020203" pitchFamily="34" charset="0"/>
                <a:ea typeface="+mn-ea"/>
                <a:cs typeface="Microsoft New Tai Lue" panose="020B0502040204020203"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kern="1200" baseline="0">
                <a:solidFill>
                  <a:schemeClr val="tx2"/>
                </a:solidFill>
                <a:latin typeface="+mn-lt"/>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i="1" kern="1200" baseline="0">
                <a:solidFill>
                  <a:schemeClr val="bg2"/>
                </a:solidFill>
                <a:latin typeface="Corbel" panose="020B0503020204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kern="1200">
                <a:solidFill>
                  <a:schemeClr val="bg2"/>
                </a:solidFill>
                <a:latin typeface="Corbel" panose="020B0503020204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kern="1200">
                <a:solidFill>
                  <a:schemeClr val="bg2"/>
                </a:solidFill>
                <a:latin typeface="Corbel" panose="020B0503020204020204" pitchFamily="34" charset="0"/>
                <a:ea typeface="+mn-ea"/>
                <a:cs typeface="+mn-cs"/>
              </a:defRPr>
            </a:lvl9pPr>
          </a:lstStyle>
          <a:p>
            <a:endParaRPr lang="en-US" sz="1200" i="0" dirty="0">
              <a:solidFill>
                <a:schemeClr val="tx1"/>
              </a:solidFill>
              <a:latin typeface="Arial" panose="020B0604020202020204" pitchFamily="34" charset="0"/>
              <a:cs typeface="Arial" panose="020B0604020202020204" pitchFamily="34" charset="0"/>
            </a:endParaRPr>
          </a:p>
        </p:txBody>
      </p:sp>
      <p:sp>
        <p:nvSpPr>
          <p:cNvPr id="45" name="Content Placeholder 14">
            <a:extLst>
              <a:ext uri="{FF2B5EF4-FFF2-40B4-BE49-F238E27FC236}">
                <a16:creationId xmlns:a16="http://schemas.microsoft.com/office/drawing/2014/main" id="{7DBC750D-539E-2E46-8113-34234DC5DDDF}"/>
              </a:ext>
            </a:extLst>
          </p:cNvPr>
          <p:cNvSpPr txBox="1">
            <a:spLocks/>
          </p:cNvSpPr>
          <p:nvPr/>
        </p:nvSpPr>
        <p:spPr>
          <a:xfrm>
            <a:off x="1372982" y="2499144"/>
            <a:ext cx="1571615" cy="1524215"/>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125" b="0" i="1" kern="1200">
                <a:solidFill>
                  <a:schemeClr val="accent1"/>
                </a:solidFill>
                <a:latin typeface="Corbel" panose="020B0503020204020204" pitchFamily="34" charset="0"/>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Char char="​"/>
              <a:defRPr sz="1125" i="1" kern="1200">
                <a:solidFill>
                  <a:schemeClr val="tx2"/>
                </a:solidFill>
                <a:latin typeface="Corbel" panose="020B0503020204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kern="1200">
                <a:solidFill>
                  <a:schemeClr val="tx2"/>
                </a:solidFill>
                <a:latin typeface="Microsoft New Tai Lue" panose="020B0502040204020203" pitchFamily="34" charset="0"/>
                <a:ea typeface="+mn-ea"/>
                <a:cs typeface="Microsoft New Tai Lue" panose="020B0502040204020203"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kern="1200">
                <a:solidFill>
                  <a:schemeClr val="tx2"/>
                </a:solidFill>
                <a:latin typeface="Microsoft New Tai Lue" panose="020B0502040204020203" pitchFamily="34" charset="0"/>
                <a:ea typeface="+mn-ea"/>
                <a:cs typeface="Microsoft New Tai Lue" panose="020B0502040204020203"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kern="1200" baseline="0">
                <a:solidFill>
                  <a:schemeClr val="tx2"/>
                </a:solidFill>
                <a:latin typeface="+mn-lt"/>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i="1" kern="1200" baseline="0">
                <a:solidFill>
                  <a:schemeClr val="bg2"/>
                </a:solidFill>
                <a:latin typeface="Corbel" panose="020B0503020204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kern="1200">
                <a:solidFill>
                  <a:schemeClr val="bg2"/>
                </a:solidFill>
                <a:latin typeface="Corbel" panose="020B0503020204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kern="1200">
                <a:solidFill>
                  <a:schemeClr val="bg2"/>
                </a:solidFill>
                <a:latin typeface="Corbel" panose="020B0503020204020204" pitchFamily="34" charset="0"/>
                <a:ea typeface="+mn-ea"/>
                <a:cs typeface="+mn-cs"/>
              </a:defRPr>
            </a:lvl9pPr>
          </a:lstStyle>
          <a:p>
            <a:endParaRPr lang="en-US" sz="1200" i="0" dirty="0">
              <a:solidFill>
                <a:schemeClr val="accent3">
                  <a:lumMod val="75000"/>
                </a:schemeClr>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CD98494B-4783-F96A-7270-E0309CE7D756}"/>
              </a:ext>
            </a:extLst>
          </p:cNvPr>
          <p:cNvGrpSpPr/>
          <p:nvPr/>
        </p:nvGrpSpPr>
        <p:grpSpPr>
          <a:xfrm>
            <a:off x="4918959" y="3317063"/>
            <a:ext cx="3657600" cy="688553"/>
            <a:chOff x="459274" y="3959376"/>
            <a:chExt cx="4743364" cy="383396"/>
          </a:xfrm>
        </p:grpSpPr>
        <p:sp>
          <p:nvSpPr>
            <p:cNvPr id="9" name="Rectangle 8">
              <a:extLst>
                <a:ext uri="{FF2B5EF4-FFF2-40B4-BE49-F238E27FC236}">
                  <a16:creationId xmlns:a16="http://schemas.microsoft.com/office/drawing/2014/main" id="{0706BA84-4470-BEF7-EBB0-D0573B825017}"/>
                </a:ext>
              </a:extLst>
            </p:cNvPr>
            <p:cNvSpPr/>
            <p:nvPr/>
          </p:nvSpPr>
          <p:spPr>
            <a:xfrm>
              <a:off x="459274" y="3959376"/>
              <a:ext cx="4743364" cy="3833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75438" bIns="45720" rtlCol="0" anchor="t"/>
            <a:lstStyle/>
            <a:p>
              <a:pPr defTabSz="502920" fontAlgn="base"/>
              <a:r>
                <a:rPr lang="en-US" sz="1400" b="1" dirty="0">
                  <a:solidFill>
                    <a:srgbClr val="FFFFFF"/>
                  </a:solidFill>
                  <a:latin typeface="Calibri" charset="0"/>
                  <a:cs typeface="Calibri" charset="0"/>
                </a:rPr>
                <a:t>Profitable</a:t>
              </a:r>
            </a:p>
          </p:txBody>
        </p:sp>
        <p:sp>
          <p:nvSpPr>
            <p:cNvPr id="11" name="Rectangle 10">
              <a:extLst>
                <a:ext uri="{FF2B5EF4-FFF2-40B4-BE49-F238E27FC236}">
                  <a16:creationId xmlns:a16="http://schemas.microsoft.com/office/drawing/2014/main" id="{100FDCAA-01D2-55F9-20CE-EBD0808B7DEA}"/>
                </a:ext>
              </a:extLst>
            </p:cNvPr>
            <p:cNvSpPr/>
            <p:nvPr/>
          </p:nvSpPr>
          <p:spPr>
            <a:xfrm>
              <a:off x="1901845" y="3970185"/>
              <a:ext cx="3211139" cy="308474"/>
            </a:xfrm>
            <a:prstGeom prst="rect">
              <a:avLst/>
            </a:prstGeom>
          </p:spPr>
          <p:txBody>
            <a:bodyPr wrap="square">
              <a:spAutoFit/>
            </a:bodyPr>
            <a:lstStyle/>
            <a:p>
              <a:r>
                <a:rPr lang="en-US" sz="1000" i="1" dirty="0">
                  <a:solidFill>
                    <a:srgbClr val="FFFFFF"/>
                  </a:solidFill>
                  <a:latin typeface="Calibri" panose="020F0502020204030204" pitchFamily="34" charset="0"/>
                  <a:ea typeface="Cambria Math" charset="0"/>
                  <a:cs typeface="Calibri" panose="020F0502020204030204" pitchFamily="34" charset="0"/>
                </a:rPr>
                <a:t>DFSPs that support low-income consumers earn sustainable margins through product and service innovations</a:t>
              </a:r>
            </a:p>
          </p:txBody>
        </p:sp>
      </p:grpSp>
      <p:grpSp>
        <p:nvGrpSpPr>
          <p:cNvPr id="34" name="Group 33">
            <a:extLst>
              <a:ext uri="{FF2B5EF4-FFF2-40B4-BE49-F238E27FC236}">
                <a16:creationId xmlns:a16="http://schemas.microsoft.com/office/drawing/2014/main" id="{AAD5E589-8ED3-4EED-9223-313352061ED7}"/>
              </a:ext>
            </a:extLst>
          </p:cNvPr>
          <p:cNvGrpSpPr/>
          <p:nvPr/>
        </p:nvGrpSpPr>
        <p:grpSpPr>
          <a:xfrm>
            <a:off x="443059" y="3319238"/>
            <a:ext cx="3657600" cy="686545"/>
            <a:chOff x="457200" y="2127180"/>
            <a:chExt cx="4400763" cy="477848"/>
          </a:xfrm>
        </p:grpSpPr>
        <p:sp>
          <p:nvSpPr>
            <p:cNvPr id="16" name="Rectangle 15">
              <a:extLst>
                <a:ext uri="{FF2B5EF4-FFF2-40B4-BE49-F238E27FC236}">
                  <a16:creationId xmlns:a16="http://schemas.microsoft.com/office/drawing/2014/main" id="{38FABBAE-1047-F6F9-8270-6B6D4ACB71F0}"/>
                </a:ext>
              </a:extLst>
            </p:cNvPr>
            <p:cNvSpPr/>
            <p:nvPr/>
          </p:nvSpPr>
          <p:spPr>
            <a:xfrm>
              <a:off x="457200" y="2127180"/>
              <a:ext cx="4400763" cy="47784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75438" bIns="45720" rtlCol="0" anchor="t"/>
            <a:lstStyle/>
            <a:p>
              <a:pPr marL="0" marR="0" lvl="0" indent="0" algn="l" defTabSz="502920" rtl="0" eaLnBrk="1" fontAlgn="base" latinLnBrk="0" hangingPunct="1">
                <a:lnSpc>
                  <a:spcPct val="100000"/>
                </a:lnSpc>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charset="0"/>
                  <a:ea typeface="Calibri" charset="0"/>
                  <a:cs typeface="Calibri" charset="0"/>
                </a:rPr>
                <a:t>Reliable</a:t>
              </a:r>
            </a:p>
          </p:txBody>
        </p:sp>
        <p:sp>
          <p:nvSpPr>
            <p:cNvPr id="24" name="Rectangle 23">
              <a:extLst>
                <a:ext uri="{FF2B5EF4-FFF2-40B4-BE49-F238E27FC236}">
                  <a16:creationId xmlns:a16="http://schemas.microsoft.com/office/drawing/2014/main" id="{FB862959-AE71-9486-3ED9-CF91C3503E53}"/>
                </a:ext>
              </a:extLst>
            </p:cNvPr>
            <p:cNvSpPr/>
            <p:nvPr/>
          </p:nvSpPr>
          <p:spPr>
            <a:xfrm>
              <a:off x="1576067" y="2132639"/>
              <a:ext cx="3198718" cy="367217"/>
            </a:xfrm>
            <a:prstGeom prst="rect">
              <a:avLst/>
            </a:prstGeom>
          </p:spPr>
          <p:txBody>
            <a:bodyPr wrap="square">
              <a:spAutoFit/>
            </a:bodyPr>
            <a:lstStyle/>
            <a:p>
              <a:pPr defTabSz="502920" fontAlgn="base"/>
              <a:r>
                <a:rPr lang="en-US" sz="1000" i="1" dirty="0">
                  <a:solidFill>
                    <a:srgbClr val="FFFFFF"/>
                  </a:solidFill>
                  <a:latin typeface="Calibri" panose="020F0502020204030204" pitchFamily="34" charset="0"/>
                  <a:ea typeface="Cambria Math" charset="0"/>
                  <a:cs typeface="Calibri" panose="020F0502020204030204" pitchFamily="34" charset="0"/>
                </a:rPr>
                <a:t>Users’ money and information are secure and available for use; systems help deter usage for money laundering and terrorist financing</a:t>
              </a:r>
            </a:p>
          </p:txBody>
        </p:sp>
      </p:grpSp>
      <p:grpSp>
        <p:nvGrpSpPr>
          <p:cNvPr id="33" name="Group 32">
            <a:extLst>
              <a:ext uri="{FF2B5EF4-FFF2-40B4-BE49-F238E27FC236}">
                <a16:creationId xmlns:a16="http://schemas.microsoft.com/office/drawing/2014/main" id="{EDA92608-58EC-F803-AF9B-CDBA1E33C138}"/>
              </a:ext>
            </a:extLst>
          </p:cNvPr>
          <p:cNvGrpSpPr/>
          <p:nvPr/>
        </p:nvGrpSpPr>
        <p:grpSpPr>
          <a:xfrm>
            <a:off x="443059" y="2571749"/>
            <a:ext cx="3657600" cy="686545"/>
            <a:chOff x="457200" y="1522008"/>
            <a:chExt cx="4745312" cy="381794"/>
          </a:xfrm>
        </p:grpSpPr>
        <p:sp>
          <p:nvSpPr>
            <p:cNvPr id="13" name="Rectangle 12">
              <a:extLst>
                <a:ext uri="{FF2B5EF4-FFF2-40B4-BE49-F238E27FC236}">
                  <a16:creationId xmlns:a16="http://schemas.microsoft.com/office/drawing/2014/main" id="{772B2FC1-EDA3-3CE6-DBD7-FE3D0B5D2BA3}"/>
                </a:ext>
              </a:extLst>
            </p:cNvPr>
            <p:cNvSpPr/>
            <p:nvPr/>
          </p:nvSpPr>
          <p:spPr>
            <a:xfrm>
              <a:off x="457200" y="1522008"/>
              <a:ext cx="4745312" cy="3817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75438" bIns="45720" rtlCol="0" anchor="t"/>
            <a:lstStyle/>
            <a:p>
              <a:pPr defTabSz="502920" fontAlgn="base"/>
              <a:r>
                <a:rPr lang="en-US" sz="1400" b="1" dirty="0">
                  <a:solidFill>
                    <a:srgbClr val="FFFFFF"/>
                  </a:solidFill>
                  <a:latin typeface="Calibri" charset="0"/>
                  <a:cs typeface="Calibri" charset="0"/>
                </a:rPr>
                <a:t>Accessible</a:t>
              </a:r>
            </a:p>
          </p:txBody>
        </p:sp>
        <p:sp>
          <p:nvSpPr>
            <p:cNvPr id="25" name="Rectangle 24">
              <a:extLst>
                <a:ext uri="{FF2B5EF4-FFF2-40B4-BE49-F238E27FC236}">
                  <a16:creationId xmlns:a16="http://schemas.microsoft.com/office/drawing/2014/main" id="{4C151D8F-0E5F-A70F-63DD-59006967E86C}"/>
                </a:ext>
              </a:extLst>
            </p:cNvPr>
            <p:cNvSpPr/>
            <p:nvPr/>
          </p:nvSpPr>
          <p:spPr>
            <a:xfrm>
              <a:off x="1663666" y="1544511"/>
              <a:ext cx="3394031" cy="128507"/>
            </a:xfrm>
            <a:prstGeom prst="rect">
              <a:avLst/>
            </a:prstGeom>
          </p:spPr>
          <p:txBody>
            <a:bodyPr wrap="square">
              <a:spAutoFit/>
            </a:bodyPr>
            <a:lstStyle/>
            <a:p>
              <a:pPr lvl="0" defTabSz="502920" fontAlgn="base">
                <a:defRPr/>
              </a:pPr>
              <a:r>
                <a:rPr lang="en-US" sz="1000" i="1" dirty="0">
                  <a:solidFill>
                    <a:srgbClr val="FFFFFF"/>
                  </a:solidFill>
                  <a:latin typeface="Calibri" panose="020F0502020204030204" pitchFamily="34" charset="0"/>
                  <a:ea typeface="Cambria Math" charset="0"/>
                  <a:cs typeface="Calibri" panose="020F0502020204030204" pitchFamily="34" charset="0"/>
                </a:rPr>
                <a:t>Users can easily acquire and use DFS services</a:t>
              </a:r>
            </a:p>
          </p:txBody>
        </p:sp>
      </p:grpSp>
      <p:grpSp>
        <p:nvGrpSpPr>
          <p:cNvPr id="35" name="Group 34">
            <a:extLst>
              <a:ext uri="{FF2B5EF4-FFF2-40B4-BE49-F238E27FC236}">
                <a16:creationId xmlns:a16="http://schemas.microsoft.com/office/drawing/2014/main" id="{B00AEF36-1529-9AE0-AAB0-9FD2CD2C8CDE}"/>
              </a:ext>
            </a:extLst>
          </p:cNvPr>
          <p:cNvGrpSpPr/>
          <p:nvPr/>
        </p:nvGrpSpPr>
        <p:grpSpPr>
          <a:xfrm>
            <a:off x="443059" y="4066579"/>
            <a:ext cx="3657600" cy="684217"/>
            <a:chOff x="459274" y="2732735"/>
            <a:chExt cx="4743364" cy="383396"/>
          </a:xfrm>
        </p:grpSpPr>
        <p:sp>
          <p:nvSpPr>
            <p:cNvPr id="19" name="Rectangle 18">
              <a:extLst>
                <a:ext uri="{FF2B5EF4-FFF2-40B4-BE49-F238E27FC236}">
                  <a16:creationId xmlns:a16="http://schemas.microsoft.com/office/drawing/2014/main" id="{34C885EF-E411-C254-8904-2C3D8CCFEB34}"/>
                </a:ext>
              </a:extLst>
            </p:cNvPr>
            <p:cNvSpPr/>
            <p:nvPr/>
          </p:nvSpPr>
          <p:spPr>
            <a:xfrm>
              <a:off x="459274" y="2732735"/>
              <a:ext cx="4743364" cy="3833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75438" bIns="45720" rtlCol="0" anchor="t"/>
            <a:lstStyle/>
            <a:p>
              <a:pPr defTabSz="502920" fontAlgn="base"/>
              <a:r>
                <a:rPr lang="en-US" sz="1400" b="1" dirty="0">
                  <a:solidFill>
                    <a:srgbClr val="FFFFFF"/>
                  </a:solidFill>
                  <a:latin typeface="Calibri" charset="0"/>
                  <a:cs typeface="Calibri" charset="0"/>
                </a:rPr>
                <a:t>Valuable</a:t>
              </a:r>
            </a:p>
          </p:txBody>
        </p:sp>
        <p:sp>
          <p:nvSpPr>
            <p:cNvPr id="26" name="Rectangle 25">
              <a:extLst>
                <a:ext uri="{FF2B5EF4-FFF2-40B4-BE49-F238E27FC236}">
                  <a16:creationId xmlns:a16="http://schemas.microsoft.com/office/drawing/2014/main" id="{550D3615-38C9-5ED7-5D63-010B3B701C64}"/>
                </a:ext>
              </a:extLst>
            </p:cNvPr>
            <p:cNvSpPr/>
            <p:nvPr/>
          </p:nvSpPr>
          <p:spPr>
            <a:xfrm>
              <a:off x="1665245" y="2736389"/>
              <a:ext cx="3201716" cy="291343"/>
            </a:xfrm>
            <a:prstGeom prst="rect">
              <a:avLst/>
            </a:prstGeom>
          </p:spPr>
          <p:txBody>
            <a:bodyPr wrap="square">
              <a:spAutoFit/>
            </a:bodyPr>
            <a:lstStyle/>
            <a:p>
              <a:pPr defTabSz="502920" fontAlgn="base"/>
              <a:r>
                <a:rPr lang="en-US" sz="1000" i="1" dirty="0">
                  <a:solidFill>
                    <a:srgbClr val="FFFFFF"/>
                  </a:solidFill>
                  <a:latin typeface="Calibri" panose="020F0502020204030204" pitchFamily="34" charset="0"/>
                  <a:ea typeface="Cambria Math" charset="0"/>
                  <a:cs typeface="Calibri" panose="020F0502020204030204" pitchFamily="34" charset="0"/>
                </a:rPr>
                <a:t>Increase the value proposition for low-income consumers to use DFS rather than cash or other traditional services</a:t>
              </a:r>
            </a:p>
          </p:txBody>
        </p:sp>
      </p:grpSp>
      <p:grpSp>
        <p:nvGrpSpPr>
          <p:cNvPr id="38" name="Group 37">
            <a:extLst>
              <a:ext uri="{FF2B5EF4-FFF2-40B4-BE49-F238E27FC236}">
                <a16:creationId xmlns:a16="http://schemas.microsoft.com/office/drawing/2014/main" id="{818DA7E1-3AB2-99B9-FECA-6646514AB8FB}"/>
              </a:ext>
            </a:extLst>
          </p:cNvPr>
          <p:cNvGrpSpPr/>
          <p:nvPr/>
        </p:nvGrpSpPr>
        <p:grpSpPr>
          <a:xfrm>
            <a:off x="4918959" y="2571749"/>
            <a:ext cx="3657600" cy="686546"/>
            <a:chOff x="459274" y="3340270"/>
            <a:chExt cx="4743364" cy="519966"/>
          </a:xfrm>
        </p:grpSpPr>
        <p:sp>
          <p:nvSpPr>
            <p:cNvPr id="22" name="Rectangle 21">
              <a:extLst>
                <a:ext uri="{FF2B5EF4-FFF2-40B4-BE49-F238E27FC236}">
                  <a16:creationId xmlns:a16="http://schemas.microsoft.com/office/drawing/2014/main" id="{F4DE00ED-042F-2E7E-907E-45A55AF32515}"/>
                </a:ext>
              </a:extLst>
            </p:cNvPr>
            <p:cNvSpPr/>
            <p:nvPr/>
          </p:nvSpPr>
          <p:spPr>
            <a:xfrm>
              <a:off x="459274" y="3340270"/>
              <a:ext cx="4743364" cy="51996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75438" bIns="45720" rtlCol="0" anchor="t"/>
            <a:lstStyle/>
            <a:p>
              <a:pPr defTabSz="502920" fontAlgn="base"/>
              <a:r>
                <a:rPr lang="en-US" sz="1400" b="1" dirty="0">
                  <a:solidFill>
                    <a:srgbClr val="FFFFFF"/>
                  </a:solidFill>
                  <a:latin typeface="Calibri" charset="0"/>
                  <a:cs typeface="Calibri" charset="0"/>
                </a:rPr>
                <a:t>Affordable</a:t>
              </a:r>
            </a:p>
          </p:txBody>
        </p:sp>
        <p:sp>
          <p:nvSpPr>
            <p:cNvPr id="27" name="Rectangle 26">
              <a:extLst>
                <a:ext uri="{FF2B5EF4-FFF2-40B4-BE49-F238E27FC236}">
                  <a16:creationId xmlns:a16="http://schemas.microsoft.com/office/drawing/2014/main" id="{B2A6A68A-79E2-DE31-7B44-0BEA69591E81}"/>
                </a:ext>
              </a:extLst>
            </p:cNvPr>
            <p:cNvSpPr/>
            <p:nvPr/>
          </p:nvSpPr>
          <p:spPr>
            <a:xfrm>
              <a:off x="1901845" y="3349269"/>
              <a:ext cx="3211139" cy="393783"/>
            </a:xfrm>
            <a:prstGeom prst="rect">
              <a:avLst/>
            </a:prstGeom>
          </p:spPr>
          <p:txBody>
            <a:bodyPr wrap="square">
              <a:spAutoFit/>
            </a:bodyPr>
            <a:lstStyle/>
            <a:p>
              <a:pPr defTabSz="502920" fontAlgn="base"/>
              <a:r>
                <a:rPr lang="en-US" sz="1000" i="1" dirty="0">
                  <a:solidFill>
                    <a:srgbClr val="FFFFFF"/>
                  </a:solidFill>
                  <a:latin typeface="Calibri" panose="020F0502020204030204" pitchFamily="34" charset="0"/>
                  <a:ea typeface="Cambria Math" charset="0"/>
                  <a:cs typeface="Calibri" panose="020F0502020204030204" pitchFamily="34" charset="0"/>
                </a:rPr>
                <a:t>End users are willing and able to pay for the cost of preferred product and receive value in excess of cost</a:t>
              </a:r>
            </a:p>
          </p:txBody>
        </p:sp>
      </p:grpSp>
      <p:grpSp>
        <p:nvGrpSpPr>
          <p:cNvPr id="40" name="Group 39">
            <a:extLst>
              <a:ext uri="{FF2B5EF4-FFF2-40B4-BE49-F238E27FC236}">
                <a16:creationId xmlns:a16="http://schemas.microsoft.com/office/drawing/2014/main" id="{F5AE6760-CA76-B917-65AD-7EB440FEB068}"/>
              </a:ext>
            </a:extLst>
          </p:cNvPr>
          <p:cNvGrpSpPr/>
          <p:nvPr/>
        </p:nvGrpSpPr>
        <p:grpSpPr>
          <a:xfrm>
            <a:off x="4918959" y="4064251"/>
            <a:ext cx="3657600" cy="686546"/>
            <a:chOff x="459274" y="4570310"/>
            <a:chExt cx="4743364" cy="383396"/>
          </a:xfrm>
        </p:grpSpPr>
        <p:sp>
          <p:nvSpPr>
            <p:cNvPr id="30" name="Rectangle 29">
              <a:extLst>
                <a:ext uri="{FF2B5EF4-FFF2-40B4-BE49-F238E27FC236}">
                  <a16:creationId xmlns:a16="http://schemas.microsoft.com/office/drawing/2014/main" id="{AFD723E7-255E-B19C-F798-B84845135C4F}"/>
                </a:ext>
              </a:extLst>
            </p:cNvPr>
            <p:cNvSpPr/>
            <p:nvPr/>
          </p:nvSpPr>
          <p:spPr>
            <a:xfrm>
              <a:off x="459274" y="4570310"/>
              <a:ext cx="4743364" cy="3833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75438" bIns="45720" rtlCol="0" anchor="t"/>
            <a:lstStyle/>
            <a:p>
              <a:pPr defTabSz="502920" fontAlgn="base"/>
              <a:r>
                <a:rPr lang="en-US" sz="1400" b="1" dirty="0">
                  <a:solidFill>
                    <a:schemeClr val="bg1"/>
                  </a:solidFill>
                  <a:latin typeface="Calibri" charset="0"/>
                  <a:cs typeface="Calibri" charset="0"/>
                </a:rPr>
                <a:t>Governance</a:t>
              </a:r>
            </a:p>
          </p:txBody>
        </p:sp>
        <p:sp>
          <p:nvSpPr>
            <p:cNvPr id="32" name="Rectangle 31">
              <a:extLst>
                <a:ext uri="{FF2B5EF4-FFF2-40B4-BE49-F238E27FC236}">
                  <a16:creationId xmlns:a16="http://schemas.microsoft.com/office/drawing/2014/main" id="{C8C416F0-20D7-E15B-53CF-1F794CA5C1CF}"/>
                </a:ext>
              </a:extLst>
            </p:cNvPr>
            <p:cNvSpPr/>
            <p:nvPr/>
          </p:nvSpPr>
          <p:spPr>
            <a:xfrm>
              <a:off x="1901845" y="4576030"/>
              <a:ext cx="3211139" cy="221887"/>
            </a:xfrm>
            <a:prstGeom prst="rect">
              <a:avLst/>
            </a:prstGeom>
          </p:spPr>
          <p:txBody>
            <a:bodyPr wrap="square">
              <a:spAutoFit/>
            </a:bodyPr>
            <a:lstStyle/>
            <a:p>
              <a:r>
                <a:rPr lang="en-US" sz="1000" i="1" dirty="0">
                  <a:solidFill>
                    <a:srgbClr val="FFFFFF"/>
                  </a:solidFill>
                  <a:latin typeface="Calibri" panose="020F0502020204030204" pitchFamily="34" charset="0"/>
                  <a:ea typeface="Cambria Math" charset="0"/>
                  <a:cs typeface="Calibri" panose="020F0502020204030204" pitchFamily="34" charset="0"/>
                </a:rPr>
                <a:t>Clear articulation of requirements and responsibilities in the rulebook. </a:t>
              </a:r>
            </a:p>
          </p:txBody>
        </p:sp>
      </p:grpSp>
      <p:sp>
        <p:nvSpPr>
          <p:cNvPr id="41" name="Text Placeholder 1">
            <a:extLst>
              <a:ext uri="{FF2B5EF4-FFF2-40B4-BE49-F238E27FC236}">
                <a16:creationId xmlns:a16="http://schemas.microsoft.com/office/drawing/2014/main" id="{944C470B-240E-832E-EE32-C0D242EFCC1D}"/>
              </a:ext>
            </a:extLst>
          </p:cNvPr>
          <p:cNvSpPr txBox="1">
            <a:spLocks/>
          </p:cNvSpPr>
          <p:nvPr/>
        </p:nvSpPr>
        <p:spPr>
          <a:xfrm>
            <a:off x="457200" y="1163355"/>
            <a:ext cx="8117839" cy="801017"/>
          </a:xfrm>
          <a:prstGeom prst="rect">
            <a:avLst/>
          </a:prstGeom>
          <a:solidFill>
            <a:schemeClr val="accent5">
              <a:lumMod val="20000"/>
              <a:lumOff val="80000"/>
            </a:schemeClr>
          </a:solidFill>
        </p:spPr>
        <p:txBody>
          <a:bodyPr vert="horz" lIns="91440" tIns="45720" rIns="91440" bIns="91440" rtlCol="0" anchor="t">
            <a:noAutofit/>
          </a:bodyPr>
          <a:lstStyle>
            <a:lvl1pPr marL="0" indent="0" algn="l" defTabSz="914400" rtl="0" eaLnBrk="1" latinLnBrk="0" hangingPunct="1">
              <a:spcBef>
                <a:spcPts val="600"/>
              </a:spcBef>
              <a:spcAft>
                <a:spcPts val="0"/>
              </a:spcAft>
              <a:buClr>
                <a:srgbClr val="2F85AA"/>
              </a:buClr>
              <a:buFont typeface="Wingdings" pitchFamily="2" charset="2"/>
              <a:buNone/>
              <a:defRPr sz="1400" b="0" kern="1200" baseline="0">
                <a:solidFill>
                  <a:schemeClr val="accent6"/>
                </a:solidFill>
                <a:latin typeface="Arial" pitchFamily="34" charset="0"/>
                <a:ea typeface="+mn-ea"/>
                <a:cs typeface="Arial" pitchFamily="34" charset="0"/>
              </a:defRPr>
            </a:lvl1pPr>
            <a:lvl2pPr marL="171450" indent="-171450" algn="l" defTabSz="914400" rtl="0" eaLnBrk="1" latinLnBrk="0" hangingPunct="1">
              <a:spcBef>
                <a:spcPts val="600"/>
              </a:spcBef>
              <a:spcAft>
                <a:spcPts val="0"/>
              </a:spcAft>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2900" indent="-171450" algn="l" defTabSz="914400" rtl="0" eaLnBrk="1" latinLnBrk="0" hangingPunct="1">
              <a:spcBef>
                <a:spcPts val="600"/>
              </a:spcBef>
              <a:spcAft>
                <a:spcPts val="0"/>
              </a:spcAft>
              <a:buClr>
                <a:srgbClr val="3086AB"/>
              </a:buClr>
              <a:buFont typeface="Arial" panose="020B0604020202020204" pitchFamily="34" charset="0"/>
              <a:buChar char="•"/>
              <a:tabLst/>
              <a:defRPr sz="1200" kern="1200" baseline="0">
                <a:solidFill>
                  <a:schemeClr val="accent6"/>
                </a:solidFill>
                <a:latin typeface="Arial" pitchFamily="34" charset="0"/>
                <a:ea typeface="+mn-ea"/>
                <a:cs typeface="Arial" pitchFamily="34" charset="0"/>
              </a:defRPr>
            </a:lvl3pPr>
            <a:lvl4pPr marL="515938" indent="-173038" algn="l" defTabSz="914400" rtl="0" eaLnBrk="1" latinLnBrk="0" hangingPunct="1">
              <a:spcBef>
                <a:spcPts val="600"/>
              </a:spcBef>
              <a:spcAft>
                <a:spcPts val="0"/>
              </a:spcAft>
              <a:buClr>
                <a:schemeClr val="accent3">
                  <a:lumMod val="75000"/>
                </a:schemeClr>
              </a:buClr>
              <a:buFont typeface="Arial" panose="020B0604020202020204" pitchFamily="34" charset="0"/>
              <a:buChar char="-"/>
              <a:tabLst/>
              <a:defRPr sz="1100" kern="1200" baseline="0">
                <a:solidFill>
                  <a:schemeClr val="accent6"/>
                </a:solidFill>
                <a:latin typeface="Arial" pitchFamily="34" charset="0"/>
                <a:ea typeface="+mn-ea"/>
                <a:cs typeface="Arial" pitchFamily="34" charset="0"/>
              </a:defRPr>
            </a:lvl4pPr>
            <a:lvl5pPr marL="687388" indent="-171450" algn="l" defTabSz="914400" rtl="0" eaLnBrk="1" latinLnBrk="0" hangingPunct="1">
              <a:spcBef>
                <a:spcPts val="600"/>
              </a:spcBef>
              <a:spcAft>
                <a:spcPts val="0"/>
              </a:spcAft>
              <a:buClr>
                <a:schemeClr val="accent3">
                  <a:lumMod val="75000"/>
                </a:schemeClr>
              </a:buClr>
              <a:buSzPct val="100000"/>
              <a:buFont typeface="Arial" panose="020B0604020202020204" pitchFamily="34" charset="0"/>
              <a:buChar char="◦"/>
              <a:defRPr sz="1100" kern="1200" baseline="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50" dirty="0">
                <a:solidFill>
                  <a:schemeClr val="tx1"/>
                </a:solidFill>
              </a:rPr>
              <a:t>The Level One Project is focused on enabling financial inclusion by meeting the needs of low-income users—both individuals and merchants—as well as the DFSPs that serve them. These goals guide the Level One Project thinking, including the origination of the Level One Project Design Principles—a set of principles to guide countries, regions, or commercial organizations working to create inclusive instant payments systems that are designed to meet the needs of low-income consumers</a:t>
            </a:r>
          </a:p>
        </p:txBody>
      </p:sp>
    </p:spTree>
    <p:extLst>
      <p:ext uri="{BB962C8B-B14F-4D97-AF65-F5344CB8AC3E}">
        <p14:creationId xmlns:p14="http://schemas.microsoft.com/office/powerpoint/2010/main" val="3637944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pPr algn="l"/>
            <a:r>
              <a:rPr lang="en-US" dirty="0"/>
              <a:t>QR Code Specification Standards and Presentment Mode</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4779390" y="1221617"/>
            <a:ext cx="3907410" cy="1086619"/>
          </a:xfrm>
        </p:spPr>
        <p:txBody>
          <a:bodyPr/>
          <a:lstStyle/>
          <a:p>
            <a:pPr marL="171450" lvl="0" indent="-171450" algn="l">
              <a:buFont typeface="Arial" panose="020B0604020202020204" pitchFamily="34" charset="0"/>
              <a:buChar char="•"/>
            </a:pPr>
            <a:r>
              <a:rPr lang="en-US" b="0" dirty="0">
                <a:solidFill>
                  <a:schemeClr val="tx1"/>
                </a:solidFill>
              </a:rPr>
              <a:t>Standard specifications bring clarity and enable merchants to accept QR code payment solutions from various providers in a standardized way</a:t>
            </a:r>
          </a:p>
          <a:p>
            <a:pPr marL="171450" lvl="0" indent="-171450" algn="l">
              <a:buFont typeface="Arial" panose="020B0604020202020204" pitchFamily="34" charset="0"/>
              <a:buChar char="•"/>
            </a:pPr>
            <a:r>
              <a:rPr lang="en-US" b="0" dirty="0">
                <a:solidFill>
                  <a:schemeClr val="tx1"/>
                </a:solidFill>
              </a:rPr>
              <a:t>Consumers benefit as well from a more uniform experience that offers greater convenience and familiarity</a:t>
            </a: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r>
              <a:rPr lang="en-US" dirty="0">
                <a:solidFill>
                  <a:schemeClr val="tx1"/>
                </a:solidFill>
              </a:rPr>
              <a:t>Foundational design choices support QR code payments to be aligned with the low-income end-user requirements.</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816519276"/>
              </p:ext>
            </p:extLst>
          </p:nvPr>
        </p:nvGraphicFramePr>
        <p:xfrm>
          <a:off x="1130405" y="1191010"/>
          <a:ext cx="2889338" cy="716280"/>
        </p:xfrm>
        <a:graphic>
          <a:graphicData uri="http://schemas.openxmlformats.org/drawingml/2006/table">
            <a:tbl>
              <a:tblPr>
                <a:tableStyleId>{5C22544A-7EE6-4342-B048-85BDC9FD1C3A}</a:tableStyleId>
              </a:tblPr>
              <a:tblGrid>
                <a:gridCol w="2889338">
                  <a:extLst>
                    <a:ext uri="{9D8B030D-6E8A-4147-A177-3AD203B41FA5}">
                      <a16:colId xmlns:a16="http://schemas.microsoft.com/office/drawing/2014/main" val="20000"/>
                    </a:ext>
                  </a:extLst>
                </a:gridCol>
              </a:tblGrid>
              <a:tr h="531314">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685800" rtl="0" eaLnBrk="1" fontAlgn="auto" latinLnBrk="0" hangingPunct="1">
                        <a:lnSpc>
                          <a:spcPct val="95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The QR code specification utilizes the </a:t>
                      </a:r>
                      <a:r>
                        <a:rPr lang="en-US" sz="1000" i="1" kern="1200" dirty="0" err="1">
                          <a:solidFill>
                            <a:schemeClr val="accent3">
                              <a:lumMod val="50000"/>
                            </a:schemeClr>
                          </a:solidFill>
                          <a:latin typeface="Arial" panose="020B0604020202020204" pitchFamily="34" charset="0"/>
                          <a:ea typeface="+mn-ea"/>
                          <a:cs typeface="Arial" panose="020B0604020202020204" pitchFamily="34" charset="0"/>
                        </a:rPr>
                        <a:t>EMVco</a:t>
                      </a: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 standards</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a:extLst>
              <a:ext uri="{FF2B5EF4-FFF2-40B4-BE49-F238E27FC236}">
                <a16:creationId xmlns:a16="http://schemas.microsoft.com/office/drawing/2014/main" id="{876E1EA3-77BD-4E44-4A60-65A4DE8EE2E3}"/>
              </a:ext>
            </a:extLst>
          </p:cNvPr>
          <p:cNvSpPr txBox="1"/>
          <p:nvPr/>
        </p:nvSpPr>
        <p:spPr>
          <a:xfrm>
            <a:off x="2829992" y="-11486"/>
            <a:ext cx="1053874" cy="274320"/>
          </a:xfrm>
          <a:prstGeom prst="rect">
            <a:avLst/>
          </a:prstGeom>
          <a:solidFill>
            <a:schemeClr val="accent4"/>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11" name="TextBox 10">
            <a:extLst>
              <a:ext uri="{FF2B5EF4-FFF2-40B4-BE49-F238E27FC236}">
                <a16:creationId xmlns:a16="http://schemas.microsoft.com/office/drawing/2014/main" id="{32063AC6-20F2-1B28-8DFD-1A36C7B3086D}"/>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12" name="TextBox 11">
            <a:extLst>
              <a:ext uri="{FF2B5EF4-FFF2-40B4-BE49-F238E27FC236}">
                <a16:creationId xmlns:a16="http://schemas.microsoft.com/office/drawing/2014/main" id="{5981768E-E37C-52D5-17C0-643E90014A04}"/>
              </a:ext>
            </a:extLst>
          </p:cNvPr>
          <p:cNvSpPr txBox="1"/>
          <p:nvPr/>
        </p:nvSpPr>
        <p:spPr>
          <a:xfrm>
            <a:off x="4937740"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
        <p:nvSpPr>
          <p:cNvPr id="13" name="TextBox 12">
            <a:extLst>
              <a:ext uri="{FF2B5EF4-FFF2-40B4-BE49-F238E27FC236}">
                <a16:creationId xmlns:a16="http://schemas.microsoft.com/office/drawing/2014/main" id="{C638E0A0-A99D-9C86-F993-35F39A52A1FD}"/>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14" name="TextBox 13">
            <a:extLst>
              <a:ext uri="{FF2B5EF4-FFF2-40B4-BE49-F238E27FC236}">
                <a16:creationId xmlns:a16="http://schemas.microsoft.com/office/drawing/2014/main" id="{5483778A-A938-22DE-C700-3C9C505A6393}"/>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5" name="TextBox 14">
            <a:extLst>
              <a:ext uri="{FF2B5EF4-FFF2-40B4-BE49-F238E27FC236}">
                <a16:creationId xmlns:a16="http://schemas.microsoft.com/office/drawing/2014/main" id="{FEA30A1D-3C78-C632-340A-1A0848990256}"/>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cxnSp>
        <p:nvCxnSpPr>
          <p:cNvPr id="20" name="Straight Connector 19">
            <a:extLst>
              <a:ext uri="{FF2B5EF4-FFF2-40B4-BE49-F238E27FC236}">
                <a16:creationId xmlns:a16="http://schemas.microsoft.com/office/drawing/2014/main" id="{1CFF1B9F-EE1C-087F-C969-C7697BC79E5D}"/>
              </a:ext>
            </a:extLst>
          </p:cNvPr>
          <p:cNvCxnSpPr/>
          <p:nvPr/>
        </p:nvCxnSpPr>
        <p:spPr>
          <a:xfrm>
            <a:off x="495893" y="2424371"/>
            <a:ext cx="8125945"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1" name="Content Placeholder 8">
            <a:extLst>
              <a:ext uri="{FF2B5EF4-FFF2-40B4-BE49-F238E27FC236}">
                <a16:creationId xmlns:a16="http://schemas.microsoft.com/office/drawing/2014/main" id="{39E863F3-A7B2-7BF5-706F-A441E5E55A11}"/>
              </a:ext>
            </a:extLst>
          </p:cNvPr>
          <p:cNvSpPr txBox="1">
            <a:spLocks/>
          </p:cNvSpPr>
          <p:nvPr/>
        </p:nvSpPr>
        <p:spPr>
          <a:xfrm>
            <a:off x="4779390" y="2571750"/>
            <a:ext cx="3941070" cy="2057398"/>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marL="171450" lvl="0" indent="-171450" algn="l">
              <a:buFont typeface="Arial" panose="020B0604020202020204" pitchFamily="34" charset="0"/>
              <a:buChar char="•"/>
            </a:pPr>
            <a:r>
              <a:rPr lang="en-US" b="0" dirty="0">
                <a:solidFill>
                  <a:schemeClr val="tx1"/>
                </a:solidFill>
              </a:rPr>
              <a:t>Merchant QR code presentment eliminates the need for merchants to purchase expensive POS infrastructure to accept electronic payments</a:t>
            </a:r>
          </a:p>
          <a:p>
            <a:pPr marL="171450" lvl="0" indent="-171450" algn="l">
              <a:buFont typeface="Arial" panose="020B0604020202020204" pitchFamily="34" charset="0"/>
              <a:buChar char="•"/>
            </a:pPr>
            <a:r>
              <a:rPr lang="en-US" b="0" dirty="0">
                <a:solidFill>
                  <a:schemeClr val="tx1"/>
                </a:solidFill>
              </a:rPr>
              <a:t>Merchant presented mode works with pure Push Payments. Customer-presented QR codes require additional capabilities (Request to Pay), as the QR code essentially acts as an alias, sharing necessary account data for the receiver to initiate a payment request.</a:t>
            </a:r>
          </a:p>
          <a:p>
            <a:pPr marL="171450" lvl="0" indent="-171450" algn="l">
              <a:buFont typeface="Arial" panose="020B0604020202020204" pitchFamily="34" charset="0"/>
              <a:buChar char="•"/>
            </a:pPr>
            <a:r>
              <a:rPr lang="en-US" b="0" dirty="0">
                <a:solidFill>
                  <a:schemeClr val="tx1"/>
                </a:solidFill>
              </a:rPr>
              <a:t>Many modern QR-enabled POS terminals can both generate and scan QR codes enabling businesses to support both modes. </a:t>
            </a:r>
          </a:p>
        </p:txBody>
      </p:sp>
      <p:graphicFrame>
        <p:nvGraphicFramePr>
          <p:cNvPr id="22" name="Table 21">
            <a:extLst>
              <a:ext uri="{FF2B5EF4-FFF2-40B4-BE49-F238E27FC236}">
                <a16:creationId xmlns:a16="http://schemas.microsoft.com/office/drawing/2014/main" id="{A3B562A7-0E3E-8589-4F7A-BB3C34F37DE2}"/>
              </a:ext>
            </a:extLst>
          </p:cNvPr>
          <p:cNvGraphicFramePr>
            <a:graphicFrameLocks noGrp="1"/>
          </p:cNvGraphicFramePr>
          <p:nvPr>
            <p:extLst>
              <p:ext uri="{D42A27DB-BD31-4B8C-83A1-F6EECF244321}">
                <p14:modId xmlns:p14="http://schemas.microsoft.com/office/powerpoint/2010/main" val="4042520608"/>
              </p:ext>
            </p:extLst>
          </p:nvPr>
        </p:nvGraphicFramePr>
        <p:xfrm>
          <a:off x="1130404" y="2547305"/>
          <a:ext cx="2889339" cy="707327"/>
        </p:xfrm>
        <a:graphic>
          <a:graphicData uri="http://schemas.openxmlformats.org/drawingml/2006/table">
            <a:tbl>
              <a:tblPr>
                <a:tableStyleId>{5C22544A-7EE6-4342-B048-85BDC9FD1C3A}</a:tableStyleId>
              </a:tblPr>
              <a:tblGrid>
                <a:gridCol w="2889339">
                  <a:extLst>
                    <a:ext uri="{9D8B030D-6E8A-4147-A177-3AD203B41FA5}">
                      <a16:colId xmlns:a16="http://schemas.microsoft.com/office/drawing/2014/main" val="20000"/>
                    </a:ext>
                  </a:extLst>
                </a:gridCol>
              </a:tblGrid>
              <a:tr h="707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Merchant QR code presentment is enabled first. Consumer QR code presentment can be introduced when reasonable</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0" name="Picture 29">
            <a:extLst>
              <a:ext uri="{FF2B5EF4-FFF2-40B4-BE49-F238E27FC236}">
                <a16:creationId xmlns:a16="http://schemas.microsoft.com/office/drawing/2014/main" id="{03FF195D-057E-2554-5013-F8933DD9C3CA}"/>
              </a:ext>
            </a:extLst>
          </p:cNvPr>
          <p:cNvPicPr>
            <a:picLocks noChangeAspect="1"/>
          </p:cNvPicPr>
          <p:nvPr/>
        </p:nvPicPr>
        <p:blipFill>
          <a:blip r:embed="rId2"/>
          <a:stretch>
            <a:fillRect/>
          </a:stretch>
        </p:blipFill>
        <p:spPr>
          <a:xfrm>
            <a:off x="423540" y="3395164"/>
            <a:ext cx="4303071" cy="1175234"/>
          </a:xfrm>
          <a:prstGeom prst="rect">
            <a:avLst/>
          </a:prstGeom>
          <a:ln>
            <a:solidFill>
              <a:schemeClr val="accent6">
                <a:lumMod val="50000"/>
                <a:lumOff val="50000"/>
              </a:schemeClr>
            </a:solidFill>
          </a:ln>
        </p:spPr>
      </p:pic>
      <p:pic>
        <p:nvPicPr>
          <p:cNvPr id="31" name="Picture 30">
            <a:extLst>
              <a:ext uri="{FF2B5EF4-FFF2-40B4-BE49-F238E27FC236}">
                <a16:creationId xmlns:a16="http://schemas.microsoft.com/office/drawing/2014/main" id="{DA33AD39-3186-BCCB-F1A5-8448198D3EAD}"/>
              </a:ext>
            </a:extLst>
          </p:cNvPr>
          <p:cNvPicPr>
            <a:picLocks noChangeAspect="1"/>
          </p:cNvPicPr>
          <p:nvPr/>
        </p:nvPicPr>
        <p:blipFill>
          <a:blip r:embed="rId3"/>
          <a:stretch>
            <a:fillRect/>
          </a:stretch>
        </p:blipFill>
        <p:spPr>
          <a:xfrm>
            <a:off x="1705370" y="1920931"/>
            <a:ext cx="1739409" cy="410629"/>
          </a:xfrm>
          <a:prstGeom prst="rect">
            <a:avLst/>
          </a:prstGeom>
        </p:spPr>
      </p:pic>
    </p:spTree>
    <p:extLst>
      <p:ext uri="{BB962C8B-B14F-4D97-AF65-F5344CB8AC3E}">
        <p14:creationId xmlns:p14="http://schemas.microsoft.com/office/powerpoint/2010/main" val="2556552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r>
              <a:rPr lang="en-US" dirty="0"/>
              <a:t>Applicability of QR Code</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4152696" y="2000846"/>
            <a:ext cx="4231053" cy="1861793"/>
          </a:xfrm>
        </p:spPr>
        <p:txBody>
          <a:bodyPr/>
          <a:lstStyle/>
          <a:p>
            <a:pPr marL="171450" indent="-171450" algn="l">
              <a:buFont typeface="Arial" panose="020B0604020202020204" pitchFamily="34" charset="0"/>
              <a:buChar char="•"/>
            </a:pPr>
            <a:r>
              <a:rPr lang="en-US" b="0" dirty="0">
                <a:solidFill>
                  <a:schemeClr val="tx1"/>
                </a:solidFill>
              </a:rPr>
              <a:t>A shared QR code simplifies the interaction for the merchant, by enabling the merchant to display on a single QR code, and for the consumer as well since they need to scan only this one QR code. </a:t>
            </a:r>
          </a:p>
          <a:p>
            <a:pPr marL="171450" indent="-171450" algn="l">
              <a:buFont typeface="Arial" panose="020B0604020202020204" pitchFamily="34" charset="0"/>
              <a:buChar char="•"/>
            </a:pPr>
            <a:r>
              <a:rPr lang="en-US" b="0" dirty="0">
                <a:solidFill>
                  <a:schemeClr val="tx1"/>
                </a:solidFill>
              </a:rPr>
              <a:t>Requiring all participants to use the shared QR code ensures that the solution is made widely available and becomes ubiquitous in the market. </a:t>
            </a:r>
          </a:p>
          <a:p>
            <a:r>
              <a:rPr lang="en-US" b="0" dirty="0">
                <a:solidFill>
                  <a:schemeClr val="tx1"/>
                </a:solidFill>
              </a:rPr>
              <a:t>The </a:t>
            </a:r>
            <a:r>
              <a:rPr lang="en-US" b="0" dirty="0" err="1">
                <a:solidFill>
                  <a:schemeClr val="tx1"/>
                </a:solidFill>
              </a:rPr>
              <a:t>EMVco</a:t>
            </a:r>
            <a:r>
              <a:rPr lang="en-US" b="0" dirty="0">
                <a:solidFill>
                  <a:schemeClr val="tx1"/>
                </a:solidFill>
              </a:rPr>
              <a:t> standard is designed to support the Shared Model and it allows multiple schemes to initiate payments on their own “rails”, using a single QR code. </a:t>
            </a:r>
          </a:p>
          <a:p>
            <a:pPr marL="171450" indent="-171450" algn="l">
              <a:buFont typeface="Arial" panose="020B0604020202020204" pitchFamily="34" charset="0"/>
              <a:buChar char="•"/>
            </a:pPr>
            <a:endParaRPr lang="en-US" b="0" dirty="0">
              <a:solidFill>
                <a:schemeClr val="tx1"/>
              </a:solidFill>
            </a:endParaRPr>
          </a:p>
          <a:p>
            <a:endParaRPr lang="en-US" b="0" dirty="0">
              <a:solidFill>
                <a:schemeClr val="tx1"/>
              </a:solidFill>
            </a:endParaRPr>
          </a:p>
          <a:p>
            <a:endParaRPr lang="en-US" b="0" dirty="0">
              <a:solidFill>
                <a:schemeClr val="tx1"/>
              </a:solidFill>
            </a:endParaRP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r>
              <a:rPr lang="en-US" dirty="0">
                <a:solidFill>
                  <a:schemeClr val="tx1"/>
                </a:solidFill>
              </a:rPr>
              <a:t>A shared QR code involves all participants in the financial ecosystem ensuring the reach and ubiquity of the solution.</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3690328063"/>
              </p:ext>
            </p:extLst>
          </p:nvPr>
        </p:nvGraphicFramePr>
        <p:xfrm>
          <a:off x="1024202" y="1705678"/>
          <a:ext cx="2375555" cy="964409"/>
        </p:xfrm>
        <a:graphic>
          <a:graphicData uri="http://schemas.openxmlformats.org/drawingml/2006/table">
            <a:tbl>
              <a:tblPr>
                <a:tableStyleId>{5C22544A-7EE6-4342-B048-85BDC9FD1C3A}</a:tableStyleId>
              </a:tblPr>
              <a:tblGrid>
                <a:gridCol w="2375555">
                  <a:extLst>
                    <a:ext uri="{9D8B030D-6E8A-4147-A177-3AD203B41FA5}">
                      <a16:colId xmlns:a16="http://schemas.microsoft.com/office/drawing/2014/main" val="20000"/>
                    </a:ext>
                  </a:extLst>
                </a:gridCol>
              </a:tblGrid>
              <a:tr h="964409">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685800" rtl="0" eaLnBrk="1" fontAlgn="auto" latinLnBrk="0" hangingPunct="1">
                        <a:lnSpc>
                          <a:spcPct val="95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A single QR Code is shared among all schemes which are using QR codes as a payment initiation channel</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TextBox 3">
            <a:extLst>
              <a:ext uri="{FF2B5EF4-FFF2-40B4-BE49-F238E27FC236}">
                <a16:creationId xmlns:a16="http://schemas.microsoft.com/office/drawing/2014/main" id="{7B93DD30-BEE4-5403-F4EB-8900875A612F}"/>
              </a:ext>
            </a:extLst>
          </p:cNvPr>
          <p:cNvSpPr txBox="1"/>
          <p:nvPr/>
        </p:nvSpPr>
        <p:spPr>
          <a:xfrm>
            <a:off x="2829992" y="-11486"/>
            <a:ext cx="1053874" cy="274320"/>
          </a:xfrm>
          <a:prstGeom prst="rect">
            <a:avLst/>
          </a:prstGeom>
          <a:solidFill>
            <a:schemeClr val="accent4"/>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6" name="TextBox 5">
            <a:extLst>
              <a:ext uri="{FF2B5EF4-FFF2-40B4-BE49-F238E27FC236}">
                <a16:creationId xmlns:a16="http://schemas.microsoft.com/office/drawing/2014/main" id="{26332E8D-1817-4071-7188-1ACF7CD5D189}"/>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8" name="TextBox 7">
            <a:extLst>
              <a:ext uri="{FF2B5EF4-FFF2-40B4-BE49-F238E27FC236}">
                <a16:creationId xmlns:a16="http://schemas.microsoft.com/office/drawing/2014/main" id="{7D641F3A-6624-2B1D-D8DD-B540F104AE97}"/>
              </a:ext>
            </a:extLst>
          </p:cNvPr>
          <p:cNvSpPr txBox="1"/>
          <p:nvPr/>
        </p:nvSpPr>
        <p:spPr>
          <a:xfrm>
            <a:off x="4937740"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
        <p:nvSpPr>
          <p:cNvPr id="10" name="TextBox 9">
            <a:extLst>
              <a:ext uri="{FF2B5EF4-FFF2-40B4-BE49-F238E27FC236}">
                <a16:creationId xmlns:a16="http://schemas.microsoft.com/office/drawing/2014/main" id="{0F2EF572-15C9-FA6B-1996-454ABEDFBE8B}"/>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11" name="TextBox 10">
            <a:extLst>
              <a:ext uri="{FF2B5EF4-FFF2-40B4-BE49-F238E27FC236}">
                <a16:creationId xmlns:a16="http://schemas.microsoft.com/office/drawing/2014/main" id="{01C56043-E9C7-665D-8011-6809F5D5279C}"/>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2" name="TextBox 11">
            <a:extLst>
              <a:ext uri="{FF2B5EF4-FFF2-40B4-BE49-F238E27FC236}">
                <a16:creationId xmlns:a16="http://schemas.microsoft.com/office/drawing/2014/main" id="{B1537A73-EB20-D8D9-31E1-D629477B4A92}"/>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grpSp>
        <p:nvGrpSpPr>
          <p:cNvPr id="13" name="Group 12">
            <a:extLst>
              <a:ext uri="{FF2B5EF4-FFF2-40B4-BE49-F238E27FC236}">
                <a16:creationId xmlns:a16="http://schemas.microsoft.com/office/drawing/2014/main" id="{3FA7CD9B-B740-96C0-529D-BC69D264752E}"/>
              </a:ext>
            </a:extLst>
          </p:cNvPr>
          <p:cNvGrpSpPr/>
          <p:nvPr/>
        </p:nvGrpSpPr>
        <p:grpSpPr>
          <a:xfrm>
            <a:off x="1411864" y="2911785"/>
            <a:ext cx="1554059" cy="1653663"/>
            <a:chOff x="857390" y="2629940"/>
            <a:chExt cx="1554059" cy="1653663"/>
          </a:xfrm>
        </p:grpSpPr>
        <p:sp>
          <p:nvSpPr>
            <p:cNvPr id="14" name="Rounded Rectangle 13">
              <a:extLst>
                <a:ext uri="{FF2B5EF4-FFF2-40B4-BE49-F238E27FC236}">
                  <a16:creationId xmlns:a16="http://schemas.microsoft.com/office/drawing/2014/main" id="{09B53A41-E5E9-FD36-6BA8-51CACE3395EA}"/>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900" b="1" dirty="0">
                  <a:solidFill>
                    <a:schemeClr val="accent3">
                      <a:lumMod val="75000"/>
                    </a:schemeClr>
                  </a:solidFill>
                  <a:latin typeface="Arial" panose="020B0604020202020204" pitchFamily="34" charset="0"/>
                  <a:cs typeface="Arial" panose="020B0604020202020204" pitchFamily="34" charset="0"/>
                </a:rPr>
                <a:t>Shared QR Code</a:t>
              </a:r>
              <a:br>
                <a:rPr lang="en-US" sz="900" b="1" dirty="0">
                  <a:solidFill>
                    <a:schemeClr val="accent3">
                      <a:lumMod val="75000"/>
                    </a:schemeClr>
                  </a:solidFill>
                  <a:latin typeface="Arial" panose="020B0604020202020204" pitchFamily="34" charset="0"/>
                  <a:cs typeface="Arial" panose="020B0604020202020204" pitchFamily="34" charset="0"/>
                </a:rPr>
              </a:br>
              <a:r>
                <a:rPr lang="en-US" sz="8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900" b="1" i="1" dirty="0">
                <a:solidFill>
                  <a:schemeClr val="accent3">
                    <a:lumMod val="7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CD7E690B-3478-47A8-CCB4-69EAD60386A1}"/>
                </a:ext>
              </a:extLst>
            </p:cNvPr>
            <p:cNvPicPr>
              <a:picLocks noChangeAspect="1"/>
            </p:cNvPicPr>
            <p:nvPr/>
          </p:nvPicPr>
          <p:blipFill>
            <a:blip r:embed="rId2"/>
            <a:stretch>
              <a:fillRect/>
            </a:stretch>
          </p:blipFill>
          <p:spPr>
            <a:xfrm>
              <a:off x="1920952" y="3739575"/>
              <a:ext cx="429768" cy="429768"/>
            </a:xfrm>
            <a:prstGeom prst="rect">
              <a:avLst/>
            </a:prstGeom>
          </p:spPr>
        </p:pic>
        <p:pic>
          <p:nvPicPr>
            <p:cNvPr id="16" name="Picture 15" descr="A close up of a logo&#10;&#10;Description automatically generated">
              <a:extLst>
                <a:ext uri="{FF2B5EF4-FFF2-40B4-BE49-F238E27FC236}">
                  <a16:creationId xmlns:a16="http://schemas.microsoft.com/office/drawing/2014/main" id="{B8797476-AA42-6438-9E41-510E20DC00D7}"/>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17" name="Picture 16" descr="A close up of a logo&#10;&#10;Description automatically generated">
              <a:extLst>
                <a:ext uri="{FF2B5EF4-FFF2-40B4-BE49-F238E27FC236}">
                  <a16:creationId xmlns:a16="http://schemas.microsoft.com/office/drawing/2014/main" id="{31C8E636-B8A4-DB8B-7105-85EE4C76985C}"/>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18" name="Elbow Connector 17">
              <a:extLst>
                <a:ext uri="{FF2B5EF4-FFF2-40B4-BE49-F238E27FC236}">
                  <a16:creationId xmlns:a16="http://schemas.microsoft.com/office/drawing/2014/main" id="{16EB39D6-ACDA-3111-01B1-CC1A5AA091B0}"/>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9FF0ED2-19B4-FF86-B429-144E23F22459}"/>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73705E3-D401-14CF-B13E-DD36DBA276A7}"/>
                </a:ext>
              </a:extLst>
            </p:cNvPr>
            <p:cNvPicPr>
              <a:picLocks noChangeAspect="1"/>
            </p:cNvPicPr>
            <p:nvPr/>
          </p:nvPicPr>
          <p:blipFill>
            <a:blip r:embed="rId4">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21" name="Elbow Connector 20">
              <a:extLst>
                <a:ext uri="{FF2B5EF4-FFF2-40B4-BE49-F238E27FC236}">
                  <a16:creationId xmlns:a16="http://schemas.microsoft.com/office/drawing/2014/main" id="{425DE2B8-8C27-CB3D-BC0B-40C269CC5E34}"/>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4572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A8229-87CA-7B4F-AB99-2489744C764A}"/>
              </a:ext>
            </a:extLst>
          </p:cNvPr>
          <p:cNvSpPr>
            <a:spLocks noGrp="1"/>
          </p:cNvSpPr>
          <p:nvPr>
            <p:ph type="title"/>
          </p:nvPr>
        </p:nvSpPr>
        <p:spPr/>
        <p:txBody>
          <a:bodyPr/>
          <a:lstStyle/>
          <a:p>
            <a:r>
              <a:rPr lang="en-US" dirty="0"/>
              <a:t>CONTENTS</a:t>
            </a:r>
          </a:p>
        </p:txBody>
      </p:sp>
      <p:cxnSp>
        <p:nvCxnSpPr>
          <p:cNvPr id="46" name="Straight Connector 45">
            <a:extLst>
              <a:ext uri="{FF2B5EF4-FFF2-40B4-BE49-F238E27FC236}">
                <a16:creationId xmlns:a16="http://schemas.microsoft.com/office/drawing/2014/main" id="{A8E3AD36-D3C3-BC47-BFC4-57C270AA42CB}"/>
              </a:ext>
            </a:extLst>
          </p:cNvPr>
          <p:cNvCxnSpPr/>
          <p:nvPr/>
        </p:nvCxnSpPr>
        <p:spPr>
          <a:xfrm>
            <a:off x="3291870" y="568608"/>
            <a:ext cx="0" cy="4006279"/>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8" name="Table 17">
            <a:extLst>
              <a:ext uri="{FF2B5EF4-FFF2-40B4-BE49-F238E27FC236}">
                <a16:creationId xmlns:a16="http://schemas.microsoft.com/office/drawing/2014/main" id="{263D32AE-C981-C043-8D21-45874A80EAD7}"/>
              </a:ext>
            </a:extLst>
          </p:cNvPr>
          <p:cNvGraphicFramePr>
            <a:graphicFrameLocks noGrp="1"/>
          </p:cNvGraphicFramePr>
          <p:nvPr>
            <p:extLst>
              <p:ext uri="{D42A27DB-BD31-4B8C-83A1-F6EECF244321}">
                <p14:modId xmlns:p14="http://schemas.microsoft.com/office/powerpoint/2010/main" val="811357657"/>
              </p:ext>
            </p:extLst>
          </p:nvPr>
        </p:nvGraphicFramePr>
        <p:xfrm>
          <a:off x="3680508" y="643911"/>
          <a:ext cx="4892066" cy="3752818"/>
        </p:xfrm>
        <a:graphic>
          <a:graphicData uri="http://schemas.openxmlformats.org/drawingml/2006/table">
            <a:tbl>
              <a:tblPr>
                <a:tableStyleId>{5C22544A-7EE6-4342-B048-85BDC9FD1C3A}</a:tableStyleId>
              </a:tblPr>
              <a:tblGrid>
                <a:gridCol w="1247209">
                  <a:extLst>
                    <a:ext uri="{9D8B030D-6E8A-4147-A177-3AD203B41FA5}">
                      <a16:colId xmlns:a16="http://schemas.microsoft.com/office/drawing/2014/main" val="2477323493"/>
                    </a:ext>
                  </a:extLst>
                </a:gridCol>
                <a:gridCol w="3644857">
                  <a:extLst>
                    <a:ext uri="{9D8B030D-6E8A-4147-A177-3AD203B41FA5}">
                      <a16:colId xmlns:a16="http://schemas.microsoft.com/office/drawing/2014/main" val="2481103608"/>
                    </a:ext>
                  </a:extLst>
                </a:gridCol>
              </a:tblGrid>
              <a:tr h="448464">
                <a:tc>
                  <a:txBody>
                    <a:bodyPr/>
                    <a:lstStyle/>
                    <a:p>
                      <a:pPr algn="ctr"/>
                      <a:r>
                        <a:rPr lang="en-US" sz="2000" dirty="0">
                          <a:solidFill>
                            <a:schemeClr val="accent1"/>
                          </a:solidFill>
                          <a:latin typeface="Arial" panose="020B0604020202020204" pitchFamily="34" charset="0"/>
                          <a:cs typeface="Arial" panose="020B0604020202020204" pitchFamily="34"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accent1"/>
                          </a:solidFill>
                          <a:latin typeface="Arial" panose="020B0604020202020204" pitchFamily="34" charset="0"/>
                          <a:cs typeface="Arial" panose="020B0604020202020204" pitchFamily="34" charset="0"/>
                        </a:rPr>
                        <a:t>INTRODUCTION</a:t>
                      </a:r>
                    </a:p>
                  </a:txBody>
                  <a:tcPr marL="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8147999"/>
                  </a:ext>
                </a:extLst>
              </a:tr>
              <a:tr h="448464">
                <a:tc>
                  <a:txBody>
                    <a:bodyPr/>
                    <a:lstStyle/>
                    <a:p>
                      <a:pPr algn="ctr"/>
                      <a:r>
                        <a:rPr lang="en-US" sz="2000" dirty="0">
                          <a:solidFill>
                            <a:schemeClr val="accent1"/>
                          </a:solidFill>
                          <a:latin typeface="Arial" panose="020B0604020202020204" pitchFamily="34" charset="0"/>
                          <a:cs typeface="Arial" panose="020B0604020202020204" pitchFamily="34" charset="0"/>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accent1"/>
                          </a:solidFill>
                          <a:latin typeface="Arial" panose="020B0604020202020204" pitchFamily="34" charset="0"/>
                          <a:cs typeface="Arial" panose="020B0604020202020204" pitchFamily="34" charset="0"/>
                        </a:rPr>
                        <a:t>QR CODE MARKET MODELS</a:t>
                      </a:r>
                    </a:p>
                  </a:txBody>
                  <a:tcPr marL="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3924611"/>
                  </a:ext>
                </a:extLst>
              </a:tr>
              <a:tr h="448464">
                <a:tc>
                  <a:txBody>
                    <a:bodyPr/>
                    <a:lstStyle/>
                    <a:p>
                      <a:pPr algn="ctr"/>
                      <a:r>
                        <a:rPr lang="en-US" sz="2000" dirty="0">
                          <a:solidFill>
                            <a:schemeClr val="accent1"/>
                          </a:solidFill>
                          <a:latin typeface="Arial" panose="020B0604020202020204" pitchFamily="34" charset="0"/>
                          <a:cs typeface="Arial" panose="020B0604020202020204" pitchFamily="34" charset="0"/>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accent1"/>
                          </a:solidFill>
                          <a:latin typeface="Arial" panose="020B0604020202020204" pitchFamily="34" charset="0"/>
                          <a:ea typeface="+mn-ea"/>
                          <a:cs typeface="Arial" panose="020B0604020202020204" pitchFamily="34" charset="0"/>
                        </a:rPr>
                        <a:t>A LEVEL ONE PERSPECTIVE</a:t>
                      </a:r>
                    </a:p>
                  </a:txBody>
                  <a:tcPr marL="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858376"/>
                  </a:ext>
                </a:extLst>
              </a:tr>
              <a:tr h="626622">
                <a:tc>
                  <a:txBody>
                    <a:bodyPr/>
                    <a:lstStyle/>
                    <a:p>
                      <a:pPr algn="ctr"/>
                      <a:r>
                        <a:rPr lang="en-US" sz="2000" dirty="0">
                          <a:solidFill>
                            <a:schemeClr val="accent1"/>
                          </a:solidFill>
                          <a:latin typeface="Arial" panose="020B0604020202020204" pitchFamily="34" charset="0"/>
                          <a:cs typeface="Arial" panose="020B0604020202020204" pitchFamily="34" charset="0"/>
                        </a:rPr>
                        <a:t>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accent1"/>
                          </a:solidFill>
                          <a:latin typeface="Arial" panose="020B0604020202020204" pitchFamily="34" charset="0"/>
                          <a:cs typeface="Arial" panose="020B0604020202020204" pitchFamily="34" charset="0"/>
                        </a:rPr>
                        <a:t>MARKET LANDSCAPE</a:t>
                      </a:r>
                    </a:p>
                  </a:txBody>
                  <a:tcPr marL="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7443866"/>
                  </a:ext>
                </a:extLst>
              </a:tr>
              <a:tr h="626622">
                <a:tc>
                  <a:txBody>
                    <a:bodyPr/>
                    <a:lstStyle/>
                    <a:p>
                      <a:pPr algn="ctr"/>
                      <a:r>
                        <a:rPr lang="en-US" sz="2000" dirty="0">
                          <a:solidFill>
                            <a:schemeClr val="accent1"/>
                          </a:solidFill>
                          <a:latin typeface="Arial" panose="020B0604020202020204" pitchFamily="34" charset="0"/>
                          <a:cs typeface="Arial" panose="020B0604020202020204" pitchFamily="34" charset="0"/>
                        </a:rPr>
                        <a:t>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accent1"/>
                          </a:solidFill>
                          <a:latin typeface="Arial" panose="020B0604020202020204" pitchFamily="34" charset="0"/>
                          <a:cs typeface="Arial" panose="020B0604020202020204" pitchFamily="34" charset="0"/>
                        </a:rPr>
                        <a:t>FRAUD MANAGEMENT</a:t>
                      </a:r>
                    </a:p>
                  </a:txBody>
                  <a:tcPr marL="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4343319"/>
                  </a:ext>
                </a:extLst>
              </a:tr>
              <a:tr h="527560">
                <a:tc>
                  <a:txBody>
                    <a:bodyPr/>
                    <a:lstStyle/>
                    <a:p>
                      <a:pPr algn="ctr"/>
                      <a:r>
                        <a:rPr lang="en-US" sz="2000" dirty="0">
                          <a:solidFill>
                            <a:schemeClr val="accent1"/>
                          </a:solidFill>
                          <a:latin typeface="Arial" panose="020B0604020202020204" pitchFamily="34" charset="0"/>
                          <a:cs typeface="Arial" panose="020B0604020202020204" pitchFamily="34" charset="0"/>
                        </a:rPr>
                        <a:t>77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accent1"/>
                          </a:solidFill>
                          <a:latin typeface="Arial" panose="020B0604020202020204" pitchFamily="34" charset="0"/>
                          <a:cs typeface="Arial" panose="020B0604020202020204" pitchFamily="34" charset="0"/>
                        </a:rPr>
                        <a:t>FUTURE DIRECTIONS</a:t>
                      </a:r>
                    </a:p>
                  </a:txBody>
                  <a:tcPr marL="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9787795"/>
                  </a:ext>
                </a:extLst>
              </a:tr>
              <a:tr h="626622">
                <a:tc>
                  <a:txBody>
                    <a:bodyPr/>
                    <a:lstStyle/>
                    <a:p>
                      <a:pPr algn="ctr"/>
                      <a:r>
                        <a:rPr lang="en-US" sz="2000" dirty="0">
                          <a:solidFill>
                            <a:schemeClr val="accent1"/>
                          </a:solidFill>
                          <a:latin typeface="Arial" panose="020B0604020202020204" pitchFamily="34" charset="0"/>
                          <a:cs typeface="Arial" panose="020B0604020202020204" pitchFamily="34" charset="0"/>
                        </a:rPr>
                        <a:t>80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solidFill>
                            <a:schemeClr val="accent1"/>
                          </a:solidFill>
                          <a:latin typeface="Arial" panose="020B0604020202020204" pitchFamily="34" charset="0"/>
                          <a:cs typeface="Arial" panose="020B0604020202020204" pitchFamily="34" charset="0"/>
                        </a:rPr>
                        <a:t>APPENDIX: QR CODE DATA FORMATS</a:t>
                      </a:r>
                    </a:p>
                  </a:txBody>
                  <a:tcPr marL="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3334728"/>
                  </a:ext>
                </a:extLst>
              </a:tr>
            </a:tbl>
          </a:graphicData>
        </a:graphic>
      </p:graphicFrame>
    </p:spTree>
    <p:extLst>
      <p:ext uri="{BB962C8B-B14F-4D97-AF65-F5344CB8AC3E}">
        <p14:creationId xmlns:p14="http://schemas.microsoft.com/office/powerpoint/2010/main" val="4291404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pPr algn="l"/>
            <a:r>
              <a:rPr lang="en-US" dirty="0"/>
              <a:t>App Functionalities and Support for Basic Phone Payments</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3365370" y="2734572"/>
            <a:ext cx="5217775" cy="441477"/>
          </a:xfrm>
        </p:spPr>
        <p:txBody>
          <a:bodyPr/>
          <a:lstStyle/>
          <a:p>
            <a:pPr marL="171450" indent="-171450" algn="l">
              <a:buFont typeface="Arial" panose="020B0604020202020204" pitchFamily="34" charset="0"/>
              <a:buChar char="•"/>
            </a:pPr>
            <a:r>
              <a:rPr lang="en-US" b="0" dirty="0">
                <a:solidFill>
                  <a:schemeClr val="tx1"/>
                </a:solidFill>
              </a:rPr>
              <a:t>Supporting all major local languages in the QR code enables the local population to engage in digital commerce to use the same app while traveling in the region</a:t>
            </a: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r>
              <a:rPr lang="en-US" dirty="0">
                <a:solidFill>
                  <a:schemeClr val="tx1"/>
                </a:solidFill>
              </a:rPr>
              <a:t>Foundational design choices support QR code payments to be aligned with the low-income end user requirements.</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2196871929"/>
              </p:ext>
            </p:extLst>
          </p:nvPr>
        </p:nvGraphicFramePr>
        <p:xfrm>
          <a:off x="816800" y="2718764"/>
          <a:ext cx="2188969" cy="441960"/>
        </p:xfrm>
        <a:graphic>
          <a:graphicData uri="http://schemas.openxmlformats.org/drawingml/2006/table">
            <a:tbl>
              <a:tblPr>
                <a:tableStyleId>{5C22544A-7EE6-4342-B048-85BDC9FD1C3A}</a:tableStyleId>
              </a:tblPr>
              <a:tblGrid>
                <a:gridCol w="2188969">
                  <a:extLst>
                    <a:ext uri="{9D8B030D-6E8A-4147-A177-3AD203B41FA5}">
                      <a16:colId xmlns:a16="http://schemas.microsoft.com/office/drawing/2014/main" val="20000"/>
                    </a:ext>
                  </a:extLst>
                </a:gridCol>
              </a:tblGrid>
              <a:tr h="408440">
                <a:tc>
                  <a:txBody>
                    <a:bodyPr/>
                    <a:lstStyle/>
                    <a:p>
                      <a:pPr algn="ct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QR code supports major local languages </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a:extLst>
              <a:ext uri="{FF2B5EF4-FFF2-40B4-BE49-F238E27FC236}">
                <a16:creationId xmlns:a16="http://schemas.microsoft.com/office/drawing/2014/main" id="{876E1EA3-77BD-4E44-4A60-65A4DE8EE2E3}"/>
              </a:ext>
            </a:extLst>
          </p:cNvPr>
          <p:cNvSpPr txBox="1"/>
          <p:nvPr/>
        </p:nvSpPr>
        <p:spPr>
          <a:xfrm>
            <a:off x="2829992" y="-11486"/>
            <a:ext cx="1053874" cy="274320"/>
          </a:xfrm>
          <a:prstGeom prst="rect">
            <a:avLst/>
          </a:prstGeom>
          <a:solidFill>
            <a:schemeClr val="accent4"/>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11" name="TextBox 10">
            <a:extLst>
              <a:ext uri="{FF2B5EF4-FFF2-40B4-BE49-F238E27FC236}">
                <a16:creationId xmlns:a16="http://schemas.microsoft.com/office/drawing/2014/main" id="{32063AC6-20F2-1B28-8DFD-1A36C7B3086D}"/>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12" name="TextBox 11">
            <a:extLst>
              <a:ext uri="{FF2B5EF4-FFF2-40B4-BE49-F238E27FC236}">
                <a16:creationId xmlns:a16="http://schemas.microsoft.com/office/drawing/2014/main" id="{5981768E-E37C-52D5-17C0-643E90014A04}"/>
              </a:ext>
            </a:extLst>
          </p:cNvPr>
          <p:cNvSpPr txBox="1"/>
          <p:nvPr/>
        </p:nvSpPr>
        <p:spPr>
          <a:xfrm>
            <a:off x="4937740"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
        <p:nvSpPr>
          <p:cNvPr id="13" name="TextBox 12">
            <a:extLst>
              <a:ext uri="{FF2B5EF4-FFF2-40B4-BE49-F238E27FC236}">
                <a16:creationId xmlns:a16="http://schemas.microsoft.com/office/drawing/2014/main" id="{C638E0A0-A99D-9C86-F993-35F39A52A1FD}"/>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14" name="TextBox 13">
            <a:extLst>
              <a:ext uri="{FF2B5EF4-FFF2-40B4-BE49-F238E27FC236}">
                <a16:creationId xmlns:a16="http://schemas.microsoft.com/office/drawing/2014/main" id="{5483778A-A938-22DE-C700-3C9C505A6393}"/>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5" name="TextBox 14">
            <a:extLst>
              <a:ext uri="{FF2B5EF4-FFF2-40B4-BE49-F238E27FC236}">
                <a16:creationId xmlns:a16="http://schemas.microsoft.com/office/drawing/2014/main" id="{FEA30A1D-3C78-C632-340A-1A0848990256}"/>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cxnSp>
        <p:nvCxnSpPr>
          <p:cNvPr id="17" name="Straight Connector 16">
            <a:extLst>
              <a:ext uri="{FF2B5EF4-FFF2-40B4-BE49-F238E27FC236}">
                <a16:creationId xmlns:a16="http://schemas.microsoft.com/office/drawing/2014/main" id="{E437EEAF-E99D-6334-2E33-27239A91B1B9}"/>
              </a:ext>
            </a:extLst>
          </p:cNvPr>
          <p:cNvCxnSpPr/>
          <p:nvPr/>
        </p:nvCxnSpPr>
        <p:spPr>
          <a:xfrm>
            <a:off x="377032" y="2536217"/>
            <a:ext cx="8125945"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8" name="Content Placeholder 8">
            <a:extLst>
              <a:ext uri="{FF2B5EF4-FFF2-40B4-BE49-F238E27FC236}">
                <a16:creationId xmlns:a16="http://schemas.microsoft.com/office/drawing/2014/main" id="{08AD3A14-F8EE-D9FF-834B-DEA0BE14F96B}"/>
              </a:ext>
            </a:extLst>
          </p:cNvPr>
          <p:cNvSpPr txBox="1">
            <a:spLocks/>
          </p:cNvSpPr>
          <p:nvPr/>
        </p:nvSpPr>
        <p:spPr>
          <a:xfrm>
            <a:off x="3365370" y="3506587"/>
            <a:ext cx="5217776" cy="1172260"/>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lvl="0"/>
            <a:r>
              <a:rPr lang="en-US" b="0" dirty="0">
                <a:solidFill>
                  <a:schemeClr val="tx1"/>
                </a:solidFill>
              </a:rPr>
              <a:t>App functionalities aim to support features that make it easier to use and consume QR code payments (e.g. copy &amp; paste functionality for e-commerce)</a:t>
            </a:r>
          </a:p>
          <a:p>
            <a:r>
              <a:rPr lang="en-US" b="0" dirty="0">
                <a:solidFill>
                  <a:schemeClr val="tx1"/>
                </a:solidFill>
              </a:rPr>
              <a:t>Schemes that seek to ensure a specific user experience need to ensure these requirements are in the Rulebook</a:t>
            </a:r>
          </a:p>
          <a:p>
            <a:pPr marL="171450" lvl="0" indent="-171450" algn="l">
              <a:buFont typeface="Arial" panose="020B0604020202020204" pitchFamily="34" charset="0"/>
              <a:buChar char="•"/>
            </a:pPr>
            <a:endParaRPr lang="en-US" sz="1000" dirty="0">
              <a:solidFill>
                <a:schemeClr val="tx1"/>
              </a:solidFill>
              <a:latin typeface="+mn-lt"/>
            </a:endParaRPr>
          </a:p>
        </p:txBody>
      </p:sp>
      <p:graphicFrame>
        <p:nvGraphicFramePr>
          <p:cNvPr id="19" name="Table 18">
            <a:extLst>
              <a:ext uri="{FF2B5EF4-FFF2-40B4-BE49-F238E27FC236}">
                <a16:creationId xmlns:a16="http://schemas.microsoft.com/office/drawing/2014/main" id="{6E823B6C-2E51-0115-3674-3D4F67A85CA4}"/>
              </a:ext>
            </a:extLst>
          </p:cNvPr>
          <p:cNvGraphicFramePr>
            <a:graphicFrameLocks noGrp="1"/>
          </p:cNvGraphicFramePr>
          <p:nvPr>
            <p:extLst>
              <p:ext uri="{D42A27DB-BD31-4B8C-83A1-F6EECF244321}">
                <p14:modId xmlns:p14="http://schemas.microsoft.com/office/powerpoint/2010/main" val="2542702227"/>
              </p:ext>
            </p:extLst>
          </p:nvPr>
        </p:nvGraphicFramePr>
        <p:xfrm>
          <a:off x="816800" y="3559656"/>
          <a:ext cx="2188969" cy="594360"/>
        </p:xfrm>
        <a:graphic>
          <a:graphicData uri="http://schemas.openxmlformats.org/drawingml/2006/table">
            <a:tbl>
              <a:tblPr>
                <a:tableStyleId>{5C22544A-7EE6-4342-B048-85BDC9FD1C3A}</a:tableStyleId>
              </a:tblPr>
              <a:tblGrid>
                <a:gridCol w="2188969">
                  <a:extLst>
                    <a:ext uri="{9D8B030D-6E8A-4147-A177-3AD203B41FA5}">
                      <a16:colId xmlns:a16="http://schemas.microsoft.com/office/drawing/2014/main" val="20000"/>
                    </a:ext>
                  </a:extLst>
                </a:gridCol>
              </a:tblGrid>
              <a:tr h="54950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App functionality and user experience minimum requirements are included in app certification procedures</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Content Placeholder 8">
            <a:extLst>
              <a:ext uri="{FF2B5EF4-FFF2-40B4-BE49-F238E27FC236}">
                <a16:creationId xmlns:a16="http://schemas.microsoft.com/office/drawing/2014/main" id="{6C84E3D4-EC91-8E4D-2D51-357228437D93}"/>
              </a:ext>
            </a:extLst>
          </p:cNvPr>
          <p:cNvSpPr txBox="1">
            <a:spLocks/>
          </p:cNvSpPr>
          <p:nvPr/>
        </p:nvSpPr>
        <p:spPr>
          <a:xfrm>
            <a:off x="3365370" y="1278114"/>
            <a:ext cx="5137607" cy="949592"/>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marL="171450" indent="-171450" algn="l">
              <a:buFont typeface="Arial" panose="020B0604020202020204" pitchFamily="34" charset="0"/>
              <a:buChar char="•"/>
            </a:pPr>
            <a:r>
              <a:rPr lang="en-US" b="0" dirty="0">
                <a:solidFill>
                  <a:schemeClr val="tx1"/>
                </a:solidFill>
              </a:rPr>
              <a:t>Including provisions in the QR code specification, such as requiring a merchant ID using a specific structure to be included in the QR Code display in order to support feature/basic phones to make payments expands digital payments to those who don't own a smart phone</a:t>
            </a:r>
          </a:p>
          <a:p>
            <a:pPr marL="171450" indent="-171450" algn="l">
              <a:buFont typeface="Arial" panose="020B0604020202020204" pitchFamily="34" charset="0"/>
              <a:buChar char="•"/>
            </a:pPr>
            <a:r>
              <a:rPr lang="en-US" b="0" dirty="0">
                <a:solidFill>
                  <a:schemeClr val="tx1"/>
                </a:solidFill>
              </a:rPr>
              <a:t>Although less digital, this ability is essential for the majority of potential users</a:t>
            </a:r>
            <a:endParaRPr lang="en-US" b="0" strike="sngStrike" dirty="0">
              <a:solidFill>
                <a:schemeClr val="tx1"/>
              </a:solidFill>
            </a:endParaRPr>
          </a:p>
        </p:txBody>
      </p:sp>
      <p:graphicFrame>
        <p:nvGraphicFramePr>
          <p:cNvPr id="5" name="Table 4">
            <a:extLst>
              <a:ext uri="{FF2B5EF4-FFF2-40B4-BE49-F238E27FC236}">
                <a16:creationId xmlns:a16="http://schemas.microsoft.com/office/drawing/2014/main" id="{85FB122C-4B25-B41B-4380-72920CAC3C33}"/>
              </a:ext>
            </a:extLst>
          </p:cNvPr>
          <p:cNvGraphicFramePr>
            <a:graphicFrameLocks noGrp="1"/>
          </p:cNvGraphicFramePr>
          <p:nvPr>
            <p:extLst>
              <p:ext uri="{D42A27DB-BD31-4B8C-83A1-F6EECF244321}">
                <p14:modId xmlns:p14="http://schemas.microsoft.com/office/powerpoint/2010/main" val="1258167466"/>
              </p:ext>
            </p:extLst>
          </p:nvPr>
        </p:nvGraphicFramePr>
        <p:xfrm>
          <a:off x="816800" y="1356524"/>
          <a:ext cx="2188969" cy="716280"/>
        </p:xfrm>
        <a:graphic>
          <a:graphicData uri="http://schemas.openxmlformats.org/drawingml/2006/table">
            <a:tbl>
              <a:tblPr>
                <a:tableStyleId>{5C22544A-7EE6-4342-B048-85BDC9FD1C3A}</a:tableStyleId>
              </a:tblPr>
              <a:tblGrid>
                <a:gridCol w="2188969">
                  <a:extLst>
                    <a:ext uri="{9D8B030D-6E8A-4147-A177-3AD203B41FA5}">
                      <a16:colId xmlns:a16="http://schemas.microsoft.com/office/drawing/2014/main" val="20000"/>
                    </a:ext>
                  </a:extLst>
                </a:gridCol>
              </a:tblGrid>
              <a:tr h="549503">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685800" rtl="0" eaLnBrk="1" fontAlgn="auto" latinLnBrk="0" hangingPunct="1">
                        <a:lnSpc>
                          <a:spcPct val="95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Feature/basic phones are supported by the QR code  </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8" name="Straight Connector 7">
            <a:extLst>
              <a:ext uri="{FF2B5EF4-FFF2-40B4-BE49-F238E27FC236}">
                <a16:creationId xmlns:a16="http://schemas.microsoft.com/office/drawing/2014/main" id="{EC78B315-4BA5-CF92-F4BC-7AA8FDFFEBD1}"/>
              </a:ext>
            </a:extLst>
          </p:cNvPr>
          <p:cNvCxnSpPr/>
          <p:nvPr/>
        </p:nvCxnSpPr>
        <p:spPr>
          <a:xfrm>
            <a:off x="457200" y="3347320"/>
            <a:ext cx="8125945"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377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Dynamic QR Code Capability</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3591613" y="1466125"/>
            <a:ext cx="4939645" cy="1590102"/>
          </a:xfrm>
        </p:spPr>
        <p:txBody>
          <a:bodyPr/>
          <a:lstStyle/>
          <a:p>
            <a:pPr marL="171450" lvl="0" indent="-171450" algn="l">
              <a:buFont typeface="Arial" panose="020B0604020202020204" pitchFamily="34" charset="0"/>
              <a:buChar char="•"/>
            </a:pPr>
            <a:r>
              <a:rPr lang="en-US" b="0" dirty="0">
                <a:solidFill>
                  <a:schemeClr val="tx1"/>
                </a:solidFill>
              </a:rPr>
              <a:t>Dynamic QR codes offer a better experience to the merchant who can issue multiple codes for different items and enjoy greater control over the payment amount</a:t>
            </a:r>
          </a:p>
          <a:p>
            <a:pPr marL="171450" lvl="0" indent="-171450" algn="l">
              <a:buFont typeface="Arial" panose="020B0604020202020204" pitchFamily="34" charset="0"/>
              <a:buChar char="•"/>
            </a:pPr>
            <a:r>
              <a:rPr lang="en-US" b="0" dirty="0">
                <a:solidFill>
                  <a:schemeClr val="tx1"/>
                </a:solidFill>
              </a:rPr>
              <a:t>Dynamic QR codes are also more secure than static codes as they are harder to counterfeit, have a limited life span, and can be used for a limit number of scans</a:t>
            </a: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dirty="0"/>
              <a:t>Supporting dynamic QR code capability provides additional value to merchants and extra security</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1371698538"/>
              </p:ext>
            </p:extLst>
          </p:nvPr>
        </p:nvGraphicFramePr>
        <p:xfrm>
          <a:off x="845353" y="2515261"/>
          <a:ext cx="2511576" cy="769323"/>
        </p:xfrm>
        <a:graphic>
          <a:graphicData uri="http://schemas.openxmlformats.org/drawingml/2006/table">
            <a:tbl>
              <a:tblPr>
                <a:tableStyleId>{5C22544A-7EE6-4342-B048-85BDC9FD1C3A}</a:tableStyleId>
              </a:tblPr>
              <a:tblGrid>
                <a:gridCol w="2511576">
                  <a:extLst>
                    <a:ext uri="{9D8B030D-6E8A-4147-A177-3AD203B41FA5}">
                      <a16:colId xmlns:a16="http://schemas.microsoft.com/office/drawing/2014/main" val="20000"/>
                    </a:ext>
                  </a:extLst>
                </a:gridCol>
              </a:tblGrid>
              <a:tr h="7693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algn="ct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algn="ct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Supports dynamic QR Code</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2" name="TextBox 11">
            <a:extLst>
              <a:ext uri="{FF2B5EF4-FFF2-40B4-BE49-F238E27FC236}">
                <a16:creationId xmlns:a16="http://schemas.microsoft.com/office/drawing/2014/main" id="{743E3278-284A-D723-D438-5D1ADD00AE42}"/>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13" name="TextBox 12">
            <a:extLst>
              <a:ext uri="{FF2B5EF4-FFF2-40B4-BE49-F238E27FC236}">
                <a16:creationId xmlns:a16="http://schemas.microsoft.com/office/drawing/2014/main" id="{CE43D241-0F40-EAA7-F612-0FF206E3E283}"/>
              </a:ext>
            </a:extLst>
          </p:cNvPr>
          <p:cNvSpPr txBox="1"/>
          <p:nvPr/>
        </p:nvSpPr>
        <p:spPr>
          <a:xfrm>
            <a:off x="3883866" y="-11486"/>
            <a:ext cx="1053874" cy="274320"/>
          </a:xfrm>
          <a:prstGeom prst="rect">
            <a:avLst/>
          </a:prstGeom>
          <a:solidFill>
            <a:srgbClr val="4E1216"/>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14" name="TextBox 13">
            <a:extLst>
              <a:ext uri="{FF2B5EF4-FFF2-40B4-BE49-F238E27FC236}">
                <a16:creationId xmlns:a16="http://schemas.microsoft.com/office/drawing/2014/main" id="{D2036E9C-48A1-D857-B7CC-5AC9081EC653}"/>
              </a:ext>
            </a:extLst>
          </p:cNvPr>
          <p:cNvSpPr txBox="1"/>
          <p:nvPr/>
        </p:nvSpPr>
        <p:spPr>
          <a:xfrm>
            <a:off x="4937740"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
        <p:nvSpPr>
          <p:cNvPr id="15" name="TextBox 14">
            <a:extLst>
              <a:ext uri="{FF2B5EF4-FFF2-40B4-BE49-F238E27FC236}">
                <a16:creationId xmlns:a16="http://schemas.microsoft.com/office/drawing/2014/main" id="{19C6E5A5-7F5C-D259-EEBB-06AB7800059C}"/>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16" name="TextBox 15">
            <a:extLst>
              <a:ext uri="{FF2B5EF4-FFF2-40B4-BE49-F238E27FC236}">
                <a16:creationId xmlns:a16="http://schemas.microsoft.com/office/drawing/2014/main" id="{1650392D-57AC-5DFB-B856-F98090FB85F4}"/>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7" name="TextBox 16">
            <a:extLst>
              <a:ext uri="{FF2B5EF4-FFF2-40B4-BE49-F238E27FC236}">
                <a16:creationId xmlns:a16="http://schemas.microsoft.com/office/drawing/2014/main" id="{9A19F5C2-1547-1362-39E4-DEFD44FE5FD7}"/>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pic>
        <p:nvPicPr>
          <p:cNvPr id="1026" name="Picture 2" descr="Scan Here: Why You NEED QR Codes for Payment — Etactics">
            <a:extLst>
              <a:ext uri="{FF2B5EF4-FFF2-40B4-BE49-F238E27FC236}">
                <a16:creationId xmlns:a16="http://schemas.microsoft.com/office/drawing/2014/main" id="{48575C91-469A-5131-4D72-B83B59B6D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71750"/>
            <a:ext cx="3000425" cy="20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241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pPr defTabSz="914400">
              <a:lnSpc>
                <a:spcPct val="100000"/>
              </a:lnSpc>
              <a:spcBef>
                <a:spcPts val="0"/>
              </a:spcBef>
              <a:defRPr/>
            </a:pPr>
            <a:r>
              <a:rPr lang="en-US" dirty="0"/>
              <a:t>Proper Use of URL/URI and Rich Data Capabilities</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3768577" y="2784583"/>
            <a:ext cx="4857722" cy="2069693"/>
          </a:xfrm>
        </p:spPr>
        <p:txBody>
          <a:bodyPr/>
          <a:lstStyle/>
          <a:p>
            <a:pPr marL="171450" lvl="0" indent="-171450" algn="l">
              <a:buFont typeface="Arial" panose="020B0604020202020204" pitchFamily="34" charset="0"/>
              <a:buChar char="•"/>
            </a:pPr>
            <a:r>
              <a:rPr lang="en-US" b="0" dirty="0">
                <a:solidFill>
                  <a:schemeClr val="tx1"/>
                </a:solidFill>
              </a:rPr>
              <a:t>Storing rich data in the URL keeps the size of the QR code manageable regardless of the amount of the information maintained</a:t>
            </a:r>
          </a:p>
          <a:p>
            <a:pPr marL="171450" lvl="0" indent="-171450" algn="l">
              <a:buFont typeface="Arial" panose="020B0604020202020204" pitchFamily="34" charset="0"/>
              <a:buChar char="•"/>
            </a:pPr>
            <a:r>
              <a:rPr lang="en-US" b="0" dirty="0">
                <a:solidFill>
                  <a:schemeClr val="tx1"/>
                </a:solidFill>
              </a:rPr>
              <a:t>This method of storing data in the URL is also more secure since the data is not stored in the QR code, which is visible to anyone with a QR reader, but instead stored at a secure protected location</a:t>
            </a:r>
          </a:p>
          <a:p>
            <a:r>
              <a:rPr lang="en-US" b="0" dirty="0">
                <a:solidFill>
                  <a:schemeClr val="tx1"/>
                </a:solidFill>
              </a:rPr>
              <a:t>Usage of rich data allows merchants to compete on offering value added services like loyalty or suggested tipping, among other items. Other rich data enables additional use cases such as payments with a future date, installment payments, or other value-added capabilities of IP that can be leveraged in QR codes</a:t>
            </a: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pPr defTabSz="914400" fontAlgn="t">
              <a:lnSpc>
                <a:spcPct val="100000"/>
              </a:lnSpc>
              <a:spcBef>
                <a:spcPts val="0"/>
              </a:spcBef>
              <a:spcAft>
                <a:spcPts val="0"/>
              </a:spcAft>
              <a:defRPr/>
            </a:pPr>
            <a:r>
              <a:rPr lang="en-US" dirty="0">
                <a:solidFill>
                  <a:schemeClr val="tx1"/>
                </a:solidFill>
              </a:rPr>
              <a:t>Supporting rich data capabilities (information beyond merchant ID, transaction ID, transaction value) through a URL/URI provides additional value to merchants and increases security</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3602974255"/>
              </p:ext>
            </p:extLst>
          </p:nvPr>
        </p:nvGraphicFramePr>
        <p:xfrm>
          <a:off x="845353" y="3345060"/>
          <a:ext cx="2511576" cy="769323"/>
        </p:xfrm>
        <a:graphic>
          <a:graphicData uri="http://schemas.openxmlformats.org/drawingml/2006/table">
            <a:tbl>
              <a:tblPr>
                <a:tableStyleId>{5C22544A-7EE6-4342-B048-85BDC9FD1C3A}</a:tableStyleId>
              </a:tblPr>
              <a:tblGrid>
                <a:gridCol w="2511576">
                  <a:extLst>
                    <a:ext uri="{9D8B030D-6E8A-4147-A177-3AD203B41FA5}">
                      <a16:colId xmlns:a16="http://schemas.microsoft.com/office/drawing/2014/main" val="20000"/>
                    </a:ext>
                  </a:extLst>
                </a:gridCol>
              </a:tblGrid>
              <a:tr h="7693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Rich data is stored in URL at a trusted source (DFSP/PSP, RPPS), not in QR code data fields</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2" name="TextBox 11">
            <a:extLst>
              <a:ext uri="{FF2B5EF4-FFF2-40B4-BE49-F238E27FC236}">
                <a16:creationId xmlns:a16="http://schemas.microsoft.com/office/drawing/2014/main" id="{743E3278-284A-D723-D438-5D1ADD00AE42}"/>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13" name="TextBox 12">
            <a:extLst>
              <a:ext uri="{FF2B5EF4-FFF2-40B4-BE49-F238E27FC236}">
                <a16:creationId xmlns:a16="http://schemas.microsoft.com/office/drawing/2014/main" id="{CE43D241-0F40-EAA7-F612-0FF206E3E283}"/>
              </a:ext>
            </a:extLst>
          </p:cNvPr>
          <p:cNvSpPr txBox="1"/>
          <p:nvPr/>
        </p:nvSpPr>
        <p:spPr>
          <a:xfrm>
            <a:off x="3883866" y="-11486"/>
            <a:ext cx="1053874" cy="274320"/>
          </a:xfrm>
          <a:prstGeom prst="rect">
            <a:avLst/>
          </a:prstGeom>
          <a:solidFill>
            <a:srgbClr val="4E1216"/>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15" name="TextBox 14">
            <a:extLst>
              <a:ext uri="{FF2B5EF4-FFF2-40B4-BE49-F238E27FC236}">
                <a16:creationId xmlns:a16="http://schemas.microsoft.com/office/drawing/2014/main" id="{19C6E5A5-7F5C-D259-EEBB-06AB7800059C}"/>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16" name="TextBox 15">
            <a:extLst>
              <a:ext uri="{FF2B5EF4-FFF2-40B4-BE49-F238E27FC236}">
                <a16:creationId xmlns:a16="http://schemas.microsoft.com/office/drawing/2014/main" id="{1650392D-57AC-5DFB-B856-F98090FB85F4}"/>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7" name="TextBox 16">
            <a:extLst>
              <a:ext uri="{FF2B5EF4-FFF2-40B4-BE49-F238E27FC236}">
                <a16:creationId xmlns:a16="http://schemas.microsoft.com/office/drawing/2014/main" id="{9A19F5C2-1547-1362-39E4-DEFD44FE5FD7}"/>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
        <p:nvSpPr>
          <p:cNvPr id="4" name="TextBox 3">
            <a:extLst>
              <a:ext uri="{FF2B5EF4-FFF2-40B4-BE49-F238E27FC236}">
                <a16:creationId xmlns:a16="http://schemas.microsoft.com/office/drawing/2014/main" id="{5178EF88-2502-897D-938F-8A6436634BF3}"/>
              </a:ext>
            </a:extLst>
          </p:cNvPr>
          <p:cNvSpPr txBox="1"/>
          <p:nvPr/>
        </p:nvSpPr>
        <p:spPr>
          <a:xfrm>
            <a:off x="4937740" y="-11486"/>
            <a:ext cx="1053874" cy="274320"/>
          </a:xfrm>
          <a:prstGeom prst="rect">
            <a:avLst/>
          </a:prstGeom>
          <a:solidFill>
            <a:srgbClr val="DC646D"/>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cxnSp>
        <p:nvCxnSpPr>
          <p:cNvPr id="5" name="Straight Connector 4">
            <a:extLst>
              <a:ext uri="{FF2B5EF4-FFF2-40B4-BE49-F238E27FC236}">
                <a16:creationId xmlns:a16="http://schemas.microsoft.com/office/drawing/2014/main" id="{9755307D-A71C-C8DF-7411-AFFC145C4C20}"/>
              </a:ext>
            </a:extLst>
          </p:cNvPr>
          <p:cNvCxnSpPr/>
          <p:nvPr/>
        </p:nvCxnSpPr>
        <p:spPr>
          <a:xfrm>
            <a:off x="457200" y="2656417"/>
            <a:ext cx="8125945"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AAF023E8-4A09-5856-3F65-E38AF059F3F4}"/>
              </a:ext>
            </a:extLst>
          </p:cNvPr>
          <p:cNvGraphicFramePr>
            <a:graphicFrameLocks noGrp="1"/>
          </p:cNvGraphicFramePr>
          <p:nvPr>
            <p:extLst>
              <p:ext uri="{D42A27DB-BD31-4B8C-83A1-F6EECF244321}">
                <p14:modId xmlns:p14="http://schemas.microsoft.com/office/powerpoint/2010/main" val="1233015253"/>
              </p:ext>
            </p:extLst>
          </p:nvPr>
        </p:nvGraphicFramePr>
        <p:xfrm>
          <a:off x="845353" y="1583113"/>
          <a:ext cx="2511576" cy="769323"/>
        </p:xfrm>
        <a:graphic>
          <a:graphicData uri="http://schemas.openxmlformats.org/drawingml/2006/table">
            <a:tbl>
              <a:tblPr>
                <a:tableStyleId>{5C22544A-7EE6-4342-B048-85BDC9FD1C3A}</a:tableStyleId>
              </a:tblPr>
              <a:tblGrid>
                <a:gridCol w="2511576">
                  <a:extLst>
                    <a:ext uri="{9D8B030D-6E8A-4147-A177-3AD203B41FA5}">
                      <a16:colId xmlns:a16="http://schemas.microsoft.com/office/drawing/2014/main" val="20000"/>
                    </a:ext>
                  </a:extLst>
                </a:gridCol>
              </a:tblGrid>
              <a:tr h="769323">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algn="ct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algn="ct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Use URL/URI to support privacy and rich data, but not for redirecting to websites</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8" name="Content Placeholder 8">
            <a:extLst>
              <a:ext uri="{FF2B5EF4-FFF2-40B4-BE49-F238E27FC236}">
                <a16:creationId xmlns:a16="http://schemas.microsoft.com/office/drawing/2014/main" id="{9D145A47-2C1E-9F30-F3D0-232BF5BDD0CD}"/>
              </a:ext>
            </a:extLst>
          </p:cNvPr>
          <p:cNvSpPr txBox="1">
            <a:spLocks/>
          </p:cNvSpPr>
          <p:nvPr/>
        </p:nvSpPr>
        <p:spPr>
          <a:xfrm>
            <a:off x="3768577" y="1296653"/>
            <a:ext cx="4857722" cy="1335676"/>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marL="171450" marR="0" lvl="0" indent="-171450" algn="l" defTabSz="914400" rtl="0" eaLnBrk="1" fontAlgn="auto" latinLnBrk="0" hangingPunct="1">
              <a:buClrTx/>
              <a:buSzTx/>
              <a:buFont typeface="Arial" panose="020B0604020202020204" pitchFamily="34" charset="0"/>
              <a:buChar char="•"/>
              <a:tabLst/>
              <a:defRPr/>
            </a:pPr>
            <a:r>
              <a:rPr lang="en-US" b="0" dirty="0">
                <a:solidFill>
                  <a:schemeClr val="tx1"/>
                </a:solidFill>
              </a:rPr>
              <a:t>Using URLs/URIs for redirecting may inadvertently train the user to click on links, which can open the door to fraud through malicious links</a:t>
            </a:r>
          </a:p>
          <a:p>
            <a:pPr defTabSz="914400">
              <a:defRPr/>
            </a:pPr>
            <a:r>
              <a:rPr lang="en-US" b="0" dirty="0">
                <a:solidFill>
                  <a:schemeClr val="tx1"/>
                </a:solidFill>
              </a:rPr>
              <a:t>Using URLs/URIs for redirecting can provide a simplified user experience. However, requiring the user to click on links risks their going to websites that install malware or use social engineering to perform first party fraud. As a result, redirecting should only be used when additional value is provided</a:t>
            </a:r>
            <a:endParaRPr lang="en-US" b="0" strike="sngStrike" dirty="0">
              <a:solidFill>
                <a:schemeClr val="tx1"/>
              </a:solidFill>
              <a:highlight>
                <a:srgbClr val="00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i="0" u="none" strike="noStrike" noProof="0" dirty="0">
              <a:solidFill>
                <a:schemeClr val="tx1"/>
              </a:solidFill>
              <a:latin typeface="+mn-lt"/>
            </a:endParaRPr>
          </a:p>
        </p:txBody>
      </p:sp>
    </p:spTree>
    <p:extLst>
      <p:ext uri="{BB962C8B-B14F-4D97-AF65-F5344CB8AC3E}">
        <p14:creationId xmlns:p14="http://schemas.microsoft.com/office/powerpoint/2010/main" val="3305910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7426709-B920-5EDF-E7A0-6CAC9D48F90A}"/>
              </a:ext>
            </a:extLst>
          </p:cNvPr>
          <p:cNvSpPr txBox="1"/>
          <p:nvPr/>
        </p:nvSpPr>
        <p:spPr>
          <a:xfrm>
            <a:off x="4073236" y="2927928"/>
            <a:ext cx="4378037" cy="1573806"/>
          </a:xfrm>
          <a:prstGeom prst="rect">
            <a:avLst/>
          </a:prstGeom>
          <a:solidFill>
            <a:schemeClr val="accent5">
              <a:lumMod val="20000"/>
              <a:lumOff val="80000"/>
            </a:schemeClr>
          </a:solidFill>
        </p:spPr>
        <p:txBody>
          <a:bodyPr wrap="square" rtlCol="0">
            <a:noAutofit/>
          </a:bodyPr>
          <a:lstStyle/>
          <a:p>
            <a:pPr algn="ctr">
              <a:lnSpc>
                <a:spcPct val="120000"/>
              </a:lnSpc>
              <a:spcBef>
                <a:spcPts val="300"/>
              </a:spcBef>
              <a:spcAft>
                <a:spcPts val="300"/>
              </a:spcAft>
            </a:pPr>
            <a:r>
              <a:rPr lang="en-US" sz="1200" b="1" dirty="0">
                <a:solidFill>
                  <a:schemeClr val="accent6">
                    <a:lumMod val="65000"/>
                    <a:lumOff val="35000"/>
                  </a:schemeClr>
                </a:solidFill>
                <a:latin typeface="Arial" panose="020B0604020202020204" pitchFamily="34" charset="0"/>
              </a:rPr>
              <a:t>India’s Payment Initiation App Providers</a:t>
            </a:r>
          </a:p>
          <a:p>
            <a:pPr algn="ctr">
              <a:lnSpc>
                <a:spcPct val="120000"/>
              </a:lnSpc>
              <a:spcBef>
                <a:spcPts val="300"/>
              </a:spcBef>
              <a:spcAft>
                <a:spcPts val="300"/>
              </a:spcAft>
            </a:pPr>
            <a:endParaRPr lang="en-US" sz="1200" b="1" dirty="0">
              <a:solidFill>
                <a:schemeClr val="accent6">
                  <a:lumMod val="65000"/>
                  <a:lumOff val="35000"/>
                </a:schemeClr>
              </a:solidFill>
              <a:latin typeface="Arial" panose="020B0604020202020204" pitchFamily="34" charset="0"/>
            </a:endParaRPr>
          </a:p>
          <a:p>
            <a:pPr algn="ctr">
              <a:lnSpc>
                <a:spcPct val="120000"/>
              </a:lnSpc>
              <a:spcBef>
                <a:spcPts val="300"/>
              </a:spcBef>
              <a:spcAft>
                <a:spcPts val="300"/>
              </a:spcAft>
            </a:pPr>
            <a:endParaRPr lang="en-US" sz="1200" b="1" dirty="0">
              <a:solidFill>
                <a:schemeClr val="accent6">
                  <a:lumMod val="65000"/>
                  <a:lumOff val="35000"/>
                </a:schemeClr>
              </a:solidFill>
              <a:latin typeface="Arial" panose="020B0604020202020204" pitchFamily="34" charset="0"/>
            </a:endParaRPr>
          </a:p>
          <a:p>
            <a:pPr algn="ctr">
              <a:lnSpc>
                <a:spcPct val="120000"/>
              </a:lnSpc>
              <a:spcBef>
                <a:spcPts val="300"/>
              </a:spcBef>
              <a:spcAft>
                <a:spcPts val="300"/>
              </a:spcAft>
            </a:pPr>
            <a:endParaRPr lang="en-US" sz="1200" b="1" dirty="0">
              <a:solidFill>
                <a:schemeClr val="accent6">
                  <a:lumMod val="65000"/>
                  <a:lumOff val="35000"/>
                </a:schemeClr>
              </a:solidFill>
              <a:latin typeface="Arial" panose="020B0604020202020204" pitchFamily="34" charset="0"/>
            </a:endParaRPr>
          </a:p>
          <a:p>
            <a:pPr algn="ctr">
              <a:lnSpc>
                <a:spcPct val="120000"/>
              </a:lnSpc>
              <a:spcBef>
                <a:spcPts val="300"/>
              </a:spcBef>
              <a:spcAft>
                <a:spcPts val="300"/>
              </a:spcAft>
            </a:pPr>
            <a:endParaRPr lang="en-US" sz="1200" b="1" dirty="0">
              <a:solidFill>
                <a:schemeClr val="accent6">
                  <a:lumMod val="65000"/>
                  <a:lumOff val="35000"/>
                </a:schemeClr>
              </a:solidFill>
              <a:latin typeface="Arial" panose="020B0604020202020204" pitchFamily="34" charset="0"/>
            </a:endParaRPr>
          </a:p>
        </p:txBody>
      </p:sp>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Party Providing Dedicated Reader App</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4073236" y="1433015"/>
            <a:ext cx="4378037" cy="3196133"/>
          </a:xfrm>
        </p:spPr>
        <p:txBody>
          <a:bodyPr/>
          <a:lstStyle/>
          <a:p>
            <a:pPr marL="171450" indent="-171450" algn="l">
              <a:buFont typeface="Arial" panose="020B0604020202020204" pitchFamily="34" charset="0"/>
              <a:buChar char="•"/>
            </a:pPr>
            <a:r>
              <a:rPr lang="en-US" b="0" dirty="0">
                <a:solidFill>
                  <a:schemeClr val="tx1"/>
                </a:solidFill>
              </a:rPr>
              <a:t>Use of a dedicated app for payment initiation safeguards the customer against malicious QR codes that take the user to a fraudulent website</a:t>
            </a:r>
          </a:p>
          <a:p>
            <a:pPr marL="171450" lvl="0" indent="-171450" algn="l">
              <a:buFont typeface="Arial" panose="020B0604020202020204" pitchFamily="34" charset="0"/>
              <a:buChar char="•"/>
            </a:pPr>
            <a:r>
              <a:rPr lang="en-US" b="0" dirty="0">
                <a:solidFill>
                  <a:schemeClr val="tx1"/>
                </a:solidFill>
              </a:rPr>
              <a:t>Additionally, allowing </a:t>
            </a:r>
            <a:r>
              <a:rPr lang="en-US" b="0" dirty="0" err="1">
                <a:solidFill>
                  <a:schemeClr val="tx1"/>
                </a:solidFill>
              </a:rPr>
              <a:t>fintechs</a:t>
            </a:r>
            <a:r>
              <a:rPr lang="en-US" b="0" dirty="0">
                <a:solidFill>
                  <a:schemeClr val="tx1"/>
                </a:solidFill>
              </a:rPr>
              <a:t> to offer payment initiation apps leads to a more vibrant and inclusive ecosystem. This is seen most notably in India where a robust ecosystem of payment initiation app providers compete in the market for customer accounts</a:t>
            </a: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 robust payments ecosystem with multiple apps in the market encourages competition for customer accounts</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1929868588"/>
              </p:ext>
            </p:extLst>
          </p:nvPr>
        </p:nvGraphicFramePr>
        <p:xfrm>
          <a:off x="930724" y="2533856"/>
          <a:ext cx="2511576" cy="769323"/>
        </p:xfrm>
        <a:graphic>
          <a:graphicData uri="http://schemas.openxmlformats.org/drawingml/2006/table">
            <a:tbl>
              <a:tblPr>
                <a:tableStyleId>{5C22544A-7EE6-4342-B048-85BDC9FD1C3A}</a:tableStyleId>
              </a:tblPr>
              <a:tblGrid>
                <a:gridCol w="2511576">
                  <a:extLst>
                    <a:ext uri="{9D8B030D-6E8A-4147-A177-3AD203B41FA5}">
                      <a16:colId xmlns:a16="http://schemas.microsoft.com/office/drawing/2014/main" val="20000"/>
                    </a:ext>
                  </a:extLst>
                </a:gridCol>
              </a:tblGrid>
              <a:tr h="769323">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Multiple dedicated reader apps in the market are preferred</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TextBox 3">
            <a:extLst>
              <a:ext uri="{FF2B5EF4-FFF2-40B4-BE49-F238E27FC236}">
                <a16:creationId xmlns:a16="http://schemas.microsoft.com/office/drawing/2014/main" id="{614B99EC-9132-9D8C-6D86-48129CD28896}"/>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5" name="TextBox 4">
            <a:extLst>
              <a:ext uri="{FF2B5EF4-FFF2-40B4-BE49-F238E27FC236}">
                <a16:creationId xmlns:a16="http://schemas.microsoft.com/office/drawing/2014/main" id="{9F8E1B07-1112-AAA6-CA70-C52E67E405D0}"/>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6" name="TextBox 5">
            <a:extLst>
              <a:ext uri="{FF2B5EF4-FFF2-40B4-BE49-F238E27FC236}">
                <a16:creationId xmlns:a16="http://schemas.microsoft.com/office/drawing/2014/main" id="{EDBCD10C-6C10-564C-6237-2FEA4D039977}"/>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8" name="TextBox 7">
            <a:extLst>
              <a:ext uri="{FF2B5EF4-FFF2-40B4-BE49-F238E27FC236}">
                <a16:creationId xmlns:a16="http://schemas.microsoft.com/office/drawing/2014/main" id="{B2D21EDD-EC57-7432-016F-285BA5940603}"/>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0" name="TextBox 9">
            <a:extLst>
              <a:ext uri="{FF2B5EF4-FFF2-40B4-BE49-F238E27FC236}">
                <a16:creationId xmlns:a16="http://schemas.microsoft.com/office/drawing/2014/main" id="{14BBCB00-E3B1-00FC-89A0-C934F15A3555}"/>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
        <p:nvSpPr>
          <p:cNvPr id="11" name="TextBox 10">
            <a:extLst>
              <a:ext uri="{FF2B5EF4-FFF2-40B4-BE49-F238E27FC236}">
                <a16:creationId xmlns:a16="http://schemas.microsoft.com/office/drawing/2014/main" id="{615E9BF5-D916-A7F5-46D8-28028D34B34E}"/>
              </a:ext>
            </a:extLst>
          </p:cNvPr>
          <p:cNvSpPr txBox="1"/>
          <p:nvPr/>
        </p:nvSpPr>
        <p:spPr>
          <a:xfrm>
            <a:off x="4937740" y="-11486"/>
            <a:ext cx="1053874" cy="274320"/>
          </a:xfrm>
          <a:prstGeom prst="rect">
            <a:avLst/>
          </a:prstGeom>
          <a:solidFill>
            <a:srgbClr val="DC646D"/>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pic>
        <p:nvPicPr>
          <p:cNvPr id="18" name="Picture 17">
            <a:extLst>
              <a:ext uri="{FF2B5EF4-FFF2-40B4-BE49-F238E27FC236}">
                <a16:creationId xmlns:a16="http://schemas.microsoft.com/office/drawing/2014/main" id="{05629B67-1130-5090-DFEA-87B69294EF54}"/>
              </a:ext>
            </a:extLst>
          </p:cNvPr>
          <p:cNvPicPr>
            <a:picLocks noChangeAspect="1"/>
          </p:cNvPicPr>
          <p:nvPr/>
        </p:nvPicPr>
        <p:blipFill>
          <a:blip r:embed="rId5"/>
          <a:stretch>
            <a:fillRect/>
          </a:stretch>
        </p:blipFill>
        <p:spPr>
          <a:xfrm>
            <a:off x="4557304" y="3256999"/>
            <a:ext cx="835819" cy="514350"/>
          </a:xfrm>
          <a:prstGeom prst="rect">
            <a:avLst/>
          </a:prstGeom>
        </p:spPr>
      </p:pic>
      <p:pic>
        <p:nvPicPr>
          <p:cNvPr id="19" name="Toast Logo">
            <a:extLst>
              <a:ext uri="{FF2B5EF4-FFF2-40B4-BE49-F238E27FC236}">
                <a16:creationId xmlns:a16="http://schemas.microsoft.com/office/drawing/2014/main" id="{2681CE33-4782-B561-639D-C03A1827CA9B}"/>
              </a:ext>
            </a:extLst>
          </p:cNvPr>
          <p:cNvPicPr>
            <a:picLocks noChangeAspect="1"/>
          </p:cNvPicPr>
          <p:nvPr>
            <p:custDataLst>
              <p:tags r:id="rId2"/>
            </p:custDataLst>
          </p:nvPr>
        </p:nvPicPr>
        <p:blipFill>
          <a:blip r:embed="rId6"/>
          <a:srcRect/>
          <a:stretch/>
        </p:blipFill>
        <p:spPr>
          <a:xfrm>
            <a:off x="5976764" y="3311863"/>
            <a:ext cx="657511" cy="404622"/>
          </a:xfrm>
          <a:prstGeom prst="rect">
            <a:avLst/>
          </a:prstGeom>
        </p:spPr>
      </p:pic>
      <p:pic>
        <p:nvPicPr>
          <p:cNvPr id="20" name="Affirm Logo">
            <a:extLst>
              <a:ext uri="{FF2B5EF4-FFF2-40B4-BE49-F238E27FC236}">
                <a16:creationId xmlns:a16="http://schemas.microsoft.com/office/drawing/2014/main" id="{3ED6858E-95C0-4C26-426C-64910B7FBF87}"/>
              </a:ext>
            </a:extLst>
          </p:cNvPr>
          <p:cNvPicPr>
            <a:picLocks noChangeAspect="1"/>
          </p:cNvPicPr>
          <p:nvPr>
            <p:custDataLst>
              <p:tags r:id="rId3"/>
            </p:custDataLst>
          </p:nvPr>
        </p:nvPicPr>
        <p:blipFill>
          <a:blip r:embed="rId7"/>
          <a:srcRect/>
          <a:stretch/>
        </p:blipFill>
        <p:spPr>
          <a:xfrm>
            <a:off x="5889417" y="3795990"/>
            <a:ext cx="835819" cy="514350"/>
          </a:xfrm>
          <a:prstGeom prst="rect">
            <a:avLst/>
          </a:prstGeom>
        </p:spPr>
      </p:pic>
      <p:pic>
        <p:nvPicPr>
          <p:cNvPr id="21" name="Picture 20">
            <a:extLst>
              <a:ext uri="{FF2B5EF4-FFF2-40B4-BE49-F238E27FC236}">
                <a16:creationId xmlns:a16="http://schemas.microsoft.com/office/drawing/2014/main" id="{BD841305-747E-1A08-232B-3B7190A5D347}"/>
              </a:ext>
            </a:extLst>
          </p:cNvPr>
          <p:cNvPicPr>
            <a:picLocks noChangeAspect="1"/>
          </p:cNvPicPr>
          <p:nvPr/>
        </p:nvPicPr>
        <p:blipFill>
          <a:blip r:embed="rId8"/>
          <a:stretch>
            <a:fillRect/>
          </a:stretch>
        </p:blipFill>
        <p:spPr>
          <a:xfrm>
            <a:off x="4585019" y="3795990"/>
            <a:ext cx="835819" cy="514350"/>
          </a:xfrm>
          <a:prstGeom prst="rect">
            <a:avLst/>
          </a:prstGeom>
        </p:spPr>
      </p:pic>
      <p:pic>
        <p:nvPicPr>
          <p:cNvPr id="22" name="Picture 21">
            <a:extLst>
              <a:ext uri="{FF2B5EF4-FFF2-40B4-BE49-F238E27FC236}">
                <a16:creationId xmlns:a16="http://schemas.microsoft.com/office/drawing/2014/main" id="{1C8BEBEA-E8F0-1B92-2BF9-BE5679359410}"/>
              </a:ext>
            </a:extLst>
          </p:cNvPr>
          <p:cNvPicPr>
            <a:picLocks noChangeAspect="1"/>
          </p:cNvPicPr>
          <p:nvPr/>
        </p:nvPicPr>
        <p:blipFill>
          <a:blip r:embed="rId9"/>
          <a:stretch>
            <a:fillRect/>
          </a:stretch>
        </p:blipFill>
        <p:spPr>
          <a:xfrm>
            <a:off x="7259378" y="3795990"/>
            <a:ext cx="835819" cy="514350"/>
          </a:xfrm>
          <a:prstGeom prst="rect">
            <a:avLst/>
          </a:prstGeom>
        </p:spPr>
      </p:pic>
      <p:pic>
        <p:nvPicPr>
          <p:cNvPr id="24" name="Picture 23">
            <a:extLst>
              <a:ext uri="{FF2B5EF4-FFF2-40B4-BE49-F238E27FC236}">
                <a16:creationId xmlns:a16="http://schemas.microsoft.com/office/drawing/2014/main" id="{EA4F55B0-9D24-CF33-5FD0-B8D2A52EB463}"/>
              </a:ext>
            </a:extLst>
          </p:cNvPr>
          <p:cNvPicPr>
            <a:picLocks noChangeAspect="1"/>
          </p:cNvPicPr>
          <p:nvPr/>
        </p:nvPicPr>
        <p:blipFill>
          <a:blip r:embed="rId10"/>
          <a:stretch>
            <a:fillRect/>
          </a:stretch>
        </p:blipFill>
        <p:spPr>
          <a:xfrm>
            <a:off x="7345155" y="3263033"/>
            <a:ext cx="533774" cy="502283"/>
          </a:xfrm>
          <a:prstGeom prst="rect">
            <a:avLst/>
          </a:prstGeom>
        </p:spPr>
      </p:pic>
      <p:sp>
        <p:nvSpPr>
          <p:cNvPr id="26" name="TextBox 25">
            <a:extLst>
              <a:ext uri="{FF2B5EF4-FFF2-40B4-BE49-F238E27FC236}">
                <a16:creationId xmlns:a16="http://schemas.microsoft.com/office/drawing/2014/main" id="{4B594A16-8FC4-F34A-723B-F8FA4C7FCBA5}"/>
              </a:ext>
            </a:extLst>
          </p:cNvPr>
          <p:cNvSpPr txBox="1"/>
          <p:nvPr/>
        </p:nvSpPr>
        <p:spPr>
          <a:xfrm>
            <a:off x="4312098" y="4285050"/>
            <a:ext cx="3833123" cy="209673"/>
          </a:xfrm>
          <a:prstGeom prst="rect">
            <a:avLst/>
          </a:prstGeom>
          <a:noFill/>
        </p:spPr>
        <p:txBody>
          <a:bodyPr wrap="square" rtlCol="0">
            <a:spAutoFit/>
          </a:bodyPr>
          <a:lstStyle/>
          <a:p>
            <a:pPr>
              <a:lnSpc>
                <a:spcPct val="120000"/>
              </a:lnSpc>
              <a:spcBef>
                <a:spcPts val="300"/>
              </a:spcBef>
              <a:spcAft>
                <a:spcPts val="300"/>
              </a:spcAft>
            </a:pPr>
            <a:r>
              <a:rPr lang="en-US" sz="700" dirty="0">
                <a:solidFill>
                  <a:schemeClr val="accent6">
                    <a:lumMod val="65000"/>
                    <a:lumOff val="35000"/>
                  </a:schemeClr>
                </a:solidFill>
                <a:latin typeface="Arial" panose="020B0604020202020204" pitchFamily="34" charset="0"/>
              </a:rPr>
              <a:t>*Providers shown are the largest in the market. Additional apps are available in the market.</a:t>
            </a:r>
          </a:p>
        </p:txBody>
      </p:sp>
    </p:spTree>
    <p:extLst>
      <p:ext uri="{BB962C8B-B14F-4D97-AF65-F5344CB8AC3E}">
        <p14:creationId xmlns:p14="http://schemas.microsoft.com/office/powerpoint/2010/main" val="2756824395"/>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Generating Party of QR Code</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4572000" y="2253672"/>
            <a:ext cx="3685309" cy="1988127"/>
          </a:xfrm>
        </p:spPr>
        <p:txBody>
          <a:bodyPr/>
          <a:lstStyle/>
          <a:p>
            <a:pPr marL="171450" indent="-171450" algn="l">
              <a:buFont typeface="Arial" panose="020B0604020202020204" pitchFamily="34" charset="0"/>
              <a:buChar char="•"/>
            </a:pPr>
            <a:r>
              <a:rPr lang="en-US" b="0" dirty="0">
                <a:solidFill>
                  <a:schemeClr val="tx1"/>
                </a:solidFill>
              </a:rPr>
              <a:t>Security of QR codes through ensuring that they do not contain malware or compromise the information/process, and privacy of end-users through protection of PII information to prevent capture or misuse in the process, are critical in QR code initiated payments</a:t>
            </a:r>
          </a:p>
          <a:p>
            <a:r>
              <a:rPr lang="en-US" b="0" dirty="0">
                <a:solidFill>
                  <a:schemeClr val="tx1"/>
                </a:solidFill>
              </a:rPr>
              <a:t>Governance on the party generating the QR code must ensure that all needed standards are observed, and is one of multiple important design choices that helps to support these goals</a:t>
            </a: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Strong governance regarding QR code generation supports security of the QR code and privacy for the end-user</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1688613338"/>
              </p:ext>
            </p:extLst>
          </p:nvPr>
        </p:nvGraphicFramePr>
        <p:xfrm>
          <a:off x="1290139" y="2494940"/>
          <a:ext cx="2511576" cy="891540"/>
        </p:xfrm>
        <a:graphic>
          <a:graphicData uri="http://schemas.openxmlformats.org/drawingml/2006/table">
            <a:tbl>
              <a:tblPr>
                <a:tableStyleId>{5C22544A-7EE6-4342-B048-85BDC9FD1C3A}</a:tableStyleId>
              </a:tblPr>
              <a:tblGrid>
                <a:gridCol w="2511576">
                  <a:extLst>
                    <a:ext uri="{9D8B030D-6E8A-4147-A177-3AD203B41FA5}">
                      <a16:colId xmlns:a16="http://schemas.microsoft.com/office/drawing/2014/main" val="20000"/>
                    </a:ext>
                  </a:extLst>
                </a:gridCol>
              </a:tblGrid>
              <a:tr h="769323">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DFSP/PSP or other certified entity generates the QR code on behalf of the merchant or consumer end-user</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TextBox 3">
            <a:extLst>
              <a:ext uri="{FF2B5EF4-FFF2-40B4-BE49-F238E27FC236}">
                <a16:creationId xmlns:a16="http://schemas.microsoft.com/office/drawing/2014/main" id="{614B99EC-9132-9D8C-6D86-48129CD28896}"/>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5" name="TextBox 4">
            <a:extLst>
              <a:ext uri="{FF2B5EF4-FFF2-40B4-BE49-F238E27FC236}">
                <a16:creationId xmlns:a16="http://schemas.microsoft.com/office/drawing/2014/main" id="{9F8E1B07-1112-AAA6-CA70-C52E67E405D0}"/>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6" name="TextBox 5">
            <a:extLst>
              <a:ext uri="{FF2B5EF4-FFF2-40B4-BE49-F238E27FC236}">
                <a16:creationId xmlns:a16="http://schemas.microsoft.com/office/drawing/2014/main" id="{EDBCD10C-6C10-564C-6237-2FEA4D039977}"/>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8" name="TextBox 7">
            <a:extLst>
              <a:ext uri="{FF2B5EF4-FFF2-40B4-BE49-F238E27FC236}">
                <a16:creationId xmlns:a16="http://schemas.microsoft.com/office/drawing/2014/main" id="{B2D21EDD-EC57-7432-016F-285BA5940603}"/>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0" name="TextBox 9">
            <a:extLst>
              <a:ext uri="{FF2B5EF4-FFF2-40B4-BE49-F238E27FC236}">
                <a16:creationId xmlns:a16="http://schemas.microsoft.com/office/drawing/2014/main" id="{14BBCB00-E3B1-00FC-89A0-C934F15A3555}"/>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
        <p:nvSpPr>
          <p:cNvPr id="11" name="TextBox 10">
            <a:extLst>
              <a:ext uri="{FF2B5EF4-FFF2-40B4-BE49-F238E27FC236}">
                <a16:creationId xmlns:a16="http://schemas.microsoft.com/office/drawing/2014/main" id="{615E9BF5-D916-A7F5-46D8-28028D34B34E}"/>
              </a:ext>
            </a:extLst>
          </p:cNvPr>
          <p:cNvSpPr txBox="1"/>
          <p:nvPr/>
        </p:nvSpPr>
        <p:spPr>
          <a:xfrm>
            <a:off x="4937740" y="-11486"/>
            <a:ext cx="1053874" cy="274320"/>
          </a:xfrm>
          <a:prstGeom prst="rect">
            <a:avLst/>
          </a:prstGeom>
          <a:solidFill>
            <a:srgbClr val="DC646D"/>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Tree>
    <p:extLst>
      <p:ext uri="{BB962C8B-B14F-4D97-AF65-F5344CB8AC3E}">
        <p14:creationId xmlns:p14="http://schemas.microsoft.com/office/powerpoint/2010/main" val="194382017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pPr marL="0" marR="0" lvl="0" indent="0" algn="l" rtl="0" eaLnBrk="1" fontAlgn="auto" latinLnBrk="0" hangingPunct="1">
              <a:lnSpc>
                <a:spcPct val="100000"/>
              </a:lnSpc>
              <a:spcBef>
                <a:spcPts val="0"/>
              </a:spcBef>
              <a:spcAft>
                <a:spcPts val="0"/>
              </a:spcAft>
              <a:buClrTx/>
              <a:buSzTx/>
              <a:buFontTx/>
              <a:buNone/>
            </a:pPr>
            <a:r>
              <a:rPr lang="en-US" dirty="0"/>
              <a:t>Use of Merchant Registration / Identification</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2885607" y="1319134"/>
            <a:ext cx="5801193" cy="3507699"/>
          </a:xfrm>
        </p:spPr>
        <p:txBody>
          <a:bodyPr/>
          <a:lstStyle/>
          <a:p>
            <a:pPr marL="171450" lvl="0" indent="-171450" algn="l">
              <a:buFont typeface="Arial" panose="020B0604020202020204" pitchFamily="34" charset="0"/>
              <a:buChar char="•"/>
            </a:pPr>
            <a:r>
              <a:rPr lang="en-US" b="0" dirty="0">
                <a:solidFill>
                  <a:schemeClr val="tx1"/>
                </a:solidFill>
              </a:rPr>
              <a:t>Since merchants collect and keep the money, it is appropriate that they and their websites undergo a higher degree of validation than a payor</a:t>
            </a:r>
          </a:p>
          <a:p>
            <a:pPr marL="171450" lvl="0" indent="-171450" algn="l">
              <a:buFont typeface="Arial" panose="020B0604020202020204" pitchFamily="34" charset="0"/>
              <a:buChar char="•"/>
            </a:pPr>
            <a:r>
              <a:rPr lang="en-US" b="0" dirty="0">
                <a:solidFill>
                  <a:schemeClr val="tx1"/>
                </a:solidFill>
              </a:rPr>
              <a:t>Merchants, particularly large merchants, have more sophisticated token/alias needs than a consumer as they may have significantly more aliases to track or are reserving/blocking adjacent aliases. Hence additional sophistication is required that is not necessary for the simple alias directory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This type of merchant registry is frequently used to define how the merchant can be paid including the method of payment(s) accepted and the associated DFSPs</a:t>
            </a:r>
          </a:p>
          <a:p>
            <a:pPr marL="171450" lvl="0" indent="-171450" algn="l">
              <a:buFont typeface="Arial" panose="020B0604020202020204" pitchFamily="34" charset="0"/>
              <a:buChar char="•"/>
            </a:pPr>
            <a:r>
              <a:rPr lang="en-US" b="0" dirty="0">
                <a:solidFill>
                  <a:schemeClr val="tx1"/>
                </a:solidFill>
              </a:rPr>
              <a:t>Business-to-business (B2B) e-invoicing/ remittance registry supports business payments. B2B registries can support a variety of data lookups, including information on the routing of e-invoices and payment details, such as where and how to send payments. The registry would allow a business or its service provider to discover important information about the e-invoice processing capability of a recipient, including what types of documents the recipient can receive, in what format, and with which service provider</a:t>
            </a:r>
          </a:p>
          <a:p>
            <a:pPr marL="171450" lvl="0" indent="-171450" algn="l">
              <a:buFont typeface="Arial" panose="020B0604020202020204" pitchFamily="34" charset="0"/>
              <a:buChar char="•"/>
            </a:pPr>
            <a:r>
              <a:rPr lang="en-US" b="0" dirty="0">
                <a:solidFill>
                  <a:schemeClr val="tx1"/>
                </a:solidFill>
              </a:rPr>
              <a:t>Multiple IDs for a single recipient can be beneficial, for example, if one of their IDs is unusable, e.g. because the corresponding DFSP is down, then an alternate ID can be used by the payer or such mapping can be done at the backend too</a:t>
            </a:r>
          </a:p>
          <a:p>
            <a:pPr marL="171450" lvl="0" indent="-171450" algn="l">
              <a:buFont typeface="Arial" panose="020B0604020202020204" pitchFamily="34" charset="0"/>
              <a:buChar char="•"/>
            </a:pPr>
            <a:endParaRPr lang="en-US" sz="1000" dirty="0">
              <a:solidFill>
                <a:schemeClr val="tx1"/>
              </a:solidFill>
              <a:latin typeface="+mn-lt"/>
            </a:endParaRP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a:xfrm>
            <a:off x="457200" y="901700"/>
            <a:ext cx="8229600" cy="387231"/>
          </a:xfrm>
        </p:spPr>
        <p:txBody>
          <a:bodyPr/>
          <a:lstStyle/>
          <a:p>
            <a:pPr defTabSz="914400">
              <a:lnSpc>
                <a:spcPct val="100000"/>
              </a:lnSpc>
              <a:spcBef>
                <a:spcPts val="0"/>
              </a:spcBef>
              <a:spcAft>
                <a:spcPts val="0"/>
              </a:spcAft>
              <a:defRPr/>
            </a:pPr>
            <a:r>
              <a:rPr lang="en-US" dirty="0">
                <a:solidFill>
                  <a:schemeClr val="tx1"/>
                </a:solidFill>
              </a:rPr>
              <a:t>Having a merchant registry (logically separate from alias directory) allows for a more formal security process than that for a payee</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1809193148"/>
              </p:ext>
            </p:extLst>
          </p:nvPr>
        </p:nvGraphicFramePr>
        <p:xfrm>
          <a:off x="690053" y="2406858"/>
          <a:ext cx="1962701" cy="965929"/>
        </p:xfrm>
        <a:graphic>
          <a:graphicData uri="http://schemas.openxmlformats.org/drawingml/2006/table">
            <a:tbl>
              <a:tblPr>
                <a:tableStyleId>{5C22544A-7EE6-4342-B048-85BDC9FD1C3A}</a:tableStyleId>
              </a:tblPr>
              <a:tblGrid>
                <a:gridCol w="1962701">
                  <a:extLst>
                    <a:ext uri="{9D8B030D-6E8A-4147-A177-3AD203B41FA5}">
                      <a16:colId xmlns:a16="http://schemas.microsoft.com/office/drawing/2014/main" val="20000"/>
                    </a:ext>
                  </a:extLst>
                </a:gridCol>
              </a:tblGrid>
              <a:tr h="965929">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rtl="0" eaLnBrk="1" fontAlgn="auto" latinLnBrk="0" hangingPunct="1">
                        <a:lnSpc>
                          <a:spcPct val="100000"/>
                        </a:lnSpc>
                        <a:spcBef>
                          <a:spcPts val="0"/>
                        </a:spcBef>
                        <a:spcAft>
                          <a:spcPts val="0"/>
                        </a:spcAft>
                        <a:buClrTx/>
                        <a:buSzTx/>
                        <a:buFontTx/>
                        <a:buNone/>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Merchant registries are beneficial once a level of maturity in B2B payment volume is reached</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TextBox 3">
            <a:extLst>
              <a:ext uri="{FF2B5EF4-FFF2-40B4-BE49-F238E27FC236}">
                <a16:creationId xmlns:a16="http://schemas.microsoft.com/office/drawing/2014/main" id="{614B99EC-9132-9D8C-6D86-48129CD28896}"/>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5" name="TextBox 4">
            <a:extLst>
              <a:ext uri="{FF2B5EF4-FFF2-40B4-BE49-F238E27FC236}">
                <a16:creationId xmlns:a16="http://schemas.microsoft.com/office/drawing/2014/main" id="{9F8E1B07-1112-AAA6-CA70-C52E67E405D0}"/>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6" name="TextBox 5">
            <a:extLst>
              <a:ext uri="{FF2B5EF4-FFF2-40B4-BE49-F238E27FC236}">
                <a16:creationId xmlns:a16="http://schemas.microsoft.com/office/drawing/2014/main" id="{EDBCD10C-6C10-564C-6237-2FEA4D039977}"/>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8" name="TextBox 7">
            <a:extLst>
              <a:ext uri="{FF2B5EF4-FFF2-40B4-BE49-F238E27FC236}">
                <a16:creationId xmlns:a16="http://schemas.microsoft.com/office/drawing/2014/main" id="{B2D21EDD-EC57-7432-016F-285BA5940603}"/>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0" name="TextBox 9">
            <a:extLst>
              <a:ext uri="{FF2B5EF4-FFF2-40B4-BE49-F238E27FC236}">
                <a16:creationId xmlns:a16="http://schemas.microsoft.com/office/drawing/2014/main" id="{14BBCB00-E3B1-00FC-89A0-C934F15A3555}"/>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
        <p:nvSpPr>
          <p:cNvPr id="11" name="TextBox 10">
            <a:extLst>
              <a:ext uri="{FF2B5EF4-FFF2-40B4-BE49-F238E27FC236}">
                <a16:creationId xmlns:a16="http://schemas.microsoft.com/office/drawing/2014/main" id="{615E9BF5-D916-A7F5-46D8-28028D34B34E}"/>
              </a:ext>
            </a:extLst>
          </p:cNvPr>
          <p:cNvSpPr txBox="1"/>
          <p:nvPr/>
        </p:nvSpPr>
        <p:spPr>
          <a:xfrm>
            <a:off x="4937740" y="-11486"/>
            <a:ext cx="1053874" cy="274320"/>
          </a:xfrm>
          <a:prstGeom prst="rect">
            <a:avLst/>
          </a:prstGeom>
          <a:solidFill>
            <a:srgbClr val="DC646D"/>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Tree>
    <p:extLst>
      <p:ext uri="{BB962C8B-B14F-4D97-AF65-F5344CB8AC3E}">
        <p14:creationId xmlns:p14="http://schemas.microsoft.com/office/powerpoint/2010/main" val="1887261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96190-2654-8941-9579-39BE9D39F54E}"/>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Verification of the QR Code and the Party Presenting the QR Code</a:t>
            </a:r>
          </a:p>
        </p:txBody>
      </p:sp>
      <p:sp>
        <p:nvSpPr>
          <p:cNvPr id="3" name="Text Placeholder 2">
            <a:extLst>
              <a:ext uri="{FF2B5EF4-FFF2-40B4-BE49-F238E27FC236}">
                <a16:creationId xmlns:a16="http://schemas.microsoft.com/office/drawing/2014/main" id="{5A4A0B38-464A-E042-B7F6-9E39DD7DB1AF}"/>
              </a:ext>
            </a:extLst>
          </p:cNvPr>
          <p:cNvSpPr>
            <a:spLocks noGrp="1"/>
          </p:cNvSpPr>
          <p:nvPr>
            <p:ph type="body" sz="quarter" idx="10"/>
          </p:nvPr>
        </p:nvSpPr>
        <p:spPr/>
        <p:txBody>
          <a:bodyPr/>
          <a:lstStyle/>
          <a:p>
            <a:r>
              <a:rPr lang="en-US" dirty="0">
                <a:solidFill>
                  <a:schemeClr val="tx1"/>
                </a:solidFill>
              </a:rPr>
              <a:t>Verifying that the QR code has not been altered and verifying the party presenting the QR code are important security measures to prevent fraud</a:t>
            </a:r>
          </a:p>
          <a:p>
            <a:endParaRPr lang="en-US" b="0" dirty="0">
              <a:solidFill>
                <a:schemeClr val="tx1"/>
              </a:solidFill>
              <a:cs typeface="Arial" panose="020B0604020202020204" pitchFamily="34" charset="0"/>
            </a:endParaRPr>
          </a:p>
        </p:txBody>
      </p:sp>
      <p:sp>
        <p:nvSpPr>
          <p:cNvPr id="4" name="TextBox 3">
            <a:extLst>
              <a:ext uri="{FF2B5EF4-FFF2-40B4-BE49-F238E27FC236}">
                <a16:creationId xmlns:a16="http://schemas.microsoft.com/office/drawing/2014/main" id="{9033747E-C360-811C-78AA-EFDB139A3C90}"/>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5" name="TextBox 4">
            <a:extLst>
              <a:ext uri="{FF2B5EF4-FFF2-40B4-BE49-F238E27FC236}">
                <a16:creationId xmlns:a16="http://schemas.microsoft.com/office/drawing/2014/main" id="{559C4960-6D3A-3B95-4E4E-CFCD3E8565F4}"/>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7" name="TextBox 6">
            <a:extLst>
              <a:ext uri="{FF2B5EF4-FFF2-40B4-BE49-F238E27FC236}">
                <a16:creationId xmlns:a16="http://schemas.microsoft.com/office/drawing/2014/main" id="{9987E580-90D5-747A-5B65-FBB289ABE8D8}"/>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8" name="TextBox 7">
            <a:extLst>
              <a:ext uri="{FF2B5EF4-FFF2-40B4-BE49-F238E27FC236}">
                <a16:creationId xmlns:a16="http://schemas.microsoft.com/office/drawing/2014/main" id="{EFD8F955-6E90-590E-2F8A-13869373FA39}"/>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9" name="TextBox 8">
            <a:extLst>
              <a:ext uri="{FF2B5EF4-FFF2-40B4-BE49-F238E27FC236}">
                <a16:creationId xmlns:a16="http://schemas.microsoft.com/office/drawing/2014/main" id="{0224D65A-4022-BD60-8597-D4CB322D498B}"/>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
        <p:nvSpPr>
          <p:cNvPr id="10" name="TextBox 9">
            <a:extLst>
              <a:ext uri="{FF2B5EF4-FFF2-40B4-BE49-F238E27FC236}">
                <a16:creationId xmlns:a16="http://schemas.microsoft.com/office/drawing/2014/main" id="{593AC9AD-CE82-B791-347A-5A9AEFB7BD28}"/>
              </a:ext>
            </a:extLst>
          </p:cNvPr>
          <p:cNvSpPr txBox="1"/>
          <p:nvPr/>
        </p:nvSpPr>
        <p:spPr>
          <a:xfrm>
            <a:off x="4937740" y="-11486"/>
            <a:ext cx="1053874" cy="274320"/>
          </a:xfrm>
          <a:prstGeom prst="rect">
            <a:avLst/>
          </a:prstGeom>
          <a:solidFill>
            <a:srgbClr val="DC646D"/>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
        <p:nvSpPr>
          <p:cNvPr id="14" name="Content Placeholder 8">
            <a:extLst>
              <a:ext uri="{FF2B5EF4-FFF2-40B4-BE49-F238E27FC236}">
                <a16:creationId xmlns:a16="http://schemas.microsoft.com/office/drawing/2014/main" id="{3953281E-E90A-B990-D816-F7FE1EC91B52}"/>
              </a:ext>
            </a:extLst>
          </p:cNvPr>
          <p:cNvSpPr>
            <a:spLocks noGrp="1"/>
          </p:cNvSpPr>
          <p:nvPr>
            <p:ph idx="1"/>
          </p:nvPr>
        </p:nvSpPr>
        <p:spPr>
          <a:xfrm>
            <a:off x="4323229" y="2953211"/>
            <a:ext cx="4303070" cy="1938773"/>
          </a:xfrm>
        </p:spPr>
        <p:txBody>
          <a:bodyPr/>
          <a:lstStyle/>
          <a:p>
            <a:pPr marL="171450" indent="-171450" algn="l">
              <a:buFont typeface="Arial" panose="020B0604020202020204" pitchFamily="34" charset="0"/>
              <a:buChar char="•"/>
            </a:pPr>
            <a:r>
              <a:rPr lang="en-US" sz="1000" dirty="0">
                <a:solidFill>
                  <a:schemeClr val="tx1"/>
                </a:solidFill>
              </a:rPr>
              <a:t>Effective security &amp; fraud prevention requires "defense in depth" - the approach in which several independent layers of security controls are used so that if one fails another will be operative</a:t>
            </a:r>
          </a:p>
          <a:p>
            <a:pPr marL="171450" indent="-171450" algn="l">
              <a:buFont typeface="Arial" panose="020B0604020202020204" pitchFamily="34" charset="0"/>
              <a:buChar char="•"/>
            </a:pPr>
            <a:r>
              <a:rPr lang="en-US" sz="1000" dirty="0">
                <a:solidFill>
                  <a:schemeClr val="tx1"/>
                </a:solidFill>
              </a:rPr>
              <a:t>Example: the user validates that the name of the merchant from the QR code is as expected</a:t>
            </a:r>
          </a:p>
          <a:p>
            <a:pPr marL="171450" lvl="0" indent="-171450" algn="l">
              <a:buFont typeface="Arial" panose="020B0604020202020204" pitchFamily="34" charset="0"/>
              <a:buChar char="•"/>
            </a:pPr>
            <a:r>
              <a:rPr lang="en-US" sz="1000" dirty="0">
                <a:solidFill>
                  <a:schemeClr val="tx1"/>
                </a:solidFill>
              </a:rPr>
              <a:t>The DFSP/PSP sends the name of the merchant (and other relevant aliases) from their Core Banking solution – to eliminate name spoofing</a:t>
            </a:r>
          </a:p>
        </p:txBody>
      </p:sp>
      <p:graphicFrame>
        <p:nvGraphicFramePr>
          <p:cNvPr id="15" name="Table 14">
            <a:extLst>
              <a:ext uri="{FF2B5EF4-FFF2-40B4-BE49-F238E27FC236}">
                <a16:creationId xmlns:a16="http://schemas.microsoft.com/office/drawing/2014/main" id="{24B1ECDD-7281-3CAF-AA66-57DEBD19EBC1}"/>
              </a:ext>
            </a:extLst>
          </p:cNvPr>
          <p:cNvGraphicFramePr>
            <a:graphicFrameLocks noGrp="1"/>
          </p:cNvGraphicFramePr>
          <p:nvPr>
            <p:extLst>
              <p:ext uri="{D42A27DB-BD31-4B8C-83A1-F6EECF244321}">
                <p14:modId xmlns:p14="http://schemas.microsoft.com/office/powerpoint/2010/main" val="1848015379"/>
              </p:ext>
            </p:extLst>
          </p:nvPr>
        </p:nvGraphicFramePr>
        <p:xfrm>
          <a:off x="2413598" y="3419951"/>
          <a:ext cx="1635705" cy="718994"/>
        </p:xfrm>
        <a:graphic>
          <a:graphicData uri="http://schemas.openxmlformats.org/drawingml/2006/table">
            <a:tbl>
              <a:tblPr>
                <a:tableStyleId>{5C22544A-7EE6-4342-B048-85BDC9FD1C3A}</a:tableStyleId>
              </a:tblPr>
              <a:tblGrid>
                <a:gridCol w="1635705">
                  <a:extLst>
                    <a:ext uri="{9D8B030D-6E8A-4147-A177-3AD203B41FA5}">
                      <a16:colId xmlns:a16="http://schemas.microsoft.com/office/drawing/2014/main" val="20000"/>
                    </a:ext>
                  </a:extLst>
                </a:gridCol>
              </a:tblGrid>
              <a:tr h="71899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All involved parties take appropriate action</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16" name="Straight Connector 15">
            <a:extLst>
              <a:ext uri="{FF2B5EF4-FFF2-40B4-BE49-F238E27FC236}">
                <a16:creationId xmlns:a16="http://schemas.microsoft.com/office/drawing/2014/main" id="{FDB5778C-B22D-FA7C-0DF5-E8EB6B5ACE76}"/>
              </a:ext>
            </a:extLst>
          </p:cNvPr>
          <p:cNvCxnSpPr>
            <a:cxnSpLocks/>
          </p:cNvCxnSpPr>
          <p:nvPr/>
        </p:nvCxnSpPr>
        <p:spPr>
          <a:xfrm>
            <a:off x="2413598" y="2780895"/>
            <a:ext cx="6169547"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A7C66F3B-5630-671C-9E7D-654A16E1D1AA}"/>
              </a:ext>
            </a:extLst>
          </p:cNvPr>
          <p:cNvGraphicFramePr>
            <a:graphicFrameLocks noGrp="1"/>
          </p:cNvGraphicFramePr>
          <p:nvPr>
            <p:extLst>
              <p:ext uri="{D42A27DB-BD31-4B8C-83A1-F6EECF244321}">
                <p14:modId xmlns:p14="http://schemas.microsoft.com/office/powerpoint/2010/main" val="1119965817"/>
              </p:ext>
            </p:extLst>
          </p:nvPr>
        </p:nvGraphicFramePr>
        <p:xfrm>
          <a:off x="2413598" y="1615845"/>
          <a:ext cx="1635705" cy="739140"/>
        </p:xfrm>
        <a:graphic>
          <a:graphicData uri="http://schemas.openxmlformats.org/drawingml/2006/table">
            <a:tbl>
              <a:tblPr>
                <a:tableStyleId>{5C22544A-7EE6-4342-B048-85BDC9FD1C3A}</a:tableStyleId>
              </a:tblPr>
              <a:tblGrid>
                <a:gridCol w="1635705">
                  <a:extLst>
                    <a:ext uri="{9D8B030D-6E8A-4147-A177-3AD203B41FA5}">
                      <a16:colId xmlns:a16="http://schemas.microsoft.com/office/drawing/2014/main" val="20000"/>
                    </a:ext>
                  </a:extLst>
                </a:gridCol>
              </a:tblGrid>
              <a:tr h="674485">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Digital Signing for dynamic QR code</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Content Placeholder 8">
            <a:extLst>
              <a:ext uri="{FF2B5EF4-FFF2-40B4-BE49-F238E27FC236}">
                <a16:creationId xmlns:a16="http://schemas.microsoft.com/office/drawing/2014/main" id="{75D3812E-15B7-99BB-6897-13B42CA67395}"/>
              </a:ext>
            </a:extLst>
          </p:cNvPr>
          <p:cNvSpPr txBox="1">
            <a:spLocks/>
          </p:cNvSpPr>
          <p:nvPr/>
        </p:nvSpPr>
        <p:spPr>
          <a:xfrm>
            <a:off x="4323229" y="1375696"/>
            <a:ext cx="4303070" cy="1146429"/>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marL="171450" lvl="0" indent="-171450" algn="l">
              <a:buFont typeface="Arial" panose="020B0604020202020204" pitchFamily="34" charset="0"/>
              <a:buChar char="•"/>
            </a:pPr>
            <a:r>
              <a:rPr lang="en-US" b="0" dirty="0">
                <a:solidFill>
                  <a:schemeClr val="tx1"/>
                </a:solidFill>
              </a:rPr>
              <a:t>Information in the QR Code is secure and tamper-proof as it is digitally signed</a:t>
            </a:r>
          </a:p>
          <a:p>
            <a:r>
              <a:rPr lang="en-US" b="0" dirty="0">
                <a:solidFill>
                  <a:schemeClr val="tx1"/>
                </a:solidFill>
              </a:rPr>
              <a:t>The app reading the QR code needs to be able to validate digital signatures in real time. The increased amount of data to encode reduces the area to encode actual data. This may require data to be stored outside of the QR code and be accessible via a URL</a:t>
            </a:r>
          </a:p>
          <a:p>
            <a:pPr marL="0" lvl="0" indent="0" algn="l">
              <a:lnSpc>
                <a:spcPct val="100000"/>
              </a:lnSpc>
              <a:spcBef>
                <a:spcPts val="0"/>
              </a:spcBef>
              <a:spcAft>
                <a:spcPts val="0"/>
              </a:spcAft>
              <a:buNone/>
            </a:pPr>
            <a:endParaRPr lang="en-US" sz="1000" dirty="0">
              <a:solidFill>
                <a:schemeClr val="tx1"/>
              </a:solidFill>
              <a:latin typeface="+mn-lt"/>
            </a:endParaRPr>
          </a:p>
        </p:txBody>
      </p:sp>
      <p:pic>
        <p:nvPicPr>
          <p:cNvPr id="1026" name="Picture 2" descr="Secure Cloud - Data Security - Cyber Security | Data securit… | Flickr">
            <a:extLst>
              <a:ext uri="{FF2B5EF4-FFF2-40B4-BE49-F238E27FC236}">
                <a16:creationId xmlns:a16="http://schemas.microsoft.com/office/drawing/2014/main" id="{054620C7-825B-D31C-2010-D05F146A7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01" y="2089483"/>
            <a:ext cx="1635705" cy="132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229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r>
              <a:rPr lang="en-US" dirty="0"/>
              <a:t>QR Code Payments Pricing to </a:t>
            </a:r>
            <a:r>
              <a:rPr lang="en-US" sz="2400" dirty="0"/>
              <a:t>Fee to DFSP/PSP</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3781943" y="1647240"/>
            <a:ext cx="4857722" cy="2594560"/>
          </a:xfrm>
        </p:spPr>
        <p:txBody>
          <a:bodyPr/>
          <a:lstStyle/>
          <a:p>
            <a:pPr marL="171450" indent="-171450" algn="l">
              <a:buFont typeface="Arial" panose="020B0604020202020204" pitchFamily="34" charset="0"/>
              <a:buChar char="•"/>
            </a:pPr>
            <a:r>
              <a:rPr lang="en-US" b="0" dirty="0">
                <a:solidFill>
                  <a:schemeClr val="tx1"/>
                </a:solidFill>
              </a:rPr>
              <a:t>QR codes support more convenient payment initiation. Providing this service for free to DFSP/PSPs supports the DFSP/PSPs to provide QR code payments for free to end-users</a:t>
            </a:r>
          </a:p>
          <a:p>
            <a:pPr marL="0" indent="0">
              <a:buNone/>
            </a:pPr>
            <a:endParaRPr lang="en-US" b="0" dirty="0">
              <a:solidFill>
                <a:schemeClr val="tx1"/>
              </a:solidFill>
            </a:endParaRPr>
          </a:p>
          <a:p>
            <a:endParaRPr lang="en-US" b="0" dirty="0">
              <a:solidFill>
                <a:schemeClr val="tx1"/>
              </a:solidFill>
            </a:endParaRP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dirty="0">
                <a:solidFill>
                  <a:schemeClr val="tx1"/>
                </a:solidFill>
              </a:rPr>
              <a:t>Having zero fees to DFSP/PSP for QR code initiated payments encourages provision for free to end-users.</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4086073559"/>
              </p:ext>
            </p:extLst>
          </p:nvPr>
        </p:nvGraphicFramePr>
        <p:xfrm>
          <a:off x="760510" y="1913127"/>
          <a:ext cx="2511576" cy="1797359"/>
        </p:xfrm>
        <a:graphic>
          <a:graphicData uri="http://schemas.openxmlformats.org/drawingml/2006/table">
            <a:tbl>
              <a:tblPr>
                <a:tableStyleId>{5C22544A-7EE6-4342-B048-85BDC9FD1C3A}</a:tableStyleId>
              </a:tblPr>
              <a:tblGrid>
                <a:gridCol w="2511576">
                  <a:extLst>
                    <a:ext uri="{9D8B030D-6E8A-4147-A177-3AD203B41FA5}">
                      <a16:colId xmlns:a16="http://schemas.microsoft.com/office/drawing/2014/main" val="20000"/>
                    </a:ext>
                  </a:extLst>
                </a:gridCol>
              </a:tblGrid>
              <a:tr h="1797359">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685800" rtl="0" eaLnBrk="1" fontAlgn="auto" latinLnBrk="0" hangingPunct="1">
                        <a:lnSpc>
                          <a:spcPct val="95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No charge to DFSP/PSPs for QR code generation and initiation of instant payments. </a:t>
                      </a:r>
                    </a:p>
                    <a:p>
                      <a:pPr marL="0" marR="0" lvl="0" indent="0" algn="ctr" defTabSz="685800" rtl="0" eaLnBrk="1" fontAlgn="auto" latinLnBrk="0" hangingPunct="1">
                        <a:lnSpc>
                          <a:spcPct val="95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The payment system seeks to make money by providing additional value-added services to the DFSP/PSPs</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TextBox 3">
            <a:extLst>
              <a:ext uri="{FF2B5EF4-FFF2-40B4-BE49-F238E27FC236}">
                <a16:creationId xmlns:a16="http://schemas.microsoft.com/office/drawing/2014/main" id="{B045D908-2097-E77E-2546-8FF4E4049EDD}"/>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5" name="TextBox 4">
            <a:extLst>
              <a:ext uri="{FF2B5EF4-FFF2-40B4-BE49-F238E27FC236}">
                <a16:creationId xmlns:a16="http://schemas.microsoft.com/office/drawing/2014/main" id="{4A72BAFE-DB88-496D-A54B-A3BAC36DDF6D}"/>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6" name="TextBox 5">
            <a:extLst>
              <a:ext uri="{FF2B5EF4-FFF2-40B4-BE49-F238E27FC236}">
                <a16:creationId xmlns:a16="http://schemas.microsoft.com/office/drawing/2014/main" id="{D3188187-A1B3-CCE9-68FE-FCA4115990E1}"/>
              </a:ext>
            </a:extLst>
          </p:cNvPr>
          <p:cNvSpPr txBox="1"/>
          <p:nvPr/>
        </p:nvSpPr>
        <p:spPr>
          <a:xfrm>
            <a:off x="4937740"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
        <p:nvSpPr>
          <p:cNvPr id="8" name="TextBox 7">
            <a:extLst>
              <a:ext uri="{FF2B5EF4-FFF2-40B4-BE49-F238E27FC236}">
                <a16:creationId xmlns:a16="http://schemas.microsoft.com/office/drawing/2014/main" id="{9B069D7C-759D-BB13-9A4C-BB9EDE436299}"/>
              </a:ext>
            </a:extLst>
          </p:cNvPr>
          <p:cNvSpPr txBox="1"/>
          <p:nvPr/>
        </p:nvSpPr>
        <p:spPr>
          <a:xfrm>
            <a:off x="5991614" y="-11486"/>
            <a:ext cx="1053874" cy="274320"/>
          </a:xfrm>
          <a:prstGeom prst="rect">
            <a:avLst/>
          </a:prstGeom>
          <a:solidFill>
            <a:srgbClr val="741A22"/>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10" name="TextBox 9">
            <a:extLst>
              <a:ext uri="{FF2B5EF4-FFF2-40B4-BE49-F238E27FC236}">
                <a16:creationId xmlns:a16="http://schemas.microsoft.com/office/drawing/2014/main" id="{907A05B1-9551-06EA-2C29-EDC26579C44D}"/>
              </a:ext>
            </a:extLst>
          </p:cNvPr>
          <p:cNvSpPr txBox="1"/>
          <p:nvPr/>
        </p:nvSpPr>
        <p:spPr>
          <a:xfrm>
            <a:off x="7045488" y="-11486"/>
            <a:ext cx="1053874" cy="274320"/>
          </a:xfrm>
          <a:prstGeom prst="rect">
            <a:avLst/>
          </a:prstGeom>
          <a:solidFill>
            <a:srgbClr val="CF6A28"/>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1" name="TextBox 10">
            <a:extLst>
              <a:ext uri="{FF2B5EF4-FFF2-40B4-BE49-F238E27FC236}">
                <a16:creationId xmlns:a16="http://schemas.microsoft.com/office/drawing/2014/main" id="{4A9FFFCB-636C-93AC-E715-DDDEBF77EC62}"/>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cxnSp>
        <p:nvCxnSpPr>
          <p:cNvPr id="37" name="Elbow Connector 36">
            <a:extLst>
              <a:ext uri="{FF2B5EF4-FFF2-40B4-BE49-F238E27FC236}">
                <a16:creationId xmlns:a16="http://schemas.microsoft.com/office/drawing/2014/main" id="{1C0FA1A8-1080-C6E8-231E-75A6B1C29D5F}"/>
              </a:ext>
            </a:extLst>
          </p:cNvPr>
          <p:cNvCxnSpPr/>
          <p:nvPr/>
        </p:nvCxnSpPr>
        <p:spPr>
          <a:xfrm rot="5400000" flipH="1" flipV="1">
            <a:off x="5676894" y="3163505"/>
            <a:ext cx="12700" cy="774642"/>
          </a:xfrm>
          <a:prstGeom prst="bentConnector3">
            <a:avLst>
              <a:gd name="adj1" fmla="val 3184441"/>
            </a:avLst>
          </a:prstGeom>
          <a:ln w="508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Elbow Connector 37">
            <a:extLst>
              <a:ext uri="{FF2B5EF4-FFF2-40B4-BE49-F238E27FC236}">
                <a16:creationId xmlns:a16="http://schemas.microsoft.com/office/drawing/2014/main" id="{0193DB98-0258-0C59-8536-C0AA5C3B625B}"/>
              </a:ext>
            </a:extLst>
          </p:cNvPr>
          <p:cNvCxnSpPr/>
          <p:nvPr/>
        </p:nvCxnSpPr>
        <p:spPr>
          <a:xfrm rot="16200000" flipV="1">
            <a:off x="6732957" y="3170497"/>
            <a:ext cx="12700" cy="774642"/>
          </a:xfrm>
          <a:prstGeom prst="bentConnector3">
            <a:avLst>
              <a:gd name="adj1" fmla="val 3184441"/>
            </a:avLst>
          </a:prstGeom>
          <a:ln w="508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743C8012-358D-84E8-13F4-DCBF290BF025}"/>
              </a:ext>
            </a:extLst>
          </p:cNvPr>
          <p:cNvSpPr txBox="1"/>
          <p:nvPr/>
        </p:nvSpPr>
        <p:spPr>
          <a:xfrm>
            <a:off x="4988120" y="2501896"/>
            <a:ext cx="3464168" cy="338554"/>
          </a:xfrm>
          <a:prstGeom prst="rect">
            <a:avLst/>
          </a:prstGeom>
          <a:noFill/>
          <a:effectLst/>
        </p:spPr>
        <p:txBody>
          <a:bodyPr wrap="square" rtlCol="0">
            <a:spAutoFit/>
          </a:bodyPr>
          <a:lstStyle/>
          <a:p>
            <a:r>
              <a:rPr lang="en-US" sz="800" dirty="0">
                <a:latin typeface="Arial" panose="020B0604020202020204" pitchFamily="34" charset="0"/>
                <a:cs typeface="Arial" panose="020B0604020202020204" pitchFamily="34" charset="0"/>
              </a:rPr>
              <a:t>Scheme fees, including Platform fees and Scheme Management fees, are paid by participants (DFSP/PSPs) to the Payment System</a:t>
            </a:r>
          </a:p>
        </p:txBody>
      </p:sp>
      <p:cxnSp>
        <p:nvCxnSpPr>
          <p:cNvPr id="50" name="Straight Connector 49">
            <a:extLst>
              <a:ext uri="{FF2B5EF4-FFF2-40B4-BE49-F238E27FC236}">
                <a16:creationId xmlns:a16="http://schemas.microsoft.com/office/drawing/2014/main" id="{80B5378B-09FB-92C0-9F57-6A9E73668815}"/>
              </a:ext>
            </a:extLst>
          </p:cNvPr>
          <p:cNvCxnSpPr>
            <a:cxnSpLocks/>
          </p:cNvCxnSpPr>
          <p:nvPr/>
        </p:nvCxnSpPr>
        <p:spPr>
          <a:xfrm>
            <a:off x="4052675" y="3801772"/>
            <a:ext cx="4495000" cy="0"/>
          </a:xfrm>
          <a:prstGeom prst="line">
            <a:avLst/>
          </a:prstGeom>
          <a:ln w="12700" cap="flat" cmpd="sng" algn="ctr">
            <a:solidFill>
              <a:schemeClr val="dk2"/>
            </a:solidFill>
            <a:prstDash val="solid"/>
            <a:round/>
            <a:headEnd type="none" w="med"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562A89D6-60E3-481E-64BE-E5B942AD70B3}"/>
              </a:ext>
            </a:extLst>
          </p:cNvPr>
          <p:cNvSpPr>
            <a:spLocks/>
          </p:cNvSpPr>
          <p:nvPr/>
        </p:nvSpPr>
        <p:spPr>
          <a:xfrm>
            <a:off x="3936429" y="3475096"/>
            <a:ext cx="640080" cy="640080"/>
          </a:xfrm>
          <a:prstGeom prst="ellipse">
            <a:avLst/>
          </a:prstGeom>
          <a:solidFill>
            <a:schemeClr val="accent3">
              <a:lumMod val="75000"/>
            </a:schemeClr>
          </a:solidFill>
          <a:ln w="3175">
            <a:noFill/>
          </a:ln>
          <a:effectLst>
            <a:outerShdw blurRad="40000" dist="23000" dir="5400000"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schemeClr val="bg1"/>
                </a:solidFill>
                <a:latin typeface="Avenir Book" panose="02000503020000020003" pitchFamily="2" charset="0"/>
                <a:ea typeface="Univers Condensed" charset="0"/>
                <a:cs typeface="Univers Condensed" charset="0"/>
              </a:rPr>
              <a:t>End Users ‘Clients’</a:t>
            </a:r>
          </a:p>
        </p:txBody>
      </p:sp>
      <p:sp>
        <p:nvSpPr>
          <p:cNvPr id="52" name="Oval 51">
            <a:extLst>
              <a:ext uri="{FF2B5EF4-FFF2-40B4-BE49-F238E27FC236}">
                <a16:creationId xmlns:a16="http://schemas.microsoft.com/office/drawing/2014/main" id="{EA1E978C-7E17-B902-F278-94CA2E67A028}"/>
              </a:ext>
            </a:extLst>
          </p:cNvPr>
          <p:cNvSpPr>
            <a:spLocks/>
          </p:cNvSpPr>
          <p:nvPr/>
        </p:nvSpPr>
        <p:spPr>
          <a:xfrm>
            <a:off x="7908969" y="3475096"/>
            <a:ext cx="640080" cy="640080"/>
          </a:xfrm>
          <a:prstGeom prst="ellipse">
            <a:avLst/>
          </a:prstGeom>
          <a:solidFill>
            <a:schemeClr val="accent3">
              <a:lumMod val="75000"/>
            </a:schemeClr>
          </a:solidFill>
          <a:ln w="3175">
            <a:noFill/>
          </a:ln>
          <a:effectLst>
            <a:outerShdw blurRad="40000" dist="23000" dir="5400000"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schemeClr val="bg1"/>
                </a:solidFill>
                <a:latin typeface="Avenir Book" panose="02000503020000020003" pitchFamily="2" charset="0"/>
                <a:ea typeface="Univers Condensed" charset="0"/>
                <a:cs typeface="Univers Condensed" charset="0"/>
              </a:rPr>
              <a:t>End Users ‘Clients’</a:t>
            </a:r>
          </a:p>
        </p:txBody>
      </p:sp>
      <p:sp>
        <p:nvSpPr>
          <p:cNvPr id="54" name="Oval 53">
            <a:extLst>
              <a:ext uri="{FF2B5EF4-FFF2-40B4-BE49-F238E27FC236}">
                <a16:creationId xmlns:a16="http://schemas.microsoft.com/office/drawing/2014/main" id="{043CDB30-ECFE-CDDD-E090-0DDE1D1F3262}"/>
              </a:ext>
            </a:extLst>
          </p:cNvPr>
          <p:cNvSpPr>
            <a:spLocks/>
          </p:cNvSpPr>
          <p:nvPr/>
        </p:nvSpPr>
        <p:spPr>
          <a:xfrm>
            <a:off x="4929564" y="3475096"/>
            <a:ext cx="640080" cy="640080"/>
          </a:xfrm>
          <a:prstGeom prst="ellipse">
            <a:avLst/>
          </a:prstGeom>
          <a:solidFill>
            <a:schemeClr val="accent2"/>
          </a:solidFill>
          <a:ln w="3175">
            <a:noFill/>
          </a:ln>
          <a:effectLst>
            <a:outerShdw blurRad="40000" dist="23000" dir="5400000"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schemeClr val="bg1"/>
                </a:solidFill>
                <a:latin typeface="Avenir Book" panose="02000503020000020003" pitchFamily="2" charset="0"/>
                <a:ea typeface="Univers Condensed" charset="0"/>
                <a:cs typeface="Univers Condensed" charset="0"/>
              </a:rPr>
              <a:t>DFSP/</a:t>
            </a:r>
          </a:p>
          <a:p>
            <a:pPr algn="ctr"/>
            <a:r>
              <a:rPr lang="en-US" sz="1000" dirty="0">
                <a:solidFill>
                  <a:schemeClr val="bg1"/>
                </a:solidFill>
                <a:latin typeface="Avenir Book" panose="02000503020000020003" pitchFamily="2" charset="0"/>
                <a:ea typeface="Univers Condensed" charset="0"/>
                <a:cs typeface="Univers Condensed" charset="0"/>
              </a:rPr>
              <a:t>PSPs</a:t>
            </a:r>
          </a:p>
        </p:txBody>
      </p:sp>
      <p:sp>
        <p:nvSpPr>
          <p:cNvPr id="55" name="Oval 54">
            <a:extLst>
              <a:ext uri="{FF2B5EF4-FFF2-40B4-BE49-F238E27FC236}">
                <a16:creationId xmlns:a16="http://schemas.microsoft.com/office/drawing/2014/main" id="{426947B1-7D7E-17A9-5663-59073331CF2F}"/>
              </a:ext>
            </a:extLst>
          </p:cNvPr>
          <p:cNvSpPr>
            <a:spLocks/>
          </p:cNvSpPr>
          <p:nvPr/>
        </p:nvSpPr>
        <p:spPr>
          <a:xfrm>
            <a:off x="5922699" y="3475096"/>
            <a:ext cx="640080" cy="640080"/>
          </a:xfrm>
          <a:prstGeom prst="ellipse">
            <a:avLst/>
          </a:prstGeom>
          <a:solidFill>
            <a:schemeClr val="accent1"/>
          </a:solidFill>
          <a:ln w="3175">
            <a:noFill/>
          </a:ln>
          <a:effectLst>
            <a:outerShdw blurRad="40000" dist="23000" dir="5400000"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000" dirty="0">
                <a:latin typeface="Avenir Book" panose="02000503020000020003" pitchFamily="2" charset="0"/>
                <a:ea typeface="Univers Condensed" charset="0"/>
                <a:cs typeface="Univers Condensed" charset="0"/>
              </a:rPr>
              <a:t> Payment </a:t>
            </a:r>
          </a:p>
          <a:p>
            <a:pPr algn="ctr"/>
            <a:r>
              <a:rPr lang="en-US" sz="1000" dirty="0">
                <a:latin typeface="Avenir Book" panose="02000503020000020003" pitchFamily="2" charset="0"/>
                <a:ea typeface="Univers Condensed" charset="0"/>
                <a:cs typeface="Univers Condensed" charset="0"/>
              </a:rPr>
              <a:t>System</a:t>
            </a:r>
          </a:p>
        </p:txBody>
      </p:sp>
      <p:sp>
        <p:nvSpPr>
          <p:cNvPr id="56" name="Oval 55">
            <a:extLst>
              <a:ext uri="{FF2B5EF4-FFF2-40B4-BE49-F238E27FC236}">
                <a16:creationId xmlns:a16="http://schemas.microsoft.com/office/drawing/2014/main" id="{56B1D645-75D7-266F-56BB-C3393E63ED34}"/>
              </a:ext>
            </a:extLst>
          </p:cNvPr>
          <p:cNvSpPr>
            <a:spLocks/>
          </p:cNvSpPr>
          <p:nvPr/>
        </p:nvSpPr>
        <p:spPr>
          <a:xfrm>
            <a:off x="6915834" y="3475096"/>
            <a:ext cx="640080" cy="640080"/>
          </a:xfrm>
          <a:prstGeom prst="ellipse">
            <a:avLst/>
          </a:prstGeom>
          <a:solidFill>
            <a:schemeClr val="accent2"/>
          </a:solidFill>
          <a:ln w="3175">
            <a:noFill/>
          </a:ln>
          <a:effectLst>
            <a:outerShdw blurRad="40000" dist="23000" dir="5400000"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schemeClr val="bg1"/>
                </a:solidFill>
                <a:latin typeface="Avenir Book" panose="02000503020000020003" pitchFamily="2" charset="0"/>
                <a:ea typeface="Univers Condensed" charset="0"/>
                <a:cs typeface="Univers Condensed" charset="0"/>
              </a:rPr>
              <a:t>DFSP/</a:t>
            </a:r>
          </a:p>
          <a:p>
            <a:pPr algn="ctr"/>
            <a:r>
              <a:rPr lang="en-US" sz="1000" dirty="0">
                <a:solidFill>
                  <a:schemeClr val="bg1"/>
                </a:solidFill>
                <a:latin typeface="Avenir Book" panose="02000503020000020003" pitchFamily="2" charset="0"/>
                <a:ea typeface="Univers Condensed" charset="0"/>
                <a:cs typeface="Univers Condensed" charset="0"/>
              </a:rPr>
              <a:t>PSPs</a:t>
            </a:r>
          </a:p>
        </p:txBody>
      </p:sp>
      <p:sp>
        <p:nvSpPr>
          <p:cNvPr id="60" name="5-Point Star 59">
            <a:extLst>
              <a:ext uri="{FF2B5EF4-FFF2-40B4-BE49-F238E27FC236}">
                <a16:creationId xmlns:a16="http://schemas.microsoft.com/office/drawing/2014/main" id="{599665BA-0BD7-F352-8379-EE78F2BC4DF1}"/>
              </a:ext>
            </a:extLst>
          </p:cNvPr>
          <p:cNvSpPr/>
          <p:nvPr/>
        </p:nvSpPr>
        <p:spPr>
          <a:xfrm>
            <a:off x="4838124" y="2510353"/>
            <a:ext cx="182880" cy="182880"/>
          </a:xfrm>
          <a:prstGeom prst="star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61" name="5-Point Star 60">
            <a:extLst>
              <a:ext uri="{FF2B5EF4-FFF2-40B4-BE49-F238E27FC236}">
                <a16:creationId xmlns:a16="http://schemas.microsoft.com/office/drawing/2014/main" id="{B7CCA098-13E3-252F-E54D-1EE21BF94159}"/>
              </a:ext>
            </a:extLst>
          </p:cNvPr>
          <p:cNvSpPr/>
          <p:nvPr/>
        </p:nvSpPr>
        <p:spPr>
          <a:xfrm>
            <a:off x="5569644" y="3197002"/>
            <a:ext cx="182880" cy="182880"/>
          </a:xfrm>
          <a:prstGeom prst="star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62" name="5-Point Star 61">
            <a:extLst>
              <a:ext uri="{FF2B5EF4-FFF2-40B4-BE49-F238E27FC236}">
                <a16:creationId xmlns:a16="http://schemas.microsoft.com/office/drawing/2014/main" id="{AE328597-72B0-5442-B0CD-A994670393B8}"/>
              </a:ext>
            </a:extLst>
          </p:cNvPr>
          <p:cNvSpPr/>
          <p:nvPr/>
        </p:nvSpPr>
        <p:spPr>
          <a:xfrm>
            <a:off x="6655921" y="3197002"/>
            <a:ext cx="182880" cy="182880"/>
          </a:xfrm>
          <a:prstGeom prst="star5">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13C31E7B-6E97-FDE5-4E6F-61CCA642D570}"/>
              </a:ext>
            </a:extLst>
          </p:cNvPr>
          <p:cNvSpPr txBox="1"/>
          <p:nvPr/>
        </p:nvSpPr>
        <p:spPr>
          <a:xfrm>
            <a:off x="5425369" y="2933071"/>
            <a:ext cx="471429" cy="243208"/>
          </a:xfrm>
          <a:prstGeom prst="rect">
            <a:avLst/>
          </a:prstGeom>
          <a:noFill/>
        </p:spPr>
        <p:txBody>
          <a:bodyPr wrap="square" rtlCol="0">
            <a:spAutoFit/>
          </a:bodyPr>
          <a:lstStyle/>
          <a:p>
            <a:pPr algn="l">
              <a:lnSpc>
                <a:spcPct val="120000"/>
              </a:lnSpc>
              <a:spcBef>
                <a:spcPts val="300"/>
              </a:spcBef>
              <a:spcAft>
                <a:spcPts val="300"/>
              </a:spcAft>
            </a:pPr>
            <a:r>
              <a:rPr lang="en-US" sz="900" dirty="0">
                <a:solidFill>
                  <a:schemeClr val="accent6"/>
                </a:solidFill>
                <a:latin typeface="+mj-lt"/>
                <a:cs typeface="Arial" panose="020B0604020202020204" pitchFamily="34" charset="0"/>
              </a:rPr>
              <a:t>$0.0</a:t>
            </a:r>
          </a:p>
        </p:txBody>
      </p:sp>
      <p:sp>
        <p:nvSpPr>
          <p:cNvPr id="64" name="TextBox 63">
            <a:extLst>
              <a:ext uri="{FF2B5EF4-FFF2-40B4-BE49-F238E27FC236}">
                <a16:creationId xmlns:a16="http://schemas.microsoft.com/office/drawing/2014/main" id="{D6C3664D-4CDE-6117-F3E7-EA888BB728FA}"/>
              </a:ext>
            </a:extLst>
          </p:cNvPr>
          <p:cNvSpPr txBox="1"/>
          <p:nvPr/>
        </p:nvSpPr>
        <p:spPr>
          <a:xfrm>
            <a:off x="6530317" y="2927665"/>
            <a:ext cx="471429" cy="243208"/>
          </a:xfrm>
          <a:prstGeom prst="rect">
            <a:avLst/>
          </a:prstGeom>
          <a:noFill/>
        </p:spPr>
        <p:txBody>
          <a:bodyPr wrap="square" rtlCol="0">
            <a:spAutoFit/>
          </a:bodyPr>
          <a:lstStyle/>
          <a:p>
            <a:pPr algn="l">
              <a:lnSpc>
                <a:spcPct val="120000"/>
              </a:lnSpc>
              <a:spcBef>
                <a:spcPts val="300"/>
              </a:spcBef>
              <a:spcAft>
                <a:spcPts val="300"/>
              </a:spcAft>
            </a:pPr>
            <a:r>
              <a:rPr lang="en-US" sz="900" dirty="0">
                <a:solidFill>
                  <a:schemeClr val="accent6"/>
                </a:solidFill>
                <a:latin typeface="+mj-lt"/>
                <a:cs typeface="Arial" panose="020B0604020202020204" pitchFamily="34" charset="0"/>
              </a:rPr>
              <a:t>$0.0</a:t>
            </a:r>
          </a:p>
        </p:txBody>
      </p:sp>
    </p:spTree>
    <p:extLst>
      <p:ext uri="{BB962C8B-B14F-4D97-AF65-F5344CB8AC3E}">
        <p14:creationId xmlns:p14="http://schemas.microsoft.com/office/powerpoint/2010/main" val="330524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r>
              <a:rPr lang="en-US" dirty="0"/>
              <a:t>QR Code Payments Pricing to Consumers and Merchants</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3829078" y="1594116"/>
            <a:ext cx="4730460" cy="3094442"/>
          </a:xfrm>
        </p:spPr>
        <p:txBody>
          <a:bodyPr/>
          <a:lstStyle/>
          <a:p>
            <a:r>
              <a:rPr lang="en-US" b="0" dirty="0">
                <a:solidFill>
                  <a:schemeClr val="tx1"/>
                </a:solidFill>
              </a:rPr>
              <a:t>QR codes support more convenient payment initiation. Mandating that this service is provided for free through restrictions on charges to end-users encourages market adoption and digital payment usage.</a:t>
            </a:r>
          </a:p>
          <a:p>
            <a:r>
              <a:rPr lang="en-US" b="0" dirty="0">
                <a:solidFill>
                  <a:schemeClr val="tx1"/>
                </a:solidFill>
              </a:rPr>
              <a:t>In most countries, the fees charged to consumers or merchants for payments transactions are most typically set by the providers themselves: the DFSP who is serving each customer.  </a:t>
            </a:r>
          </a:p>
          <a:p>
            <a:r>
              <a:rPr lang="en-US" b="0" dirty="0">
                <a:solidFill>
                  <a:schemeClr val="tx1"/>
                </a:solidFill>
              </a:rPr>
              <a:t>In some countries, however, payments authorities are looking at the potential of QR enabled merchant payments and taking steps to set limits on these fees, in the hopes of encouraging adoption.</a:t>
            </a:r>
          </a:p>
          <a:p>
            <a:r>
              <a:rPr lang="en-US" b="0" dirty="0">
                <a:solidFill>
                  <a:schemeClr val="tx1"/>
                </a:solidFill>
              </a:rPr>
              <a:t>In these countries the effective price to both the merchant and the consumer for low-value QR code enabled payments is zero. This may be accomplished by government mandate, by agreement among a group of providers, or simply by market practice.</a:t>
            </a:r>
          </a:p>
          <a:p>
            <a:endParaRPr lang="en-US" b="0" dirty="0">
              <a:solidFill>
                <a:schemeClr val="tx1"/>
              </a:solidFill>
            </a:endParaRPr>
          </a:p>
          <a:p>
            <a:endParaRPr lang="en-US" b="0" dirty="0">
              <a:solidFill>
                <a:schemeClr val="tx1"/>
              </a:solidFill>
            </a:endParaRP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r>
              <a:rPr lang="en-US" dirty="0">
                <a:solidFill>
                  <a:schemeClr val="tx1"/>
                </a:solidFill>
              </a:rPr>
              <a:t>Having zero </a:t>
            </a:r>
            <a:r>
              <a:rPr lang="en-US" sz="1200" dirty="0">
                <a:solidFill>
                  <a:schemeClr val="tx1"/>
                </a:solidFill>
              </a:rPr>
              <a:t>end-user fees </a:t>
            </a:r>
            <a:r>
              <a:rPr lang="en-US" dirty="0">
                <a:solidFill>
                  <a:schemeClr val="tx1"/>
                </a:solidFill>
              </a:rPr>
              <a:t>for </a:t>
            </a:r>
            <a:r>
              <a:rPr lang="en-US" sz="1200" dirty="0">
                <a:solidFill>
                  <a:schemeClr val="tx1"/>
                </a:solidFill>
              </a:rPr>
              <a:t>QR code generation and initiation of instant payment </a:t>
            </a:r>
            <a:r>
              <a:rPr lang="en-US" dirty="0">
                <a:solidFill>
                  <a:schemeClr val="tx1"/>
                </a:solidFill>
              </a:rPr>
              <a:t>is a foundational goal of the Level One Project vision.</a:t>
            </a:r>
          </a:p>
          <a:p>
            <a:endParaRPr lang="en-US" dirty="0">
              <a:solidFill>
                <a:schemeClr val="tx1"/>
              </a:solidFill>
            </a:endParaRP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3302933693"/>
              </p:ext>
            </p:extLst>
          </p:nvPr>
        </p:nvGraphicFramePr>
        <p:xfrm>
          <a:off x="689548" y="2054528"/>
          <a:ext cx="2660754" cy="2062785"/>
        </p:xfrm>
        <a:graphic>
          <a:graphicData uri="http://schemas.openxmlformats.org/drawingml/2006/table">
            <a:tbl>
              <a:tblPr>
                <a:tableStyleId>{5C22544A-7EE6-4342-B048-85BDC9FD1C3A}</a:tableStyleId>
              </a:tblPr>
              <a:tblGrid>
                <a:gridCol w="2660754">
                  <a:extLst>
                    <a:ext uri="{9D8B030D-6E8A-4147-A177-3AD203B41FA5}">
                      <a16:colId xmlns:a16="http://schemas.microsoft.com/office/drawing/2014/main" val="20000"/>
                    </a:ext>
                  </a:extLst>
                </a:gridCol>
              </a:tblGrid>
              <a:tr h="2062785">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685800" rtl="0" eaLnBrk="1" fontAlgn="auto" latinLnBrk="0" hangingPunct="1">
                        <a:lnSpc>
                          <a:spcPct val="95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No charge to end-users for QR code generation and initiation of instant payments. </a:t>
                      </a:r>
                    </a:p>
                    <a:p>
                      <a:pPr marL="0" marR="0" lvl="0" indent="0" algn="ctr" defTabSz="685800" rtl="0" eaLnBrk="1" fontAlgn="auto" latinLnBrk="0" hangingPunct="1">
                        <a:lnSpc>
                          <a:spcPct val="95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Providers seek to make money by providing services that are adjacent to payments: these may be either financial adjacencies (lending, investment, etc.) or commerce adjacencies (margins on selling goods and services online, enabled by electronic payments.</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19E66D7E-037C-1401-C236-9862449DA51A}"/>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6" name="TextBox 5">
            <a:extLst>
              <a:ext uri="{FF2B5EF4-FFF2-40B4-BE49-F238E27FC236}">
                <a16:creationId xmlns:a16="http://schemas.microsoft.com/office/drawing/2014/main" id="{7E7481E8-E570-983C-3145-B339B9AE44FC}"/>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8" name="TextBox 7">
            <a:extLst>
              <a:ext uri="{FF2B5EF4-FFF2-40B4-BE49-F238E27FC236}">
                <a16:creationId xmlns:a16="http://schemas.microsoft.com/office/drawing/2014/main" id="{2CD59C80-C5D1-D982-6A40-681FD3C8964E}"/>
              </a:ext>
            </a:extLst>
          </p:cNvPr>
          <p:cNvSpPr txBox="1"/>
          <p:nvPr/>
        </p:nvSpPr>
        <p:spPr>
          <a:xfrm>
            <a:off x="4937740"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
        <p:nvSpPr>
          <p:cNvPr id="10" name="TextBox 9">
            <a:extLst>
              <a:ext uri="{FF2B5EF4-FFF2-40B4-BE49-F238E27FC236}">
                <a16:creationId xmlns:a16="http://schemas.microsoft.com/office/drawing/2014/main" id="{0D46B2E0-AEB5-06FD-162D-15B0E0B5BCB0}"/>
              </a:ext>
            </a:extLst>
          </p:cNvPr>
          <p:cNvSpPr txBox="1"/>
          <p:nvPr/>
        </p:nvSpPr>
        <p:spPr>
          <a:xfrm>
            <a:off x="5991614" y="-11486"/>
            <a:ext cx="1053874" cy="274320"/>
          </a:xfrm>
          <a:prstGeom prst="rect">
            <a:avLst/>
          </a:prstGeom>
          <a:solidFill>
            <a:srgbClr val="741A22"/>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11" name="TextBox 10">
            <a:extLst>
              <a:ext uri="{FF2B5EF4-FFF2-40B4-BE49-F238E27FC236}">
                <a16:creationId xmlns:a16="http://schemas.microsoft.com/office/drawing/2014/main" id="{E530A2BE-79D4-F8D8-0793-5D1331B4E41B}"/>
              </a:ext>
            </a:extLst>
          </p:cNvPr>
          <p:cNvSpPr txBox="1"/>
          <p:nvPr/>
        </p:nvSpPr>
        <p:spPr>
          <a:xfrm>
            <a:off x="7045488" y="-11486"/>
            <a:ext cx="1053874" cy="274320"/>
          </a:xfrm>
          <a:prstGeom prst="rect">
            <a:avLst/>
          </a:prstGeom>
          <a:solidFill>
            <a:srgbClr val="CF6A28"/>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2" name="TextBox 11">
            <a:extLst>
              <a:ext uri="{FF2B5EF4-FFF2-40B4-BE49-F238E27FC236}">
                <a16:creationId xmlns:a16="http://schemas.microsoft.com/office/drawing/2014/main" id="{8692A0EC-C5E6-1017-E5A4-38D4F326B389}"/>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Tree>
    <p:extLst>
      <p:ext uri="{BB962C8B-B14F-4D97-AF65-F5344CB8AC3E}">
        <p14:creationId xmlns:p14="http://schemas.microsoft.com/office/powerpoint/2010/main" val="1309448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r>
              <a:rPr lang="en-US" dirty="0"/>
              <a:t>Articulated Rules for Governance of QR Code Payments</a:t>
            </a:r>
            <a:endParaRPr lang="en-US" sz="2400" dirty="0"/>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dirty="0">
                <a:solidFill>
                  <a:schemeClr val="tx1"/>
                </a:solidFill>
              </a:rPr>
              <a:t>Strong governance of QR code payments supports market adoption and the usefulness of QR code initiated payments. </a:t>
            </a:r>
          </a:p>
        </p:txBody>
      </p:sp>
      <p:sp>
        <p:nvSpPr>
          <p:cNvPr id="12" name="TextBox 11">
            <a:extLst>
              <a:ext uri="{FF2B5EF4-FFF2-40B4-BE49-F238E27FC236}">
                <a16:creationId xmlns:a16="http://schemas.microsoft.com/office/drawing/2014/main" id="{35CB0A59-10A8-BA0A-3A16-EDBC0DA9A9EE}"/>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13" name="TextBox 12">
            <a:extLst>
              <a:ext uri="{FF2B5EF4-FFF2-40B4-BE49-F238E27FC236}">
                <a16:creationId xmlns:a16="http://schemas.microsoft.com/office/drawing/2014/main" id="{1A438A7E-3413-BE94-3156-4A90CE0DE84D}"/>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14" name="TextBox 13">
            <a:extLst>
              <a:ext uri="{FF2B5EF4-FFF2-40B4-BE49-F238E27FC236}">
                <a16:creationId xmlns:a16="http://schemas.microsoft.com/office/drawing/2014/main" id="{B39D5C78-B3E8-C8A1-0ECC-1AE42B05F555}"/>
              </a:ext>
            </a:extLst>
          </p:cNvPr>
          <p:cNvSpPr txBox="1"/>
          <p:nvPr/>
        </p:nvSpPr>
        <p:spPr>
          <a:xfrm>
            <a:off x="4937740"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
        <p:nvSpPr>
          <p:cNvPr id="15" name="TextBox 14">
            <a:extLst>
              <a:ext uri="{FF2B5EF4-FFF2-40B4-BE49-F238E27FC236}">
                <a16:creationId xmlns:a16="http://schemas.microsoft.com/office/drawing/2014/main" id="{A760A75A-FFEA-04B0-0825-6388505E49F0}"/>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16" name="TextBox 15">
            <a:extLst>
              <a:ext uri="{FF2B5EF4-FFF2-40B4-BE49-F238E27FC236}">
                <a16:creationId xmlns:a16="http://schemas.microsoft.com/office/drawing/2014/main" id="{CCB5BB31-F0A5-CDA4-6A88-E15D3D33E308}"/>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7" name="TextBox 16">
            <a:extLst>
              <a:ext uri="{FF2B5EF4-FFF2-40B4-BE49-F238E27FC236}">
                <a16:creationId xmlns:a16="http://schemas.microsoft.com/office/drawing/2014/main" id="{96E2A04F-50F0-189C-DE0E-2067CDCBB02A}"/>
              </a:ext>
            </a:extLst>
          </p:cNvPr>
          <p:cNvSpPr txBox="1"/>
          <p:nvPr/>
        </p:nvSpPr>
        <p:spPr>
          <a:xfrm>
            <a:off x="8099362" y="-11486"/>
            <a:ext cx="1053874" cy="274320"/>
          </a:xfrm>
          <a:prstGeom prst="rect">
            <a:avLst/>
          </a:prstGeom>
          <a:solidFill>
            <a:srgbClr val="857968"/>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
        <p:nvSpPr>
          <p:cNvPr id="20" name="Content Placeholder 8">
            <a:extLst>
              <a:ext uri="{FF2B5EF4-FFF2-40B4-BE49-F238E27FC236}">
                <a16:creationId xmlns:a16="http://schemas.microsoft.com/office/drawing/2014/main" id="{3B9891FE-7EC7-BA83-721B-C5CF24DA2345}"/>
              </a:ext>
            </a:extLst>
          </p:cNvPr>
          <p:cNvSpPr>
            <a:spLocks noGrp="1"/>
          </p:cNvSpPr>
          <p:nvPr>
            <p:ph idx="1"/>
          </p:nvPr>
        </p:nvSpPr>
        <p:spPr>
          <a:xfrm>
            <a:off x="4194927" y="2587368"/>
            <a:ext cx="4388218" cy="544541"/>
          </a:xfrm>
        </p:spPr>
        <p:txBody>
          <a:bodyPr/>
          <a:lstStyle/>
          <a:p>
            <a:pPr defTabSz="914400">
              <a:lnSpc>
                <a:spcPct val="100000"/>
              </a:lnSpc>
              <a:spcBef>
                <a:spcPts val="0"/>
              </a:spcBef>
              <a:spcAft>
                <a:spcPts val="0"/>
              </a:spcAft>
              <a:defRPr/>
            </a:pPr>
            <a:r>
              <a:rPr lang="en-US" b="0" dirty="0">
                <a:solidFill>
                  <a:schemeClr val="tx1"/>
                </a:solidFill>
              </a:rPr>
              <a:t>Clear documentation of rules and procedures encourages a robust payment ecosystem and the protection of end users (consumers and merchants), which builds trust in the ecosystem.</a:t>
            </a:r>
          </a:p>
        </p:txBody>
      </p:sp>
      <p:graphicFrame>
        <p:nvGraphicFramePr>
          <p:cNvPr id="21" name="Table 20">
            <a:extLst>
              <a:ext uri="{FF2B5EF4-FFF2-40B4-BE49-F238E27FC236}">
                <a16:creationId xmlns:a16="http://schemas.microsoft.com/office/drawing/2014/main" id="{CA843707-42DD-A211-1F6E-4D3A86FFA7A1}"/>
              </a:ext>
            </a:extLst>
          </p:cNvPr>
          <p:cNvGraphicFramePr>
            <a:graphicFrameLocks noGrp="1"/>
          </p:cNvGraphicFramePr>
          <p:nvPr>
            <p:extLst>
              <p:ext uri="{D42A27DB-BD31-4B8C-83A1-F6EECF244321}">
                <p14:modId xmlns:p14="http://schemas.microsoft.com/office/powerpoint/2010/main" val="406669321"/>
              </p:ext>
            </p:extLst>
          </p:nvPr>
        </p:nvGraphicFramePr>
        <p:xfrm>
          <a:off x="1060516" y="2505761"/>
          <a:ext cx="2163452" cy="594360"/>
        </p:xfrm>
        <a:graphic>
          <a:graphicData uri="http://schemas.openxmlformats.org/drawingml/2006/table">
            <a:tbl>
              <a:tblPr>
                <a:tableStyleId>{5C22544A-7EE6-4342-B048-85BDC9FD1C3A}</a:tableStyleId>
              </a:tblPr>
              <a:tblGrid>
                <a:gridCol w="2163452">
                  <a:extLst>
                    <a:ext uri="{9D8B030D-6E8A-4147-A177-3AD203B41FA5}">
                      <a16:colId xmlns:a16="http://schemas.microsoft.com/office/drawing/2014/main" val="20000"/>
                    </a:ext>
                  </a:extLst>
                </a:gridCol>
              </a:tblGrid>
              <a:tr h="408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The payment system has clear documentation of rules and procedures</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22" name="Straight Connector 21">
            <a:extLst>
              <a:ext uri="{FF2B5EF4-FFF2-40B4-BE49-F238E27FC236}">
                <a16:creationId xmlns:a16="http://schemas.microsoft.com/office/drawing/2014/main" id="{4641DFDD-3C3A-B2D0-FE29-435B36AF5078}"/>
              </a:ext>
            </a:extLst>
          </p:cNvPr>
          <p:cNvCxnSpPr/>
          <p:nvPr/>
        </p:nvCxnSpPr>
        <p:spPr>
          <a:xfrm>
            <a:off x="457200" y="2246098"/>
            <a:ext cx="8125945"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3" name="Content Placeholder 8">
            <a:extLst>
              <a:ext uri="{FF2B5EF4-FFF2-40B4-BE49-F238E27FC236}">
                <a16:creationId xmlns:a16="http://schemas.microsoft.com/office/drawing/2014/main" id="{9926F4D3-0955-6F73-3848-671E4F837DEA}"/>
              </a:ext>
            </a:extLst>
          </p:cNvPr>
          <p:cNvSpPr txBox="1">
            <a:spLocks/>
          </p:cNvSpPr>
          <p:nvPr/>
        </p:nvSpPr>
        <p:spPr>
          <a:xfrm>
            <a:off x="4194926" y="3680931"/>
            <a:ext cx="4388219" cy="916244"/>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marL="171450" indent="-171450" algn="l">
              <a:buFont typeface="Arial" panose="020B0604020202020204" pitchFamily="34" charset="0"/>
              <a:buChar char="•"/>
            </a:pPr>
            <a:r>
              <a:rPr lang="en-US" b="0" dirty="0">
                <a:solidFill>
                  <a:schemeClr val="tx1"/>
                </a:solidFill>
              </a:rPr>
              <a:t>Knowing the source of transaction allows for the data collection specific to QR code channel (fraud, usage, etc.) This information can be used to benchmark against peers and to continuously improve the operation. </a:t>
            </a:r>
          </a:p>
        </p:txBody>
      </p:sp>
      <p:graphicFrame>
        <p:nvGraphicFramePr>
          <p:cNvPr id="24" name="Table 23">
            <a:extLst>
              <a:ext uri="{FF2B5EF4-FFF2-40B4-BE49-F238E27FC236}">
                <a16:creationId xmlns:a16="http://schemas.microsoft.com/office/drawing/2014/main" id="{C6D853EA-08FA-6723-92C2-E07F4D1556C8}"/>
              </a:ext>
            </a:extLst>
          </p:cNvPr>
          <p:cNvGraphicFramePr>
            <a:graphicFrameLocks noGrp="1"/>
          </p:cNvGraphicFramePr>
          <p:nvPr>
            <p:extLst>
              <p:ext uri="{D42A27DB-BD31-4B8C-83A1-F6EECF244321}">
                <p14:modId xmlns:p14="http://schemas.microsoft.com/office/powerpoint/2010/main" val="7628713"/>
              </p:ext>
            </p:extLst>
          </p:nvPr>
        </p:nvGraphicFramePr>
        <p:xfrm>
          <a:off x="1060516" y="3680931"/>
          <a:ext cx="2163452" cy="594360"/>
        </p:xfrm>
        <a:graphic>
          <a:graphicData uri="http://schemas.openxmlformats.org/drawingml/2006/table">
            <a:tbl>
              <a:tblPr>
                <a:tableStyleId>{5C22544A-7EE6-4342-B048-85BDC9FD1C3A}</a:tableStyleId>
              </a:tblPr>
              <a:tblGrid>
                <a:gridCol w="2163452">
                  <a:extLst>
                    <a:ext uri="{9D8B030D-6E8A-4147-A177-3AD203B41FA5}">
                      <a16:colId xmlns:a16="http://schemas.microsoft.com/office/drawing/2014/main" val="20000"/>
                    </a:ext>
                  </a:extLst>
                </a:gridCol>
              </a:tblGrid>
              <a:tr h="5495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The payment system ideally requires reporting: data on source of transaction initiation</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5" name="Content Placeholder 8">
            <a:extLst>
              <a:ext uri="{FF2B5EF4-FFF2-40B4-BE49-F238E27FC236}">
                <a16:creationId xmlns:a16="http://schemas.microsoft.com/office/drawing/2014/main" id="{C80B57EF-2926-1245-A46E-805EA900E14B}"/>
              </a:ext>
            </a:extLst>
          </p:cNvPr>
          <p:cNvSpPr txBox="1">
            <a:spLocks/>
          </p:cNvSpPr>
          <p:nvPr/>
        </p:nvSpPr>
        <p:spPr>
          <a:xfrm>
            <a:off x="4194926" y="1533653"/>
            <a:ext cx="4388219" cy="469150"/>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Education and awareness campaigns about QR codes and their features and use cases helps to drive adoption in the market</a:t>
            </a:r>
          </a:p>
        </p:txBody>
      </p:sp>
      <p:graphicFrame>
        <p:nvGraphicFramePr>
          <p:cNvPr id="26" name="Table 25">
            <a:extLst>
              <a:ext uri="{FF2B5EF4-FFF2-40B4-BE49-F238E27FC236}">
                <a16:creationId xmlns:a16="http://schemas.microsoft.com/office/drawing/2014/main" id="{08960FB2-4644-65DE-C7B7-38049BAFF74E}"/>
              </a:ext>
            </a:extLst>
          </p:cNvPr>
          <p:cNvGraphicFramePr>
            <a:graphicFrameLocks noGrp="1"/>
          </p:cNvGraphicFramePr>
          <p:nvPr>
            <p:extLst>
              <p:ext uri="{D42A27DB-BD31-4B8C-83A1-F6EECF244321}">
                <p14:modId xmlns:p14="http://schemas.microsoft.com/office/powerpoint/2010/main" val="3046097184"/>
              </p:ext>
            </p:extLst>
          </p:nvPr>
        </p:nvGraphicFramePr>
        <p:xfrm>
          <a:off x="1060516" y="1364958"/>
          <a:ext cx="2163452" cy="739140"/>
        </p:xfrm>
        <a:graphic>
          <a:graphicData uri="http://schemas.openxmlformats.org/drawingml/2006/table">
            <a:tbl>
              <a:tblPr>
                <a:tableStyleId>{5C22544A-7EE6-4342-B048-85BDC9FD1C3A}</a:tableStyleId>
              </a:tblPr>
              <a:tblGrid>
                <a:gridCol w="2163452">
                  <a:extLst>
                    <a:ext uri="{9D8B030D-6E8A-4147-A177-3AD203B41FA5}">
                      <a16:colId xmlns:a16="http://schemas.microsoft.com/office/drawing/2014/main" val="20000"/>
                    </a:ext>
                  </a:extLst>
                </a:gridCol>
              </a:tblGrid>
              <a:tr h="549503">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All stakeholders contribute to education and awareness</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27" name="Straight Connector 26">
            <a:extLst>
              <a:ext uri="{FF2B5EF4-FFF2-40B4-BE49-F238E27FC236}">
                <a16:creationId xmlns:a16="http://schemas.microsoft.com/office/drawing/2014/main" id="{21B5CD47-436A-EA46-D43F-F97FB3EC1112}"/>
              </a:ext>
            </a:extLst>
          </p:cNvPr>
          <p:cNvCxnSpPr/>
          <p:nvPr/>
        </p:nvCxnSpPr>
        <p:spPr>
          <a:xfrm>
            <a:off x="457200" y="3347320"/>
            <a:ext cx="8125945"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88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D639-1370-0E4D-BA46-B79151B3FDE7}"/>
              </a:ext>
            </a:extLst>
          </p:cNvPr>
          <p:cNvSpPr>
            <a:spLocks noGrp="1"/>
          </p:cNvSpPr>
          <p:nvPr>
            <p:ph type="title"/>
          </p:nvPr>
        </p:nvSpPr>
        <p:spPr/>
        <p:txBody>
          <a:bodyPr/>
          <a:lstStyle/>
          <a:p>
            <a:r>
              <a:rPr lang="en-US" dirty="0"/>
              <a:t>Executive Summary</a:t>
            </a:r>
          </a:p>
        </p:txBody>
      </p:sp>
      <p:sp>
        <p:nvSpPr>
          <p:cNvPr id="3" name="Content Placeholder 2">
            <a:extLst>
              <a:ext uri="{FF2B5EF4-FFF2-40B4-BE49-F238E27FC236}">
                <a16:creationId xmlns:a16="http://schemas.microsoft.com/office/drawing/2014/main" id="{B48009A9-4D91-804D-ADC3-ECA26A5A6847}"/>
              </a:ext>
            </a:extLst>
          </p:cNvPr>
          <p:cNvSpPr>
            <a:spLocks noGrp="1"/>
          </p:cNvSpPr>
          <p:nvPr>
            <p:ph idx="1"/>
          </p:nvPr>
        </p:nvSpPr>
        <p:spPr>
          <a:xfrm>
            <a:off x="457200" y="2272552"/>
            <a:ext cx="6953534" cy="2456466"/>
          </a:xfrm>
        </p:spPr>
        <p:txBody>
          <a:bodyPr/>
          <a:lstStyle/>
          <a:p>
            <a:r>
              <a:rPr lang="en-US" dirty="0">
                <a:solidFill>
                  <a:schemeClr val="tx1"/>
                </a:solidFill>
              </a:rPr>
              <a:t>The low barrier to entry for QR code payments and increasing smartphone adoption offers the promise of unlocking high volume merchant payments, and achieving goals important to financial inclusion.  These goals include making digital money usable for consumers, and providing the high volumes necessary for low cost systems.</a:t>
            </a:r>
          </a:p>
          <a:p>
            <a:r>
              <a:rPr lang="en-US" dirty="0">
                <a:solidFill>
                  <a:schemeClr val="tx1"/>
                </a:solidFill>
              </a:rPr>
              <a:t>Early implementations are largely using a Shared QR Code model implemented with EMVCo standards. </a:t>
            </a:r>
          </a:p>
          <a:p>
            <a:r>
              <a:rPr lang="en-US" dirty="0">
                <a:solidFill>
                  <a:schemeClr val="tx1"/>
                </a:solidFill>
              </a:rPr>
              <a:t>Other models are emerging in the marketplace as well.  Single QR Codes, used with either interoperable or closed-loop payment systems, are gaining dramatic share in countries such as China. The Appendix provides an overview of the various approaches to QR code formatting.</a:t>
            </a:r>
            <a:endParaRPr lang="en-US" strike="sngStrike" dirty="0">
              <a:solidFill>
                <a:schemeClr val="tx1"/>
              </a:solidFill>
            </a:endParaRPr>
          </a:p>
          <a:p>
            <a:r>
              <a:rPr lang="en-US" dirty="0">
                <a:solidFill>
                  <a:schemeClr val="tx1"/>
                </a:solidFill>
              </a:rPr>
              <a:t>As QR codes increase in usage for payments, we are likewise seeing a rise in QR code related fraud. Robust security features and strong design choices can help to mitigate the rate of fraud in QR code initiated payments.</a:t>
            </a:r>
            <a:endParaRPr lang="en-US" strike="sngStrike" dirty="0">
              <a:solidFill>
                <a:schemeClr val="tx1"/>
              </a:solidFill>
            </a:endParaRPr>
          </a:p>
        </p:txBody>
      </p:sp>
      <p:sp>
        <p:nvSpPr>
          <p:cNvPr id="11" name="Text Placeholder 10">
            <a:extLst>
              <a:ext uri="{FF2B5EF4-FFF2-40B4-BE49-F238E27FC236}">
                <a16:creationId xmlns:a16="http://schemas.microsoft.com/office/drawing/2014/main" id="{ECA8C393-BD8A-864F-B8F1-B8D3A1F300E9}"/>
              </a:ext>
            </a:extLst>
          </p:cNvPr>
          <p:cNvSpPr>
            <a:spLocks noGrp="1"/>
          </p:cNvSpPr>
          <p:nvPr>
            <p:ph type="body" sz="quarter" idx="10"/>
          </p:nvPr>
        </p:nvSpPr>
        <p:spPr>
          <a:xfrm>
            <a:off x="457200" y="901700"/>
            <a:ext cx="8229600" cy="831566"/>
          </a:xfrm>
        </p:spPr>
        <p:txBody>
          <a:bodyPr/>
          <a:lstStyle/>
          <a:p>
            <a:r>
              <a:rPr lang="en-US" dirty="0">
                <a:solidFill>
                  <a:schemeClr val="tx1"/>
                </a:solidFill>
              </a:rPr>
              <a:t>QR Codes used to enable instant, merchant push payments continue to rapidly gain traction, particularly in emerging markets. These payments in general support Level One Project goals of growing the digital ecosystem: those that work in conjunction with interoperable payments systems are particularly well-aligned. As more countries develop national QR standards, it is important to consider key design choices for QR codes which can create the foundation for a safe and ubiquitous QR code payment market.  </a:t>
            </a:r>
            <a:endParaRPr lang="en-US" strike="sngStrike" dirty="0">
              <a:solidFill>
                <a:schemeClr val="tx1"/>
              </a:solidFill>
            </a:endParaRPr>
          </a:p>
        </p:txBody>
      </p:sp>
      <p:pic>
        <p:nvPicPr>
          <p:cNvPr id="12" name="Picture 11">
            <a:extLst>
              <a:ext uri="{FF2B5EF4-FFF2-40B4-BE49-F238E27FC236}">
                <a16:creationId xmlns:a16="http://schemas.microsoft.com/office/drawing/2014/main" id="{76526AB3-EA2F-214D-B0D7-21F96B55A691}"/>
              </a:ext>
            </a:extLst>
          </p:cNvPr>
          <p:cNvPicPr>
            <a:picLocks noChangeAspect="1"/>
          </p:cNvPicPr>
          <p:nvPr/>
        </p:nvPicPr>
        <p:blipFill>
          <a:blip r:embed="rId3"/>
          <a:stretch>
            <a:fillRect/>
          </a:stretch>
        </p:blipFill>
        <p:spPr>
          <a:xfrm>
            <a:off x="7815359" y="2272552"/>
            <a:ext cx="927100" cy="850900"/>
          </a:xfrm>
          <a:prstGeom prst="rect">
            <a:avLst/>
          </a:prstGeom>
        </p:spPr>
      </p:pic>
    </p:spTree>
    <p:extLst>
      <p:ext uri="{BB962C8B-B14F-4D97-AF65-F5344CB8AC3E}">
        <p14:creationId xmlns:p14="http://schemas.microsoft.com/office/powerpoint/2010/main" val="1589562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8A28F91-8D38-6245-D213-C7573AD4D480}"/>
              </a:ext>
            </a:extLst>
          </p:cNvPr>
          <p:cNvSpPr>
            <a:spLocks noGrp="1"/>
          </p:cNvSpPr>
          <p:nvPr>
            <p:ph type="body" sz="quarter" idx="10"/>
          </p:nvPr>
        </p:nvSpPr>
        <p:spPr/>
        <p:txBody>
          <a:bodyPr/>
          <a:lstStyle/>
          <a:p>
            <a:r>
              <a:rPr lang="en-US" dirty="0"/>
              <a:t>QR Codes and Related Fast Payment System</a:t>
            </a:r>
            <a:br>
              <a:rPr lang="en-US" dirty="0"/>
            </a:br>
            <a:r>
              <a:rPr lang="en-US" dirty="0"/>
              <a:t>Design Decisions</a:t>
            </a:r>
          </a:p>
        </p:txBody>
      </p:sp>
      <p:sp>
        <p:nvSpPr>
          <p:cNvPr id="13" name="Content Placeholder 8">
            <a:extLst>
              <a:ext uri="{FF2B5EF4-FFF2-40B4-BE49-F238E27FC236}">
                <a16:creationId xmlns:a16="http://schemas.microsoft.com/office/drawing/2014/main" id="{C2BCAEBE-BECE-3515-6A01-0A792536CFC5}"/>
              </a:ext>
            </a:extLst>
          </p:cNvPr>
          <p:cNvSpPr txBox="1">
            <a:spLocks/>
          </p:cNvSpPr>
          <p:nvPr/>
        </p:nvSpPr>
        <p:spPr>
          <a:xfrm>
            <a:off x="4194927" y="2587368"/>
            <a:ext cx="4388218" cy="544541"/>
          </a:xfrm>
          <a:prstGeom prst="rect">
            <a:avLst/>
          </a:prstGeom>
        </p:spPr>
        <p:txBody>
          <a:bodyPr/>
          <a:lstStyle>
            <a:lvl1pPr marL="171450" indent="-171450" algn="l" defTabSz="685800" rtl="0" eaLnBrk="1" latinLnBrk="0" hangingPunct="1">
              <a:lnSpc>
                <a:spcPct val="120000"/>
              </a:lnSpc>
              <a:spcBef>
                <a:spcPts val="450"/>
              </a:spcBef>
              <a:spcAft>
                <a:spcPts val="9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00000"/>
              </a:lnSpc>
              <a:spcBef>
                <a:spcPts val="0"/>
              </a:spcBef>
              <a:spcAft>
                <a:spcPts val="45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defTabSz="914400">
              <a:lnSpc>
                <a:spcPct val="100000"/>
              </a:lnSpc>
              <a:spcBef>
                <a:spcPts val="0"/>
              </a:spcBef>
              <a:spcAft>
                <a:spcPts val="0"/>
              </a:spcAft>
              <a:defRPr/>
            </a:pPr>
            <a:endParaRPr lang="en-US" b="0" dirty="0"/>
          </a:p>
        </p:txBody>
      </p:sp>
      <p:graphicFrame>
        <p:nvGraphicFramePr>
          <p:cNvPr id="14" name="Table 13">
            <a:extLst>
              <a:ext uri="{FF2B5EF4-FFF2-40B4-BE49-F238E27FC236}">
                <a16:creationId xmlns:a16="http://schemas.microsoft.com/office/drawing/2014/main" id="{7A8F2EF0-16D3-27C7-274E-D4F217D10F50}"/>
              </a:ext>
            </a:extLst>
          </p:cNvPr>
          <p:cNvGraphicFramePr>
            <a:graphicFrameLocks noGrp="1"/>
          </p:cNvGraphicFramePr>
          <p:nvPr>
            <p:extLst>
              <p:ext uri="{D42A27DB-BD31-4B8C-83A1-F6EECF244321}">
                <p14:modId xmlns:p14="http://schemas.microsoft.com/office/powerpoint/2010/main" val="808732669"/>
              </p:ext>
            </p:extLst>
          </p:nvPr>
        </p:nvGraphicFramePr>
        <p:xfrm>
          <a:off x="1060516" y="2505761"/>
          <a:ext cx="2163452" cy="408440"/>
        </p:xfrm>
        <a:graphic>
          <a:graphicData uri="http://schemas.openxmlformats.org/drawingml/2006/table">
            <a:tbl>
              <a:tblPr>
                <a:tableStyleId>{5C22544A-7EE6-4342-B048-85BDC9FD1C3A}</a:tableStyleId>
              </a:tblPr>
              <a:tblGrid>
                <a:gridCol w="2163452">
                  <a:extLst>
                    <a:ext uri="{9D8B030D-6E8A-4147-A177-3AD203B41FA5}">
                      <a16:colId xmlns:a16="http://schemas.microsoft.com/office/drawing/2014/main" val="20000"/>
                    </a:ext>
                  </a:extLst>
                </a:gridCol>
              </a:tblGrid>
              <a:tr h="408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accent3">
                            <a:lumMod val="75000"/>
                          </a:schemeClr>
                        </a:solidFill>
                        <a:latin typeface="Arial" panose="020B0604020202020204" pitchFamily="34" charset="0"/>
                        <a:ea typeface="+mn-ea"/>
                        <a:cs typeface="Arial" panose="020B0604020202020204" pitchFamily="34" charset="0"/>
                      </a:endParaRP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6" name="Content Placeholder 8">
            <a:extLst>
              <a:ext uri="{FF2B5EF4-FFF2-40B4-BE49-F238E27FC236}">
                <a16:creationId xmlns:a16="http://schemas.microsoft.com/office/drawing/2014/main" id="{5EFF481C-2BFA-5462-A808-09001323733D}"/>
              </a:ext>
            </a:extLst>
          </p:cNvPr>
          <p:cNvSpPr txBox="1">
            <a:spLocks/>
          </p:cNvSpPr>
          <p:nvPr/>
        </p:nvSpPr>
        <p:spPr>
          <a:xfrm>
            <a:off x="4194926" y="3680931"/>
            <a:ext cx="4388219" cy="916244"/>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marL="171450" indent="-171450" algn="l">
              <a:buFont typeface="Arial" panose="020B0604020202020204" pitchFamily="34" charset="0"/>
              <a:buChar char="•"/>
            </a:pPr>
            <a:endParaRPr lang="en-US" b="0" dirty="0"/>
          </a:p>
        </p:txBody>
      </p:sp>
      <p:graphicFrame>
        <p:nvGraphicFramePr>
          <p:cNvPr id="17" name="Table 16">
            <a:extLst>
              <a:ext uri="{FF2B5EF4-FFF2-40B4-BE49-F238E27FC236}">
                <a16:creationId xmlns:a16="http://schemas.microsoft.com/office/drawing/2014/main" id="{B417E767-EB2D-ED3A-B211-20684A3891B6}"/>
              </a:ext>
            </a:extLst>
          </p:cNvPr>
          <p:cNvGraphicFramePr>
            <a:graphicFrameLocks noGrp="1"/>
          </p:cNvGraphicFramePr>
          <p:nvPr>
            <p:extLst>
              <p:ext uri="{D42A27DB-BD31-4B8C-83A1-F6EECF244321}">
                <p14:modId xmlns:p14="http://schemas.microsoft.com/office/powerpoint/2010/main" val="1104453044"/>
              </p:ext>
            </p:extLst>
          </p:nvPr>
        </p:nvGraphicFramePr>
        <p:xfrm>
          <a:off x="1060516" y="3680931"/>
          <a:ext cx="2163452" cy="549503"/>
        </p:xfrm>
        <a:graphic>
          <a:graphicData uri="http://schemas.openxmlformats.org/drawingml/2006/table">
            <a:tbl>
              <a:tblPr>
                <a:tableStyleId>{5C22544A-7EE6-4342-B048-85BDC9FD1C3A}</a:tableStyleId>
              </a:tblPr>
              <a:tblGrid>
                <a:gridCol w="2163452">
                  <a:extLst>
                    <a:ext uri="{9D8B030D-6E8A-4147-A177-3AD203B41FA5}">
                      <a16:colId xmlns:a16="http://schemas.microsoft.com/office/drawing/2014/main" val="20000"/>
                    </a:ext>
                  </a:extLst>
                </a:gridCol>
              </a:tblGrid>
              <a:tr h="5495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accent3">
                            <a:lumMod val="75000"/>
                          </a:schemeClr>
                        </a:solidFill>
                        <a:latin typeface="Arial" panose="020B0604020202020204" pitchFamily="34" charset="0"/>
                        <a:ea typeface="+mn-ea"/>
                        <a:cs typeface="Arial" panose="020B0604020202020204" pitchFamily="34" charset="0"/>
                      </a:endParaRP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22758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Privacy Features</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3277114" y="1113747"/>
            <a:ext cx="5306032" cy="2023705"/>
          </a:xfrm>
        </p:spPr>
        <p:txBody>
          <a:bodyPr/>
          <a:lstStyle/>
          <a:p>
            <a:pPr marL="171450" indent="-171450" algn="l">
              <a:buFont typeface="Arial" panose="020B0604020202020204" pitchFamily="34" charset="0"/>
              <a:buChar char="•"/>
            </a:pPr>
            <a:r>
              <a:rPr lang="en-US" b="0" dirty="0">
                <a:solidFill>
                  <a:schemeClr val="tx1"/>
                </a:solidFill>
              </a:rPr>
              <a:t>It is widely recognized in law that privacy is a right. Therefore, QR codes should comply with the applicable privacy laws</a:t>
            </a:r>
          </a:p>
          <a:p>
            <a:pPr marL="171450" indent="-171450" algn="l">
              <a:buFont typeface="Arial" panose="020B0604020202020204" pitchFamily="34" charset="0"/>
              <a:buChar char="•"/>
            </a:pPr>
            <a:r>
              <a:rPr lang="en-US" b="0" dirty="0">
                <a:solidFill>
                  <a:schemeClr val="tx1"/>
                </a:solidFill>
              </a:rPr>
              <a:t>Where permissible by law, dynamic QR Codes can include 3rd party tracking plugins such as Google Analytics or a re-targeting pixel by Facebook when a QR Code is scanned. Those external tracking services store a third-party cookie on the user's device</a:t>
            </a:r>
          </a:p>
          <a:p>
            <a:pPr marL="171450" lvl="0" indent="-171450" algn="l">
              <a:buFont typeface="Arial" panose="020B0604020202020204" pitchFamily="34" charset="0"/>
              <a:buChar char="•"/>
            </a:pPr>
            <a:r>
              <a:rPr lang="en-US" b="0" dirty="0">
                <a:solidFill>
                  <a:schemeClr val="tx1"/>
                </a:solidFill>
              </a:rPr>
              <a:t>The broader impact of regulation in EU countries (General Data Protection Regulation - GDPR) and the State of California (California Consumer Privacy Act - CCPA), which require express consent from a user if third-party cookies are to be stored on their device, is the extension of this treatment to all applications</a:t>
            </a:r>
          </a:p>
          <a:p>
            <a:pPr marL="171450" lvl="0" indent="-171450" algn="l">
              <a:buFont typeface="Arial" panose="020B0604020202020204" pitchFamily="34" charset="0"/>
              <a:buChar char="•"/>
            </a:pPr>
            <a:endParaRPr lang="en-US" sz="1000" dirty="0">
              <a:solidFill>
                <a:schemeClr val="tx1"/>
              </a:solidFill>
              <a:latin typeface="+mn-lt"/>
            </a:endParaRP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Use of Aliases for payment initiation protect consumer privacy</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4252427345"/>
              </p:ext>
            </p:extLst>
          </p:nvPr>
        </p:nvGraphicFramePr>
        <p:xfrm>
          <a:off x="731009" y="1673844"/>
          <a:ext cx="2163452" cy="769323"/>
        </p:xfrm>
        <a:graphic>
          <a:graphicData uri="http://schemas.openxmlformats.org/drawingml/2006/table">
            <a:tbl>
              <a:tblPr>
                <a:tableStyleId>{5C22544A-7EE6-4342-B048-85BDC9FD1C3A}</a:tableStyleId>
              </a:tblPr>
              <a:tblGrid>
                <a:gridCol w="2163452">
                  <a:extLst>
                    <a:ext uri="{9D8B030D-6E8A-4147-A177-3AD203B41FA5}">
                      <a16:colId xmlns:a16="http://schemas.microsoft.com/office/drawing/2014/main" val="20000"/>
                    </a:ext>
                  </a:extLst>
                </a:gridCol>
              </a:tblGrid>
              <a:tr h="769323">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Privacy measures are employed (e.g., use of Aliases)</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TextBox 3">
            <a:extLst>
              <a:ext uri="{FF2B5EF4-FFF2-40B4-BE49-F238E27FC236}">
                <a16:creationId xmlns:a16="http://schemas.microsoft.com/office/drawing/2014/main" id="{614B99EC-9132-9D8C-6D86-48129CD28896}"/>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5" name="TextBox 4">
            <a:extLst>
              <a:ext uri="{FF2B5EF4-FFF2-40B4-BE49-F238E27FC236}">
                <a16:creationId xmlns:a16="http://schemas.microsoft.com/office/drawing/2014/main" id="{9F8E1B07-1112-AAA6-CA70-C52E67E405D0}"/>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6" name="TextBox 5">
            <a:extLst>
              <a:ext uri="{FF2B5EF4-FFF2-40B4-BE49-F238E27FC236}">
                <a16:creationId xmlns:a16="http://schemas.microsoft.com/office/drawing/2014/main" id="{EDBCD10C-6C10-564C-6237-2FEA4D039977}"/>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8" name="TextBox 7">
            <a:extLst>
              <a:ext uri="{FF2B5EF4-FFF2-40B4-BE49-F238E27FC236}">
                <a16:creationId xmlns:a16="http://schemas.microsoft.com/office/drawing/2014/main" id="{B2D21EDD-EC57-7432-016F-285BA5940603}"/>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0" name="TextBox 9">
            <a:extLst>
              <a:ext uri="{FF2B5EF4-FFF2-40B4-BE49-F238E27FC236}">
                <a16:creationId xmlns:a16="http://schemas.microsoft.com/office/drawing/2014/main" id="{14BBCB00-E3B1-00FC-89A0-C934F15A3555}"/>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
        <p:nvSpPr>
          <p:cNvPr id="11" name="TextBox 10">
            <a:extLst>
              <a:ext uri="{FF2B5EF4-FFF2-40B4-BE49-F238E27FC236}">
                <a16:creationId xmlns:a16="http://schemas.microsoft.com/office/drawing/2014/main" id="{615E9BF5-D916-A7F5-46D8-28028D34B34E}"/>
              </a:ext>
            </a:extLst>
          </p:cNvPr>
          <p:cNvSpPr txBox="1"/>
          <p:nvPr/>
        </p:nvSpPr>
        <p:spPr>
          <a:xfrm>
            <a:off x="4937740" y="-11486"/>
            <a:ext cx="1053874" cy="274320"/>
          </a:xfrm>
          <a:prstGeom prst="rect">
            <a:avLst/>
          </a:prstGeom>
          <a:solidFill>
            <a:srgbClr val="DC646D"/>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cxnSp>
        <p:nvCxnSpPr>
          <p:cNvPr id="13" name="Straight Connector 12">
            <a:extLst>
              <a:ext uri="{FF2B5EF4-FFF2-40B4-BE49-F238E27FC236}">
                <a16:creationId xmlns:a16="http://schemas.microsoft.com/office/drawing/2014/main" id="{10415276-8142-B985-57A1-5C41EF6F00E1}"/>
              </a:ext>
            </a:extLst>
          </p:cNvPr>
          <p:cNvCxnSpPr/>
          <p:nvPr/>
        </p:nvCxnSpPr>
        <p:spPr>
          <a:xfrm>
            <a:off x="457200" y="3137460"/>
            <a:ext cx="8125945"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4027F49C-FE29-3A79-C456-54E49ACEA030}"/>
              </a:ext>
            </a:extLst>
          </p:cNvPr>
          <p:cNvSpPr txBox="1">
            <a:spLocks/>
          </p:cNvSpPr>
          <p:nvPr/>
        </p:nvSpPr>
        <p:spPr>
          <a:xfrm>
            <a:off x="3275937" y="3234309"/>
            <a:ext cx="5350362" cy="1394840"/>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To support confirmation of payee, a directory is required</a:t>
            </a:r>
          </a:p>
          <a:p>
            <a:pPr marL="171450" lvl="0" indent="-171450" algn="l">
              <a:buFont typeface="Arial" panose="020B0604020202020204" pitchFamily="34" charset="0"/>
              <a:buChar char="•"/>
            </a:pPr>
            <a:r>
              <a:rPr lang="en-US" b="0" dirty="0">
                <a:solidFill>
                  <a:schemeClr val="tx1"/>
                </a:solidFill>
              </a:rPr>
              <a:t>Directories, which are informational databases that support the exchange of payment information, could allow for more end-user convenience, easier fraud mitigation techniques, greater payment routing accuracy, easier switching of service providers, and faster exchange of e-invoices and remittance information</a:t>
            </a:r>
          </a:p>
          <a:p>
            <a:pPr marL="171450" lvl="0" indent="-171450" algn="l">
              <a:buFont typeface="Arial" panose="020B0604020202020204" pitchFamily="34" charset="0"/>
              <a:buChar char="•"/>
            </a:pPr>
            <a:r>
              <a:rPr lang="en-US" b="0" dirty="0">
                <a:solidFill>
                  <a:schemeClr val="tx1"/>
                </a:solidFill>
              </a:rPr>
              <a:t>Alias directories can support payments to / from both consumers and businesses, though sometimes merchant directories perform this function for businesses</a:t>
            </a:r>
          </a:p>
        </p:txBody>
      </p:sp>
      <p:graphicFrame>
        <p:nvGraphicFramePr>
          <p:cNvPr id="15" name="Table 14">
            <a:extLst>
              <a:ext uri="{FF2B5EF4-FFF2-40B4-BE49-F238E27FC236}">
                <a16:creationId xmlns:a16="http://schemas.microsoft.com/office/drawing/2014/main" id="{02BBCA4E-5DDF-034A-5F9A-0CD77145481E}"/>
              </a:ext>
            </a:extLst>
          </p:cNvPr>
          <p:cNvGraphicFramePr>
            <a:graphicFrameLocks noGrp="1"/>
          </p:cNvGraphicFramePr>
          <p:nvPr>
            <p:extLst>
              <p:ext uri="{D42A27DB-BD31-4B8C-83A1-F6EECF244321}">
                <p14:modId xmlns:p14="http://schemas.microsoft.com/office/powerpoint/2010/main" val="3619319495"/>
              </p:ext>
            </p:extLst>
          </p:nvPr>
        </p:nvGraphicFramePr>
        <p:xfrm>
          <a:off x="731009" y="3572836"/>
          <a:ext cx="2163452" cy="549503"/>
        </p:xfrm>
        <a:graphic>
          <a:graphicData uri="http://schemas.openxmlformats.org/drawingml/2006/table">
            <a:tbl>
              <a:tblPr>
                <a:tableStyleId>{5C22544A-7EE6-4342-B048-85BDC9FD1C3A}</a:tableStyleId>
              </a:tblPr>
              <a:tblGrid>
                <a:gridCol w="2163452">
                  <a:extLst>
                    <a:ext uri="{9D8B030D-6E8A-4147-A177-3AD203B41FA5}">
                      <a16:colId xmlns:a16="http://schemas.microsoft.com/office/drawing/2014/main" val="20000"/>
                    </a:ext>
                  </a:extLst>
                </a:gridCol>
              </a:tblGrid>
              <a:tr h="5495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Alias directory is utilized</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49489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96190-2654-8941-9579-39BE9D39F54E}"/>
              </a:ext>
            </a:extLst>
          </p:cNvPr>
          <p:cNvSpPr>
            <a:spLocks noGrp="1"/>
          </p:cNvSpPr>
          <p:nvPr>
            <p:ph type="title"/>
          </p:nvPr>
        </p:nvSpPr>
        <p:spPr/>
        <p:txBody>
          <a:bodyPr/>
          <a:lstStyle/>
          <a:p>
            <a:r>
              <a:rPr lang="en-US" dirty="0"/>
              <a:t>Fraud Management</a:t>
            </a:r>
          </a:p>
        </p:txBody>
      </p:sp>
      <p:sp>
        <p:nvSpPr>
          <p:cNvPr id="2" name="Content Placeholder 1">
            <a:extLst>
              <a:ext uri="{FF2B5EF4-FFF2-40B4-BE49-F238E27FC236}">
                <a16:creationId xmlns:a16="http://schemas.microsoft.com/office/drawing/2014/main" id="{2EF30702-83D4-A345-833E-03B7C70980AF}"/>
              </a:ext>
            </a:extLst>
          </p:cNvPr>
          <p:cNvSpPr>
            <a:spLocks noGrp="1"/>
          </p:cNvSpPr>
          <p:nvPr>
            <p:ph idx="1"/>
          </p:nvPr>
        </p:nvSpPr>
        <p:spPr>
          <a:xfrm>
            <a:off x="2425148" y="1598211"/>
            <a:ext cx="6261652" cy="2972793"/>
          </a:xfrm>
        </p:spPr>
        <p:txBody>
          <a:bodyPr/>
          <a:lstStyle/>
          <a:p>
            <a:pPr lvl="1">
              <a:spcBef>
                <a:spcPts val="0"/>
              </a:spcBef>
            </a:pPr>
            <a:r>
              <a:rPr lang="en-US" dirty="0">
                <a:solidFill>
                  <a:schemeClr val="tx1"/>
                </a:solidFill>
              </a:rPr>
              <a:t>All payments systems and payment methods are targets for fraudsters, particularly as they become more established.</a:t>
            </a:r>
          </a:p>
          <a:p>
            <a:pPr lvl="1">
              <a:spcBef>
                <a:spcPts val="0"/>
              </a:spcBef>
            </a:pPr>
            <a:r>
              <a:rPr lang="en-US" dirty="0">
                <a:solidFill>
                  <a:schemeClr val="tx1"/>
                </a:solidFill>
              </a:rPr>
              <a:t> A key design principle of Level One is that the scheme provides tools with the goal of raising the bar on fraud management by all DFSPs. The idea is </a:t>
            </a:r>
            <a:r>
              <a:rPr lang="en-CA" dirty="0">
                <a:solidFill>
                  <a:schemeClr val="tx1"/>
                </a:solidFill>
              </a:rPr>
              <a:t>fraud mitigation should not be a competitive advantage, rather </a:t>
            </a:r>
            <a:r>
              <a:rPr lang="en-US" dirty="0">
                <a:solidFill>
                  <a:schemeClr val="tx1"/>
                </a:solidFill>
              </a:rPr>
              <a:t>the quality and effectiveness of fraud mitigation improves when it is done by everyone. </a:t>
            </a:r>
          </a:p>
          <a:p>
            <a:pPr lvl="1">
              <a:spcBef>
                <a:spcPts val="0"/>
              </a:spcBef>
            </a:pPr>
            <a:r>
              <a:rPr lang="en-US" dirty="0">
                <a:solidFill>
                  <a:schemeClr val="tx1"/>
                </a:solidFill>
              </a:rPr>
              <a:t>Level One supports scheme-level fraud management in addition to provider-level fraud management. </a:t>
            </a:r>
            <a:r>
              <a:rPr lang="en-US" strike="sngStrike" dirty="0">
                <a:solidFill>
                  <a:schemeClr val="tx1"/>
                </a:solidFill>
              </a:rPr>
              <a:t> </a:t>
            </a:r>
          </a:p>
          <a:p>
            <a:pPr lvl="1">
              <a:spcBef>
                <a:spcPts val="0"/>
              </a:spcBef>
            </a:pPr>
            <a:r>
              <a:rPr lang="en-US" dirty="0">
                <a:solidFill>
                  <a:schemeClr val="tx1"/>
                </a:solidFill>
              </a:rPr>
              <a:t>An arrangement where all parties operate tools that are complementary would be most effective as fraudsters understandably work across DFSPs; complementary tools enable detection of fraud that is not possible from the perspective of a single DFSP, benefiting participants and their customers.</a:t>
            </a:r>
          </a:p>
          <a:p>
            <a:pPr lvl="1">
              <a:spcBef>
                <a:spcPts val="0"/>
              </a:spcBef>
            </a:pPr>
            <a:r>
              <a:rPr lang="en-US" dirty="0">
                <a:solidFill>
                  <a:schemeClr val="tx1"/>
                </a:solidFill>
              </a:rPr>
              <a:t>In looking at the various QR Code implementation models, it is clear that centralized fraud management is possible – and planned for – in the single-scheme model.  In a shared QR implementation, the central QR repository </a:t>
            </a:r>
            <a:r>
              <a:rPr lang="en-US" sz="1000" dirty="0">
                <a:solidFill>
                  <a:schemeClr val="tx1"/>
                </a:solidFill>
              </a:rPr>
              <a:t>(if there is one) could become the place for centralized fraud reporting, at least on an after-the-fact basis.</a:t>
            </a:r>
            <a:endParaRPr lang="en-US" dirty="0">
              <a:solidFill>
                <a:schemeClr val="tx1"/>
              </a:solidFill>
            </a:endParaRPr>
          </a:p>
        </p:txBody>
      </p:sp>
      <p:sp>
        <p:nvSpPr>
          <p:cNvPr id="3" name="Text Placeholder 2">
            <a:extLst>
              <a:ext uri="{FF2B5EF4-FFF2-40B4-BE49-F238E27FC236}">
                <a16:creationId xmlns:a16="http://schemas.microsoft.com/office/drawing/2014/main" id="{5A4A0B38-464A-E042-B7F6-9E39DD7DB1AF}"/>
              </a:ext>
            </a:extLst>
          </p:cNvPr>
          <p:cNvSpPr>
            <a:spLocks noGrp="1"/>
          </p:cNvSpPr>
          <p:nvPr>
            <p:ph type="body" sz="quarter" idx="10"/>
          </p:nvPr>
        </p:nvSpPr>
        <p:spPr>
          <a:xfrm>
            <a:off x="457200" y="901700"/>
            <a:ext cx="8229600" cy="259213"/>
          </a:xfrm>
        </p:spPr>
        <p:txBody>
          <a:bodyPr/>
          <a:lstStyle/>
          <a:p>
            <a:r>
              <a:rPr lang="en-US" dirty="0">
                <a:solidFill>
                  <a:schemeClr val="tx1"/>
                </a:solidFill>
              </a:rPr>
              <a:t>A shared fraud fighting model contributes to effective security &amp; fraud prevention through "defense in depth”</a:t>
            </a:r>
          </a:p>
        </p:txBody>
      </p:sp>
      <p:graphicFrame>
        <p:nvGraphicFramePr>
          <p:cNvPr id="52" name="Table 51">
            <a:extLst>
              <a:ext uri="{FF2B5EF4-FFF2-40B4-BE49-F238E27FC236}">
                <a16:creationId xmlns:a16="http://schemas.microsoft.com/office/drawing/2014/main" id="{BF7FE00A-D881-5844-8575-DDBE5E85D796}"/>
              </a:ext>
            </a:extLst>
          </p:cNvPr>
          <p:cNvGraphicFramePr>
            <a:graphicFrameLocks noGrp="1"/>
          </p:cNvGraphicFramePr>
          <p:nvPr>
            <p:extLst>
              <p:ext uri="{D42A27DB-BD31-4B8C-83A1-F6EECF244321}">
                <p14:modId xmlns:p14="http://schemas.microsoft.com/office/powerpoint/2010/main" val="1827369553"/>
              </p:ext>
            </p:extLst>
          </p:nvPr>
        </p:nvGraphicFramePr>
        <p:xfrm>
          <a:off x="607980" y="1961028"/>
          <a:ext cx="1644400" cy="1545273"/>
        </p:xfrm>
        <a:graphic>
          <a:graphicData uri="http://schemas.openxmlformats.org/drawingml/2006/table">
            <a:tbl>
              <a:tblPr>
                <a:tableStyleId>{5C22544A-7EE6-4342-B048-85BDC9FD1C3A}</a:tableStyleId>
              </a:tblPr>
              <a:tblGrid>
                <a:gridCol w="1644400">
                  <a:extLst>
                    <a:ext uri="{9D8B030D-6E8A-4147-A177-3AD203B41FA5}">
                      <a16:colId xmlns:a16="http://schemas.microsoft.com/office/drawing/2014/main" val="20000"/>
                    </a:ext>
                  </a:extLst>
                </a:gridCol>
              </a:tblGrid>
              <a:tr h="1357977">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685800" rtl="0" eaLnBrk="1" fontAlgn="auto" latinLnBrk="0" hangingPunct="1">
                        <a:lnSpc>
                          <a:spcPct val="120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2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Scheme provides a shared fraud management utility and scheme rules include procedures to share security information between participants and the scheme</a:t>
                      </a:r>
                      <a:endParaRPr lang="en-US" sz="1000" i="1" dirty="0">
                        <a:solidFill>
                          <a:schemeClr val="accent3">
                            <a:lumMod val="50000"/>
                          </a:schemeClr>
                        </a:solidFill>
                        <a:latin typeface="Arial" panose="020B0604020202020204" pitchFamily="34" charset="0"/>
                        <a:cs typeface="Arial" panose="020B0604020202020204" pitchFamily="34" charset="0"/>
                      </a:endParaRP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TextBox 3">
            <a:extLst>
              <a:ext uri="{FF2B5EF4-FFF2-40B4-BE49-F238E27FC236}">
                <a16:creationId xmlns:a16="http://schemas.microsoft.com/office/drawing/2014/main" id="{9033747E-C360-811C-78AA-EFDB139A3C90}"/>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5" name="TextBox 4">
            <a:extLst>
              <a:ext uri="{FF2B5EF4-FFF2-40B4-BE49-F238E27FC236}">
                <a16:creationId xmlns:a16="http://schemas.microsoft.com/office/drawing/2014/main" id="{559C4960-6D3A-3B95-4E4E-CFCD3E8565F4}"/>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7" name="TextBox 6">
            <a:extLst>
              <a:ext uri="{FF2B5EF4-FFF2-40B4-BE49-F238E27FC236}">
                <a16:creationId xmlns:a16="http://schemas.microsoft.com/office/drawing/2014/main" id="{9987E580-90D5-747A-5B65-FBB289ABE8D8}"/>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8" name="TextBox 7">
            <a:extLst>
              <a:ext uri="{FF2B5EF4-FFF2-40B4-BE49-F238E27FC236}">
                <a16:creationId xmlns:a16="http://schemas.microsoft.com/office/drawing/2014/main" id="{EFD8F955-6E90-590E-2F8A-13869373FA39}"/>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9" name="TextBox 8">
            <a:extLst>
              <a:ext uri="{FF2B5EF4-FFF2-40B4-BE49-F238E27FC236}">
                <a16:creationId xmlns:a16="http://schemas.microsoft.com/office/drawing/2014/main" id="{0224D65A-4022-BD60-8597-D4CB322D498B}"/>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
        <p:nvSpPr>
          <p:cNvPr id="10" name="TextBox 9">
            <a:extLst>
              <a:ext uri="{FF2B5EF4-FFF2-40B4-BE49-F238E27FC236}">
                <a16:creationId xmlns:a16="http://schemas.microsoft.com/office/drawing/2014/main" id="{593AC9AD-CE82-B791-347A-5A9AEFB7BD28}"/>
              </a:ext>
            </a:extLst>
          </p:cNvPr>
          <p:cNvSpPr txBox="1"/>
          <p:nvPr/>
        </p:nvSpPr>
        <p:spPr>
          <a:xfrm>
            <a:off x="4937740" y="-11486"/>
            <a:ext cx="1053874" cy="274320"/>
          </a:xfrm>
          <a:prstGeom prst="rect">
            <a:avLst/>
          </a:prstGeom>
          <a:solidFill>
            <a:srgbClr val="DC646D"/>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spTree>
    <p:extLst>
      <p:ext uri="{BB962C8B-B14F-4D97-AF65-F5344CB8AC3E}">
        <p14:creationId xmlns:p14="http://schemas.microsoft.com/office/powerpoint/2010/main" val="3242486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Security</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3196424" y="1433014"/>
            <a:ext cx="5386721" cy="1596381"/>
          </a:xfrm>
        </p:spPr>
        <p:txBody>
          <a:bodyPr/>
          <a:lstStyle/>
          <a:p>
            <a:pPr>
              <a:lnSpc>
                <a:spcPct val="100000"/>
              </a:lnSpc>
              <a:spcAft>
                <a:spcPts val="300"/>
              </a:spcAft>
            </a:pPr>
            <a:r>
              <a:rPr lang="en-US" b="0" dirty="0">
                <a:solidFill>
                  <a:schemeClr val="tx1"/>
                </a:solidFill>
              </a:rPr>
              <a:t>It is common for fraudsters to release applications that pretend to be QR readers. To protect consumer trust, they should be able to identify verified and trusted apps</a:t>
            </a:r>
          </a:p>
          <a:p>
            <a:pPr marL="171450" lvl="0" indent="-171450" algn="l">
              <a:lnSpc>
                <a:spcPct val="100000"/>
              </a:lnSpc>
              <a:spcBef>
                <a:spcPts val="0"/>
              </a:spcBef>
              <a:spcAft>
                <a:spcPts val="300"/>
              </a:spcAft>
              <a:buFont typeface="Arial" panose="020B0604020202020204" pitchFamily="34" charset="0"/>
              <a:buChar char="•"/>
            </a:pPr>
            <a:r>
              <a:rPr lang="en-US" b="0" dirty="0">
                <a:solidFill>
                  <a:schemeClr val="tx1"/>
                </a:solidFill>
              </a:rPr>
              <a:t>Example requirements include:</a:t>
            </a:r>
          </a:p>
          <a:p>
            <a:pPr marL="274320" lvl="1" indent="-171450" algn="l">
              <a:lnSpc>
                <a:spcPct val="100000"/>
              </a:lnSpc>
              <a:spcBef>
                <a:spcPts val="0"/>
              </a:spcBef>
              <a:spcAft>
                <a:spcPts val="300"/>
              </a:spcAft>
              <a:buFont typeface="Courier New" panose="02070309020205020404" pitchFamily="49" charset="0"/>
              <a:buChar char="o"/>
            </a:pPr>
            <a:r>
              <a:rPr lang="en-US" dirty="0">
                <a:solidFill>
                  <a:schemeClr val="tx1"/>
                </a:solidFill>
              </a:rPr>
              <a:t>Ensure appropriate configurations on QR Code Payment applications that use QR codes for payments in conformity and compliance with requirements of QR Code regulations;</a:t>
            </a:r>
          </a:p>
          <a:p>
            <a:pPr marL="274320" lvl="1" indent="-171450" algn="l">
              <a:lnSpc>
                <a:spcPct val="100000"/>
              </a:lnSpc>
              <a:spcBef>
                <a:spcPts val="0"/>
              </a:spcBef>
              <a:spcAft>
                <a:spcPts val="300"/>
              </a:spcAft>
              <a:buFont typeface="Courier New" panose="02070309020205020404" pitchFamily="49" charset="0"/>
              <a:buChar char="o"/>
            </a:pPr>
            <a:r>
              <a:rPr lang="en-US" dirty="0">
                <a:solidFill>
                  <a:schemeClr val="tx1"/>
                </a:solidFill>
              </a:rPr>
              <a:t>Deploy necessary updates and patches on its QR Code Payment application and ensure the customer is unable to initiate transaction through the older version of the application where the customer fails to apply the update within 14 days of the availability of the update or patch</a:t>
            </a:r>
          </a:p>
          <a:p>
            <a:pPr marL="171450" lvl="0" indent="-171450" algn="l">
              <a:lnSpc>
                <a:spcPct val="100000"/>
              </a:lnSpc>
              <a:spcAft>
                <a:spcPts val="300"/>
              </a:spcAft>
              <a:buFont typeface="Arial" panose="020B0604020202020204" pitchFamily="34" charset="0"/>
              <a:buChar char="•"/>
            </a:pPr>
            <a:endParaRPr lang="en-US" sz="1000" dirty="0">
              <a:solidFill>
                <a:schemeClr val="tx1"/>
              </a:solidFill>
              <a:latin typeface="+mn-lt"/>
            </a:endParaRP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Verification of the QR code reading application and requirements for DFSP/PSP due diligence of QR accepting merchants support a safe digital payment ecosystem</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1823930389"/>
              </p:ext>
            </p:extLst>
          </p:nvPr>
        </p:nvGraphicFramePr>
        <p:xfrm>
          <a:off x="712034" y="1673844"/>
          <a:ext cx="2128603" cy="769323"/>
        </p:xfrm>
        <a:graphic>
          <a:graphicData uri="http://schemas.openxmlformats.org/drawingml/2006/table">
            <a:tbl>
              <a:tblPr>
                <a:tableStyleId>{5C22544A-7EE6-4342-B048-85BDC9FD1C3A}</a:tableStyleId>
              </a:tblPr>
              <a:tblGrid>
                <a:gridCol w="2128603">
                  <a:extLst>
                    <a:ext uri="{9D8B030D-6E8A-4147-A177-3AD203B41FA5}">
                      <a16:colId xmlns:a16="http://schemas.microsoft.com/office/drawing/2014/main" val="20000"/>
                    </a:ext>
                  </a:extLst>
                </a:gridCol>
              </a:tblGrid>
              <a:tr h="769323">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All apps are verified against security and usability requirements</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TextBox 3">
            <a:extLst>
              <a:ext uri="{FF2B5EF4-FFF2-40B4-BE49-F238E27FC236}">
                <a16:creationId xmlns:a16="http://schemas.microsoft.com/office/drawing/2014/main" id="{614B99EC-9132-9D8C-6D86-48129CD28896}"/>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5" name="TextBox 4">
            <a:extLst>
              <a:ext uri="{FF2B5EF4-FFF2-40B4-BE49-F238E27FC236}">
                <a16:creationId xmlns:a16="http://schemas.microsoft.com/office/drawing/2014/main" id="{9F8E1B07-1112-AAA6-CA70-C52E67E405D0}"/>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6" name="TextBox 5">
            <a:extLst>
              <a:ext uri="{FF2B5EF4-FFF2-40B4-BE49-F238E27FC236}">
                <a16:creationId xmlns:a16="http://schemas.microsoft.com/office/drawing/2014/main" id="{EDBCD10C-6C10-564C-6237-2FEA4D039977}"/>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8" name="TextBox 7">
            <a:extLst>
              <a:ext uri="{FF2B5EF4-FFF2-40B4-BE49-F238E27FC236}">
                <a16:creationId xmlns:a16="http://schemas.microsoft.com/office/drawing/2014/main" id="{B2D21EDD-EC57-7432-016F-285BA5940603}"/>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0" name="TextBox 9">
            <a:extLst>
              <a:ext uri="{FF2B5EF4-FFF2-40B4-BE49-F238E27FC236}">
                <a16:creationId xmlns:a16="http://schemas.microsoft.com/office/drawing/2014/main" id="{14BBCB00-E3B1-00FC-89A0-C934F15A3555}"/>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
        <p:nvSpPr>
          <p:cNvPr id="11" name="TextBox 10">
            <a:extLst>
              <a:ext uri="{FF2B5EF4-FFF2-40B4-BE49-F238E27FC236}">
                <a16:creationId xmlns:a16="http://schemas.microsoft.com/office/drawing/2014/main" id="{615E9BF5-D916-A7F5-46D8-28028D34B34E}"/>
              </a:ext>
            </a:extLst>
          </p:cNvPr>
          <p:cNvSpPr txBox="1"/>
          <p:nvPr/>
        </p:nvSpPr>
        <p:spPr>
          <a:xfrm>
            <a:off x="4937740" y="-11486"/>
            <a:ext cx="1053874" cy="274320"/>
          </a:xfrm>
          <a:prstGeom prst="rect">
            <a:avLst/>
          </a:prstGeom>
          <a:solidFill>
            <a:srgbClr val="DC646D"/>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cxnSp>
        <p:nvCxnSpPr>
          <p:cNvPr id="13" name="Straight Connector 12">
            <a:extLst>
              <a:ext uri="{FF2B5EF4-FFF2-40B4-BE49-F238E27FC236}">
                <a16:creationId xmlns:a16="http://schemas.microsoft.com/office/drawing/2014/main" id="{10415276-8142-B985-57A1-5C41EF6F00E1}"/>
              </a:ext>
            </a:extLst>
          </p:cNvPr>
          <p:cNvCxnSpPr/>
          <p:nvPr/>
        </p:nvCxnSpPr>
        <p:spPr>
          <a:xfrm>
            <a:off x="457200" y="3137460"/>
            <a:ext cx="8125945"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4027F49C-FE29-3A79-C456-54E49ACEA030}"/>
              </a:ext>
            </a:extLst>
          </p:cNvPr>
          <p:cNvSpPr txBox="1">
            <a:spLocks/>
          </p:cNvSpPr>
          <p:nvPr/>
        </p:nvSpPr>
        <p:spPr>
          <a:xfrm>
            <a:off x="3196425" y="3365368"/>
            <a:ext cx="5386721" cy="1299175"/>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marL="171450" indent="-171450" algn="l">
              <a:lnSpc>
                <a:spcPct val="100000"/>
              </a:lnSpc>
              <a:spcBef>
                <a:spcPts val="300"/>
              </a:spcBef>
              <a:spcAft>
                <a:spcPts val="0"/>
              </a:spcAft>
              <a:buFont typeface="Arial" panose="020B0604020202020204" pitchFamily="34" charset="0"/>
              <a:buChar char="•"/>
            </a:pPr>
            <a:r>
              <a:rPr lang="en-US" b="0" dirty="0">
                <a:solidFill>
                  <a:schemeClr val="tx1"/>
                </a:solidFill>
              </a:rPr>
              <a:t>A significant number of small merchants will be enabled to accept digital payments for the first time. This will create new opportunities for fraud. Therefore, strong governance regarding merchant due diligence is a prudent and necessary component of QR code roll out</a:t>
            </a:r>
          </a:p>
          <a:p>
            <a:pPr marL="171450" marR="0" lvl="0" indent="-171450" algn="l" rtl="0" eaLnBrk="1" fontAlgn="auto" latinLnBrk="0" hangingPunct="1">
              <a:lnSpc>
                <a:spcPct val="100000"/>
              </a:lnSpc>
              <a:spcBef>
                <a:spcPts val="300"/>
              </a:spcBef>
              <a:spcAft>
                <a:spcPts val="0"/>
              </a:spcAft>
              <a:buClrTx/>
              <a:buSzTx/>
              <a:buFont typeface="Arial" panose="020B0604020202020204" pitchFamily="34" charset="0"/>
              <a:buChar char="•"/>
            </a:pPr>
            <a:r>
              <a:rPr lang="en-US" b="0" dirty="0">
                <a:solidFill>
                  <a:schemeClr val="tx1"/>
                </a:solidFill>
              </a:rPr>
              <a:t>Strong due diligence includes, for example: Business License/Registration copy, Identity Proof of the Owners/Authorized Signatory, and Company Address Proof</a:t>
            </a:r>
          </a:p>
          <a:p>
            <a:pPr marL="171450" marR="0" lvl="0" indent="-171450" algn="l" defTabSz="914400">
              <a:lnSpc>
                <a:spcPct val="100000"/>
              </a:lnSpc>
              <a:spcBef>
                <a:spcPts val="300"/>
              </a:spcBef>
              <a:spcAft>
                <a:spcPts val="0"/>
              </a:spcAft>
              <a:buClrTx/>
              <a:buSzTx/>
              <a:buFont typeface="Arial" panose="020B0604020202020204" pitchFamily="34" charset="0"/>
              <a:buChar char="•"/>
              <a:tabLst/>
              <a:defRPr/>
            </a:pPr>
            <a:r>
              <a:rPr lang="en-US" b="0" dirty="0">
                <a:solidFill>
                  <a:schemeClr val="tx1"/>
                </a:solidFill>
              </a:rPr>
              <a:t>Existing customer onboarding procedures are generally adequate. Governance is needed to determine when a merchant who is already a customer needs to be re-certified</a:t>
            </a:r>
          </a:p>
        </p:txBody>
      </p:sp>
      <p:graphicFrame>
        <p:nvGraphicFramePr>
          <p:cNvPr id="15" name="Table 14">
            <a:extLst>
              <a:ext uri="{FF2B5EF4-FFF2-40B4-BE49-F238E27FC236}">
                <a16:creationId xmlns:a16="http://schemas.microsoft.com/office/drawing/2014/main" id="{02BBCA4E-5DDF-034A-5F9A-0CD77145481E}"/>
              </a:ext>
            </a:extLst>
          </p:cNvPr>
          <p:cNvGraphicFramePr>
            <a:graphicFrameLocks noGrp="1"/>
          </p:cNvGraphicFramePr>
          <p:nvPr>
            <p:extLst>
              <p:ext uri="{D42A27DB-BD31-4B8C-83A1-F6EECF244321}">
                <p14:modId xmlns:p14="http://schemas.microsoft.com/office/powerpoint/2010/main" val="1495295430"/>
              </p:ext>
            </p:extLst>
          </p:nvPr>
        </p:nvGraphicFramePr>
        <p:xfrm>
          <a:off x="712034" y="3572836"/>
          <a:ext cx="2128603" cy="594360"/>
        </p:xfrm>
        <a:graphic>
          <a:graphicData uri="http://schemas.openxmlformats.org/drawingml/2006/table">
            <a:tbl>
              <a:tblPr>
                <a:tableStyleId>{5C22544A-7EE6-4342-B048-85BDC9FD1C3A}</a:tableStyleId>
              </a:tblPr>
              <a:tblGrid>
                <a:gridCol w="2128603">
                  <a:extLst>
                    <a:ext uri="{9D8B030D-6E8A-4147-A177-3AD203B41FA5}">
                      <a16:colId xmlns:a16="http://schemas.microsoft.com/office/drawing/2014/main" val="20000"/>
                    </a:ext>
                  </a:extLst>
                </a:gridCol>
              </a:tblGrid>
              <a:tr h="5495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DFSP/PSP perform due diligence of merchants during onboarding and an ongoing basis</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81568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046B-9456-CF48-9DC6-3AFBFD55B92A}"/>
              </a:ext>
            </a:extLst>
          </p:cNvPr>
          <p:cNvSpPr>
            <a:spLocks noGrp="1"/>
          </p:cNvSpPr>
          <p:nvPr>
            <p:ph type="title"/>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Security</a:t>
            </a:r>
          </a:p>
        </p:txBody>
      </p:sp>
      <p:sp>
        <p:nvSpPr>
          <p:cNvPr id="9" name="Content Placeholder 8">
            <a:extLst>
              <a:ext uri="{FF2B5EF4-FFF2-40B4-BE49-F238E27FC236}">
                <a16:creationId xmlns:a16="http://schemas.microsoft.com/office/drawing/2014/main" id="{D872B336-F7EE-AD45-AE52-8ABFF57EF879}"/>
              </a:ext>
            </a:extLst>
          </p:cNvPr>
          <p:cNvSpPr>
            <a:spLocks noGrp="1"/>
          </p:cNvSpPr>
          <p:nvPr>
            <p:ph idx="1"/>
          </p:nvPr>
        </p:nvSpPr>
        <p:spPr>
          <a:xfrm>
            <a:off x="3054285" y="1358065"/>
            <a:ext cx="5528860" cy="1722414"/>
          </a:xfrm>
        </p:spPr>
        <p:txBody>
          <a:bodyPr/>
          <a:lstStyle/>
          <a:p>
            <a:pPr marL="171450" indent="-171450" algn="l">
              <a:lnSpc>
                <a:spcPct val="100000"/>
              </a:lnSpc>
              <a:spcBef>
                <a:spcPts val="300"/>
              </a:spcBef>
              <a:spcAft>
                <a:spcPts val="0"/>
              </a:spcAft>
              <a:buFont typeface="Arial" panose="020B0604020202020204" pitchFamily="34" charset="0"/>
              <a:buChar char="•"/>
            </a:pPr>
            <a:r>
              <a:rPr lang="en-US" b="0" dirty="0">
                <a:solidFill>
                  <a:schemeClr val="tx1"/>
                </a:solidFill>
              </a:rPr>
              <a:t>QR codes are inherently more secure because one party must have a mobile device, which improves security through device identification, MFA, and geolocation</a:t>
            </a:r>
          </a:p>
          <a:p>
            <a:pPr marL="171450" lvl="0" indent="-171450" algn="l">
              <a:lnSpc>
                <a:spcPct val="100000"/>
              </a:lnSpc>
              <a:spcBef>
                <a:spcPts val="300"/>
              </a:spcBef>
              <a:spcAft>
                <a:spcPts val="0"/>
              </a:spcAft>
              <a:buFont typeface="Arial" panose="020B0604020202020204" pitchFamily="34" charset="0"/>
              <a:buChar char="•"/>
            </a:pPr>
            <a:r>
              <a:rPr lang="en-US" b="0" dirty="0">
                <a:solidFill>
                  <a:schemeClr val="tx1"/>
                </a:solidFill>
              </a:rPr>
              <a:t>However mobile devices had been known to be vulnerable to various transaction level attacks (e.g. Man in the middle)</a:t>
            </a:r>
          </a:p>
          <a:p>
            <a:pPr marL="171450" lvl="0" indent="-171450" algn="l">
              <a:lnSpc>
                <a:spcPct val="100000"/>
              </a:lnSpc>
              <a:spcBef>
                <a:spcPts val="300"/>
              </a:spcBef>
              <a:spcAft>
                <a:spcPts val="0"/>
              </a:spcAft>
              <a:buFont typeface="Arial" panose="020B0604020202020204" pitchFamily="34" charset="0"/>
              <a:buChar char="•"/>
            </a:pPr>
            <a:r>
              <a:rPr lang="en-US" b="0" dirty="0">
                <a:solidFill>
                  <a:schemeClr val="tx1"/>
                </a:solidFill>
              </a:rPr>
              <a:t>To guard against these risks proper transaction level security must be mandated and enforced</a:t>
            </a:r>
          </a:p>
          <a:p>
            <a:pPr marL="171450" indent="-171450" algn="l">
              <a:lnSpc>
                <a:spcPct val="100000"/>
              </a:lnSpc>
              <a:spcBef>
                <a:spcPts val="300"/>
              </a:spcBef>
              <a:spcAft>
                <a:spcPts val="0"/>
              </a:spcAft>
              <a:buFont typeface="Arial" panose="020B0604020202020204" pitchFamily="34" charset="0"/>
              <a:buChar char="•"/>
            </a:pPr>
            <a:r>
              <a:rPr lang="en-US" b="0" dirty="0">
                <a:solidFill>
                  <a:schemeClr val="tx1"/>
                </a:solidFill>
              </a:rPr>
              <a:t>Potential transaction level security measures include:</a:t>
            </a:r>
          </a:p>
          <a:p>
            <a:pPr marL="461963" lvl="0" indent="-223838" algn="l">
              <a:lnSpc>
                <a:spcPct val="100000"/>
              </a:lnSpc>
              <a:spcBef>
                <a:spcPts val="300"/>
              </a:spcBef>
              <a:spcAft>
                <a:spcPts val="0"/>
              </a:spcAft>
              <a:buAutoNum type="alphaLcParenR"/>
            </a:pPr>
            <a:r>
              <a:rPr lang="en-US" b="0" dirty="0">
                <a:solidFill>
                  <a:schemeClr val="tx1"/>
                </a:solidFill>
              </a:rPr>
              <a:t>Shared responsibility for transaction authorization between acquiring and issuing banks</a:t>
            </a:r>
          </a:p>
          <a:p>
            <a:pPr marL="461963" lvl="0" indent="-223838" algn="l">
              <a:lnSpc>
                <a:spcPct val="100000"/>
              </a:lnSpc>
              <a:spcBef>
                <a:spcPts val="300"/>
              </a:spcBef>
              <a:spcAft>
                <a:spcPts val="0"/>
              </a:spcAft>
              <a:buAutoNum type="alphaLcParenR"/>
            </a:pPr>
            <a:r>
              <a:rPr lang="en-US" b="0" dirty="0">
                <a:solidFill>
                  <a:schemeClr val="tx1"/>
                </a:solidFill>
              </a:rPr>
              <a:t>Multi-factor authentication (including use of customer PIN or the Bio-metrics as the 2nd factor of authentication)</a:t>
            </a:r>
          </a:p>
          <a:p>
            <a:pPr marL="461963" lvl="0" indent="-223838" algn="l">
              <a:lnSpc>
                <a:spcPct val="100000"/>
              </a:lnSpc>
              <a:spcBef>
                <a:spcPts val="300"/>
              </a:spcBef>
              <a:spcAft>
                <a:spcPts val="0"/>
              </a:spcAft>
              <a:buAutoNum type="alphaLcParenR"/>
            </a:pPr>
            <a:r>
              <a:rPr lang="en-US" b="0" dirty="0">
                <a:solidFill>
                  <a:schemeClr val="tx1"/>
                </a:solidFill>
              </a:rPr>
              <a:t>Secure channel for PIN and use of PKI encryption</a:t>
            </a:r>
          </a:p>
        </p:txBody>
      </p:sp>
      <p:sp>
        <p:nvSpPr>
          <p:cNvPr id="3" name="Text Placeholder 2">
            <a:extLst>
              <a:ext uri="{FF2B5EF4-FFF2-40B4-BE49-F238E27FC236}">
                <a16:creationId xmlns:a16="http://schemas.microsoft.com/office/drawing/2014/main" id="{37DA8D10-87CC-464B-83F3-0F4D3E387F81}"/>
              </a:ext>
            </a:extLst>
          </p:cNvPr>
          <p:cNvSpPr>
            <a:spLocks noGrp="1"/>
          </p:cNvSpPr>
          <p:nvPr>
            <p:ph type="body" sz="quarter" idx="10"/>
          </p:nvPr>
        </p:nvSpPr>
        <p:spPr/>
        <p:txBody>
          <a:bodyPr/>
          <a:lstStyle/>
          <a:p>
            <a:pPr defTabSz="914400">
              <a:lnSpc>
                <a:spcPct val="100000"/>
              </a:lnSpc>
              <a:spcBef>
                <a:spcPts val="0"/>
              </a:spcBef>
              <a:spcAft>
                <a:spcPts val="0"/>
              </a:spcAft>
              <a:defRPr/>
            </a:pPr>
            <a:r>
              <a:rPr lang="en-US" dirty="0">
                <a:solidFill>
                  <a:schemeClr val="tx1"/>
                </a:solidFill>
              </a:rPr>
              <a:t>These are generic security requirements in an Instant Payment Scheme. However, if they are not present, introducing the QR code is a logical and opportune time to revisit the topic</a:t>
            </a:r>
          </a:p>
        </p:txBody>
      </p:sp>
      <p:graphicFrame>
        <p:nvGraphicFramePr>
          <p:cNvPr id="7" name="Table 6">
            <a:extLst>
              <a:ext uri="{FF2B5EF4-FFF2-40B4-BE49-F238E27FC236}">
                <a16:creationId xmlns:a16="http://schemas.microsoft.com/office/drawing/2014/main" id="{18034464-C59B-D748-A0B5-29A1C6E176FA}"/>
              </a:ext>
            </a:extLst>
          </p:cNvPr>
          <p:cNvGraphicFramePr>
            <a:graphicFrameLocks noGrp="1"/>
          </p:cNvGraphicFramePr>
          <p:nvPr>
            <p:extLst>
              <p:ext uri="{D42A27DB-BD31-4B8C-83A1-F6EECF244321}">
                <p14:modId xmlns:p14="http://schemas.microsoft.com/office/powerpoint/2010/main" val="2801586111"/>
              </p:ext>
            </p:extLst>
          </p:nvPr>
        </p:nvGraphicFramePr>
        <p:xfrm>
          <a:off x="626885" y="1480454"/>
          <a:ext cx="2144522" cy="1348740"/>
        </p:xfrm>
        <a:graphic>
          <a:graphicData uri="http://schemas.openxmlformats.org/drawingml/2006/table">
            <a:tbl>
              <a:tblPr>
                <a:tableStyleId>{5C22544A-7EE6-4342-B048-85BDC9FD1C3A}</a:tableStyleId>
              </a:tblPr>
              <a:tblGrid>
                <a:gridCol w="2144522">
                  <a:extLst>
                    <a:ext uri="{9D8B030D-6E8A-4147-A177-3AD203B41FA5}">
                      <a16:colId xmlns:a16="http://schemas.microsoft.com/office/drawing/2014/main" val="20000"/>
                    </a:ext>
                  </a:extLst>
                </a:gridCol>
              </a:tblGrid>
              <a:tr h="769323">
                <a:tc>
                  <a:txBody>
                    <a:bodyPr/>
                    <a:lstStyle/>
                    <a:p>
                      <a:pPr marL="0" marR="0" lvl="0" indent="0" algn="ctr" defTabSz="685800" rtl="0" eaLnBrk="1" fontAlgn="auto" latinLnBrk="0" hangingPunct="1">
                        <a:lnSpc>
                          <a:spcPct val="95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L1P aligned system: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i="1" kern="1200" dirty="0">
                        <a:solidFill>
                          <a:schemeClr val="accent3">
                            <a:lumMod val="50000"/>
                          </a:schemeClr>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Transaction level requirements are specified: the security of the transaction in any 3rd party app matches those already defined for the DFSP/PSP apps (e.g. for making an instant push payment)</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TextBox 3">
            <a:extLst>
              <a:ext uri="{FF2B5EF4-FFF2-40B4-BE49-F238E27FC236}">
                <a16:creationId xmlns:a16="http://schemas.microsoft.com/office/drawing/2014/main" id="{614B99EC-9132-9D8C-6D86-48129CD28896}"/>
              </a:ext>
            </a:extLst>
          </p:cNvPr>
          <p:cNvSpPr txBox="1"/>
          <p:nvPr/>
        </p:nvSpPr>
        <p:spPr>
          <a:xfrm>
            <a:off x="282999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Accessible</a:t>
            </a:r>
          </a:p>
        </p:txBody>
      </p:sp>
      <p:sp>
        <p:nvSpPr>
          <p:cNvPr id="5" name="TextBox 4">
            <a:extLst>
              <a:ext uri="{FF2B5EF4-FFF2-40B4-BE49-F238E27FC236}">
                <a16:creationId xmlns:a16="http://schemas.microsoft.com/office/drawing/2014/main" id="{9F8E1B07-1112-AAA6-CA70-C52E67E405D0}"/>
              </a:ext>
            </a:extLst>
          </p:cNvPr>
          <p:cNvSpPr txBox="1"/>
          <p:nvPr/>
        </p:nvSpPr>
        <p:spPr>
          <a:xfrm>
            <a:off x="3883866"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Valuable</a:t>
            </a:r>
          </a:p>
        </p:txBody>
      </p:sp>
      <p:sp>
        <p:nvSpPr>
          <p:cNvPr id="6" name="TextBox 5">
            <a:extLst>
              <a:ext uri="{FF2B5EF4-FFF2-40B4-BE49-F238E27FC236}">
                <a16:creationId xmlns:a16="http://schemas.microsoft.com/office/drawing/2014/main" id="{EDBCD10C-6C10-564C-6237-2FEA4D039977}"/>
              </a:ext>
            </a:extLst>
          </p:cNvPr>
          <p:cNvSpPr txBox="1"/>
          <p:nvPr/>
        </p:nvSpPr>
        <p:spPr>
          <a:xfrm>
            <a:off x="5991614"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Affordable</a:t>
            </a:r>
          </a:p>
        </p:txBody>
      </p:sp>
      <p:sp>
        <p:nvSpPr>
          <p:cNvPr id="8" name="TextBox 7">
            <a:extLst>
              <a:ext uri="{FF2B5EF4-FFF2-40B4-BE49-F238E27FC236}">
                <a16:creationId xmlns:a16="http://schemas.microsoft.com/office/drawing/2014/main" id="{B2D21EDD-EC57-7432-016F-285BA5940603}"/>
              </a:ext>
            </a:extLst>
          </p:cNvPr>
          <p:cNvSpPr txBox="1"/>
          <p:nvPr/>
        </p:nvSpPr>
        <p:spPr>
          <a:xfrm>
            <a:off x="7045488"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Profitable</a:t>
            </a:r>
          </a:p>
        </p:txBody>
      </p:sp>
      <p:sp>
        <p:nvSpPr>
          <p:cNvPr id="10" name="TextBox 9">
            <a:extLst>
              <a:ext uri="{FF2B5EF4-FFF2-40B4-BE49-F238E27FC236}">
                <a16:creationId xmlns:a16="http://schemas.microsoft.com/office/drawing/2014/main" id="{14BBCB00-E3B1-00FC-89A0-C934F15A3555}"/>
              </a:ext>
            </a:extLst>
          </p:cNvPr>
          <p:cNvSpPr txBox="1"/>
          <p:nvPr/>
        </p:nvSpPr>
        <p:spPr>
          <a:xfrm>
            <a:off x="8099362" y="-11486"/>
            <a:ext cx="1053874" cy="274320"/>
          </a:xfrm>
          <a:prstGeom prst="rect">
            <a:avLst/>
          </a:prstGeom>
          <a:solidFill>
            <a:schemeClr val="accent5">
              <a:lumMod val="40000"/>
              <a:lumOff val="60000"/>
            </a:schemeClr>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Governance</a:t>
            </a:r>
          </a:p>
        </p:txBody>
      </p:sp>
      <p:sp>
        <p:nvSpPr>
          <p:cNvPr id="11" name="TextBox 10">
            <a:extLst>
              <a:ext uri="{FF2B5EF4-FFF2-40B4-BE49-F238E27FC236}">
                <a16:creationId xmlns:a16="http://schemas.microsoft.com/office/drawing/2014/main" id="{615E9BF5-D916-A7F5-46D8-28028D34B34E}"/>
              </a:ext>
            </a:extLst>
          </p:cNvPr>
          <p:cNvSpPr txBox="1"/>
          <p:nvPr/>
        </p:nvSpPr>
        <p:spPr>
          <a:xfrm>
            <a:off x="4937740" y="-11486"/>
            <a:ext cx="1053874" cy="274320"/>
          </a:xfrm>
          <a:prstGeom prst="rect">
            <a:avLst/>
          </a:prstGeom>
          <a:solidFill>
            <a:srgbClr val="DC646D"/>
          </a:solidFill>
        </p:spPr>
        <p:txBody>
          <a:bodyPr wrap="square" lIns="0" tIns="0" rIns="0" bIns="0" rtlCol="0" anchor="ctr" anchorCtr="0">
            <a:noAutofit/>
          </a:bodyPr>
          <a:lstStyle/>
          <a:p>
            <a:pPr algn="ctr"/>
            <a:r>
              <a:rPr lang="en-US" sz="1400" dirty="0">
                <a:solidFill>
                  <a:schemeClr val="bg1"/>
                </a:solidFill>
                <a:latin typeface="Arial" pitchFamily="34" charset="0"/>
                <a:cs typeface="Arial" pitchFamily="34" charset="0"/>
              </a:rPr>
              <a:t>Reliable</a:t>
            </a:r>
          </a:p>
        </p:txBody>
      </p:sp>
      <p:cxnSp>
        <p:nvCxnSpPr>
          <p:cNvPr id="13" name="Straight Connector 12">
            <a:extLst>
              <a:ext uri="{FF2B5EF4-FFF2-40B4-BE49-F238E27FC236}">
                <a16:creationId xmlns:a16="http://schemas.microsoft.com/office/drawing/2014/main" id="{10415276-8142-B985-57A1-5C41EF6F00E1}"/>
              </a:ext>
            </a:extLst>
          </p:cNvPr>
          <p:cNvCxnSpPr/>
          <p:nvPr/>
        </p:nvCxnSpPr>
        <p:spPr>
          <a:xfrm>
            <a:off x="457200" y="3222303"/>
            <a:ext cx="8125945"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4027F49C-FE29-3A79-C456-54E49ACEA030}"/>
              </a:ext>
            </a:extLst>
          </p:cNvPr>
          <p:cNvSpPr txBox="1">
            <a:spLocks/>
          </p:cNvSpPr>
          <p:nvPr/>
        </p:nvSpPr>
        <p:spPr>
          <a:xfrm>
            <a:off x="3054285" y="3413677"/>
            <a:ext cx="5528860" cy="471457"/>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b="0" dirty="0">
                <a:solidFill>
                  <a:schemeClr val="tx1"/>
                </a:solidFill>
              </a:rPr>
              <a:t>Limits can support the prevention of fraudulent or illegal actions including kidnappings, inundation of fraudulent requests for payment, etc.</a:t>
            </a:r>
          </a:p>
        </p:txBody>
      </p:sp>
      <p:graphicFrame>
        <p:nvGraphicFramePr>
          <p:cNvPr id="15" name="Table 14">
            <a:extLst>
              <a:ext uri="{FF2B5EF4-FFF2-40B4-BE49-F238E27FC236}">
                <a16:creationId xmlns:a16="http://schemas.microsoft.com/office/drawing/2014/main" id="{02BBCA4E-5DDF-034A-5F9A-0CD77145481E}"/>
              </a:ext>
            </a:extLst>
          </p:cNvPr>
          <p:cNvGraphicFramePr>
            <a:graphicFrameLocks noGrp="1"/>
          </p:cNvGraphicFramePr>
          <p:nvPr>
            <p:extLst>
              <p:ext uri="{D42A27DB-BD31-4B8C-83A1-F6EECF244321}">
                <p14:modId xmlns:p14="http://schemas.microsoft.com/office/powerpoint/2010/main" val="4000698087"/>
              </p:ext>
            </p:extLst>
          </p:nvPr>
        </p:nvGraphicFramePr>
        <p:xfrm>
          <a:off x="626884" y="3230610"/>
          <a:ext cx="2144523" cy="746760"/>
        </p:xfrm>
        <a:graphic>
          <a:graphicData uri="http://schemas.openxmlformats.org/drawingml/2006/table">
            <a:tbl>
              <a:tblPr>
                <a:tableStyleId>{5C22544A-7EE6-4342-B048-85BDC9FD1C3A}</a:tableStyleId>
              </a:tblPr>
              <a:tblGrid>
                <a:gridCol w="2144523">
                  <a:extLst>
                    <a:ext uri="{9D8B030D-6E8A-4147-A177-3AD203B41FA5}">
                      <a16:colId xmlns:a16="http://schemas.microsoft.com/office/drawing/2014/main" val="20000"/>
                    </a:ext>
                  </a:extLst>
                </a:gridCol>
              </a:tblGrid>
              <a:tr h="5495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Reasonable processing restrictions (e.g. transaction limits, daily limits, velocity checks) are in place to prevent fraud in the payment system</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2" name="Content Placeholder 8">
            <a:extLst>
              <a:ext uri="{FF2B5EF4-FFF2-40B4-BE49-F238E27FC236}">
                <a16:creationId xmlns:a16="http://schemas.microsoft.com/office/drawing/2014/main" id="{7BDB3888-2757-7739-BEA0-DFC69C016587}"/>
              </a:ext>
            </a:extLst>
          </p:cNvPr>
          <p:cNvSpPr txBox="1">
            <a:spLocks/>
          </p:cNvSpPr>
          <p:nvPr/>
        </p:nvSpPr>
        <p:spPr>
          <a:xfrm>
            <a:off x="3054285" y="4176000"/>
            <a:ext cx="5528860" cy="450599"/>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b="0" dirty="0">
                <a:solidFill>
                  <a:schemeClr val="tx1"/>
                </a:solidFill>
              </a:rPr>
              <a:t>Requirements around timeframes for reusage of alias and restrictions around similarly spelled aliases provide extra security to the use of Aliases</a:t>
            </a:r>
          </a:p>
        </p:txBody>
      </p:sp>
      <p:graphicFrame>
        <p:nvGraphicFramePr>
          <p:cNvPr id="16" name="Table 15">
            <a:extLst>
              <a:ext uri="{FF2B5EF4-FFF2-40B4-BE49-F238E27FC236}">
                <a16:creationId xmlns:a16="http://schemas.microsoft.com/office/drawing/2014/main" id="{499DAED6-C6D3-C38C-3455-285EA7E515B9}"/>
              </a:ext>
            </a:extLst>
          </p:cNvPr>
          <p:cNvGraphicFramePr>
            <a:graphicFrameLocks noGrp="1"/>
          </p:cNvGraphicFramePr>
          <p:nvPr>
            <p:extLst>
              <p:ext uri="{D42A27DB-BD31-4B8C-83A1-F6EECF244321}">
                <p14:modId xmlns:p14="http://schemas.microsoft.com/office/powerpoint/2010/main" val="2541763758"/>
              </p:ext>
            </p:extLst>
          </p:nvPr>
        </p:nvGraphicFramePr>
        <p:xfrm>
          <a:off x="626885" y="3956343"/>
          <a:ext cx="2144522" cy="769323"/>
        </p:xfrm>
        <a:graphic>
          <a:graphicData uri="http://schemas.openxmlformats.org/drawingml/2006/table">
            <a:tbl>
              <a:tblPr>
                <a:tableStyleId>{5C22544A-7EE6-4342-B048-85BDC9FD1C3A}</a:tableStyleId>
              </a:tblPr>
              <a:tblGrid>
                <a:gridCol w="2144522">
                  <a:extLst>
                    <a:ext uri="{9D8B030D-6E8A-4147-A177-3AD203B41FA5}">
                      <a16:colId xmlns:a16="http://schemas.microsoft.com/office/drawing/2014/main" val="20000"/>
                    </a:ext>
                  </a:extLst>
                </a:gridCol>
              </a:tblGrid>
              <a:tr h="7693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accent3">
                              <a:lumMod val="50000"/>
                            </a:schemeClr>
                          </a:solidFill>
                          <a:latin typeface="Arial" panose="020B0604020202020204" pitchFamily="34" charset="0"/>
                          <a:ea typeface="+mn-ea"/>
                          <a:cs typeface="Arial" panose="020B0604020202020204" pitchFamily="34" charset="0"/>
                        </a:rPr>
                        <a:t>Scheme defines safe addressing requirements through directory and alias requirements</a:t>
                      </a:r>
                    </a:p>
                  </a:txBody>
                  <a:tcPr marL="0" marR="0" marT="68580" marB="6858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17" name="Straight Connector 16">
            <a:extLst>
              <a:ext uri="{FF2B5EF4-FFF2-40B4-BE49-F238E27FC236}">
                <a16:creationId xmlns:a16="http://schemas.microsoft.com/office/drawing/2014/main" id="{82CDE01F-58B9-7AB2-85B5-DBAD8DF2A532}"/>
              </a:ext>
            </a:extLst>
          </p:cNvPr>
          <p:cNvCxnSpPr/>
          <p:nvPr/>
        </p:nvCxnSpPr>
        <p:spPr>
          <a:xfrm>
            <a:off x="457200" y="3996224"/>
            <a:ext cx="8125945"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099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493E43-D3DB-E14E-8009-AD5E36665D55}"/>
              </a:ext>
            </a:extLst>
          </p:cNvPr>
          <p:cNvSpPr>
            <a:spLocks noGrp="1"/>
          </p:cNvSpPr>
          <p:nvPr>
            <p:ph type="body" sz="quarter" idx="10"/>
          </p:nvPr>
        </p:nvSpPr>
        <p:spPr/>
        <p:txBody>
          <a:bodyPr/>
          <a:lstStyle/>
          <a:p>
            <a:r>
              <a:rPr lang="en-US" dirty="0"/>
              <a:t>QR CODES: MARKET LANDSCAPE</a:t>
            </a:r>
          </a:p>
        </p:txBody>
      </p:sp>
      <p:grpSp>
        <p:nvGrpSpPr>
          <p:cNvPr id="3" name="Group 2">
            <a:extLst>
              <a:ext uri="{FF2B5EF4-FFF2-40B4-BE49-F238E27FC236}">
                <a16:creationId xmlns:a16="http://schemas.microsoft.com/office/drawing/2014/main" id="{F96D1FDD-EDD1-9248-A519-40374BDDF0F0}"/>
              </a:ext>
            </a:extLst>
          </p:cNvPr>
          <p:cNvGrpSpPr/>
          <p:nvPr/>
        </p:nvGrpSpPr>
        <p:grpSpPr bwMode="gray">
          <a:xfrm>
            <a:off x="409698" y="2656240"/>
            <a:ext cx="1541419" cy="1645920"/>
            <a:chOff x="1603722" y="-25168"/>
            <a:chExt cx="1645920" cy="1645920"/>
          </a:xfrm>
        </p:grpSpPr>
        <p:grpSp>
          <p:nvGrpSpPr>
            <p:cNvPr id="4" name="Group 3">
              <a:extLst>
                <a:ext uri="{FF2B5EF4-FFF2-40B4-BE49-F238E27FC236}">
                  <a16:creationId xmlns:a16="http://schemas.microsoft.com/office/drawing/2014/main" id="{104C04F2-A49E-B14D-A501-7103EF59F35F}"/>
                </a:ext>
              </a:extLst>
            </p:cNvPr>
            <p:cNvGrpSpPr/>
            <p:nvPr/>
          </p:nvGrpSpPr>
          <p:grpSpPr bwMode="gray">
            <a:xfrm>
              <a:off x="1603722" y="-25168"/>
              <a:ext cx="1645920" cy="1645920"/>
              <a:chOff x="1603722" y="-25168"/>
              <a:chExt cx="1645920" cy="1645920"/>
            </a:xfrm>
          </p:grpSpPr>
          <p:sp>
            <p:nvSpPr>
              <p:cNvPr id="7" name="Rectangle 6">
                <a:extLst>
                  <a:ext uri="{FF2B5EF4-FFF2-40B4-BE49-F238E27FC236}">
                    <a16:creationId xmlns:a16="http://schemas.microsoft.com/office/drawing/2014/main" id="{004B284A-211F-534A-8857-027C88ED4C28}"/>
                  </a:ext>
                </a:extLst>
              </p:cNvPr>
              <p:cNvSpPr/>
              <p:nvPr/>
            </p:nvSpPr>
            <p:spPr bwMode="gray">
              <a:xfrm>
                <a:off x="1603722" y="-25168"/>
                <a:ext cx="1645920" cy="1645920"/>
              </a:xfrm>
              <a:prstGeom prst="rect">
                <a:avLst/>
              </a:prstGeom>
              <a:solidFill>
                <a:srgbClr val="AC2641"/>
              </a:solidFill>
              <a:ln>
                <a:solidFill>
                  <a:srgbClr val="AC2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8" name="Picture 7">
                <a:extLst>
                  <a:ext uri="{FF2B5EF4-FFF2-40B4-BE49-F238E27FC236}">
                    <a16:creationId xmlns:a16="http://schemas.microsoft.com/office/drawing/2014/main" id="{0E7627EF-81F7-274D-B7B1-5658BA46D070}"/>
                  </a:ext>
                </a:extLst>
              </p:cNvPr>
              <p:cNvPicPr>
                <a:picLocks noChangeAspect="1"/>
              </p:cNvPicPr>
              <p:nvPr/>
            </p:nvPicPr>
            <p:blipFill rotWithShape="1">
              <a:blip r:embed="rId2">
                <a:extLst>
                  <a:ext uri="{28A0092B-C50C-407E-A947-70E740481C1C}">
                    <a14:useLocalDpi xmlns:a14="http://schemas.microsoft.com/office/drawing/2010/main" val="0"/>
                  </a:ext>
                </a:extLst>
              </a:blip>
              <a:srcRect l="-6" b="-3"/>
              <a:stretch/>
            </p:blipFill>
            <p:spPr bwMode="gray">
              <a:xfrm>
                <a:off x="1632657" y="525928"/>
                <a:ext cx="532044" cy="226893"/>
              </a:xfrm>
              <a:prstGeom prst="rect">
                <a:avLst/>
              </a:prstGeom>
            </p:spPr>
          </p:pic>
          <p:pic>
            <p:nvPicPr>
              <p:cNvPr id="9" name="Picture 8">
                <a:extLst>
                  <a:ext uri="{FF2B5EF4-FFF2-40B4-BE49-F238E27FC236}">
                    <a16:creationId xmlns:a16="http://schemas.microsoft.com/office/drawing/2014/main" id="{F6E884CC-13FD-BF49-9A71-F62AB5B20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592092" y="91613"/>
                <a:ext cx="543249" cy="579466"/>
              </a:xfrm>
              <a:prstGeom prst="rect">
                <a:avLst/>
              </a:prstGeom>
            </p:spPr>
          </p:pic>
        </p:grpSp>
        <p:pic>
          <p:nvPicPr>
            <p:cNvPr id="5" name="Picture 4">
              <a:extLst>
                <a:ext uri="{FF2B5EF4-FFF2-40B4-BE49-F238E27FC236}">
                  <a16:creationId xmlns:a16="http://schemas.microsoft.com/office/drawing/2014/main" id="{8F003457-3E3D-0746-9BB6-3E080F0F2C12}"/>
                </a:ext>
              </a:extLst>
            </p:cNvPr>
            <p:cNvPicPr>
              <a:picLocks noChangeAspect="1"/>
            </p:cNvPicPr>
            <p:nvPr/>
          </p:nvPicPr>
          <p:blipFill rotWithShape="1">
            <a:blip r:embed="rId4">
              <a:extLst>
                <a:ext uri="{28A0092B-C50C-407E-A947-70E740481C1C}">
                  <a14:useLocalDpi xmlns:a14="http://schemas.microsoft.com/office/drawing/2010/main" val="0"/>
                </a:ext>
              </a:extLst>
            </a:blip>
            <a:srcRect t="-13119" b="-3"/>
            <a:stretch/>
          </p:blipFill>
          <p:spPr bwMode="gray">
            <a:xfrm>
              <a:off x="1632657" y="752821"/>
              <a:ext cx="1586203" cy="256667"/>
            </a:xfrm>
            <a:prstGeom prst="rect">
              <a:avLst/>
            </a:prstGeom>
          </p:spPr>
        </p:pic>
        <p:pic>
          <p:nvPicPr>
            <p:cNvPr id="6" name="Picture 5">
              <a:extLst>
                <a:ext uri="{FF2B5EF4-FFF2-40B4-BE49-F238E27FC236}">
                  <a16:creationId xmlns:a16="http://schemas.microsoft.com/office/drawing/2014/main" id="{BE8456B1-29C5-E948-8E92-B2BD2A691A94}"/>
                </a:ext>
              </a:extLst>
            </p:cNvPr>
            <p:cNvPicPr>
              <a:picLocks noChangeAspect="1"/>
            </p:cNvPicPr>
            <p:nvPr/>
          </p:nvPicPr>
          <p:blipFill rotWithShape="1">
            <a:blip r:embed="rId5">
              <a:extLst>
                <a:ext uri="{28A0092B-C50C-407E-A947-70E740481C1C}">
                  <a14:useLocalDpi xmlns:a14="http://schemas.microsoft.com/office/drawing/2010/main" val="0"/>
                </a:ext>
              </a:extLst>
            </a:blip>
            <a:srcRect r="-5258" b="-3"/>
            <a:stretch/>
          </p:blipFill>
          <p:spPr bwMode="gray">
            <a:xfrm>
              <a:off x="1632657" y="1053333"/>
              <a:ext cx="1182153" cy="226893"/>
            </a:xfrm>
            <a:prstGeom prst="rect">
              <a:avLst/>
            </a:prstGeom>
          </p:spPr>
        </p:pic>
      </p:grpSp>
    </p:spTree>
    <p:extLst>
      <p:ext uri="{BB962C8B-B14F-4D97-AF65-F5344CB8AC3E}">
        <p14:creationId xmlns:p14="http://schemas.microsoft.com/office/powerpoint/2010/main" val="2283956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8F04C75-9CBA-AAB8-8F6C-DAB808008E9F}"/>
              </a:ext>
            </a:extLst>
          </p:cNvPr>
          <p:cNvSpPr txBox="1"/>
          <p:nvPr/>
        </p:nvSpPr>
        <p:spPr>
          <a:xfrm>
            <a:off x="5970876" y="1508619"/>
            <a:ext cx="2799541" cy="2753287"/>
          </a:xfrm>
          <a:prstGeom prst="rect">
            <a:avLst/>
          </a:prstGeom>
          <a:solidFill>
            <a:schemeClr val="tx2">
              <a:lumMod val="40000"/>
              <a:lumOff val="60000"/>
            </a:schemeClr>
          </a:solidFill>
        </p:spPr>
        <p:txBody>
          <a:bodyPr wrap="square" lIns="91440" rIns="45720">
            <a:noAutofit/>
          </a:bodyPr>
          <a:lstStyle/>
          <a:p>
            <a:pPr>
              <a:spcAft>
                <a:spcPts val="600"/>
              </a:spcAft>
            </a:pPr>
            <a:r>
              <a:rPr lang="en-US" sz="1400" b="1" dirty="0">
                <a:solidFill>
                  <a:schemeClr val="bg1">
                    <a:lumMod val="50000"/>
                  </a:schemeClr>
                </a:solidFill>
                <a:latin typeface="Arial" panose="020B0604020202020204" pitchFamily="34" charset="0"/>
                <a:cs typeface="Arial" panose="020B0604020202020204" pitchFamily="34" charset="0"/>
              </a:rPr>
              <a:t>Single QR Code </a:t>
            </a:r>
            <a:br>
              <a:rPr lang="en-US" sz="1600" b="1" dirty="0">
                <a:solidFill>
                  <a:schemeClr val="bg1">
                    <a:lumMod val="50000"/>
                  </a:schemeClr>
                </a:solidFill>
                <a:latin typeface="Arial" panose="020B0604020202020204" pitchFamily="34" charset="0"/>
                <a:cs typeface="Arial" panose="020B0604020202020204" pitchFamily="34" charset="0"/>
              </a:rPr>
            </a:br>
            <a:r>
              <a:rPr lang="en-US" sz="1200" b="1" i="1" dirty="0">
                <a:solidFill>
                  <a:schemeClr val="bg1">
                    <a:lumMod val="50000"/>
                  </a:schemeClr>
                </a:solidFill>
                <a:latin typeface="Arial" panose="020B0604020202020204" pitchFamily="34" charset="0"/>
                <a:cs typeface="Arial" panose="020B0604020202020204" pitchFamily="34" charset="0"/>
              </a:rPr>
              <a:t>Closed-Loop Payments System</a:t>
            </a:r>
          </a:p>
        </p:txBody>
      </p:sp>
      <p:sp>
        <p:nvSpPr>
          <p:cNvPr id="15" name="TextBox 14">
            <a:extLst>
              <a:ext uri="{FF2B5EF4-FFF2-40B4-BE49-F238E27FC236}">
                <a16:creationId xmlns:a16="http://schemas.microsoft.com/office/drawing/2014/main" id="{7FE1AA3D-24D3-6C3D-AAEA-F8F921724843}"/>
              </a:ext>
            </a:extLst>
          </p:cNvPr>
          <p:cNvSpPr txBox="1"/>
          <p:nvPr/>
        </p:nvSpPr>
        <p:spPr>
          <a:xfrm>
            <a:off x="3058121" y="1508619"/>
            <a:ext cx="2799541" cy="2753288"/>
          </a:xfrm>
          <a:prstGeom prst="rect">
            <a:avLst/>
          </a:prstGeom>
          <a:solidFill>
            <a:schemeClr val="tx2">
              <a:lumMod val="40000"/>
              <a:lumOff val="60000"/>
            </a:schemeClr>
          </a:solidFill>
        </p:spPr>
        <p:txBody>
          <a:bodyPr wrap="square" lIns="91440" rIns="45720">
            <a:noAutofit/>
          </a:bodyPr>
          <a:lstStyle/>
          <a:p>
            <a:pPr>
              <a:spcAft>
                <a:spcPts val="600"/>
              </a:spcAft>
            </a:pPr>
            <a:r>
              <a:rPr lang="en-US" sz="1400" b="1" dirty="0">
                <a:solidFill>
                  <a:schemeClr val="accent4"/>
                </a:solidFill>
                <a:latin typeface="Arial" panose="020B0604020202020204" pitchFamily="34" charset="0"/>
                <a:cs typeface="Arial" panose="020B0604020202020204" pitchFamily="34" charset="0"/>
              </a:rPr>
              <a:t>Single QR Code </a:t>
            </a:r>
            <a:br>
              <a:rPr lang="en-US" sz="1600" b="1" dirty="0">
                <a:solidFill>
                  <a:schemeClr val="accent4"/>
                </a:solidFill>
                <a:latin typeface="Arial" panose="020B0604020202020204" pitchFamily="34" charset="0"/>
                <a:cs typeface="Arial" panose="020B0604020202020204" pitchFamily="34" charset="0"/>
              </a:rPr>
            </a:br>
            <a:r>
              <a:rPr lang="en-US" sz="1200" b="1" i="1" dirty="0">
                <a:solidFill>
                  <a:schemeClr val="accent4"/>
                </a:solidFill>
                <a:latin typeface="Arial" panose="020B0604020202020204" pitchFamily="34" charset="0"/>
                <a:cs typeface="Arial" panose="020B0604020202020204" pitchFamily="34" charset="0"/>
              </a:rPr>
              <a:t>Interoperable Payments System</a:t>
            </a:r>
          </a:p>
        </p:txBody>
      </p:sp>
      <p:sp>
        <p:nvSpPr>
          <p:cNvPr id="18" name="TextBox 17">
            <a:extLst>
              <a:ext uri="{FF2B5EF4-FFF2-40B4-BE49-F238E27FC236}">
                <a16:creationId xmlns:a16="http://schemas.microsoft.com/office/drawing/2014/main" id="{039D3F12-C1B2-7103-D994-D9D6C64820F4}"/>
              </a:ext>
            </a:extLst>
          </p:cNvPr>
          <p:cNvSpPr txBox="1"/>
          <p:nvPr/>
        </p:nvSpPr>
        <p:spPr>
          <a:xfrm>
            <a:off x="410545" y="1508619"/>
            <a:ext cx="2534362" cy="2753289"/>
          </a:xfrm>
          <a:prstGeom prst="rect">
            <a:avLst/>
          </a:prstGeom>
          <a:solidFill>
            <a:schemeClr val="tx2">
              <a:lumMod val="40000"/>
              <a:lumOff val="60000"/>
            </a:schemeClr>
          </a:solidFill>
        </p:spPr>
        <p:txBody>
          <a:bodyPr wrap="square" lIns="91440" rIns="45720">
            <a:noAutofit/>
          </a:bodyPr>
          <a:lstStyle/>
          <a:p>
            <a:pPr marL="0" indent="0">
              <a:buNone/>
            </a:pPr>
            <a:r>
              <a:rPr lang="en-US" sz="1400" b="1" dirty="0">
                <a:solidFill>
                  <a:schemeClr val="accent3">
                    <a:lumMod val="75000"/>
                  </a:schemeClr>
                </a:solidFill>
                <a:latin typeface="Arial" panose="020B0604020202020204" pitchFamily="34" charset="0"/>
                <a:cs typeface="Arial" panose="020B0604020202020204" pitchFamily="34" charset="0"/>
              </a:rPr>
              <a:t>Shared QR Code</a:t>
            </a:r>
            <a:br>
              <a:rPr lang="en-US" sz="1600" b="1" dirty="0">
                <a:solidFill>
                  <a:schemeClr val="accent3">
                    <a:lumMod val="75000"/>
                  </a:schemeClr>
                </a:solidFill>
                <a:latin typeface="Arial" panose="020B0604020202020204" pitchFamily="34" charset="0"/>
                <a:cs typeface="Arial" panose="020B0604020202020204" pitchFamily="34" charset="0"/>
              </a:rPr>
            </a:br>
            <a:r>
              <a:rPr lang="en-US" sz="1200" b="1" i="1" dirty="0">
                <a:solidFill>
                  <a:schemeClr val="accent3">
                    <a:lumMod val="75000"/>
                  </a:schemeClr>
                </a:solidFill>
                <a:latin typeface="Arial" panose="020B0604020202020204" pitchFamily="34" charset="0"/>
                <a:cs typeface="Arial" panose="020B0604020202020204" pitchFamily="34" charset="0"/>
              </a:rPr>
              <a:t>Multiple Payments Systems</a:t>
            </a:r>
          </a:p>
        </p:txBody>
      </p:sp>
      <p:sp>
        <p:nvSpPr>
          <p:cNvPr id="3" name="Title 2">
            <a:extLst>
              <a:ext uri="{FF2B5EF4-FFF2-40B4-BE49-F238E27FC236}">
                <a16:creationId xmlns:a16="http://schemas.microsoft.com/office/drawing/2014/main" id="{E96107D7-72FB-F2B4-C9E5-FF9526988EE3}"/>
              </a:ext>
            </a:extLst>
          </p:cNvPr>
          <p:cNvSpPr>
            <a:spLocks noGrp="1"/>
          </p:cNvSpPr>
          <p:nvPr>
            <p:ph type="title"/>
          </p:nvPr>
        </p:nvSpPr>
        <p:spPr/>
        <p:txBody>
          <a:bodyPr/>
          <a:lstStyle/>
          <a:p>
            <a:r>
              <a:rPr lang="en-US" dirty="0"/>
              <a:t>Table of Contents</a:t>
            </a:r>
          </a:p>
        </p:txBody>
      </p:sp>
      <p:sp>
        <p:nvSpPr>
          <p:cNvPr id="4" name="Content Placeholder 3">
            <a:extLst>
              <a:ext uri="{FF2B5EF4-FFF2-40B4-BE49-F238E27FC236}">
                <a16:creationId xmlns:a16="http://schemas.microsoft.com/office/drawing/2014/main" id="{FF4A998F-E88E-9B23-C825-A944EAF8DD84}"/>
              </a:ext>
            </a:extLst>
          </p:cNvPr>
          <p:cNvSpPr>
            <a:spLocks noGrp="1"/>
          </p:cNvSpPr>
          <p:nvPr>
            <p:ph idx="1"/>
          </p:nvPr>
        </p:nvSpPr>
        <p:spPr>
          <a:xfrm>
            <a:off x="457199" y="2049890"/>
            <a:ext cx="2408831" cy="2212017"/>
          </a:xfrm>
        </p:spPr>
        <p:txBody>
          <a:bodyPr/>
          <a:lstStyle/>
          <a:p>
            <a:pPr marL="171450" indent="-171450">
              <a:buFont typeface="Arial" panose="020B0604020202020204" pitchFamily="34" charset="0"/>
              <a:buChar char="•"/>
            </a:pPr>
            <a:r>
              <a:rPr lang="en-US" b="1" dirty="0">
                <a:solidFill>
                  <a:schemeClr val="tx1"/>
                </a:solidFill>
              </a:rPr>
              <a:t>Singapore SGQR</a:t>
            </a:r>
          </a:p>
          <a:p>
            <a:pPr marL="171450" indent="-171450">
              <a:buFont typeface="Arial" panose="020B0604020202020204" pitchFamily="34" charset="0"/>
              <a:buChar char="•"/>
            </a:pPr>
            <a:r>
              <a:rPr lang="en-US" b="1" dirty="0">
                <a:solidFill>
                  <a:schemeClr val="tx1"/>
                </a:solidFill>
              </a:rPr>
              <a:t>Nigeria QR Framework</a:t>
            </a:r>
          </a:p>
          <a:p>
            <a:pPr marL="171450" indent="-171450">
              <a:buFont typeface="Arial" panose="020B0604020202020204" pitchFamily="34" charset="0"/>
              <a:buChar char="•"/>
            </a:pPr>
            <a:r>
              <a:rPr lang="en-US" b="1" dirty="0">
                <a:solidFill>
                  <a:schemeClr val="tx1"/>
                </a:solidFill>
              </a:rPr>
              <a:t>Tanzania TANQR</a:t>
            </a:r>
          </a:p>
          <a:p>
            <a:pPr marL="171450" indent="-171450">
              <a:buFont typeface="Arial" panose="020B0604020202020204" pitchFamily="34" charset="0"/>
              <a:buChar char="•"/>
            </a:pPr>
            <a:r>
              <a:rPr lang="en-US" b="1" dirty="0">
                <a:solidFill>
                  <a:schemeClr val="tx1"/>
                </a:solidFill>
              </a:rPr>
              <a:t>Brazil BR Code</a:t>
            </a:r>
          </a:p>
          <a:p>
            <a:pPr marL="171450" indent="-171450">
              <a:buFont typeface="Arial" panose="020B0604020202020204" pitchFamily="34" charset="0"/>
              <a:buChar char="•"/>
            </a:pPr>
            <a:r>
              <a:rPr lang="en-US" b="1" dirty="0">
                <a:solidFill>
                  <a:schemeClr val="tx1"/>
                </a:solidFill>
              </a:rPr>
              <a:t>India Bharat QR</a:t>
            </a:r>
          </a:p>
          <a:p>
            <a:pPr marL="171450" indent="-171450">
              <a:buFont typeface="Arial" panose="020B0604020202020204" pitchFamily="34" charset="0"/>
              <a:buChar char="•"/>
            </a:pPr>
            <a:r>
              <a:rPr lang="en-US" b="1" dirty="0">
                <a:solidFill>
                  <a:schemeClr val="tx1"/>
                </a:solidFill>
              </a:rPr>
              <a:t>Thailand’s Standardized QR Code</a:t>
            </a:r>
          </a:p>
        </p:txBody>
      </p:sp>
      <p:sp>
        <p:nvSpPr>
          <p:cNvPr id="21" name="Text Placeholder 20">
            <a:extLst>
              <a:ext uri="{FF2B5EF4-FFF2-40B4-BE49-F238E27FC236}">
                <a16:creationId xmlns:a16="http://schemas.microsoft.com/office/drawing/2014/main" id="{7C98198F-F53F-AC3A-6830-2B356868A4F1}"/>
              </a:ext>
            </a:extLst>
          </p:cNvPr>
          <p:cNvSpPr>
            <a:spLocks noGrp="1"/>
          </p:cNvSpPr>
          <p:nvPr>
            <p:ph type="body" sz="quarter" idx="10"/>
          </p:nvPr>
        </p:nvSpPr>
        <p:spPr>
          <a:xfrm>
            <a:off x="457200" y="901700"/>
            <a:ext cx="8229600" cy="525189"/>
          </a:xfrm>
        </p:spPr>
        <p:txBody>
          <a:bodyPr/>
          <a:lstStyle/>
          <a:p>
            <a:r>
              <a:rPr lang="en-US" dirty="0">
                <a:solidFill>
                  <a:schemeClr val="tx1"/>
                </a:solidFill>
              </a:rPr>
              <a:t>Most countries are introducing Shared QR codes that support multiple payment systems, including an interoperable payments system. </a:t>
            </a:r>
            <a:endParaRPr lang="en-US" dirty="0">
              <a:solidFill>
                <a:schemeClr val="tx1"/>
              </a:solidFill>
              <a:highlight>
                <a:srgbClr val="FFFF00"/>
              </a:highlight>
            </a:endParaRPr>
          </a:p>
        </p:txBody>
      </p:sp>
      <p:sp>
        <p:nvSpPr>
          <p:cNvPr id="19" name="Content Placeholder 3">
            <a:extLst>
              <a:ext uri="{FF2B5EF4-FFF2-40B4-BE49-F238E27FC236}">
                <a16:creationId xmlns:a16="http://schemas.microsoft.com/office/drawing/2014/main" id="{ABAAAD15-35B3-6F32-A3BF-2AC529944DAC}"/>
              </a:ext>
            </a:extLst>
          </p:cNvPr>
          <p:cNvSpPr txBox="1">
            <a:spLocks/>
          </p:cNvSpPr>
          <p:nvPr/>
        </p:nvSpPr>
        <p:spPr>
          <a:xfrm>
            <a:off x="3153334" y="2049890"/>
            <a:ext cx="2295743" cy="2558055"/>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65000"/>
                    <a:lumOff val="35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Font typeface="Arial" panose="020B0604020202020204" pitchFamily="34" charset="0"/>
              <a:buChar char="•"/>
              <a:tabLst/>
              <a:defRPr sz="12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9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9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9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sz="1100" dirty="0">
                <a:solidFill>
                  <a:schemeClr val="tx1"/>
                </a:solidFill>
              </a:rPr>
              <a:t>India UPI QR</a:t>
            </a:r>
          </a:p>
          <a:p>
            <a:r>
              <a:rPr lang="en-US" sz="1100" dirty="0">
                <a:solidFill>
                  <a:schemeClr val="tx1"/>
                </a:solidFill>
              </a:rPr>
              <a:t>Mexico’s </a:t>
            </a:r>
            <a:r>
              <a:rPr lang="en-US" sz="1100" dirty="0" err="1">
                <a:solidFill>
                  <a:schemeClr val="tx1"/>
                </a:solidFill>
              </a:rPr>
              <a:t>CoDi</a:t>
            </a:r>
            <a:endParaRPr lang="en-US" sz="1100" dirty="0">
              <a:solidFill>
                <a:schemeClr val="tx1"/>
              </a:solidFill>
            </a:endParaRPr>
          </a:p>
        </p:txBody>
      </p:sp>
      <p:sp>
        <p:nvSpPr>
          <p:cNvPr id="20" name="Content Placeholder 3">
            <a:extLst>
              <a:ext uri="{FF2B5EF4-FFF2-40B4-BE49-F238E27FC236}">
                <a16:creationId xmlns:a16="http://schemas.microsoft.com/office/drawing/2014/main" id="{4239EE57-722D-29A6-3BDA-BD13BC8DCE8A}"/>
              </a:ext>
            </a:extLst>
          </p:cNvPr>
          <p:cNvSpPr txBox="1">
            <a:spLocks/>
          </p:cNvSpPr>
          <p:nvPr/>
        </p:nvSpPr>
        <p:spPr>
          <a:xfrm>
            <a:off x="6066089" y="2049890"/>
            <a:ext cx="2391560" cy="2558055"/>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65000"/>
                    <a:lumOff val="35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Font typeface="Arial" panose="020B0604020202020204" pitchFamily="34" charset="0"/>
              <a:buChar char="•"/>
              <a:tabLst/>
              <a:defRPr sz="12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9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9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9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sz="1100" dirty="0">
                <a:solidFill>
                  <a:schemeClr val="tx1"/>
                </a:solidFill>
              </a:rPr>
              <a:t>China’s Alipay</a:t>
            </a:r>
          </a:p>
          <a:p>
            <a:r>
              <a:rPr lang="en-US" sz="1100" dirty="0">
                <a:solidFill>
                  <a:schemeClr val="tx1"/>
                </a:solidFill>
              </a:rPr>
              <a:t>Asia’s </a:t>
            </a:r>
            <a:r>
              <a:rPr lang="en-US" sz="1100" dirty="0" err="1">
                <a:solidFill>
                  <a:schemeClr val="tx1"/>
                </a:solidFill>
              </a:rPr>
              <a:t>GrabPay</a:t>
            </a:r>
            <a:endParaRPr lang="en-US" sz="1100" dirty="0">
              <a:solidFill>
                <a:schemeClr val="tx1"/>
              </a:solidFill>
            </a:endParaRPr>
          </a:p>
        </p:txBody>
      </p:sp>
      <p:sp>
        <p:nvSpPr>
          <p:cNvPr id="6" name="TextBox 5">
            <a:extLst>
              <a:ext uri="{FF2B5EF4-FFF2-40B4-BE49-F238E27FC236}">
                <a16:creationId xmlns:a16="http://schemas.microsoft.com/office/drawing/2014/main" id="{3A51030D-CF8D-93A1-B01A-65E936EF0A8A}"/>
              </a:ext>
            </a:extLst>
          </p:cNvPr>
          <p:cNvSpPr txBox="1"/>
          <p:nvPr/>
        </p:nvSpPr>
        <p:spPr>
          <a:xfrm>
            <a:off x="410545" y="4332168"/>
            <a:ext cx="8359872" cy="430887"/>
          </a:xfrm>
          <a:prstGeom prst="rect">
            <a:avLst/>
          </a:prstGeom>
          <a:solidFill>
            <a:schemeClr val="bg1">
              <a:lumMod val="95000"/>
            </a:schemeClr>
          </a:solidFill>
        </p:spPr>
        <p:txBody>
          <a:bodyPr wrap="square">
            <a:spAutoFit/>
          </a:bodyPr>
          <a:lstStyle/>
          <a:p>
            <a:pPr algn="ctr"/>
            <a:r>
              <a:rPr lang="en-US" sz="1100" b="1" dirty="0" err="1">
                <a:latin typeface="Arial" panose="020B0604020202020204" pitchFamily="34" charset="0"/>
              </a:rPr>
              <a:t>Mojaloop</a:t>
            </a:r>
            <a:r>
              <a:rPr lang="en-US" sz="1100" b="1" dirty="0">
                <a:latin typeface="Arial" panose="020B0604020202020204" pitchFamily="34" charset="0"/>
              </a:rPr>
              <a:t>, an open-source software for financial services companies, government regulators, and others supports a variety of models for QR based payments.</a:t>
            </a:r>
          </a:p>
        </p:txBody>
      </p:sp>
    </p:spTree>
    <p:extLst>
      <p:ext uri="{BB962C8B-B14F-4D97-AF65-F5344CB8AC3E}">
        <p14:creationId xmlns:p14="http://schemas.microsoft.com/office/powerpoint/2010/main" val="3883520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AD5C-4060-3B47-8F32-C1BB177B7B65}"/>
              </a:ext>
            </a:extLst>
          </p:cNvPr>
          <p:cNvSpPr>
            <a:spLocks noGrp="1"/>
          </p:cNvSpPr>
          <p:nvPr>
            <p:ph type="title"/>
          </p:nvPr>
        </p:nvSpPr>
        <p:spPr/>
        <p:txBody>
          <a:bodyPr anchor="ctr"/>
          <a:lstStyle/>
          <a:p>
            <a:r>
              <a:rPr lang="en-US" dirty="0"/>
              <a:t>Singapore SGQR</a:t>
            </a:r>
          </a:p>
        </p:txBody>
      </p:sp>
      <p:sp>
        <p:nvSpPr>
          <p:cNvPr id="3" name="Content Placeholder 2">
            <a:extLst>
              <a:ext uri="{FF2B5EF4-FFF2-40B4-BE49-F238E27FC236}">
                <a16:creationId xmlns:a16="http://schemas.microsoft.com/office/drawing/2014/main" id="{0873E8A8-1057-8547-B0B8-BB1C4F2B2E44}"/>
              </a:ext>
            </a:extLst>
          </p:cNvPr>
          <p:cNvSpPr>
            <a:spLocks noGrp="1"/>
          </p:cNvSpPr>
          <p:nvPr>
            <p:ph idx="1"/>
          </p:nvPr>
        </p:nvSpPr>
        <p:spPr/>
        <p:txBody>
          <a:bodyPr/>
          <a:lstStyle/>
          <a:p>
            <a:pPr marL="0" indent="0">
              <a:buNone/>
            </a:pPr>
            <a:r>
              <a:rPr lang="en-US" sz="1100" dirty="0">
                <a:solidFill>
                  <a:schemeClr val="tx1"/>
                </a:solidFill>
              </a:rPr>
              <a:t>Country Payment System Overview</a:t>
            </a:r>
          </a:p>
          <a:p>
            <a:r>
              <a:rPr lang="en-US" b="0" dirty="0">
                <a:solidFill>
                  <a:schemeClr val="tx1"/>
                </a:solidFill>
              </a:rPr>
              <a:t>Singapore has a highly developed payment system, with a mostly banked population.  Card penetration is extensive, and there are multiple mobile payment applications and </a:t>
            </a:r>
            <a:r>
              <a:rPr lang="en-US" b="0" dirty="0" err="1">
                <a:solidFill>
                  <a:schemeClr val="tx1"/>
                </a:solidFill>
              </a:rPr>
              <a:t>FinTechs</a:t>
            </a:r>
            <a:r>
              <a:rPr lang="en-US" b="0" dirty="0">
                <a:solidFill>
                  <a:schemeClr val="tx1"/>
                </a:solidFill>
              </a:rPr>
              <a:t> in market.</a:t>
            </a:r>
          </a:p>
          <a:p>
            <a:r>
              <a:rPr lang="en-US" b="0" dirty="0">
                <a:solidFill>
                  <a:schemeClr val="tx1"/>
                </a:solidFill>
              </a:rPr>
              <a:t>In 2014, Singapore’s banks introduced FAST, a real-time credit push electronic transfer system.</a:t>
            </a:r>
          </a:p>
          <a:p>
            <a:r>
              <a:rPr lang="en-US" b="0" dirty="0">
                <a:solidFill>
                  <a:schemeClr val="tx1"/>
                </a:solidFill>
              </a:rPr>
              <a:t>Singapore’s central bank, The Monetary Authority of Singapore (MAS) oversees the payments ecosystem in the market.  MAS has a Payments Council to drive the adoption of e-payments, and foster innovation and collaboration in the industry</a:t>
            </a:r>
          </a:p>
        </p:txBody>
      </p:sp>
      <p:sp>
        <p:nvSpPr>
          <p:cNvPr id="19" name="Text Placeholder 18">
            <a:extLst>
              <a:ext uri="{FF2B5EF4-FFF2-40B4-BE49-F238E27FC236}">
                <a16:creationId xmlns:a16="http://schemas.microsoft.com/office/drawing/2014/main" id="{9988C61F-1330-0E41-BB6E-F09450B04867}"/>
              </a:ext>
            </a:extLst>
          </p:cNvPr>
          <p:cNvSpPr>
            <a:spLocks noGrp="1"/>
          </p:cNvSpPr>
          <p:nvPr>
            <p:ph type="body" sz="quarter" idx="10"/>
          </p:nvPr>
        </p:nvSpPr>
        <p:spPr/>
        <p:txBody>
          <a:bodyPr/>
          <a:lstStyle/>
          <a:p>
            <a:r>
              <a:rPr lang="en-US" dirty="0">
                <a:solidFill>
                  <a:schemeClr val="tx1"/>
                </a:solidFill>
              </a:rPr>
              <a:t>A Shared QR Code Approach</a:t>
            </a:r>
          </a:p>
        </p:txBody>
      </p:sp>
      <p:sp>
        <p:nvSpPr>
          <p:cNvPr id="7" name="Content Placeholder 6">
            <a:extLst>
              <a:ext uri="{FF2B5EF4-FFF2-40B4-BE49-F238E27FC236}">
                <a16:creationId xmlns:a16="http://schemas.microsoft.com/office/drawing/2014/main" id="{431E263B-49EA-D041-ACAB-43F0D9561C97}"/>
              </a:ext>
            </a:extLst>
          </p:cNvPr>
          <p:cNvSpPr>
            <a:spLocks noGrp="1"/>
          </p:cNvSpPr>
          <p:nvPr>
            <p:ph idx="11"/>
          </p:nvPr>
        </p:nvSpPr>
        <p:spPr>
          <a:xfrm>
            <a:off x="4798283" y="2416875"/>
            <a:ext cx="3904593" cy="2062163"/>
          </a:xfrm>
        </p:spPr>
        <p:txBody>
          <a:bodyPr/>
          <a:lstStyle/>
          <a:p>
            <a:pPr marL="0" indent="0">
              <a:buNone/>
            </a:pPr>
            <a:r>
              <a:rPr lang="en-US" sz="1100" dirty="0">
                <a:solidFill>
                  <a:schemeClr val="tx1"/>
                </a:solidFill>
              </a:rPr>
              <a:t>QR Code Market</a:t>
            </a:r>
          </a:p>
          <a:p>
            <a:r>
              <a:rPr lang="en-US" b="0" dirty="0">
                <a:solidFill>
                  <a:schemeClr val="tx1"/>
                </a:solidFill>
              </a:rPr>
              <a:t>Singapore has had many QR solutions in market, fueled by relatively high smartphone penetration. </a:t>
            </a:r>
          </a:p>
          <a:p>
            <a:r>
              <a:rPr lang="en-US" b="0" dirty="0">
                <a:solidFill>
                  <a:schemeClr val="tx1"/>
                </a:solidFill>
              </a:rPr>
              <a:t>MAS’s Payments Council has stepped in to help streamline the multiple QR solution by launching SGQR, a shared QR code that combines the data elements necessary to conduct payments with multiple providers. </a:t>
            </a: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grpSp>
        <p:nvGrpSpPr>
          <p:cNvPr id="4" name="Group 3">
            <a:extLst>
              <a:ext uri="{FF2B5EF4-FFF2-40B4-BE49-F238E27FC236}">
                <a16:creationId xmlns:a16="http://schemas.microsoft.com/office/drawing/2014/main" id="{A0B4D695-7C58-4B93-444B-8EEFD24EC190}"/>
              </a:ext>
            </a:extLst>
          </p:cNvPr>
          <p:cNvGrpSpPr/>
          <p:nvPr/>
        </p:nvGrpSpPr>
        <p:grpSpPr>
          <a:xfrm>
            <a:off x="7132741" y="324552"/>
            <a:ext cx="1554059" cy="1653663"/>
            <a:chOff x="857390" y="2629940"/>
            <a:chExt cx="1554059" cy="1653663"/>
          </a:xfrm>
        </p:grpSpPr>
        <p:sp>
          <p:nvSpPr>
            <p:cNvPr id="5" name="Rounded Rectangle 4">
              <a:extLst>
                <a:ext uri="{FF2B5EF4-FFF2-40B4-BE49-F238E27FC236}">
                  <a16:creationId xmlns:a16="http://schemas.microsoft.com/office/drawing/2014/main" id="{D9B5E3C6-7C4B-8A01-8878-E0DFDA156701}"/>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900" b="1" dirty="0">
                  <a:solidFill>
                    <a:schemeClr val="accent3">
                      <a:lumMod val="75000"/>
                    </a:schemeClr>
                  </a:solidFill>
                  <a:latin typeface="Arial" panose="020B0604020202020204" pitchFamily="34" charset="0"/>
                  <a:cs typeface="Arial" panose="020B0604020202020204" pitchFamily="34" charset="0"/>
                </a:rPr>
                <a:t>Shared QR Code</a:t>
              </a:r>
              <a:br>
                <a:rPr lang="en-US" sz="900" b="1" dirty="0">
                  <a:solidFill>
                    <a:schemeClr val="accent3">
                      <a:lumMod val="75000"/>
                    </a:schemeClr>
                  </a:solidFill>
                  <a:latin typeface="Arial" panose="020B0604020202020204" pitchFamily="34" charset="0"/>
                  <a:cs typeface="Arial" panose="020B0604020202020204" pitchFamily="34" charset="0"/>
                </a:rPr>
              </a:br>
              <a:r>
                <a:rPr lang="en-US" sz="8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900" b="1" i="1" dirty="0">
                <a:solidFill>
                  <a:schemeClr val="accent3">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2D4763F-1C20-B784-120E-4497774EC689}"/>
                </a:ext>
              </a:extLst>
            </p:cNvPr>
            <p:cNvPicPr>
              <a:picLocks noChangeAspect="1"/>
            </p:cNvPicPr>
            <p:nvPr/>
          </p:nvPicPr>
          <p:blipFill>
            <a:blip r:embed="rId2"/>
            <a:stretch>
              <a:fillRect/>
            </a:stretch>
          </p:blipFill>
          <p:spPr>
            <a:xfrm>
              <a:off x="1920952" y="3739575"/>
              <a:ext cx="429768" cy="429768"/>
            </a:xfrm>
            <a:prstGeom prst="rect">
              <a:avLst/>
            </a:prstGeom>
          </p:spPr>
        </p:pic>
        <p:pic>
          <p:nvPicPr>
            <p:cNvPr id="8" name="Picture 7" descr="A close up of a logo&#10;&#10;Description automatically generated">
              <a:extLst>
                <a:ext uri="{FF2B5EF4-FFF2-40B4-BE49-F238E27FC236}">
                  <a16:creationId xmlns:a16="http://schemas.microsoft.com/office/drawing/2014/main" id="{E1DD609B-811C-CDBA-4585-7A726C8A8A97}"/>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10" name="Picture 9" descr="A close up of a logo&#10;&#10;Description automatically generated">
              <a:extLst>
                <a:ext uri="{FF2B5EF4-FFF2-40B4-BE49-F238E27FC236}">
                  <a16:creationId xmlns:a16="http://schemas.microsoft.com/office/drawing/2014/main" id="{3FFA449E-F93D-C587-948D-F79AEA932476}"/>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11" name="Elbow Connector 10">
              <a:extLst>
                <a:ext uri="{FF2B5EF4-FFF2-40B4-BE49-F238E27FC236}">
                  <a16:creationId xmlns:a16="http://schemas.microsoft.com/office/drawing/2014/main" id="{057BABD5-F2C4-EBA6-591E-724FE24FE98D}"/>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237BE-E720-EFD9-C06B-8B7AF40A6F5E}"/>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3B0783-4D61-FEBD-AE4A-E308B68B3798}"/>
                </a:ext>
              </a:extLst>
            </p:cNvPr>
            <p:cNvPicPr>
              <a:picLocks noChangeAspect="1"/>
            </p:cNvPicPr>
            <p:nvPr/>
          </p:nvPicPr>
          <p:blipFill>
            <a:blip r:embed="rId4">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14" name="Elbow Connector 13">
              <a:extLst>
                <a:ext uri="{FF2B5EF4-FFF2-40B4-BE49-F238E27FC236}">
                  <a16:creationId xmlns:a16="http://schemas.microsoft.com/office/drawing/2014/main" id="{A4F382EB-1A4E-5998-D764-8155FEACB683}"/>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1331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B4C045-17B3-CD4F-9BB8-7C058D5CC51B}"/>
              </a:ext>
            </a:extLst>
          </p:cNvPr>
          <p:cNvSpPr/>
          <p:nvPr/>
        </p:nvSpPr>
        <p:spPr>
          <a:xfrm>
            <a:off x="5623034" y="1036667"/>
            <a:ext cx="3268718" cy="2003868"/>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34E33F14-A36E-314C-933A-099AE2979A7A}"/>
              </a:ext>
            </a:extLst>
          </p:cNvPr>
          <p:cNvSpPr>
            <a:spLocks noGrp="1"/>
          </p:cNvSpPr>
          <p:nvPr>
            <p:ph type="title"/>
          </p:nvPr>
        </p:nvSpPr>
        <p:spPr/>
        <p:txBody>
          <a:bodyPr anchor="ctr"/>
          <a:lstStyle/>
          <a:p>
            <a:r>
              <a:rPr lang="en-US" dirty="0"/>
              <a:t>Singapore SGQR</a:t>
            </a:r>
          </a:p>
        </p:txBody>
      </p:sp>
      <p:sp>
        <p:nvSpPr>
          <p:cNvPr id="5" name="Content Placeholder 4">
            <a:extLst>
              <a:ext uri="{FF2B5EF4-FFF2-40B4-BE49-F238E27FC236}">
                <a16:creationId xmlns:a16="http://schemas.microsoft.com/office/drawing/2014/main" id="{41F94A80-ACAB-224D-A6FE-4D74AB524144}"/>
              </a:ext>
            </a:extLst>
          </p:cNvPr>
          <p:cNvSpPr>
            <a:spLocks noGrp="1"/>
          </p:cNvSpPr>
          <p:nvPr>
            <p:ph idx="1"/>
          </p:nvPr>
        </p:nvSpPr>
        <p:spPr>
          <a:xfrm>
            <a:off x="457199" y="1660887"/>
            <a:ext cx="4924097" cy="3160495"/>
          </a:xfrm>
        </p:spPr>
        <p:txBody>
          <a:bodyPr/>
          <a:lstStyle/>
          <a:p>
            <a:pPr>
              <a:spcBef>
                <a:spcPts val="300"/>
              </a:spcBef>
              <a:spcAft>
                <a:spcPts val="300"/>
              </a:spcAft>
            </a:pPr>
            <a:r>
              <a:rPr lang="en-US" sz="1000" dirty="0">
                <a:solidFill>
                  <a:schemeClr val="tx1"/>
                </a:solidFill>
              </a:rPr>
              <a:t>SGQR is an implementation led by the central bank – the Monetary Authority of Singapore.  </a:t>
            </a:r>
          </a:p>
          <a:p>
            <a:pPr lvl="1">
              <a:spcBef>
                <a:spcPts val="300"/>
              </a:spcBef>
              <a:spcAft>
                <a:spcPts val="300"/>
              </a:spcAft>
            </a:pPr>
            <a:r>
              <a:rPr lang="en-US" dirty="0">
                <a:solidFill>
                  <a:schemeClr val="tx1"/>
                </a:solidFill>
              </a:rPr>
              <a:t>SGQR is a shared QR code implementation using the EMVCo QR code specification.</a:t>
            </a:r>
          </a:p>
          <a:p>
            <a:pPr lvl="1">
              <a:spcBef>
                <a:spcPts val="300"/>
              </a:spcBef>
              <a:spcAft>
                <a:spcPts val="300"/>
              </a:spcAft>
            </a:pPr>
            <a:r>
              <a:rPr lang="en-US" dirty="0">
                <a:solidFill>
                  <a:schemeClr val="tx1"/>
                </a:solidFill>
              </a:rPr>
              <a:t>MAS contracted with BCS – a payments services operator – to operate the QR code repository</a:t>
            </a:r>
          </a:p>
          <a:p>
            <a:pPr lvl="1">
              <a:spcBef>
                <a:spcPts val="300"/>
              </a:spcBef>
              <a:spcAft>
                <a:spcPts val="300"/>
              </a:spcAft>
            </a:pPr>
            <a:r>
              <a:rPr lang="en-US" dirty="0">
                <a:solidFill>
                  <a:schemeClr val="tx1"/>
                </a:solidFill>
              </a:rPr>
              <a:t>The initial implementation is for merchant-presented, static QR codes only </a:t>
            </a:r>
          </a:p>
          <a:p>
            <a:pPr lvl="1">
              <a:spcBef>
                <a:spcPts val="300"/>
              </a:spcBef>
              <a:spcAft>
                <a:spcPts val="300"/>
              </a:spcAft>
            </a:pPr>
            <a:r>
              <a:rPr lang="en-US" dirty="0">
                <a:solidFill>
                  <a:schemeClr val="tx1"/>
                </a:solidFill>
              </a:rPr>
              <a:t>SGQR is not involved with payments processing, nor with the business agreements between merchants and payments providers</a:t>
            </a:r>
          </a:p>
          <a:p>
            <a:pPr>
              <a:spcBef>
                <a:spcPts val="300"/>
              </a:spcBef>
              <a:spcAft>
                <a:spcPts val="300"/>
              </a:spcAft>
            </a:pPr>
            <a:r>
              <a:rPr lang="en-US" sz="1000" i="1" dirty="0">
                <a:solidFill>
                  <a:schemeClr val="accent3">
                    <a:lumMod val="50000"/>
                  </a:schemeClr>
                </a:solidFill>
              </a:rPr>
              <a:t>As of 2023, the Monetary Authority of Singapore is considering introducing a fee structure model for SGQR Members. The proposed fees are intended to cover the operating costs of the Central Repository to ensure that SGQR is financially self-sustaining national e-payments infrastructure. </a:t>
            </a:r>
          </a:p>
        </p:txBody>
      </p:sp>
      <p:sp>
        <p:nvSpPr>
          <p:cNvPr id="19" name="Text Placeholder 18">
            <a:extLst>
              <a:ext uri="{FF2B5EF4-FFF2-40B4-BE49-F238E27FC236}">
                <a16:creationId xmlns:a16="http://schemas.microsoft.com/office/drawing/2014/main" id="{9988C61F-1330-0E41-BB6E-F09450B04867}"/>
              </a:ext>
            </a:extLst>
          </p:cNvPr>
          <p:cNvSpPr>
            <a:spLocks noGrp="1"/>
          </p:cNvSpPr>
          <p:nvPr>
            <p:ph type="body" sz="quarter" idx="10"/>
          </p:nvPr>
        </p:nvSpPr>
        <p:spPr/>
        <p:txBody>
          <a:bodyPr/>
          <a:lstStyle/>
          <a:p>
            <a:r>
              <a:rPr lang="en-US" dirty="0">
                <a:solidFill>
                  <a:schemeClr val="tx1"/>
                </a:solidFill>
              </a:rPr>
              <a:t>A Shared QR Code Approach</a:t>
            </a:r>
          </a:p>
        </p:txBody>
      </p:sp>
      <p:sp>
        <p:nvSpPr>
          <p:cNvPr id="3" name="Content Placeholder 2">
            <a:extLst>
              <a:ext uri="{FF2B5EF4-FFF2-40B4-BE49-F238E27FC236}">
                <a16:creationId xmlns:a16="http://schemas.microsoft.com/office/drawing/2014/main" id="{2C4E4A75-51A6-C54F-9F12-D6F78C3A71A8}"/>
              </a:ext>
            </a:extLst>
          </p:cNvPr>
          <p:cNvSpPr>
            <a:spLocks noGrp="1"/>
          </p:cNvSpPr>
          <p:nvPr>
            <p:ph idx="12"/>
          </p:nvPr>
        </p:nvSpPr>
        <p:spPr>
          <a:xfrm>
            <a:off x="5836180" y="1150604"/>
            <a:ext cx="1702675" cy="1775995"/>
          </a:xfrm>
        </p:spPr>
        <p:txBody>
          <a:bodyPr/>
          <a:lstStyle/>
          <a:p>
            <a:r>
              <a:rPr lang="en-US" dirty="0">
                <a:solidFill>
                  <a:schemeClr val="tx1"/>
                </a:solidFill>
              </a:rPr>
              <a:t>When the shared QR code is printed out on a paper sticker, it carries the brand icons of all of the payment schemes supported by that merchant.  That helps the consumer choose what payment app to open.</a:t>
            </a:r>
          </a:p>
          <a:p>
            <a:endParaRPr lang="en-US" dirty="0">
              <a:solidFill>
                <a:schemeClr val="tx1"/>
              </a:solidFill>
            </a:endParaRPr>
          </a:p>
          <a:p>
            <a:endParaRPr lang="en-US" dirty="0">
              <a:solidFill>
                <a:schemeClr val="tx1"/>
              </a:solidFill>
            </a:endParaRP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pic>
        <p:nvPicPr>
          <p:cNvPr id="17" name="Picture 16">
            <a:extLst>
              <a:ext uri="{FF2B5EF4-FFF2-40B4-BE49-F238E27FC236}">
                <a16:creationId xmlns:a16="http://schemas.microsoft.com/office/drawing/2014/main" id="{D70847CB-9F86-6E41-BEE9-3E86EED5683A}"/>
              </a:ext>
            </a:extLst>
          </p:cNvPr>
          <p:cNvPicPr>
            <a:picLocks noChangeAspect="1"/>
          </p:cNvPicPr>
          <p:nvPr/>
        </p:nvPicPr>
        <p:blipFill>
          <a:blip r:embed="rId2"/>
          <a:stretch>
            <a:fillRect/>
          </a:stretch>
        </p:blipFill>
        <p:spPr>
          <a:xfrm>
            <a:off x="7574169" y="1318641"/>
            <a:ext cx="1115570" cy="1439921"/>
          </a:xfrm>
          <a:prstGeom prst="rect">
            <a:avLst/>
          </a:prstGeom>
        </p:spPr>
      </p:pic>
      <p:sp>
        <p:nvSpPr>
          <p:cNvPr id="33" name="Content Placeholder 2">
            <a:extLst>
              <a:ext uri="{FF2B5EF4-FFF2-40B4-BE49-F238E27FC236}">
                <a16:creationId xmlns:a16="http://schemas.microsoft.com/office/drawing/2014/main" id="{BC694D47-4786-CB46-BB12-D23162F9C0DE}"/>
              </a:ext>
            </a:extLst>
          </p:cNvPr>
          <p:cNvSpPr txBox="1">
            <a:spLocks/>
          </p:cNvSpPr>
          <p:nvPr/>
        </p:nvSpPr>
        <p:spPr>
          <a:xfrm>
            <a:off x="5798517" y="3707055"/>
            <a:ext cx="2853559" cy="913793"/>
          </a:xfrm>
          <a:prstGeom prst="rect">
            <a:avLst/>
          </a:prstGeom>
          <a:solidFill>
            <a:schemeClr val="bg1"/>
          </a:solidFill>
        </p:spPr>
        <p:txBody>
          <a:bodyPr vert="horz" lIns="0" tIns="0" rIns="0" bIns="0" rtlCol="0">
            <a:noAutofit/>
          </a:bodyPr>
          <a:lstStyle>
            <a:lvl1pPr marL="0" indent="0" algn="l" defTabSz="685800" rtl="0" eaLnBrk="1" latinLnBrk="0" hangingPunct="1">
              <a:lnSpc>
                <a:spcPct val="120000"/>
              </a:lnSpc>
              <a:spcBef>
                <a:spcPts val="600"/>
              </a:spcBef>
              <a:spcAft>
                <a:spcPts val="600"/>
              </a:spcAft>
              <a:buFont typeface="Arial" panose="020B0604020202020204" pitchFamily="34" charset="0"/>
              <a:buNone/>
              <a:defRPr sz="1100" b="0"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endParaRPr lang="en-US" dirty="0"/>
          </a:p>
        </p:txBody>
      </p:sp>
      <p:graphicFrame>
        <p:nvGraphicFramePr>
          <p:cNvPr id="34" name="Table 33">
            <a:extLst>
              <a:ext uri="{FF2B5EF4-FFF2-40B4-BE49-F238E27FC236}">
                <a16:creationId xmlns:a16="http://schemas.microsoft.com/office/drawing/2014/main" id="{490B8B3D-8DBD-8141-B245-4CFA81FD4546}"/>
              </a:ext>
            </a:extLst>
          </p:cNvPr>
          <p:cNvGraphicFramePr>
            <a:graphicFrameLocks noGrp="1"/>
          </p:cNvGraphicFramePr>
          <p:nvPr>
            <p:extLst>
              <p:ext uri="{D42A27DB-BD31-4B8C-83A1-F6EECF244321}">
                <p14:modId xmlns:p14="http://schemas.microsoft.com/office/powerpoint/2010/main" val="1770921715"/>
              </p:ext>
            </p:extLst>
          </p:nvPr>
        </p:nvGraphicFramePr>
        <p:xfrm>
          <a:off x="5623034" y="3283578"/>
          <a:ext cx="3268718" cy="970545"/>
        </p:xfrm>
        <a:graphic>
          <a:graphicData uri="http://schemas.openxmlformats.org/drawingml/2006/table">
            <a:tbl>
              <a:tblPr>
                <a:tableStyleId>{5C22544A-7EE6-4342-B048-85BDC9FD1C3A}</a:tableStyleId>
              </a:tblPr>
              <a:tblGrid>
                <a:gridCol w="3268718">
                  <a:extLst>
                    <a:ext uri="{9D8B030D-6E8A-4147-A177-3AD203B41FA5}">
                      <a16:colId xmlns:a16="http://schemas.microsoft.com/office/drawing/2014/main" val="20000"/>
                    </a:ext>
                  </a:extLst>
                </a:gridCol>
              </a:tblGrid>
              <a:tr h="970545">
                <a:tc>
                  <a:txBody>
                    <a:bodyPr/>
                    <a:lstStyle/>
                    <a:p>
                      <a:pPr>
                        <a:lnSpc>
                          <a:spcPct val="120000"/>
                        </a:lnSpc>
                      </a:pPr>
                      <a:r>
                        <a:rPr lang="en-US" sz="1000" i="1" dirty="0">
                          <a:solidFill>
                            <a:schemeClr val="accent3">
                              <a:lumMod val="50000"/>
                            </a:schemeClr>
                          </a:solidFill>
                          <a:latin typeface="Arial" panose="020B0604020202020204" pitchFamily="34" charset="0"/>
                          <a:cs typeface="Arial" panose="020B0604020202020204" pitchFamily="34" charset="0"/>
                        </a:rPr>
                        <a:t>The initiative is apparently a reaction to a proliferation of single-scheme, closed loop QR codes offered in the market – which were creating clutter and confusion at merchants.</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24224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C516-66E3-A04F-9EA9-BFE644CD161B}"/>
              </a:ext>
            </a:extLst>
          </p:cNvPr>
          <p:cNvSpPr>
            <a:spLocks noGrp="1"/>
          </p:cNvSpPr>
          <p:nvPr>
            <p:ph type="title"/>
          </p:nvPr>
        </p:nvSpPr>
        <p:spPr/>
        <p:txBody>
          <a:bodyPr/>
          <a:lstStyle/>
          <a:p>
            <a:r>
              <a:rPr lang="en-US" dirty="0"/>
              <a:t>Nigeria QR Framework</a:t>
            </a:r>
          </a:p>
        </p:txBody>
      </p:sp>
      <p:sp>
        <p:nvSpPr>
          <p:cNvPr id="4" name="Text Placeholder 3">
            <a:extLst>
              <a:ext uri="{FF2B5EF4-FFF2-40B4-BE49-F238E27FC236}">
                <a16:creationId xmlns:a16="http://schemas.microsoft.com/office/drawing/2014/main" id="{030161C8-2453-E34A-171D-62B16B9D2C44}"/>
              </a:ext>
            </a:extLst>
          </p:cNvPr>
          <p:cNvSpPr>
            <a:spLocks noGrp="1"/>
          </p:cNvSpPr>
          <p:nvPr>
            <p:ph type="body" sz="quarter" idx="10"/>
          </p:nvPr>
        </p:nvSpPr>
        <p:spPr/>
        <p:txBody>
          <a:bodyPr/>
          <a:lstStyle/>
          <a:p>
            <a:r>
              <a:rPr lang="en-US" dirty="0">
                <a:solidFill>
                  <a:schemeClr val="tx1"/>
                </a:solidFill>
              </a:rPr>
              <a:t>A Shared QR Code Approach</a:t>
            </a:r>
          </a:p>
        </p:txBody>
      </p:sp>
      <p:sp>
        <p:nvSpPr>
          <p:cNvPr id="9" name="Content Placeholder 2">
            <a:extLst>
              <a:ext uri="{FF2B5EF4-FFF2-40B4-BE49-F238E27FC236}">
                <a16:creationId xmlns:a16="http://schemas.microsoft.com/office/drawing/2014/main" id="{296B1C50-7F42-E97A-447E-8548508FFDD3}"/>
              </a:ext>
            </a:extLst>
          </p:cNvPr>
          <p:cNvSpPr txBox="1">
            <a:spLocks/>
          </p:cNvSpPr>
          <p:nvPr/>
        </p:nvSpPr>
        <p:spPr>
          <a:xfrm>
            <a:off x="464191" y="1863955"/>
            <a:ext cx="3904593" cy="2594560"/>
          </a:xfrm>
          <a:prstGeom prst="rect">
            <a:avLst/>
          </a:prstGeom>
        </p:spPr>
        <p:txBody>
          <a:bodyPr vert="horz" lIns="0" tIns="0" rIns="0" bIns="0" rtlCol="0">
            <a:noAutofit/>
          </a:bodyPr>
          <a:lstStyle>
            <a:lvl1pPr marL="0" indent="0" algn="l" defTabSz="685800" rtl="0" eaLnBrk="1" latinLnBrk="0" hangingPunct="1">
              <a:lnSpc>
                <a:spcPct val="120000"/>
              </a:lnSpc>
              <a:spcBef>
                <a:spcPts val="600"/>
              </a:spcBef>
              <a:spcAft>
                <a:spcPts val="600"/>
              </a:spcAft>
              <a:buFont typeface="Arial" panose="020B0604020202020204" pitchFamily="34" charset="0"/>
              <a:buNone/>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dirty="0">
                <a:solidFill>
                  <a:schemeClr val="tx1"/>
                </a:solidFill>
              </a:rPr>
              <a:t>Country Payment System Overview</a:t>
            </a:r>
          </a:p>
          <a:p>
            <a:r>
              <a:rPr lang="en-US" b="0" dirty="0">
                <a:solidFill>
                  <a:schemeClr val="tx1"/>
                </a:solidFill>
              </a:rPr>
              <a:t>Nigeria is currently developing its digital payment systems and has a high portion of its population with no access to formal financial services - only 45% of the adult population have a formal account at a financial institution or with a mobile money service provider.</a:t>
            </a:r>
          </a:p>
          <a:p>
            <a:r>
              <a:rPr lang="en-US" b="0" dirty="0">
                <a:solidFill>
                  <a:schemeClr val="tx1"/>
                </a:solidFill>
              </a:rPr>
              <a:t>The Central Bank of Nigeria (CBN) overseas payments systems and sets QR Code standards in Nigeria.</a:t>
            </a:r>
          </a:p>
          <a:p>
            <a:r>
              <a:rPr lang="en-US" b="0" dirty="0">
                <a:solidFill>
                  <a:schemeClr val="tx1"/>
                </a:solidFill>
              </a:rPr>
              <a:t>In 2011, CBN introduced Nigeria Instant Payments (NIP), a real-time inter-bank account-to-account Electronic Funds Transfer (EFT) payment scheme.</a:t>
            </a:r>
          </a:p>
          <a:p>
            <a:endParaRPr lang="en-US" dirty="0">
              <a:solidFill>
                <a:schemeClr val="tx1"/>
              </a:solidFill>
            </a:endParaRPr>
          </a:p>
          <a:p>
            <a:endParaRPr lang="en-US" b="0" dirty="0">
              <a:solidFill>
                <a:schemeClr val="tx1"/>
              </a:solidFill>
            </a:endParaRPr>
          </a:p>
        </p:txBody>
      </p:sp>
      <p:sp>
        <p:nvSpPr>
          <p:cNvPr id="10" name="Content Placeholder 6">
            <a:extLst>
              <a:ext uri="{FF2B5EF4-FFF2-40B4-BE49-F238E27FC236}">
                <a16:creationId xmlns:a16="http://schemas.microsoft.com/office/drawing/2014/main" id="{DEE8090C-E501-E2B3-4AD6-F2DC11365845}"/>
              </a:ext>
            </a:extLst>
          </p:cNvPr>
          <p:cNvSpPr txBox="1">
            <a:spLocks/>
          </p:cNvSpPr>
          <p:nvPr/>
        </p:nvSpPr>
        <p:spPr>
          <a:xfrm>
            <a:off x="4782207" y="2051826"/>
            <a:ext cx="3904593" cy="2594560"/>
          </a:xfrm>
          <a:prstGeom prst="rect">
            <a:avLst/>
          </a:prstGeom>
        </p:spPr>
        <p:txBody>
          <a:bodyPr vert="horz" lIns="0" tIns="0" rIns="0" bIns="0" rtlCol="0">
            <a:noAutofit/>
          </a:bodyPr>
          <a:lstStyle>
            <a:lvl1pPr marL="0" indent="0" algn="l" defTabSz="685800" rtl="0" eaLnBrk="1" latinLnBrk="0" hangingPunct="1">
              <a:lnSpc>
                <a:spcPct val="120000"/>
              </a:lnSpc>
              <a:spcBef>
                <a:spcPts val="600"/>
              </a:spcBef>
              <a:spcAft>
                <a:spcPts val="600"/>
              </a:spcAft>
              <a:buFont typeface="Arial" panose="020B0604020202020204" pitchFamily="34" charset="0"/>
              <a:buNone/>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dirty="0">
                <a:solidFill>
                  <a:schemeClr val="tx1"/>
                </a:solidFill>
              </a:rPr>
              <a:t>QR Code Market</a:t>
            </a:r>
          </a:p>
          <a:p>
            <a:r>
              <a:rPr lang="en-US" b="0" dirty="0">
                <a:solidFill>
                  <a:schemeClr val="tx1"/>
                </a:solidFill>
              </a:rPr>
              <a:t>All QR code payments implementation in Nigeria are mandated to support account, wallet, card and token based QR Code Operations. However, currently each switch has its own implementation of the standards resulting in QR codes in the market that are not yet interoperable.</a:t>
            </a:r>
          </a:p>
          <a:p>
            <a:r>
              <a:rPr lang="en-US" b="0" dirty="0">
                <a:solidFill>
                  <a:schemeClr val="tx1"/>
                </a:solidFill>
              </a:rPr>
              <a:t>Smartphone penetration in Nigeria is low at around 36% in 2018, hindering usage of QR Code initiated payments.</a:t>
            </a:r>
          </a:p>
          <a:p>
            <a:endParaRPr lang="en-US" b="0" dirty="0">
              <a:solidFill>
                <a:schemeClr val="tx1"/>
              </a:solidFill>
            </a:endParaRPr>
          </a:p>
          <a:p>
            <a:endParaRPr lang="en-US" b="0" dirty="0">
              <a:solidFill>
                <a:schemeClr val="tx1"/>
              </a:solidFill>
            </a:endParaRPr>
          </a:p>
          <a:p>
            <a:endParaRPr lang="en-US" sz="1200" dirty="0">
              <a:solidFill>
                <a:schemeClr val="tx1"/>
              </a:solidFill>
            </a:endParaRPr>
          </a:p>
        </p:txBody>
      </p:sp>
      <p:grpSp>
        <p:nvGrpSpPr>
          <p:cNvPr id="11" name="Group 10">
            <a:extLst>
              <a:ext uri="{FF2B5EF4-FFF2-40B4-BE49-F238E27FC236}">
                <a16:creationId xmlns:a16="http://schemas.microsoft.com/office/drawing/2014/main" id="{0FFC28DB-3CD0-EAA6-83C3-6DF3055896F1}"/>
              </a:ext>
            </a:extLst>
          </p:cNvPr>
          <p:cNvGrpSpPr/>
          <p:nvPr/>
        </p:nvGrpSpPr>
        <p:grpSpPr>
          <a:xfrm>
            <a:off x="7132741" y="324552"/>
            <a:ext cx="1554059" cy="1653663"/>
            <a:chOff x="857390" y="2629940"/>
            <a:chExt cx="1554059" cy="1653663"/>
          </a:xfrm>
        </p:grpSpPr>
        <p:sp>
          <p:nvSpPr>
            <p:cNvPr id="12" name="Rounded Rectangle 11">
              <a:extLst>
                <a:ext uri="{FF2B5EF4-FFF2-40B4-BE49-F238E27FC236}">
                  <a16:creationId xmlns:a16="http://schemas.microsoft.com/office/drawing/2014/main" id="{498C2FD0-C438-326F-F2C1-3E772228B4C3}"/>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900" b="1" dirty="0">
                  <a:solidFill>
                    <a:schemeClr val="accent3">
                      <a:lumMod val="75000"/>
                    </a:schemeClr>
                  </a:solidFill>
                  <a:latin typeface="Arial" panose="020B0604020202020204" pitchFamily="34" charset="0"/>
                  <a:cs typeface="Arial" panose="020B0604020202020204" pitchFamily="34" charset="0"/>
                </a:rPr>
                <a:t>Shared QR Code</a:t>
              </a:r>
              <a:br>
                <a:rPr lang="en-US" sz="900" b="1" dirty="0">
                  <a:solidFill>
                    <a:schemeClr val="accent3">
                      <a:lumMod val="75000"/>
                    </a:schemeClr>
                  </a:solidFill>
                  <a:latin typeface="Arial" panose="020B0604020202020204" pitchFamily="34" charset="0"/>
                  <a:cs typeface="Arial" panose="020B0604020202020204" pitchFamily="34" charset="0"/>
                </a:rPr>
              </a:br>
              <a:r>
                <a:rPr lang="en-US" sz="8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900" b="1" i="1" dirty="0">
                <a:solidFill>
                  <a:schemeClr val="accent3">
                    <a:lumMod val="75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99F05A2-F7A6-AD42-9003-925628597A57}"/>
                </a:ext>
              </a:extLst>
            </p:cNvPr>
            <p:cNvPicPr>
              <a:picLocks noChangeAspect="1"/>
            </p:cNvPicPr>
            <p:nvPr/>
          </p:nvPicPr>
          <p:blipFill>
            <a:blip r:embed="rId3"/>
            <a:stretch>
              <a:fillRect/>
            </a:stretch>
          </p:blipFill>
          <p:spPr>
            <a:xfrm>
              <a:off x="1920952" y="3739575"/>
              <a:ext cx="429768" cy="429768"/>
            </a:xfrm>
            <a:prstGeom prst="rect">
              <a:avLst/>
            </a:prstGeom>
          </p:spPr>
        </p:pic>
        <p:pic>
          <p:nvPicPr>
            <p:cNvPr id="14" name="Picture 13" descr="A close up of a logo&#10;&#10;Description automatically generated">
              <a:extLst>
                <a:ext uri="{FF2B5EF4-FFF2-40B4-BE49-F238E27FC236}">
                  <a16:creationId xmlns:a16="http://schemas.microsoft.com/office/drawing/2014/main" id="{D88DFEF6-3E12-1F69-8F45-18802FA182CE}"/>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15" name="Picture 14" descr="A close up of a logo&#10;&#10;Description automatically generated">
              <a:extLst>
                <a:ext uri="{FF2B5EF4-FFF2-40B4-BE49-F238E27FC236}">
                  <a16:creationId xmlns:a16="http://schemas.microsoft.com/office/drawing/2014/main" id="{91639817-D2FF-C592-CC3E-71537F3898E8}"/>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16" name="Elbow Connector 15">
              <a:extLst>
                <a:ext uri="{FF2B5EF4-FFF2-40B4-BE49-F238E27FC236}">
                  <a16:creationId xmlns:a16="http://schemas.microsoft.com/office/drawing/2014/main" id="{463B9A45-91EC-2590-DA05-FC2614F905A2}"/>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A50C6D-C160-4225-17A3-404105846B29}"/>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096286C-A19C-9F3F-012F-65F8963F75A3}"/>
                </a:ext>
              </a:extLst>
            </p:cNvPr>
            <p:cNvPicPr>
              <a:picLocks noChangeAspect="1"/>
            </p:cNvPicPr>
            <p:nvPr/>
          </p:nvPicPr>
          <p:blipFill>
            <a:blip r:embed="rId5">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19" name="Elbow Connector 18">
              <a:extLst>
                <a:ext uri="{FF2B5EF4-FFF2-40B4-BE49-F238E27FC236}">
                  <a16:creationId xmlns:a16="http://schemas.microsoft.com/office/drawing/2014/main" id="{D2E05442-EC09-BB37-6C5E-72703FE49AFF}"/>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1892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E2811F-AEE7-CF4F-B4A8-6D368F068100}"/>
              </a:ext>
            </a:extLst>
          </p:cNvPr>
          <p:cNvSpPr>
            <a:spLocks noGrp="1"/>
          </p:cNvSpPr>
          <p:nvPr>
            <p:ph type="body" sz="quarter" idx="10"/>
          </p:nvPr>
        </p:nvSpPr>
        <p:spPr/>
        <p:txBody>
          <a:bodyPr/>
          <a:lstStyle/>
          <a:p>
            <a:r>
              <a:rPr lang="en-US" dirty="0"/>
              <a:t>INTRODUCTION</a:t>
            </a:r>
          </a:p>
        </p:txBody>
      </p:sp>
      <p:grpSp>
        <p:nvGrpSpPr>
          <p:cNvPr id="6" name="Group 5">
            <a:extLst>
              <a:ext uri="{FF2B5EF4-FFF2-40B4-BE49-F238E27FC236}">
                <a16:creationId xmlns:a16="http://schemas.microsoft.com/office/drawing/2014/main" id="{90824C57-4020-C345-962B-462982837154}"/>
              </a:ext>
            </a:extLst>
          </p:cNvPr>
          <p:cNvGrpSpPr/>
          <p:nvPr/>
        </p:nvGrpSpPr>
        <p:grpSpPr bwMode="gray">
          <a:xfrm>
            <a:off x="288470" y="2571750"/>
            <a:ext cx="1541419" cy="1645920"/>
            <a:chOff x="1603722" y="-25168"/>
            <a:chExt cx="1645920" cy="1645920"/>
          </a:xfrm>
        </p:grpSpPr>
        <p:grpSp>
          <p:nvGrpSpPr>
            <p:cNvPr id="7" name="Group 6">
              <a:extLst>
                <a:ext uri="{FF2B5EF4-FFF2-40B4-BE49-F238E27FC236}">
                  <a16:creationId xmlns:a16="http://schemas.microsoft.com/office/drawing/2014/main" id="{1CC10395-53E7-2B49-9287-5313C4F02339}"/>
                </a:ext>
              </a:extLst>
            </p:cNvPr>
            <p:cNvGrpSpPr/>
            <p:nvPr/>
          </p:nvGrpSpPr>
          <p:grpSpPr bwMode="gray">
            <a:xfrm>
              <a:off x="1603722" y="-25168"/>
              <a:ext cx="1645920" cy="1645920"/>
              <a:chOff x="1603722" y="-25168"/>
              <a:chExt cx="1645920" cy="1645920"/>
            </a:xfrm>
          </p:grpSpPr>
          <p:sp>
            <p:nvSpPr>
              <p:cNvPr id="10" name="Rectangle 9">
                <a:extLst>
                  <a:ext uri="{FF2B5EF4-FFF2-40B4-BE49-F238E27FC236}">
                    <a16:creationId xmlns:a16="http://schemas.microsoft.com/office/drawing/2014/main" id="{C7EF5568-2A27-F347-AC24-1FA11A93CB9F}"/>
                  </a:ext>
                </a:extLst>
              </p:cNvPr>
              <p:cNvSpPr/>
              <p:nvPr/>
            </p:nvSpPr>
            <p:spPr bwMode="gray">
              <a:xfrm>
                <a:off x="1603722" y="-25168"/>
                <a:ext cx="1645920" cy="1645920"/>
              </a:xfrm>
              <a:prstGeom prst="rect">
                <a:avLst/>
              </a:prstGeom>
              <a:solidFill>
                <a:srgbClr val="AC2641"/>
              </a:solidFill>
              <a:ln>
                <a:solidFill>
                  <a:srgbClr val="AC2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1" name="Picture 10">
                <a:extLst>
                  <a:ext uri="{FF2B5EF4-FFF2-40B4-BE49-F238E27FC236}">
                    <a16:creationId xmlns:a16="http://schemas.microsoft.com/office/drawing/2014/main" id="{BA9654C8-8C43-0348-9CC6-E669FC08741E}"/>
                  </a:ext>
                </a:extLst>
              </p:cNvPr>
              <p:cNvPicPr>
                <a:picLocks noChangeAspect="1"/>
              </p:cNvPicPr>
              <p:nvPr/>
            </p:nvPicPr>
            <p:blipFill rotWithShape="1">
              <a:blip r:embed="rId2">
                <a:extLst>
                  <a:ext uri="{28A0092B-C50C-407E-A947-70E740481C1C}">
                    <a14:useLocalDpi xmlns:a14="http://schemas.microsoft.com/office/drawing/2010/main" val="0"/>
                  </a:ext>
                </a:extLst>
              </a:blip>
              <a:srcRect l="-6" b="-3"/>
              <a:stretch/>
            </p:blipFill>
            <p:spPr bwMode="gray">
              <a:xfrm>
                <a:off x="1632657" y="525928"/>
                <a:ext cx="532044" cy="226893"/>
              </a:xfrm>
              <a:prstGeom prst="rect">
                <a:avLst/>
              </a:prstGeom>
            </p:spPr>
          </p:pic>
          <p:pic>
            <p:nvPicPr>
              <p:cNvPr id="12" name="Picture 11">
                <a:extLst>
                  <a:ext uri="{FF2B5EF4-FFF2-40B4-BE49-F238E27FC236}">
                    <a16:creationId xmlns:a16="http://schemas.microsoft.com/office/drawing/2014/main" id="{CE34515D-5018-434C-9E14-23BD6D33E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592092" y="91613"/>
                <a:ext cx="543249" cy="579466"/>
              </a:xfrm>
              <a:prstGeom prst="rect">
                <a:avLst/>
              </a:prstGeom>
            </p:spPr>
          </p:pic>
        </p:grpSp>
        <p:pic>
          <p:nvPicPr>
            <p:cNvPr id="8" name="Picture 7">
              <a:extLst>
                <a:ext uri="{FF2B5EF4-FFF2-40B4-BE49-F238E27FC236}">
                  <a16:creationId xmlns:a16="http://schemas.microsoft.com/office/drawing/2014/main" id="{A087B2A1-14E2-054E-8F35-F6FEFB72570B}"/>
                </a:ext>
              </a:extLst>
            </p:cNvPr>
            <p:cNvPicPr>
              <a:picLocks noChangeAspect="1"/>
            </p:cNvPicPr>
            <p:nvPr/>
          </p:nvPicPr>
          <p:blipFill rotWithShape="1">
            <a:blip r:embed="rId4">
              <a:extLst>
                <a:ext uri="{28A0092B-C50C-407E-A947-70E740481C1C}">
                  <a14:useLocalDpi xmlns:a14="http://schemas.microsoft.com/office/drawing/2010/main" val="0"/>
                </a:ext>
              </a:extLst>
            </a:blip>
            <a:srcRect t="-13119" b="-3"/>
            <a:stretch/>
          </p:blipFill>
          <p:spPr bwMode="gray">
            <a:xfrm>
              <a:off x="1632657" y="752821"/>
              <a:ext cx="1586203" cy="256667"/>
            </a:xfrm>
            <a:prstGeom prst="rect">
              <a:avLst/>
            </a:prstGeom>
          </p:spPr>
        </p:pic>
        <p:pic>
          <p:nvPicPr>
            <p:cNvPr id="9" name="Picture 8">
              <a:extLst>
                <a:ext uri="{FF2B5EF4-FFF2-40B4-BE49-F238E27FC236}">
                  <a16:creationId xmlns:a16="http://schemas.microsoft.com/office/drawing/2014/main" id="{72B3FFF3-38AF-D848-8FBF-798A98C8780E}"/>
                </a:ext>
              </a:extLst>
            </p:cNvPr>
            <p:cNvPicPr>
              <a:picLocks noChangeAspect="1"/>
            </p:cNvPicPr>
            <p:nvPr/>
          </p:nvPicPr>
          <p:blipFill rotWithShape="1">
            <a:blip r:embed="rId5">
              <a:extLst>
                <a:ext uri="{28A0092B-C50C-407E-A947-70E740481C1C}">
                  <a14:useLocalDpi xmlns:a14="http://schemas.microsoft.com/office/drawing/2010/main" val="0"/>
                </a:ext>
              </a:extLst>
            </a:blip>
            <a:srcRect r="-5258" b="-3"/>
            <a:stretch/>
          </p:blipFill>
          <p:spPr bwMode="gray">
            <a:xfrm>
              <a:off x="1632657" y="1053333"/>
              <a:ext cx="1182153" cy="226893"/>
            </a:xfrm>
            <a:prstGeom prst="rect">
              <a:avLst/>
            </a:prstGeom>
          </p:spPr>
        </p:pic>
      </p:grpSp>
    </p:spTree>
    <p:extLst>
      <p:ext uri="{BB962C8B-B14F-4D97-AF65-F5344CB8AC3E}">
        <p14:creationId xmlns:p14="http://schemas.microsoft.com/office/powerpoint/2010/main" val="1030031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28C9-B510-7B19-37DF-633D3813E7A9}"/>
              </a:ext>
            </a:extLst>
          </p:cNvPr>
          <p:cNvSpPr>
            <a:spLocks noGrp="1"/>
          </p:cNvSpPr>
          <p:nvPr>
            <p:ph type="title"/>
          </p:nvPr>
        </p:nvSpPr>
        <p:spPr/>
        <p:txBody>
          <a:bodyPr/>
          <a:lstStyle/>
          <a:p>
            <a:r>
              <a:rPr lang="en-US" dirty="0"/>
              <a:t>Tanzania TANQR</a:t>
            </a:r>
          </a:p>
        </p:txBody>
      </p:sp>
      <p:sp>
        <p:nvSpPr>
          <p:cNvPr id="4" name="Text Placeholder 3">
            <a:extLst>
              <a:ext uri="{FF2B5EF4-FFF2-40B4-BE49-F238E27FC236}">
                <a16:creationId xmlns:a16="http://schemas.microsoft.com/office/drawing/2014/main" id="{778085D1-E307-4C33-9F3C-AE98A86F3361}"/>
              </a:ext>
            </a:extLst>
          </p:cNvPr>
          <p:cNvSpPr>
            <a:spLocks noGrp="1"/>
          </p:cNvSpPr>
          <p:nvPr>
            <p:ph type="body" sz="quarter" idx="10"/>
          </p:nvPr>
        </p:nvSpPr>
        <p:spPr/>
        <p:txBody>
          <a:bodyPr/>
          <a:lstStyle/>
          <a:p>
            <a:r>
              <a:rPr lang="en-US" dirty="0">
                <a:solidFill>
                  <a:schemeClr val="tx1"/>
                </a:solidFill>
              </a:rPr>
              <a:t>A Shared QR Code Approach</a:t>
            </a:r>
          </a:p>
        </p:txBody>
      </p:sp>
      <p:sp>
        <p:nvSpPr>
          <p:cNvPr id="6" name="Content Placeholder 2">
            <a:extLst>
              <a:ext uri="{FF2B5EF4-FFF2-40B4-BE49-F238E27FC236}">
                <a16:creationId xmlns:a16="http://schemas.microsoft.com/office/drawing/2014/main" id="{0FA0A9FD-38B3-FB02-0D77-EFB7B1840A00}"/>
              </a:ext>
            </a:extLst>
          </p:cNvPr>
          <p:cNvSpPr txBox="1">
            <a:spLocks/>
          </p:cNvSpPr>
          <p:nvPr/>
        </p:nvSpPr>
        <p:spPr>
          <a:xfrm>
            <a:off x="464191" y="1863955"/>
            <a:ext cx="3300501" cy="2594560"/>
          </a:xfrm>
          <a:prstGeom prst="rect">
            <a:avLst/>
          </a:prstGeom>
        </p:spPr>
        <p:txBody>
          <a:bodyPr vert="horz" lIns="0" tIns="0" rIns="0" bIns="0" rtlCol="0">
            <a:noAutofit/>
          </a:bodyPr>
          <a:lstStyle>
            <a:lvl1pPr marL="0" indent="0" algn="l" defTabSz="685800" rtl="0" eaLnBrk="1" latinLnBrk="0" hangingPunct="1">
              <a:lnSpc>
                <a:spcPct val="120000"/>
              </a:lnSpc>
              <a:spcBef>
                <a:spcPts val="600"/>
              </a:spcBef>
              <a:spcAft>
                <a:spcPts val="600"/>
              </a:spcAft>
              <a:buFont typeface="Arial" panose="020B0604020202020204" pitchFamily="34" charset="0"/>
              <a:buNone/>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dirty="0">
                <a:solidFill>
                  <a:schemeClr val="tx1"/>
                </a:solidFill>
              </a:rPr>
              <a:t>Country Payment System Overview</a:t>
            </a:r>
          </a:p>
          <a:p>
            <a:r>
              <a:rPr lang="en-US" b="0" dirty="0">
                <a:solidFill>
                  <a:schemeClr val="tx1"/>
                </a:solidFill>
              </a:rPr>
              <a:t>Tanzania is currently developing its digital payment systems and has a high portion of its population with no access to formal financial services – only 52% of the adult population have a formal account at a financial institution or with a mobile money service provider.</a:t>
            </a:r>
          </a:p>
          <a:p>
            <a:r>
              <a:rPr lang="en-US" b="0" dirty="0">
                <a:solidFill>
                  <a:schemeClr val="tx1"/>
                </a:solidFill>
              </a:rPr>
              <a:t>The Bank of Tanzania (</a:t>
            </a:r>
            <a:r>
              <a:rPr lang="en-US" b="0" dirty="0" err="1">
                <a:solidFill>
                  <a:schemeClr val="tx1"/>
                </a:solidFill>
              </a:rPr>
              <a:t>BoT</a:t>
            </a:r>
            <a:r>
              <a:rPr lang="en-US" b="0" dirty="0">
                <a:solidFill>
                  <a:schemeClr val="tx1"/>
                </a:solidFill>
              </a:rPr>
              <a:t>) overseas payments systems and sets QR Code standards in Tanzania.</a:t>
            </a:r>
          </a:p>
          <a:p>
            <a:r>
              <a:rPr lang="en-US" b="0" dirty="0">
                <a:solidFill>
                  <a:schemeClr val="tx1"/>
                </a:solidFill>
              </a:rPr>
              <a:t>In 2022, </a:t>
            </a:r>
            <a:r>
              <a:rPr lang="en-US" b="0" dirty="0" err="1">
                <a:solidFill>
                  <a:schemeClr val="tx1"/>
                </a:solidFill>
              </a:rPr>
              <a:t>BoT</a:t>
            </a:r>
            <a:r>
              <a:rPr lang="en-US" b="0" dirty="0">
                <a:solidFill>
                  <a:schemeClr val="tx1"/>
                </a:solidFill>
              </a:rPr>
              <a:t> introduced Tanzania Instant Payment System (Tips), an interoperable payment system that enables real-time money transfers between banks and other digital providers of financial services.</a:t>
            </a:r>
          </a:p>
          <a:p>
            <a:endParaRPr lang="en-US" b="0" dirty="0">
              <a:solidFill>
                <a:schemeClr val="tx1"/>
              </a:solidFill>
            </a:endParaRPr>
          </a:p>
        </p:txBody>
      </p:sp>
      <p:sp>
        <p:nvSpPr>
          <p:cNvPr id="7" name="Content Placeholder 6">
            <a:extLst>
              <a:ext uri="{FF2B5EF4-FFF2-40B4-BE49-F238E27FC236}">
                <a16:creationId xmlns:a16="http://schemas.microsoft.com/office/drawing/2014/main" id="{1AB2F404-50FA-1AC3-F055-20A6153A87B4}"/>
              </a:ext>
            </a:extLst>
          </p:cNvPr>
          <p:cNvSpPr txBox="1">
            <a:spLocks/>
          </p:cNvSpPr>
          <p:nvPr/>
        </p:nvSpPr>
        <p:spPr>
          <a:xfrm>
            <a:off x="4201297" y="1805473"/>
            <a:ext cx="4485504" cy="2840913"/>
          </a:xfrm>
          <a:prstGeom prst="rect">
            <a:avLst/>
          </a:prstGeom>
        </p:spPr>
        <p:txBody>
          <a:bodyPr vert="horz" lIns="0" tIns="0" rIns="0" bIns="0" rtlCol="0">
            <a:noAutofit/>
          </a:bodyPr>
          <a:lstStyle>
            <a:lvl1pPr marL="0" indent="0" algn="l" defTabSz="685800" rtl="0" eaLnBrk="1" latinLnBrk="0" hangingPunct="1">
              <a:lnSpc>
                <a:spcPct val="120000"/>
              </a:lnSpc>
              <a:spcBef>
                <a:spcPts val="600"/>
              </a:spcBef>
              <a:spcAft>
                <a:spcPts val="600"/>
              </a:spcAft>
              <a:buFont typeface="Arial" panose="020B0604020202020204" pitchFamily="34" charset="0"/>
              <a:buNone/>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dirty="0">
                <a:solidFill>
                  <a:schemeClr val="tx1"/>
                </a:solidFill>
              </a:rPr>
              <a:t>QR Code Market</a:t>
            </a:r>
          </a:p>
          <a:p>
            <a:r>
              <a:rPr lang="en-US" b="0" dirty="0">
                <a:solidFill>
                  <a:schemeClr val="tx1"/>
                </a:solidFill>
              </a:rPr>
              <a:t>TANQR is a Shared QR code that is used by all banks, Electronic Money Issuers, and PSPs when issuing QR codes to their merchants in the country</a:t>
            </a:r>
          </a:p>
          <a:p>
            <a:r>
              <a:rPr lang="en-US" b="0" dirty="0">
                <a:solidFill>
                  <a:schemeClr val="tx1"/>
                </a:solidFill>
              </a:rPr>
              <a:t>Notably, Tanzania uses a merchant registry that includes additional information about merchants to improve security and enable value-adding features</a:t>
            </a:r>
          </a:p>
          <a:p>
            <a:r>
              <a:rPr lang="en-US" b="0" dirty="0">
                <a:solidFill>
                  <a:schemeClr val="tx1"/>
                </a:solidFill>
              </a:rPr>
              <a:t>To simplify the user experience for QR code payments, </a:t>
            </a:r>
            <a:r>
              <a:rPr lang="en-US" b="0" dirty="0" err="1">
                <a:solidFill>
                  <a:schemeClr val="tx1"/>
                </a:solidFill>
              </a:rPr>
              <a:t>BoT</a:t>
            </a:r>
            <a:r>
              <a:rPr lang="en-US" b="0" dirty="0">
                <a:solidFill>
                  <a:schemeClr val="tx1"/>
                </a:solidFill>
              </a:rPr>
              <a:t> required that all proprietary payment QR codes be phased out: </a:t>
            </a:r>
            <a:r>
              <a:rPr lang="en-US" b="0" i="1" dirty="0">
                <a:solidFill>
                  <a:schemeClr val="accent3">
                    <a:lumMod val="50000"/>
                  </a:schemeClr>
                </a:solidFill>
              </a:rPr>
              <a:t>“All existing Quick Response (QR) codes issued to merchants in the country prior to the effective date of this circular shall continue to be used for a period of one (1) year from the date of issue of this circular. During this period, all FSPs shall migrate their existing QR codes to conform with TANQR Code Standard 2022.”</a:t>
            </a:r>
          </a:p>
          <a:p>
            <a:endParaRPr lang="en-US" sz="1200" dirty="0"/>
          </a:p>
          <a:p>
            <a:endParaRPr lang="en-US" b="0" dirty="0"/>
          </a:p>
          <a:p>
            <a:endParaRPr lang="en-US" b="0" dirty="0"/>
          </a:p>
          <a:p>
            <a:endParaRPr lang="en-US" sz="1200" dirty="0"/>
          </a:p>
        </p:txBody>
      </p:sp>
      <p:grpSp>
        <p:nvGrpSpPr>
          <p:cNvPr id="8" name="Group 7">
            <a:extLst>
              <a:ext uri="{FF2B5EF4-FFF2-40B4-BE49-F238E27FC236}">
                <a16:creationId xmlns:a16="http://schemas.microsoft.com/office/drawing/2014/main" id="{3E295EC3-DD75-4173-EF0D-BDA57FA04263}"/>
              </a:ext>
            </a:extLst>
          </p:cNvPr>
          <p:cNvGrpSpPr/>
          <p:nvPr/>
        </p:nvGrpSpPr>
        <p:grpSpPr>
          <a:xfrm>
            <a:off x="7132741" y="324552"/>
            <a:ext cx="1554059" cy="1653663"/>
            <a:chOff x="857390" y="2629940"/>
            <a:chExt cx="1554059" cy="1653663"/>
          </a:xfrm>
        </p:grpSpPr>
        <p:sp>
          <p:nvSpPr>
            <p:cNvPr id="9" name="Rounded Rectangle 8">
              <a:extLst>
                <a:ext uri="{FF2B5EF4-FFF2-40B4-BE49-F238E27FC236}">
                  <a16:creationId xmlns:a16="http://schemas.microsoft.com/office/drawing/2014/main" id="{A826D918-A3C4-9D43-C20D-6C6D52BAF311}"/>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900" b="1" dirty="0">
                  <a:solidFill>
                    <a:schemeClr val="accent3">
                      <a:lumMod val="75000"/>
                    </a:schemeClr>
                  </a:solidFill>
                  <a:latin typeface="Arial" panose="020B0604020202020204" pitchFamily="34" charset="0"/>
                  <a:cs typeface="Arial" panose="020B0604020202020204" pitchFamily="34" charset="0"/>
                </a:rPr>
                <a:t>Shared QR Code</a:t>
              </a:r>
              <a:br>
                <a:rPr lang="en-US" sz="900" b="1" dirty="0">
                  <a:solidFill>
                    <a:schemeClr val="accent3">
                      <a:lumMod val="75000"/>
                    </a:schemeClr>
                  </a:solidFill>
                  <a:latin typeface="Arial" panose="020B0604020202020204" pitchFamily="34" charset="0"/>
                  <a:cs typeface="Arial" panose="020B0604020202020204" pitchFamily="34" charset="0"/>
                </a:rPr>
              </a:br>
              <a:r>
                <a:rPr lang="en-US" sz="8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900" b="1" i="1" dirty="0">
                <a:solidFill>
                  <a:schemeClr val="accent3">
                    <a:lumMod val="7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FBC2028-ACE8-8D90-DEDA-15F7EB9D3C0E}"/>
                </a:ext>
              </a:extLst>
            </p:cNvPr>
            <p:cNvPicPr>
              <a:picLocks noChangeAspect="1"/>
            </p:cNvPicPr>
            <p:nvPr/>
          </p:nvPicPr>
          <p:blipFill>
            <a:blip r:embed="rId2"/>
            <a:stretch>
              <a:fillRect/>
            </a:stretch>
          </p:blipFill>
          <p:spPr>
            <a:xfrm>
              <a:off x="1920952" y="3739575"/>
              <a:ext cx="429768" cy="429768"/>
            </a:xfrm>
            <a:prstGeom prst="rect">
              <a:avLst/>
            </a:prstGeom>
          </p:spPr>
        </p:pic>
        <p:pic>
          <p:nvPicPr>
            <p:cNvPr id="11" name="Picture 10" descr="A close up of a logo&#10;&#10;Description automatically generated">
              <a:extLst>
                <a:ext uri="{FF2B5EF4-FFF2-40B4-BE49-F238E27FC236}">
                  <a16:creationId xmlns:a16="http://schemas.microsoft.com/office/drawing/2014/main" id="{F8B90205-E34A-3090-311F-753F771F4BC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12" name="Picture 11" descr="A close up of a logo&#10;&#10;Description automatically generated">
              <a:extLst>
                <a:ext uri="{FF2B5EF4-FFF2-40B4-BE49-F238E27FC236}">
                  <a16:creationId xmlns:a16="http://schemas.microsoft.com/office/drawing/2014/main" id="{0EE86A27-5AF4-1550-BCE5-38F416155863}"/>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13" name="Elbow Connector 12">
              <a:extLst>
                <a:ext uri="{FF2B5EF4-FFF2-40B4-BE49-F238E27FC236}">
                  <a16:creationId xmlns:a16="http://schemas.microsoft.com/office/drawing/2014/main" id="{ECB188CA-A581-F756-A84A-8EA572D14DCE}"/>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2D10382-004B-06CA-241A-265C3ECFDF46}"/>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F6693BA-14AA-C7B0-1D50-1E82DBC22FFE}"/>
                </a:ext>
              </a:extLst>
            </p:cNvPr>
            <p:cNvPicPr>
              <a:picLocks noChangeAspect="1"/>
            </p:cNvPicPr>
            <p:nvPr/>
          </p:nvPicPr>
          <p:blipFill>
            <a:blip r:embed="rId4">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16" name="Elbow Connector 15">
              <a:extLst>
                <a:ext uri="{FF2B5EF4-FFF2-40B4-BE49-F238E27FC236}">
                  <a16:creationId xmlns:a16="http://schemas.microsoft.com/office/drawing/2014/main" id="{95489C35-B160-8EEC-0CEB-98432B6CDC93}"/>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2687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6E77-448C-CFBE-FA7B-F03A26192AD3}"/>
              </a:ext>
            </a:extLst>
          </p:cNvPr>
          <p:cNvSpPr>
            <a:spLocks noGrp="1"/>
          </p:cNvSpPr>
          <p:nvPr>
            <p:ph type="title"/>
          </p:nvPr>
        </p:nvSpPr>
        <p:spPr/>
        <p:txBody>
          <a:bodyPr/>
          <a:lstStyle/>
          <a:p>
            <a:r>
              <a:rPr lang="en-US" dirty="0"/>
              <a:t>Tanzania TANQR</a:t>
            </a:r>
          </a:p>
        </p:txBody>
      </p:sp>
      <p:sp>
        <p:nvSpPr>
          <p:cNvPr id="4" name="Text Placeholder 3">
            <a:extLst>
              <a:ext uri="{FF2B5EF4-FFF2-40B4-BE49-F238E27FC236}">
                <a16:creationId xmlns:a16="http://schemas.microsoft.com/office/drawing/2014/main" id="{85BA9F09-B560-5E21-8505-ACDB4F35B3F2}"/>
              </a:ext>
            </a:extLst>
          </p:cNvPr>
          <p:cNvSpPr>
            <a:spLocks noGrp="1"/>
          </p:cNvSpPr>
          <p:nvPr>
            <p:ph type="body" sz="quarter" idx="10"/>
          </p:nvPr>
        </p:nvSpPr>
        <p:spPr/>
        <p:txBody>
          <a:bodyPr/>
          <a:lstStyle/>
          <a:p>
            <a:r>
              <a:rPr lang="en-US" dirty="0">
                <a:solidFill>
                  <a:schemeClr val="tx1"/>
                </a:solidFill>
              </a:rPr>
              <a:t>A Shared QR Code Approach</a:t>
            </a:r>
          </a:p>
        </p:txBody>
      </p:sp>
      <p:pic>
        <p:nvPicPr>
          <p:cNvPr id="6" name="Picture 5">
            <a:extLst>
              <a:ext uri="{FF2B5EF4-FFF2-40B4-BE49-F238E27FC236}">
                <a16:creationId xmlns:a16="http://schemas.microsoft.com/office/drawing/2014/main" id="{8132FC75-805B-0F67-86BA-E0266450A4DF}"/>
              </a:ext>
            </a:extLst>
          </p:cNvPr>
          <p:cNvPicPr>
            <a:picLocks noChangeAspect="1"/>
          </p:cNvPicPr>
          <p:nvPr/>
        </p:nvPicPr>
        <p:blipFill>
          <a:blip r:embed="rId2"/>
          <a:stretch>
            <a:fillRect/>
          </a:stretch>
        </p:blipFill>
        <p:spPr>
          <a:xfrm>
            <a:off x="6535443" y="1512525"/>
            <a:ext cx="2069728" cy="2886121"/>
          </a:xfrm>
          <a:prstGeom prst="rect">
            <a:avLst/>
          </a:prstGeom>
        </p:spPr>
      </p:pic>
      <p:pic>
        <p:nvPicPr>
          <p:cNvPr id="7" name="Picture 6">
            <a:extLst>
              <a:ext uri="{FF2B5EF4-FFF2-40B4-BE49-F238E27FC236}">
                <a16:creationId xmlns:a16="http://schemas.microsoft.com/office/drawing/2014/main" id="{03698089-07C7-561F-23FB-5CAF94F80394}"/>
              </a:ext>
            </a:extLst>
          </p:cNvPr>
          <p:cNvPicPr>
            <a:picLocks noChangeAspect="1"/>
          </p:cNvPicPr>
          <p:nvPr/>
        </p:nvPicPr>
        <p:blipFill>
          <a:blip r:embed="rId3"/>
          <a:stretch>
            <a:fillRect/>
          </a:stretch>
        </p:blipFill>
        <p:spPr>
          <a:xfrm>
            <a:off x="3903033" y="1512525"/>
            <a:ext cx="2237698" cy="2886121"/>
          </a:xfrm>
          <a:prstGeom prst="rect">
            <a:avLst/>
          </a:prstGeom>
        </p:spPr>
      </p:pic>
      <p:cxnSp>
        <p:nvCxnSpPr>
          <p:cNvPr id="8" name="Straight Arrow Connector 7">
            <a:extLst>
              <a:ext uri="{FF2B5EF4-FFF2-40B4-BE49-F238E27FC236}">
                <a16:creationId xmlns:a16="http://schemas.microsoft.com/office/drawing/2014/main" id="{72D28A22-E13A-AADC-BABA-F02CA18FF79F}"/>
              </a:ext>
            </a:extLst>
          </p:cNvPr>
          <p:cNvCxnSpPr>
            <a:cxnSpLocks/>
          </p:cNvCxnSpPr>
          <p:nvPr/>
        </p:nvCxnSpPr>
        <p:spPr>
          <a:xfrm>
            <a:off x="5947719" y="3591265"/>
            <a:ext cx="75771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652EB362-5270-2197-1D50-6113A8E07443}"/>
              </a:ext>
            </a:extLst>
          </p:cNvPr>
          <p:cNvGraphicFramePr>
            <a:graphicFrameLocks noGrp="1"/>
          </p:cNvGraphicFramePr>
          <p:nvPr>
            <p:extLst>
              <p:ext uri="{D42A27DB-BD31-4B8C-83A1-F6EECF244321}">
                <p14:modId xmlns:p14="http://schemas.microsoft.com/office/powerpoint/2010/main" val="3812020233"/>
              </p:ext>
            </p:extLst>
          </p:nvPr>
        </p:nvGraphicFramePr>
        <p:xfrm>
          <a:off x="538829" y="2256668"/>
          <a:ext cx="3021724" cy="1397833"/>
        </p:xfrm>
        <a:graphic>
          <a:graphicData uri="http://schemas.openxmlformats.org/drawingml/2006/table">
            <a:tbl>
              <a:tblPr>
                <a:tableStyleId>{5C22544A-7EE6-4342-B048-85BDC9FD1C3A}</a:tableStyleId>
              </a:tblPr>
              <a:tblGrid>
                <a:gridCol w="3021724">
                  <a:extLst>
                    <a:ext uri="{9D8B030D-6E8A-4147-A177-3AD203B41FA5}">
                      <a16:colId xmlns:a16="http://schemas.microsoft.com/office/drawing/2014/main" val="20000"/>
                    </a:ext>
                  </a:extLst>
                </a:gridCol>
              </a:tblGrid>
              <a:tr h="1397833">
                <a:tc>
                  <a:txBody>
                    <a:bodyPr/>
                    <a:lstStyle/>
                    <a:p>
                      <a:r>
                        <a:rPr lang="en-US" sz="1000" i="1" dirty="0">
                          <a:solidFill>
                            <a:schemeClr val="accent3">
                              <a:lumMod val="50000"/>
                            </a:schemeClr>
                          </a:solidFill>
                          <a:latin typeface="Arial" panose="020B0604020202020204" pitchFamily="34" charset="0"/>
                          <a:cs typeface="Arial" panose="020B0604020202020204" pitchFamily="34" charset="0"/>
                        </a:rPr>
                        <a:t>TANQR requires a specific structure of merchant ID to be included in the QR Code display so that payees who use feature phones can make payments</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12597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B234-961B-B001-7350-AE21F92BDC7C}"/>
              </a:ext>
            </a:extLst>
          </p:cNvPr>
          <p:cNvSpPr>
            <a:spLocks noGrp="1"/>
          </p:cNvSpPr>
          <p:nvPr>
            <p:ph type="title"/>
          </p:nvPr>
        </p:nvSpPr>
        <p:spPr/>
        <p:txBody>
          <a:bodyPr/>
          <a:lstStyle/>
          <a:p>
            <a:r>
              <a:rPr lang="en-US" dirty="0"/>
              <a:t>Brazil BR Code</a:t>
            </a:r>
          </a:p>
        </p:txBody>
      </p:sp>
      <p:sp>
        <p:nvSpPr>
          <p:cNvPr id="4" name="Text Placeholder 3">
            <a:extLst>
              <a:ext uri="{FF2B5EF4-FFF2-40B4-BE49-F238E27FC236}">
                <a16:creationId xmlns:a16="http://schemas.microsoft.com/office/drawing/2014/main" id="{86987515-ABE5-937B-0364-717B49F8DECD}"/>
              </a:ext>
            </a:extLst>
          </p:cNvPr>
          <p:cNvSpPr>
            <a:spLocks noGrp="1"/>
          </p:cNvSpPr>
          <p:nvPr>
            <p:ph type="body" sz="quarter" idx="10"/>
          </p:nvPr>
        </p:nvSpPr>
        <p:spPr/>
        <p:txBody>
          <a:bodyPr/>
          <a:lstStyle/>
          <a:p>
            <a:r>
              <a:rPr lang="en-US" dirty="0">
                <a:solidFill>
                  <a:schemeClr val="tx1"/>
                </a:solidFill>
              </a:rPr>
              <a:t>A Shared QR Code Model with a Dominant Instant Payment System (Pix)</a:t>
            </a:r>
          </a:p>
        </p:txBody>
      </p:sp>
      <p:sp>
        <p:nvSpPr>
          <p:cNvPr id="5" name="Content Placeholder 2">
            <a:extLst>
              <a:ext uri="{FF2B5EF4-FFF2-40B4-BE49-F238E27FC236}">
                <a16:creationId xmlns:a16="http://schemas.microsoft.com/office/drawing/2014/main" id="{D15F1514-F5EC-B738-01F8-BF9DCBBADF67}"/>
              </a:ext>
            </a:extLst>
          </p:cNvPr>
          <p:cNvSpPr txBox="1">
            <a:spLocks/>
          </p:cNvSpPr>
          <p:nvPr/>
        </p:nvSpPr>
        <p:spPr>
          <a:xfrm>
            <a:off x="457200" y="1660887"/>
            <a:ext cx="3904593" cy="3250478"/>
          </a:xfrm>
          <a:prstGeom prst="rect">
            <a:avLst/>
          </a:prstGeom>
        </p:spPr>
        <p:txBody>
          <a:bodyPr vert="horz" lIns="0" tIns="0" rIns="0" bIns="0" rtlCol="0">
            <a:noAutofit/>
          </a:bodyPr>
          <a:lstStyle>
            <a:lvl1pPr marL="0" indent="0" algn="l" defTabSz="685800" rtl="0" eaLnBrk="1" latinLnBrk="0" hangingPunct="1">
              <a:lnSpc>
                <a:spcPct val="120000"/>
              </a:lnSpc>
              <a:spcBef>
                <a:spcPts val="600"/>
              </a:spcBef>
              <a:spcAft>
                <a:spcPts val="600"/>
              </a:spcAft>
              <a:buFont typeface="Arial" panose="020B0604020202020204" pitchFamily="34" charset="0"/>
              <a:buNone/>
              <a:defRPr sz="1000" b="1" i="0" kern="1200">
                <a:solidFill>
                  <a:schemeClr val="accent6">
                    <a:lumMod val="65000"/>
                    <a:lumOff val="35000"/>
                  </a:schemeClr>
                </a:solidFill>
                <a:latin typeface="Arial" panose="020B0604020202020204" pitchFamily="34" charset="0"/>
                <a:ea typeface="+mn-ea"/>
                <a:cs typeface="+mn-cs"/>
              </a:defRPr>
            </a:lvl1pPr>
            <a:lvl2pPr marL="228600" indent="0" algn="l" defTabSz="685800" rtl="0" eaLnBrk="1" latinLnBrk="0" hangingPunct="1">
              <a:lnSpc>
                <a:spcPct val="120000"/>
              </a:lnSpc>
              <a:spcBef>
                <a:spcPts val="600"/>
              </a:spcBef>
              <a:spcAft>
                <a:spcPts val="60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sz="1100" dirty="0">
                <a:solidFill>
                  <a:schemeClr val="tx1"/>
                </a:solidFill>
              </a:rPr>
              <a:t>Country Payment System Overview</a:t>
            </a:r>
          </a:p>
          <a:p>
            <a:r>
              <a:rPr lang="en-US" b="0" dirty="0">
                <a:solidFill>
                  <a:schemeClr val="tx1"/>
                </a:solidFill>
              </a:rPr>
              <a:t>The Central Bank of Brazil (BCB) oversees the domestic payments market and issues national standards for QR Codes as well as Open Banking.</a:t>
            </a:r>
          </a:p>
          <a:p>
            <a:r>
              <a:rPr lang="en-US" b="0" dirty="0">
                <a:solidFill>
                  <a:schemeClr val="tx1"/>
                </a:solidFill>
              </a:rPr>
              <a:t>Recently, BCB implemented Pix, an interoperable, instant payment system. Supported by mandates for large banks to offer Pix, no charge to consumer end-users and low cost for merchant payment acceptance, Pix has seen rapid adoption in the market.</a:t>
            </a:r>
          </a:p>
          <a:p>
            <a:r>
              <a:rPr lang="en-US" b="0" dirty="0">
                <a:solidFill>
                  <a:schemeClr val="tx1"/>
                </a:solidFill>
              </a:rPr>
              <a:t>Pix transaction volume has increased at a monthly average of 13% since launch while average Pix transaction value has been decreasing, indicating usage of Pix for everyday purchases.</a:t>
            </a:r>
          </a:p>
          <a:p>
            <a:r>
              <a:rPr lang="en-US" b="0" dirty="0">
                <a:solidFill>
                  <a:schemeClr val="tx1"/>
                </a:solidFill>
              </a:rPr>
              <a:t>Quite impressively, given the recent introduction of Pix to the market, already 77% of Brazil’s adult population has either made or received a Pix transaction.</a:t>
            </a:r>
          </a:p>
          <a:p>
            <a:endParaRPr lang="en-US" dirty="0">
              <a:solidFill>
                <a:schemeClr val="tx1"/>
              </a:solidFill>
            </a:endParaRPr>
          </a:p>
          <a:p>
            <a:endParaRPr lang="en-US" b="0" dirty="0">
              <a:solidFill>
                <a:schemeClr val="tx1"/>
              </a:solidFill>
            </a:endParaRPr>
          </a:p>
        </p:txBody>
      </p:sp>
      <p:sp>
        <p:nvSpPr>
          <p:cNvPr id="6" name="Content Placeholder 6">
            <a:extLst>
              <a:ext uri="{FF2B5EF4-FFF2-40B4-BE49-F238E27FC236}">
                <a16:creationId xmlns:a16="http://schemas.microsoft.com/office/drawing/2014/main" id="{C67A81CC-D881-9B80-7320-9D3844E2227E}"/>
              </a:ext>
            </a:extLst>
          </p:cNvPr>
          <p:cNvSpPr txBox="1">
            <a:spLocks/>
          </p:cNvSpPr>
          <p:nvPr/>
        </p:nvSpPr>
        <p:spPr>
          <a:xfrm>
            <a:off x="4572000" y="1848054"/>
            <a:ext cx="3904593" cy="2821920"/>
          </a:xfrm>
          <a:prstGeom prst="rect">
            <a:avLst/>
          </a:prstGeom>
        </p:spPr>
        <p:txBody>
          <a:bodyPr/>
          <a:lstStyle>
            <a:lvl1pPr marL="171450" indent="-171450" algn="l" defTabSz="685800" rtl="0" eaLnBrk="1" latinLnBrk="0" hangingPunct="1">
              <a:lnSpc>
                <a:spcPct val="120000"/>
              </a:lnSpc>
              <a:spcBef>
                <a:spcPts val="450"/>
              </a:spcBef>
              <a:spcAft>
                <a:spcPts val="9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00000"/>
              </a:lnSpc>
              <a:spcBef>
                <a:spcPts val="0"/>
              </a:spcBef>
              <a:spcAft>
                <a:spcPts val="45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marL="0" indent="0">
              <a:buFont typeface="Arial" panose="020B0604020202020204" pitchFamily="34" charset="0"/>
              <a:buNone/>
            </a:pPr>
            <a:r>
              <a:rPr lang="en-US" sz="1100" dirty="0">
                <a:solidFill>
                  <a:schemeClr val="tx1"/>
                </a:solidFill>
              </a:rPr>
              <a:t>QR Code Market</a:t>
            </a:r>
          </a:p>
          <a:p>
            <a:pPr marL="0" indent="0">
              <a:buNone/>
            </a:pPr>
            <a:r>
              <a:rPr lang="en-US" b="0" dirty="0">
                <a:solidFill>
                  <a:schemeClr val="tx1"/>
                </a:solidFill>
              </a:rPr>
              <a:t>Pix rules contain highly prescriptive minimum user experience requirements, including various aspects of QR code payment such as the timing and information to be notified to payees, the placement of a button to generate static or dynamic QR codes, and the ability to “copy &amp; paste” QR code contents.</a:t>
            </a:r>
          </a:p>
          <a:p>
            <a:pPr marL="0" indent="0">
              <a:buNone/>
            </a:pPr>
            <a:r>
              <a:rPr lang="en-US" b="0" dirty="0">
                <a:solidFill>
                  <a:schemeClr val="tx1"/>
                </a:solidFill>
              </a:rPr>
              <a:t>DFSPs and Pix both take a role in verifying the validity of the dynamic QR codes</a:t>
            </a:r>
          </a:p>
          <a:p>
            <a:pPr marL="0" indent="0">
              <a:buNone/>
            </a:pPr>
            <a:r>
              <a:rPr lang="en-US" b="0" dirty="0">
                <a:solidFill>
                  <a:schemeClr val="tx1"/>
                </a:solidFill>
              </a:rPr>
              <a:t>DFSPs are responsible for: 1) providing the URL for the payee and ensuring its security and availability, 2) checking the name field, obtaining the public key and associated certificates, verifying security certificates and validating the digital signature</a:t>
            </a:r>
          </a:p>
          <a:p>
            <a:pPr marL="0" indent="0">
              <a:buNone/>
            </a:pPr>
            <a:endParaRPr lang="en-US" b="0" dirty="0">
              <a:solidFill>
                <a:schemeClr val="tx1"/>
              </a:solidFill>
            </a:endParaRPr>
          </a:p>
          <a:p>
            <a:pPr marL="0" indent="0">
              <a:buFont typeface="Arial" panose="020B0604020202020204" pitchFamily="34" charset="0"/>
              <a:buNone/>
            </a:pPr>
            <a:endParaRPr lang="en-US" sz="1200" dirty="0">
              <a:solidFill>
                <a:schemeClr val="tx1"/>
              </a:solidFill>
            </a:endParaRPr>
          </a:p>
        </p:txBody>
      </p:sp>
      <p:grpSp>
        <p:nvGrpSpPr>
          <p:cNvPr id="7" name="Group 6">
            <a:extLst>
              <a:ext uri="{FF2B5EF4-FFF2-40B4-BE49-F238E27FC236}">
                <a16:creationId xmlns:a16="http://schemas.microsoft.com/office/drawing/2014/main" id="{AD64035D-0784-7D6B-95E6-E158E4C14486}"/>
              </a:ext>
            </a:extLst>
          </p:cNvPr>
          <p:cNvGrpSpPr/>
          <p:nvPr/>
        </p:nvGrpSpPr>
        <p:grpSpPr>
          <a:xfrm>
            <a:off x="7132741" y="324552"/>
            <a:ext cx="1554059" cy="1653663"/>
            <a:chOff x="857390" y="2629940"/>
            <a:chExt cx="1554059" cy="1653663"/>
          </a:xfrm>
        </p:grpSpPr>
        <p:sp>
          <p:nvSpPr>
            <p:cNvPr id="8" name="Rounded Rectangle 7">
              <a:extLst>
                <a:ext uri="{FF2B5EF4-FFF2-40B4-BE49-F238E27FC236}">
                  <a16:creationId xmlns:a16="http://schemas.microsoft.com/office/drawing/2014/main" id="{0B3392E7-79C7-5CA1-7895-1493858A0046}"/>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900" b="1" dirty="0">
                  <a:solidFill>
                    <a:schemeClr val="accent3">
                      <a:lumMod val="75000"/>
                    </a:schemeClr>
                  </a:solidFill>
                  <a:latin typeface="Arial" panose="020B0604020202020204" pitchFamily="34" charset="0"/>
                  <a:cs typeface="Arial" panose="020B0604020202020204" pitchFamily="34" charset="0"/>
                </a:rPr>
                <a:t>Shared QR Code</a:t>
              </a:r>
              <a:br>
                <a:rPr lang="en-US" sz="900" b="1" dirty="0">
                  <a:solidFill>
                    <a:schemeClr val="accent3">
                      <a:lumMod val="75000"/>
                    </a:schemeClr>
                  </a:solidFill>
                  <a:latin typeface="Arial" panose="020B0604020202020204" pitchFamily="34" charset="0"/>
                  <a:cs typeface="Arial" panose="020B0604020202020204" pitchFamily="34" charset="0"/>
                </a:rPr>
              </a:br>
              <a:r>
                <a:rPr lang="en-US" sz="8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900" b="1" i="1" dirty="0">
                <a:solidFill>
                  <a:schemeClr val="accent3">
                    <a:lumMod val="7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F21DCA1-82F5-128E-6031-C52F95AA43E8}"/>
                </a:ext>
              </a:extLst>
            </p:cNvPr>
            <p:cNvPicPr>
              <a:picLocks noChangeAspect="1"/>
            </p:cNvPicPr>
            <p:nvPr/>
          </p:nvPicPr>
          <p:blipFill>
            <a:blip r:embed="rId2"/>
            <a:stretch>
              <a:fillRect/>
            </a:stretch>
          </p:blipFill>
          <p:spPr>
            <a:xfrm>
              <a:off x="1920952" y="3739575"/>
              <a:ext cx="429768" cy="429768"/>
            </a:xfrm>
            <a:prstGeom prst="rect">
              <a:avLst/>
            </a:prstGeom>
          </p:spPr>
        </p:pic>
        <p:pic>
          <p:nvPicPr>
            <p:cNvPr id="10" name="Picture 9" descr="A close up of a logo&#10;&#10;Description automatically generated">
              <a:extLst>
                <a:ext uri="{FF2B5EF4-FFF2-40B4-BE49-F238E27FC236}">
                  <a16:creationId xmlns:a16="http://schemas.microsoft.com/office/drawing/2014/main" id="{82145DEB-E874-A58B-BEFB-978FDA22643F}"/>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11" name="Picture 10" descr="A close up of a logo&#10;&#10;Description automatically generated">
              <a:extLst>
                <a:ext uri="{FF2B5EF4-FFF2-40B4-BE49-F238E27FC236}">
                  <a16:creationId xmlns:a16="http://schemas.microsoft.com/office/drawing/2014/main" id="{82F20E6C-B7E0-8250-ABD2-53103B604D56}"/>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12" name="Elbow Connector 11">
              <a:extLst>
                <a:ext uri="{FF2B5EF4-FFF2-40B4-BE49-F238E27FC236}">
                  <a16:creationId xmlns:a16="http://schemas.microsoft.com/office/drawing/2014/main" id="{AABA1E44-0B88-D687-2337-122022DA9E8F}"/>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0B6040-4C98-5A3F-7FAF-66C78A977A97}"/>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5DCD37F-F413-28F6-01DD-4587276CDDEB}"/>
                </a:ext>
              </a:extLst>
            </p:cNvPr>
            <p:cNvPicPr>
              <a:picLocks noChangeAspect="1"/>
            </p:cNvPicPr>
            <p:nvPr/>
          </p:nvPicPr>
          <p:blipFill>
            <a:blip r:embed="rId4">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15" name="Elbow Connector 14">
              <a:extLst>
                <a:ext uri="{FF2B5EF4-FFF2-40B4-BE49-F238E27FC236}">
                  <a16:creationId xmlns:a16="http://schemas.microsoft.com/office/drawing/2014/main" id="{9C1F2F17-A40A-3799-D0DE-08A37BFD8F31}"/>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852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2DE105-9450-5BBD-D5A9-51E670B8F079}"/>
              </a:ext>
            </a:extLst>
          </p:cNvPr>
          <p:cNvSpPr>
            <a:spLocks noGrp="1"/>
          </p:cNvSpPr>
          <p:nvPr>
            <p:ph type="title"/>
          </p:nvPr>
        </p:nvSpPr>
        <p:spPr/>
        <p:txBody>
          <a:bodyPr/>
          <a:lstStyle/>
          <a:p>
            <a:r>
              <a:rPr lang="en-US" dirty="0"/>
              <a:t>Brazil BR Code</a:t>
            </a:r>
          </a:p>
        </p:txBody>
      </p:sp>
      <p:sp>
        <p:nvSpPr>
          <p:cNvPr id="5" name="Text Placeholder 4">
            <a:extLst>
              <a:ext uri="{FF2B5EF4-FFF2-40B4-BE49-F238E27FC236}">
                <a16:creationId xmlns:a16="http://schemas.microsoft.com/office/drawing/2014/main" id="{EC9E7357-C9E5-2369-C803-4DBD31C5A960}"/>
              </a:ext>
            </a:extLst>
          </p:cNvPr>
          <p:cNvSpPr>
            <a:spLocks noGrp="1"/>
          </p:cNvSpPr>
          <p:nvPr>
            <p:ph type="body" sz="quarter" idx="10"/>
          </p:nvPr>
        </p:nvSpPr>
        <p:spPr/>
        <p:txBody>
          <a:bodyPr/>
          <a:lstStyle/>
          <a:p>
            <a:pPr>
              <a:lnSpc>
                <a:spcPct val="120000"/>
              </a:lnSpc>
              <a:spcBef>
                <a:spcPts val="300"/>
              </a:spcBef>
              <a:spcAft>
                <a:spcPts val="300"/>
              </a:spcAft>
            </a:pPr>
            <a:r>
              <a:rPr lang="en-US" sz="1200" dirty="0">
                <a:solidFill>
                  <a:schemeClr val="tx1"/>
                </a:solidFill>
              </a:rPr>
              <a:t>QR codes are increasingly used for payment initiation, with dynamic QR growing in popularity</a:t>
            </a:r>
          </a:p>
        </p:txBody>
      </p:sp>
      <p:sp>
        <p:nvSpPr>
          <p:cNvPr id="3" name="Slide Number Placeholder 2">
            <a:extLst>
              <a:ext uri="{FF2B5EF4-FFF2-40B4-BE49-F238E27FC236}">
                <a16:creationId xmlns:a16="http://schemas.microsoft.com/office/drawing/2014/main" id="{02DB27AC-B482-9342-7038-CB0B71EEA12A}"/>
              </a:ext>
            </a:extLst>
          </p:cNvPr>
          <p:cNvSpPr>
            <a:spLocks noGrp="1"/>
          </p:cNvSpPr>
          <p:nvPr>
            <p:ph type="sldNum" sz="quarter" idx="4294967295"/>
          </p:nvPr>
        </p:nvSpPr>
        <p:spPr>
          <a:xfrm>
            <a:off x="8955088" y="4895850"/>
            <a:ext cx="188912" cy="155575"/>
          </a:xfrm>
          <a:prstGeom prst="rect">
            <a:avLst/>
          </a:prstGeom>
        </p:spPr>
        <p:txBody>
          <a:bodyPr/>
          <a:lstStyle/>
          <a:p>
            <a:fld id="{D3F7C509-FEEF-45D3-B896-7C07814C0C13}" type="slidenum">
              <a:rPr lang="en-US" smtClean="0">
                <a:solidFill>
                  <a:srgbClr val="000000"/>
                </a:solidFill>
              </a:rPr>
              <a:pPr/>
              <a:t>53</a:t>
            </a:fld>
            <a:endParaRPr lang="en-US">
              <a:solidFill>
                <a:srgbClr val="000000"/>
              </a:solidFill>
            </a:endParaRPr>
          </a:p>
        </p:txBody>
      </p:sp>
      <p:sp>
        <p:nvSpPr>
          <p:cNvPr id="11" name="TextBox 10">
            <a:extLst>
              <a:ext uri="{FF2B5EF4-FFF2-40B4-BE49-F238E27FC236}">
                <a16:creationId xmlns:a16="http://schemas.microsoft.com/office/drawing/2014/main" id="{580475AE-6C20-EDB9-1A53-7E2BA2218886}"/>
              </a:ext>
            </a:extLst>
          </p:cNvPr>
          <p:cNvSpPr txBox="1"/>
          <p:nvPr/>
        </p:nvSpPr>
        <p:spPr>
          <a:xfrm>
            <a:off x="333594" y="4916538"/>
            <a:ext cx="591317" cy="178429"/>
          </a:xfrm>
          <a:prstGeom prst="rect">
            <a:avLst/>
          </a:prstGeom>
          <a:solidFill>
            <a:schemeClr val="bg1"/>
          </a:solidFill>
        </p:spPr>
        <p:txBody>
          <a:bodyPr wrap="square" lIns="0" tIns="0" rIns="0" bIns="0" rtlCol="0">
            <a:noAutofit/>
          </a:bodyPr>
          <a:lstStyle/>
          <a:p>
            <a:endParaRPr lang="en-US" sz="1400">
              <a:solidFill>
                <a:schemeClr val="accent6"/>
              </a:solidFill>
              <a:latin typeface="Arial" pitchFamily="34" charset="0"/>
              <a:cs typeface="Arial" pitchFamily="34" charset="0"/>
            </a:endParaRPr>
          </a:p>
        </p:txBody>
      </p:sp>
      <p:sp>
        <p:nvSpPr>
          <p:cNvPr id="6" name="Text Placeholder 8">
            <a:extLst>
              <a:ext uri="{FF2B5EF4-FFF2-40B4-BE49-F238E27FC236}">
                <a16:creationId xmlns:a16="http://schemas.microsoft.com/office/drawing/2014/main" id="{03244AF4-F27B-5875-9E70-A57CE097738C}"/>
              </a:ext>
            </a:extLst>
          </p:cNvPr>
          <p:cNvSpPr txBox="1">
            <a:spLocks/>
          </p:cNvSpPr>
          <p:nvPr/>
        </p:nvSpPr>
        <p:spPr>
          <a:xfrm>
            <a:off x="4970487" y="1658237"/>
            <a:ext cx="3815166" cy="437720"/>
          </a:xfrm>
          <a:prstGeom prst="rect">
            <a:avLst/>
          </a:prstGeom>
        </p:spPr>
        <p:txBody>
          <a:bodyPr vert="horz" lIns="0" tIns="0" rIns="0" bIns="0" rtlCol="0">
            <a:noAutofit/>
          </a:bodyPr>
          <a:lstStyle>
            <a:lvl1pPr marL="0" indent="0" algn="l" defTabSz="914400" rtl="0" eaLnBrk="1" latinLnBrk="0" hangingPunct="1">
              <a:spcBef>
                <a:spcPts val="600"/>
              </a:spcBef>
              <a:spcAft>
                <a:spcPts val="0"/>
              </a:spcAft>
              <a:buClr>
                <a:srgbClr val="2F85AA"/>
              </a:buClr>
              <a:buFont typeface="Wingdings" pitchFamily="2" charset="2"/>
              <a:buNone/>
              <a:defRPr sz="1400" b="0" kern="1200" baseline="0">
                <a:solidFill>
                  <a:schemeClr val="accent6"/>
                </a:solidFill>
                <a:latin typeface="Arial" pitchFamily="34" charset="0"/>
                <a:ea typeface="+mn-ea"/>
                <a:cs typeface="Arial" pitchFamily="34" charset="0"/>
              </a:defRPr>
            </a:lvl1pPr>
            <a:lvl2pPr marL="171450" indent="-171450" algn="l" defTabSz="914400" rtl="0" eaLnBrk="1" latinLnBrk="0" hangingPunct="1">
              <a:spcBef>
                <a:spcPts val="600"/>
              </a:spcBef>
              <a:spcAft>
                <a:spcPts val="0"/>
              </a:spcAft>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2900" indent="-171450" algn="l" defTabSz="914400" rtl="0" eaLnBrk="1" latinLnBrk="0" hangingPunct="1">
              <a:spcBef>
                <a:spcPts val="600"/>
              </a:spcBef>
              <a:spcAft>
                <a:spcPts val="0"/>
              </a:spcAft>
              <a:buClr>
                <a:srgbClr val="3086AB"/>
              </a:buClr>
              <a:buFont typeface="Arial" panose="020B0604020202020204" pitchFamily="34" charset="0"/>
              <a:buChar char="•"/>
              <a:tabLst/>
              <a:defRPr sz="1200" kern="1200" baseline="0">
                <a:solidFill>
                  <a:schemeClr val="accent6"/>
                </a:solidFill>
                <a:latin typeface="Arial" pitchFamily="34" charset="0"/>
                <a:ea typeface="+mn-ea"/>
                <a:cs typeface="Arial" pitchFamily="34" charset="0"/>
              </a:defRPr>
            </a:lvl3pPr>
            <a:lvl4pPr marL="515938" indent="-173038" algn="l" defTabSz="914400" rtl="0" eaLnBrk="1" latinLnBrk="0" hangingPunct="1">
              <a:spcBef>
                <a:spcPts val="600"/>
              </a:spcBef>
              <a:spcAft>
                <a:spcPts val="0"/>
              </a:spcAft>
              <a:buClr>
                <a:schemeClr val="accent3">
                  <a:lumMod val="75000"/>
                </a:schemeClr>
              </a:buClr>
              <a:buFont typeface="Arial" panose="020B0604020202020204" pitchFamily="34" charset="0"/>
              <a:buChar char="-"/>
              <a:tabLst/>
              <a:defRPr sz="1100" kern="1200" baseline="0">
                <a:solidFill>
                  <a:schemeClr val="accent6"/>
                </a:solidFill>
                <a:latin typeface="Arial" pitchFamily="34" charset="0"/>
                <a:ea typeface="+mn-ea"/>
                <a:cs typeface="Arial" pitchFamily="34" charset="0"/>
              </a:defRPr>
            </a:lvl4pPr>
            <a:lvl5pPr marL="687388" indent="-171450" algn="l" defTabSz="914400" rtl="0" eaLnBrk="1" latinLnBrk="0" hangingPunct="1">
              <a:spcBef>
                <a:spcPts val="600"/>
              </a:spcBef>
              <a:spcAft>
                <a:spcPts val="0"/>
              </a:spcAft>
              <a:buClr>
                <a:schemeClr val="accent3">
                  <a:lumMod val="75000"/>
                </a:schemeClr>
              </a:buClr>
              <a:buSzPct val="100000"/>
              <a:buFont typeface="Arial" panose="020B0604020202020204" pitchFamily="34" charset="0"/>
              <a:buChar char="◦"/>
              <a:defRPr sz="1100" kern="1200" baseline="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solidFill>
                  <a:schemeClr val="tx1"/>
                </a:solidFill>
                <a:cs typeface="+mn-cs"/>
              </a:rPr>
              <a:t>Both static and dynamic QR codes are in use with the increase in dynamic QR likely being driving by the growth in P2M payments</a:t>
            </a:r>
          </a:p>
        </p:txBody>
      </p:sp>
      <p:sp>
        <p:nvSpPr>
          <p:cNvPr id="7" name="TextBox 6">
            <a:extLst>
              <a:ext uri="{FF2B5EF4-FFF2-40B4-BE49-F238E27FC236}">
                <a16:creationId xmlns:a16="http://schemas.microsoft.com/office/drawing/2014/main" id="{7665029F-9247-C3E0-21F3-C2D64D296574}"/>
              </a:ext>
            </a:extLst>
          </p:cNvPr>
          <p:cNvSpPr txBox="1"/>
          <p:nvPr/>
        </p:nvSpPr>
        <p:spPr>
          <a:xfrm>
            <a:off x="457201" y="1658237"/>
            <a:ext cx="3906317" cy="439819"/>
          </a:xfrm>
          <a:prstGeom prst="rect">
            <a:avLst/>
          </a:prstGeom>
          <a:noFill/>
        </p:spPr>
        <p:txBody>
          <a:bodyPr wrap="square" lIns="0" tIns="0" rIns="0" bIns="0" rtlCol="0">
            <a:noAutofit/>
          </a:bodyPr>
          <a:lstStyle/>
          <a:p>
            <a:r>
              <a:rPr lang="en-US" sz="1000" dirty="0">
                <a:latin typeface="Arial" panose="020B0604020202020204" pitchFamily="34" charset="0"/>
              </a:rPr>
              <a:t>Alias identifiers are by far the most popular method to make payment while QR codes are gaining momentum</a:t>
            </a:r>
          </a:p>
        </p:txBody>
      </p:sp>
      <p:graphicFrame>
        <p:nvGraphicFramePr>
          <p:cNvPr id="8" name="Chart 7">
            <a:extLst>
              <a:ext uri="{FF2B5EF4-FFF2-40B4-BE49-F238E27FC236}">
                <a16:creationId xmlns:a16="http://schemas.microsoft.com/office/drawing/2014/main" id="{7E43160C-2365-CA59-EBAA-6AEDFED084A5}"/>
              </a:ext>
            </a:extLst>
          </p:cNvPr>
          <p:cNvGraphicFramePr>
            <a:graphicFrameLocks/>
          </p:cNvGraphicFramePr>
          <p:nvPr>
            <p:extLst>
              <p:ext uri="{D42A27DB-BD31-4B8C-83A1-F6EECF244321}">
                <p14:modId xmlns:p14="http://schemas.microsoft.com/office/powerpoint/2010/main" val="4239775674"/>
              </p:ext>
            </p:extLst>
          </p:nvPr>
        </p:nvGraphicFramePr>
        <p:xfrm>
          <a:off x="4670857" y="2108886"/>
          <a:ext cx="4114796" cy="24960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EE4ED867-3F78-44C8-2757-513EECBCC57C}"/>
              </a:ext>
            </a:extLst>
          </p:cNvPr>
          <p:cNvGraphicFramePr>
            <a:graphicFrameLocks/>
          </p:cNvGraphicFramePr>
          <p:nvPr>
            <p:extLst>
              <p:ext uri="{D42A27DB-BD31-4B8C-83A1-F6EECF244321}">
                <p14:modId xmlns:p14="http://schemas.microsoft.com/office/powerpoint/2010/main" val="1068572075"/>
              </p:ext>
            </p:extLst>
          </p:nvPr>
        </p:nvGraphicFramePr>
        <p:xfrm>
          <a:off x="333594" y="2108886"/>
          <a:ext cx="4188976" cy="2496065"/>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Connector 9">
            <a:extLst>
              <a:ext uri="{FF2B5EF4-FFF2-40B4-BE49-F238E27FC236}">
                <a16:creationId xmlns:a16="http://schemas.microsoft.com/office/drawing/2014/main" id="{14554BD8-F54C-4D8D-7C56-936A6ABC2B2F}"/>
              </a:ext>
            </a:extLst>
          </p:cNvPr>
          <p:cNvCxnSpPr>
            <a:cxnSpLocks/>
          </p:cNvCxnSpPr>
          <p:nvPr/>
        </p:nvCxnSpPr>
        <p:spPr>
          <a:xfrm>
            <a:off x="4621428" y="1658237"/>
            <a:ext cx="0" cy="2872574"/>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544DC0-35BF-4E47-5A91-EEC6ED691AB5}"/>
              </a:ext>
            </a:extLst>
          </p:cNvPr>
          <p:cNvSpPr txBox="1"/>
          <p:nvPr/>
        </p:nvSpPr>
        <p:spPr>
          <a:xfrm>
            <a:off x="237267" y="4818184"/>
            <a:ext cx="1657978" cy="200055"/>
          </a:xfrm>
          <a:prstGeom prst="rect">
            <a:avLst/>
          </a:prstGeom>
          <a:noFill/>
        </p:spPr>
        <p:txBody>
          <a:bodyPr wrap="square" rtlCol="0">
            <a:spAutoFit/>
          </a:bodyPr>
          <a:lstStyle/>
          <a:p>
            <a:pPr algn="l"/>
            <a:r>
              <a:rPr lang="en-US" sz="700" dirty="0">
                <a:latin typeface="Arial" panose="020B0604020202020204" pitchFamily="34" charset="0"/>
                <a:cs typeface="Arial" panose="020B0604020202020204" pitchFamily="34" charset="0"/>
              </a:rPr>
              <a:t>Source: Pix Forum, September 2022</a:t>
            </a:r>
          </a:p>
        </p:txBody>
      </p:sp>
    </p:spTree>
    <p:extLst>
      <p:ext uri="{BB962C8B-B14F-4D97-AF65-F5344CB8AC3E}">
        <p14:creationId xmlns:p14="http://schemas.microsoft.com/office/powerpoint/2010/main" val="2287450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794-4D74-6A48-BC1A-16151C49F270}"/>
              </a:ext>
            </a:extLst>
          </p:cNvPr>
          <p:cNvSpPr>
            <a:spLocks noGrp="1"/>
          </p:cNvSpPr>
          <p:nvPr>
            <p:ph type="title"/>
          </p:nvPr>
        </p:nvSpPr>
        <p:spPr/>
        <p:txBody>
          <a:bodyPr/>
          <a:lstStyle/>
          <a:p>
            <a:r>
              <a:rPr lang="en-US" dirty="0"/>
              <a:t>India</a:t>
            </a:r>
          </a:p>
        </p:txBody>
      </p:sp>
      <p:sp>
        <p:nvSpPr>
          <p:cNvPr id="3" name="Content Placeholder 2">
            <a:extLst>
              <a:ext uri="{FF2B5EF4-FFF2-40B4-BE49-F238E27FC236}">
                <a16:creationId xmlns:a16="http://schemas.microsoft.com/office/drawing/2014/main" id="{0873E8A8-1057-8547-B0B8-BB1C4F2B2E44}"/>
              </a:ext>
            </a:extLst>
          </p:cNvPr>
          <p:cNvSpPr>
            <a:spLocks noGrp="1"/>
          </p:cNvSpPr>
          <p:nvPr>
            <p:ph idx="1"/>
          </p:nvPr>
        </p:nvSpPr>
        <p:spPr>
          <a:xfrm>
            <a:off x="457201" y="1446663"/>
            <a:ext cx="3089563" cy="3153447"/>
          </a:xfrm>
        </p:spPr>
        <p:txBody>
          <a:bodyPr/>
          <a:lstStyle/>
          <a:p>
            <a:r>
              <a:rPr lang="en-US" dirty="0">
                <a:solidFill>
                  <a:schemeClr val="tx1"/>
                </a:solidFill>
              </a:rPr>
              <a:t>Payments Systems</a:t>
            </a:r>
          </a:p>
          <a:p>
            <a:r>
              <a:rPr lang="en-US" b="0" dirty="0">
                <a:solidFill>
                  <a:schemeClr val="tx1"/>
                </a:solidFill>
              </a:rPr>
              <a:t>India has a well-developed, broadly available set of payment systems.  Most are operated by the National Payments Corporation of India (NPCI), a non profit company owned by a consortium of major banks.  NPCI has led the charge in fostering innovation and building out the national digital payments infrastructure.</a:t>
            </a:r>
          </a:p>
          <a:p>
            <a:r>
              <a:rPr lang="en-US" b="0" dirty="0">
                <a:solidFill>
                  <a:schemeClr val="tx1"/>
                </a:solidFill>
              </a:rPr>
              <a:t>NCPI has two instant payment systems: the IMPS system for interbank transfers and the UPI system.  UPI, notably, allows non-bank, non-transaction account providing PSPs to initiate payments orders that transfer money from one bank account to another.   This has allowed so-called “technology giants” (Google, as one example) to play a major role in payments systems initiation</a:t>
            </a:r>
            <a:r>
              <a:rPr lang="en-US" dirty="0">
                <a:solidFill>
                  <a:schemeClr val="tx1"/>
                </a:solidFill>
              </a:rPr>
              <a:t>.)</a:t>
            </a:r>
          </a:p>
        </p:txBody>
      </p:sp>
      <p:sp>
        <p:nvSpPr>
          <p:cNvPr id="19" name="Text Placeholder 18">
            <a:extLst>
              <a:ext uri="{FF2B5EF4-FFF2-40B4-BE49-F238E27FC236}">
                <a16:creationId xmlns:a16="http://schemas.microsoft.com/office/drawing/2014/main" id="{9988C61F-1330-0E41-BB6E-F09450B04867}"/>
              </a:ext>
            </a:extLst>
          </p:cNvPr>
          <p:cNvSpPr>
            <a:spLocks noGrp="1"/>
          </p:cNvSpPr>
          <p:nvPr>
            <p:ph type="body" sz="quarter" idx="10"/>
          </p:nvPr>
        </p:nvSpPr>
        <p:spPr/>
        <p:txBody>
          <a:bodyPr/>
          <a:lstStyle/>
          <a:p>
            <a:r>
              <a:rPr lang="en-US" dirty="0">
                <a:solidFill>
                  <a:schemeClr val="tx1"/>
                </a:solidFill>
              </a:rPr>
              <a:t>Multiple QR Code Approaches in a Country With Strong National Payments Systems</a:t>
            </a:r>
          </a:p>
        </p:txBody>
      </p:sp>
      <p:sp>
        <p:nvSpPr>
          <p:cNvPr id="7" name="Content Placeholder 6">
            <a:extLst>
              <a:ext uri="{FF2B5EF4-FFF2-40B4-BE49-F238E27FC236}">
                <a16:creationId xmlns:a16="http://schemas.microsoft.com/office/drawing/2014/main" id="{431E263B-49EA-D041-ACAB-43F0D9561C97}"/>
              </a:ext>
            </a:extLst>
          </p:cNvPr>
          <p:cNvSpPr>
            <a:spLocks noGrp="1"/>
          </p:cNvSpPr>
          <p:nvPr>
            <p:ph idx="11"/>
          </p:nvPr>
        </p:nvSpPr>
        <p:spPr>
          <a:xfrm>
            <a:off x="4045527" y="1446663"/>
            <a:ext cx="4641272" cy="2808785"/>
          </a:xfrm>
        </p:spPr>
        <p:txBody>
          <a:bodyPr/>
          <a:lstStyle/>
          <a:p>
            <a:pPr>
              <a:spcBef>
                <a:spcPts val="300"/>
              </a:spcBef>
              <a:spcAft>
                <a:spcPts val="300"/>
              </a:spcAft>
            </a:pPr>
            <a:r>
              <a:rPr lang="en-US" dirty="0">
                <a:solidFill>
                  <a:schemeClr val="tx1"/>
                </a:solidFill>
              </a:rPr>
              <a:t>QR Market</a:t>
            </a:r>
          </a:p>
          <a:p>
            <a:pPr>
              <a:spcBef>
                <a:spcPts val="300"/>
              </a:spcBef>
              <a:spcAft>
                <a:spcPts val="300"/>
              </a:spcAft>
            </a:pPr>
            <a:r>
              <a:rPr lang="en-US" b="0" dirty="0">
                <a:solidFill>
                  <a:schemeClr val="tx1"/>
                </a:solidFill>
              </a:rPr>
              <a:t>NPCI introduced both Bharat QR and UPI QR to reduce the problem of multiple QR codes. Bharat QR is a Shared QR Code Model with a dominant underlying instant payment system (UPI) while UPI QR is a Single QR Code Interoperable Payment System model, intended primarily for P2P and P2B payments.</a:t>
            </a:r>
          </a:p>
          <a:p>
            <a:pPr>
              <a:spcBef>
                <a:spcPts val="300"/>
              </a:spcBef>
              <a:spcAft>
                <a:spcPts val="300"/>
              </a:spcAft>
            </a:pPr>
            <a:endParaRPr lang="en-US" dirty="0">
              <a:solidFill>
                <a:schemeClr val="tx1"/>
              </a:solidFill>
            </a:endParaRP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graphicFrame>
        <p:nvGraphicFramePr>
          <p:cNvPr id="5" name="Chart 4">
            <a:extLst>
              <a:ext uri="{FF2B5EF4-FFF2-40B4-BE49-F238E27FC236}">
                <a16:creationId xmlns:a16="http://schemas.microsoft.com/office/drawing/2014/main" id="{736423E2-14A5-70C1-AABA-F2AD98F27DF5}"/>
              </a:ext>
            </a:extLst>
          </p:cNvPr>
          <p:cNvGraphicFramePr>
            <a:graphicFrameLocks/>
          </p:cNvGraphicFramePr>
          <p:nvPr>
            <p:extLst>
              <p:ext uri="{D42A27DB-BD31-4B8C-83A1-F6EECF244321}">
                <p14:modId xmlns:p14="http://schemas.microsoft.com/office/powerpoint/2010/main" val="599772942"/>
              </p:ext>
            </p:extLst>
          </p:nvPr>
        </p:nvGraphicFramePr>
        <p:xfrm>
          <a:off x="4187828" y="3103418"/>
          <a:ext cx="4100550" cy="149669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1869E675-3BA5-601F-70AC-2A4141657A5A}"/>
              </a:ext>
            </a:extLst>
          </p:cNvPr>
          <p:cNvSpPr txBox="1"/>
          <p:nvPr/>
        </p:nvSpPr>
        <p:spPr>
          <a:xfrm>
            <a:off x="4187828" y="2669185"/>
            <a:ext cx="4100550" cy="768737"/>
          </a:xfrm>
          <a:prstGeom prst="rect">
            <a:avLst/>
          </a:prstGeom>
          <a:noFill/>
        </p:spPr>
        <p:txBody>
          <a:bodyPr wrap="square" rtlCol="0">
            <a:spAutoFit/>
          </a:bodyPr>
          <a:lstStyle/>
          <a:p>
            <a:pPr algn="ctr">
              <a:lnSpc>
                <a:spcPct val="120000"/>
              </a:lnSpc>
              <a:spcBef>
                <a:spcPts val="300"/>
              </a:spcBef>
              <a:spcAft>
                <a:spcPts val="300"/>
              </a:spcAft>
            </a:pPr>
            <a:r>
              <a:rPr lang="en-US" sz="1100" b="1" dirty="0"/>
              <a:t>UPI QR dominates payment acceptance channels in India (in Millions) - Nov 2022</a:t>
            </a:r>
          </a:p>
          <a:p>
            <a:pPr algn="ctr">
              <a:lnSpc>
                <a:spcPct val="120000"/>
              </a:lnSpc>
              <a:spcBef>
                <a:spcPts val="300"/>
              </a:spcBef>
              <a:spcAft>
                <a:spcPts val="300"/>
              </a:spcAft>
            </a:pPr>
            <a:endParaRPr lang="en-US" sz="1100" dirty="0">
              <a:latin typeface="Bell MT" panose="02020503060305020303" pitchFamily="18" charset="77"/>
              <a:cs typeface="Arial" panose="020B0604020202020204" pitchFamily="34" charset="0"/>
            </a:endParaRPr>
          </a:p>
        </p:txBody>
      </p:sp>
      <p:sp>
        <p:nvSpPr>
          <p:cNvPr id="10" name="TextBox 9">
            <a:extLst>
              <a:ext uri="{FF2B5EF4-FFF2-40B4-BE49-F238E27FC236}">
                <a16:creationId xmlns:a16="http://schemas.microsoft.com/office/drawing/2014/main" id="{4783216D-B161-CD9D-15E5-23FFCAEA5638}"/>
              </a:ext>
            </a:extLst>
          </p:cNvPr>
          <p:cNvSpPr txBox="1"/>
          <p:nvPr/>
        </p:nvSpPr>
        <p:spPr>
          <a:xfrm>
            <a:off x="237267" y="4818184"/>
            <a:ext cx="1657978" cy="200055"/>
          </a:xfrm>
          <a:prstGeom prst="rect">
            <a:avLst/>
          </a:prstGeom>
          <a:noFill/>
        </p:spPr>
        <p:txBody>
          <a:bodyPr wrap="square" rtlCol="0">
            <a:spAutoFit/>
          </a:bodyPr>
          <a:lstStyle/>
          <a:p>
            <a:pPr algn="l"/>
            <a:r>
              <a:rPr lang="en-US" sz="700" dirty="0">
                <a:latin typeface="Arial" panose="020B0604020202020204" pitchFamily="34" charset="0"/>
                <a:cs typeface="Arial" panose="020B0604020202020204" pitchFamily="34" charset="0"/>
              </a:rPr>
              <a:t>Source: RBI</a:t>
            </a:r>
          </a:p>
        </p:txBody>
      </p:sp>
    </p:spTree>
    <p:extLst>
      <p:ext uri="{BB962C8B-B14F-4D97-AF65-F5344CB8AC3E}">
        <p14:creationId xmlns:p14="http://schemas.microsoft.com/office/powerpoint/2010/main" val="203025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1F94A80-ACAB-224D-A6FE-4D74AB524144}"/>
              </a:ext>
            </a:extLst>
          </p:cNvPr>
          <p:cNvSpPr>
            <a:spLocks noGrp="1"/>
          </p:cNvSpPr>
          <p:nvPr>
            <p:ph idx="1"/>
          </p:nvPr>
        </p:nvSpPr>
        <p:spPr>
          <a:xfrm>
            <a:off x="428815" y="1444795"/>
            <a:ext cx="4857722" cy="2185898"/>
          </a:xfrm>
        </p:spPr>
        <p:txBody>
          <a:bodyPr/>
          <a:lstStyle/>
          <a:p>
            <a:pPr marL="171450" indent="-171450">
              <a:buFont typeface="Arial" panose="020B0604020202020204" pitchFamily="34" charset="0"/>
              <a:buChar char="•"/>
            </a:pPr>
            <a:r>
              <a:rPr lang="en-US" dirty="0">
                <a:solidFill>
                  <a:schemeClr val="tx1"/>
                </a:solidFill>
              </a:rPr>
              <a:t>BharatQR is a shared QR code implementation, using the EMVCo QR Code specification</a:t>
            </a:r>
          </a:p>
          <a:p>
            <a:pPr marL="171450" indent="-171450">
              <a:buFont typeface="Arial" panose="020B0604020202020204" pitchFamily="34" charset="0"/>
              <a:buChar char="•"/>
            </a:pPr>
            <a:r>
              <a:rPr lang="en-US" dirty="0">
                <a:solidFill>
                  <a:schemeClr val="tx1"/>
                </a:solidFill>
              </a:rPr>
              <a:t>Bharat QR supports static and dynamic QR codes and both push and pull payment schemes.  It appears to be used primarily with merchant-presented QR codes.</a:t>
            </a:r>
          </a:p>
          <a:p>
            <a:pPr marL="171450" indent="-171450">
              <a:buFont typeface="Arial" panose="020B0604020202020204" pitchFamily="34" charset="0"/>
              <a:buChar char="•"/>
            </a:pPr>
            <a:r>
              <a:rPr lang="en-US" dirty="0">
                <a:solidFill>
                  <a:schemeClr val="tx1"/>
                </a:solidFill>
              </a:rPr>
              <a:t>It was launched in 2016, in cooperation with global card networks and the domestic RuPay card, operated by NPCI.</a:t>
            </a:r>
          </a:p>
          <a:p>
            <a:pPr marL="171450" indent="-171450">
              <a:buFont typeface="Arial" panose="020B0604020202020204" pitchFamily="34" charset="0"/>
              <a:buChar char="•"/>
            </a:pPr>
            <a:r>
              <a:rPr lang="en-US" dirty="0">
                <a:solidFill>
                  <a:schemeClr val="tx1"/>
                </a:solidFill>
              </a:rPr>
              <a:t>NPCI appears to be operating the “Repository” function for Bharat QR</a:t>
            </a:r>
          </a:p>
          <a:p>
            <a:pPr lvl="1"/>
            <a:endParaRPr lang="en-US" dirty="0">
              <a:solidFill>
                <a:schemeClr val="tx1"/>
              </a:solidFill>
            </a:endParaRPr>
          </a:p>
        </p:txBody>
      </p:sp>
      <p:sp>
        <p:nvSpPr>
          <p:cNvPr id="19" name="Text Placeholder 18">
            <a:extLst>
              <a:ext uri="{FF2B5EF4-FFF2-40B4-BE49-F238E27FC236}">
                <a16:creationId xmlns:a16="http://schemas.microsoft.com/office/drawing/2014/main" id="{9988C61F-1330-0E41-BB6E-F09450B04867}"/>
              </a:ext>
            </a:extLst>
          </p:cNvPr>
          <p:cNvSpPr>
            <a:spLocks noGrp="1"/>
          </p:cNvSpPr>
          <p:nvPr>
            <p:ph type="body" sz="quarter" idx="10"/>
          </p:nvPr>
        </p:nvSpPr>
        <p:spPr/>
        <p:txBody>
          <a:bodyPr/>
          <a:lstStyle/>
          <a:p>
            <a:r>
              <a:rPr lang="en-US" dirty="0">
                <a:solidFill>
                  <a:schemeClr val="tx1"/>
                </a:solidFill>
              </a:rPr>
              <a:t>A Shared QR Code Model</a:t>
            </a:r>
          </a:p>
        </p:txBody>
      </p:sp>
      <p:sp>
        <p:nvSpPr>
          <p:cNvPr id="2" name="Title 1">
            <a:extLst>
              <a:ext uri="{FF2B5EF4-FFF2-40B4-BE49-F238E27FC236}">
                <a16:creationId xmlns:a16="http://schemas.microsoft.com/office/drawing/2014/main" id="{93AF8727-20F2-4A45-9D8C-2C44E728578A}"/>
              </a:ext>
            </a:extLst>
          </p:cNvPr>
          <p:cNvSpPr>
            <a:spLocks noGrp="1"/>
          </p:cNvSpPr>
          <p:nvPr>
            <p:ph type="title"/>
          </p:nvPr>
        </p:nvSpPr>
        <p:spPr/>
        <p:txBody>
          <a:bodyPr/>
          <a:lstStyle/>
          <a:p>
            <a:r>
              <a:rPr lang="en-US" dirty="0"/>
              <a:t>India: Bharat QR</a:t>
            </a: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pic>
        <p:nvPicPr>
          <p:cNvPr id="8" name="Picture 7">
            <a:extLst>
              <a:ext uri="{FF2B5EF4-FFF2-40B4-BE49-F238E27FC236}">
                <a16:creationId xmlns:a16="http://schemas.microsoft.com/office/drawing/2014/main" id="{64BE00EB-A175-7D4F-888D-AF5549D64A74}"/>
              </a:ext>
            </a:extLst>
          </p:cNvPr>
          <p:cNvPicPr>
            <a:picLocks noChangeAspect="1"/>
          </p:cNvPicPr>
          <p:nvPr/>
        </p:nvPicPr>
        <p:blipFill>
          <a:blip r:embed="rId2"/>
          <a:stretch>
            <a:fillRect/>
          </a:stretch>
        </p:blipFill>
        <p:spPr>
          <a:xfrm>
            <a:off x="5599201" y="2269024"/>
            <a:ext cx="2890012" cy="177822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1EA3C37-F335-8D44-8FD4-E78AA200EF33}"/>
              </a:ext>
            </a:extLst>
          </p:cNvPr>
          <p:cNvSpPr txBox="1"/>
          <p:nvPr/>
        </p:nvSpPr>
        <p:spPr>
          <a:xfrm>
            <a:off x="428815" y="3647481"/>
            <a:ext cx="4542578" cy="821956"/>
          </a:xfrm>
          <a:prstGeom prst="rect">
            <a:avLst/>
          </a:prstGeom>
          <a:solidFill>
            <a:schemeClr val="accent3">
              <a:lumMod val="20000"/>
              <a:lumOff val="80000"/>
            </a:schemeClr>
          </a:solidFill>
        </p:spPr>
        <p:txBody>
          <a:bodyPr wrap="square" rtlCol="0">
            <a:spAutoFit/>
          </a:bodyPr>
          <a:lstStyle/>
          <a:p>
            <a:pPr algn="l">
              <a:lnSpc>
                <a:spcPct val="120000"/>
              </a:lnSpc>
              <a:spcBef>
                <a:spcPts val="300"/>
              </a:spcBef>
              <a:spcAft>
                <a:spcPts val="300"/>
              </a:spcAft>
            </a:pPr>
            <a:r>
              <a:rPr lang="en-US" sz="1000" dirty="0">
                <a:solidFill>
                  <a:schemeClr val="accent3">
                    <a:lumMod val="50000"/>
                  </a:schemeClr>
                </a:solidFill>
                <a:latin typeface="Arial" panose="020B0604020202020204" pitchFamily="34" charset="0"/>
                <a:cs typeface="Arial" panose="020B0604020202020204" pitchFamily="34" charset="0"/>
              </a:rPr>
              <a:t>It remains to be seen if the most popular payment method used with Bharat QR will be RuPay Debit Cards or UPI.  Both debit a consumer’s bank account.  UPI payments are less expensive to the merchant, but there are more RuPay enabled bank accounts.</a:t>
            </a:r>
          </a:p>
        </p:txBody>
      </p:sp>
      <p:grpSp>
        <p:nvGrpSpPr>
          <p:cNvPr id="29" name="Group 28">
            <a:extLst>
              <a:ext uri="{FF2B5EF4-FFF2-40B4-BE49-F238E27FC236}">
                <a16:creationId xmlns:a16="http://schemas.microsoft.com/office/drawing/2014/main" id="{2D53225C-38BB-FA46-AFCD-EF42F7E51431}"/>
              </a:ext>
            </a:extLst>
          </p:cNvPr>
          <p:cNvGrpSpPr/>
          <p:nvPr/>
        </p:nvGrpSpPr>
        <p:grpSpPr>
          <a:xfrm>
            <a:off x="7132741" y="285750"/>
            <a:ext cx="1554059" cy="1653663"/>
            <a:chOff x="857390" y="2629940"/>
            <a:chExt cx="1554059" cy="1653663"/>
          </a:xfrm>
        </p:grpSpPr>
        <p:sp>
          <p:nvSpPr>
            <p:cNvPr id="38" name="Rounded Rectangle 37">
              <a:extLst>
                <a:ext uri="{FF2B5EF4-FFF2-40B4-BE49-F238E27FC236}">
                  <a16:creationId xmlns:a16="http://schemas.microsoft.com/office/drawing/2014/main" id="{52D3E781-D3FA-B848-967D-0D10765F7EE0}"/>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900" b="1" dirty="0">
                  <a:solidFill>
                    <a:schemeClr val="accent3">
                      <a:lumMod val="75000"/>
                    </a:schemeClr>
                  </a:solidFill>
                  <a:latin typeface="Arial" panose="020B0604020202020204" pitchFamily="34" charset="0"/>
                  <a:cs typeface="Arial" panose="020B0604020202020204" pitchFamily="34" charset="0"/>
                </a:rPr>
                <a:t>Shared QR Code</a:t>
              </a:r>
              <a:br>
                <a:rPr lang="en-US" sz="900" b="1" dirty="0">
                  <a:solidFill>
                    <a:schemeClr val="accent3">
                      <a:lumMod val="75000"/>
                    </a:schemeClr>
                  </a:solidFill>
                  <a:latin typeface="Arial" panose="020B0604020202020204" pitchFamily="34" charset="0"/>
                  <a:cs typeface="Arial" panose="020B0604020202020204" pitchFamily="34" charset="0"/>
                </a:rPr>
              </a:br>
              <a:r>
                <a:rPr lang="en-US" sz="8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900" b="1" i="1" dirty="0">
                <a:solidFill>
                  <a:schemeClr val="accent3">
                    <a:lumMod val="75000"/>
                  </a:schemeClr>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E0DEEB8B-6F98-2F4B-B2C7-CD25B6D07DBB}"/>
                </a:ext>
              </a:extLst>
            </p:cNvPr>
            <p:cNvPicPr>
              <a:picLocks noChangeAspect="1"/>
            </p:cNvPicPr>
            <p:nvPr/>
          </p:nvPicPr>
          <p:blipFill>
            <a:blip r:embed="rId3"/>
            <a:stretch>
              <a:fillRect/>
            </a:stretch>
          </p:blipFill>
          <p:spPr>
            <a:xfrm>
              <a:off x="1920952" y="3739575"/>
              <a:ext cx="429768" cy="429768"/>
            </a:xfrm>
            <a:prstGeom prst="rect">
              <a:avLst/>
            </a:prstGeom>
          </p:spPr>
        </p:pic>
        <p:pic>
          <p:nvPicPr>
            <p:cNvPr id="40" name="Picture 39" descr="A close up of a logo&#10;&#10;Description automatically generated">
              <a:extLst>
                <a:ext uri="{FF2B5EF4-FFF2-40B4-BE49-F238E27FC236}">
                  <a16:creationId xmlns:a16="http://schemas.microsoft.com/office/drawing/2014/main" id="{D0BE2AB3-2B81-6D41-89AF-D289B26CC06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41" name="Picture 40" descr="A close up of a logo&#10;&#10;Description automatically generated">
              <a:extLst>
                <a:ext uri="{FF2B5EF4-FFF2-40B4-BE49-F238E27FC236}">
                  <a16:creationId xmlns:a16="http://schemas.microsoft.com/office/drawing/2014/main" id="{EAB699D8-4818-BE4C-B14D-D7328DB22059}"/>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42" name="Elbow Connector 41">
              <a:extLst>
                <a:ext uri="{FF2B5EF4-FFF2-40B4-BE49-F238E27FC236}">
                  <a16:creationId xmlns:a16="http://schemas.microsoft.com/office/drawing/2014/main" id="{82DCB776-37DB-524C-817E-359E45C5643F}"/>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311331E-5212-E744-9F41-84656932E3D4}"/>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6550BA9D-D2BD-DF4C-9A96-C1903D5C5382}"/>
                </a:ext>
              </a:extLst>
            </p:cNvPr>
            <p:cNvPicPr>
              <a:picLocks noChangeAspect="1"/>
            </p:cNvPicPr>
            <p:nvPr/>
          </p:nvPicPr>
          <p:blipFill>
            <a:blip r:embed="rId5">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45" name="Elbow Connector 44">
              <a:extLst>
                <a:ext uri="{FF2B5EF4-FFF2-40B4-BE49-F238E27FC236}">
                  <a16:creationId xmlns:a16="http://schemas.microsoft.com/office/drawing/2014/main" id="{19D4471A-DE75-CC49-A559-EF0D9C80E1F0}"/>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7180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73E8A8-1057-8547-B0B8-BB1C4F2B2E44}"/>
              </a:ext>
            </a:extLst>
          </p:cNvPr>
          <p:cNvSpPr>
            <a:spLocks noGrp="1"/>
          </p:cNvSpPr>
          <p:nvPr>
            <p:ph idx="1"/>
          </p:nvPr>
        </p:nvSpPr>
        <p:spPr>
          <a:xfrm>
            <a:off x="457200" y="1245004"/>
            <a:ext cx="3505200" cy="3068377"/>
          </a:xfrm>
        </p:spPr>
        <p:txBody>
          <a:bodyPr/>
          <a:lstStyle/>
          <a:p>
            <a:r>
              <a:rPr lang="en-US" sz="1050" dirty="0">
                <a:solidFill>
                  <a:schemeClr val="tx1"/>
                </a:solidFill>
              </a:rPr>
              <a:t>Thailand has a thriving economy and, at 95% a very high rate of adults with financial accounts.</a:t>
            </a:r>
          </a:p>
          <a:p>
            <a:r>
              <a:rPr lang="en-US" sz="1050" dirty="0">
                <a:solidFill>
                  <a:schemeClr val="tx1"/>
                </a:solidFill>
              </a:rPr>
              <a:t>The Bank of Thailand (BoT) oversees payments systems and regulation in the country, and maintains a National e-Payment Master Plan.  </a:t>
            </a:r>
          </a:p>
          <a:p>
            <a:r>
              <a:rPr lang="en-US" sz="1050" dirty="0">
                <a:solidFill>
                  <a:schemeClr val="tx1"/>
                </a:solidFill>
              </a:rPr>
              <a:t>In 2017, BoT launched PromptPay, an electronic retail payments system, to enable real time payments between users. The open-loop system uses a social token, such as a phone number or national identification number, as a payment alias. </a:t>
            </a:r>
          </a:p>
          <a:p>
            <a:r>
              <a:rPr lang="en-US" sz="1050" dirty="0">
                <a:solidFill>
                  <a:schemeClr val="tx1"/>
                </a:solidFill>
              </a:rPr>
              <a:t>The Thai government has encouraged adoption of </a:t>
            </a:r>
            <a:r>
              <a:rPr lang="en-US" sz="1050" dirty="0" err="1">
                <a:solidFill>
                  <a:schemeClr val="tx1"/>
                </a:solidFill>
              </a:rPr>
              <a:t>PromptPay</a:t>
            </a:r>
            <a:r>
              <a:rPr lang="en-US" sz="1050" dirty="0">
                <a:solidFill>
                  <a:schemeClr val="tx1"/>
                </a:solidFill>
              </a:rPr>
              <a:t> by paying out government benefits using the system. </a:t>
            </a:r>
          </a:p>
        </p:txBody>
      </p:sp>
      <p:sp>
        <p:nvSpPr>
          <p:cNvPr id="2" name="Title 1">
            <a:extLst>
              <a:ext uri="{FF2B5EF4-FFF2-40B4-BE49-F238E27FC236}">
                <a16:creationId xmlns:a16="http://schemas.microsoft.com/office/drawing/2014/main" id="{AFF99100-0430-4046-94E5-44CEFC8E85DE}"/>
              </a:ext>
            </a:extLst>
          </p:cNvPr>
          <p:cNvSpPr>
            <a:spLocks noGrp="1"/>
          </p:cNvSpPr>
          <p:nvPr>
            <p:ph type="title"/>
          </p:nvPr>
        </p:nvSpPr>
        <p:spPr/>
        <p:txBody>
          <a:bodyPr/>
          <a:lstStyle/>
          <a:p>
            <a:r>
              <a:rPr lang="en-US" dirty="0"/>
              <a:t>Thailand’s Standardized QR Code</a:t>
            </a:r>
          </a:p>
        </p:txBody>
      </p:sp>
      <p:pic>
        <p:nvPicPr>
          <p:cNvPr id="10" name="Picture 9">
            <a:extLst>
              <a:ext uri="{FF2B5EF4-FFF2-40B4-BE49-F238E27FC236}">
                <a16:creationId xmlns:a16="http://schemas.microsoft.com/office/drawing/2014/main" id="{71C1D0DA-5753-7540-B00C-496183156B5E}"/>
              </a:ext>
            </a:extLst>
          </p:cNvPr>
          <p:cNvPicPr>
            <a:picLocks noChangeAspect="1"/>
          </p:cNvPicPr>
          <p:nvPr/>
        </p:nvPicPr>
        <p:blipFill>
          <a:blip r:embed="rId2"/>
          <a:stretch>
            <a:fillRect/>
          </a:stretch>
        </p:blipFill>
        <p:spPr>
          <a:xfrm>
            <a:off x="4315768" y="1954139"/>
            <a:ext cx="4141649" cy="2227392"/>
          </a:xfrm>
          <a:prstGeom prst="rect">
            <a:avLst/>
          </a:prstGeom>
          <a:ln>
            <a:solidFill>
              <a:schemeClr val="bg1">
                <a:lumMod val="75000"/>
              </a:schemeClr>
            </a:solidFill>
          </a:ln>
        </p:spPr>
      </p:pic>
      <p:sp>
        <p:nvSpPr>
          <p:cNvPr id="11" name="TextBox 10">
            <a:extLst>
              <a:ext uri="{FF2B5EF4-FFF2-40B4-BE49-F238E27FC236}">
                <a16:creationId xmlns:a16="http://schemas.microsoft.com/office/drawing/2014/main" id="{E88C8B9D-2BD1-394B-B186-138FBEC19DCF}"/>
              </a:ext>
            </a:extLst>
          </p:cNvPr>
          <p:cNvSpPr txBox="1"/>
          <p:nvPr/>
        </p:nvSpPr>
        <p:spPr>
          <a:xfrm>
            <a:off x="4579012" y="1245005"/>
            <a:ext cx="3615161" cy="646331"/>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Bank of Thailand’s PromptPay Vision</a:t>
            </a:r>
          </a:p>
          <a:p>
            <a:pPr algn="ctr"/>
            <a:r>
              <a:rPr lang="en-US" sz="1200" dirty="0">
                <a:latin typeface="Arial" panose="020B0604020202020204" pitchFamily="34" charset="0"/>
                <a:cs typeface="Arial" panose="020B0604020202020204" pitchFamily="34" charset="0"/>
              </a:rPr>
              <a:t>Includes multiple use cases and multiple payments addresses</a:t>
            </a:r>
          </a:p>
        </p:txBody>
      </p:sp>
    </p:spTree>
    <p:extLst>
      <p:ext uri="{BB962C8B-B14F-4D97-AF65-F5344CB8AC3E}">
        <p14:creationId xmlns:p14="http://schemas.microsoft.com/office/powerpoint/2010/main" val="1430290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5EE1-46E3-C645-9DB0-0EE0C68793B7}"/>
              </a:ext>
            </a:extLst>
          </p:cNvPr>
          <p:cNvSpPr>
            <a:spLocks noGrp="1"/>
          </p:cNvSpPr>
          <p:nvPr>
            <p:ph type="title"/>
          </p:nvPr>
        </p:nvSpPr>
        <p:spPr/>
        <p:txBody>
          <a:bodyPr/>
          <a:lstStyle/>
          <a:p>
            <a:r>
              <a:rPr lang="en-US" dirty="0"/>
              <a:t>Thailand’s Standardized QR Code</a:t>
            </a:r>
          </a:p>
        </p:txBody>
      </p:sp>
      <p:sp>
        <p:nvSpPr>
          <p:cNvPr id="5" name="Content Placeholder 4">
            <a:extLst>
              <a:ext uri="{FF2B5EF4-FFF2-40B4-BE49-F238E27FC236}">
                <a16:creationId xmlns:a16="http://schemas.microsoft.com/office/drawing/2014/main" id="{41F94A80-ACAB-224D-A6FE-4D74AB524144}"/>
              </a:ext>
            </a:extLst>
          </p:cNvPr>
          <p:cNvSpPr>
            <a:spLocks noGrp="1"/>
          </p:cNvSpPr>
          <p:nvPr>
            <p:ph idx="1"/>
          </p:nvPr>
        </p:nvSpPr>
        <p:spPr>
          <a:xfrm>
            <a:off x="457200" y="1660888"/>
            <a:ext cx="3683876" cy="2594560"/>
          </a:xfrm>
        </p:spPr>
        <p:txBody>
          <a:bodyPr/>
          <a:lstStyle/>
          <a:p>
            <a:r>
              <a:rPr lang="en-US" b="0" dirty="0">
                <a:solidFill>
                  <a:schemeClr val="tx1"/>
                </a:solidFill>
              </a:rPr>
              <a:t>Thailand launched a shared QR code payment system in 2017, operated by the Bank of Thailand.  This implementation uses the EMVCo Merchant Presented Standards. All information is formatted using TLV and is readable to any scanner. </a:t>
            </a:r>
          </a:p>
          <a:p>
            <a:r>
              <a:rPr lang="en-US" b="0" dirty="0">
                <a:solidFill>
                  <a:schemeClr val="tx1"/>
                </a:solidFill>
              </a:rPr>
              <a:t>The implementation is for merchant presented QR codes, with both static and dynamic modes supported, as well as the ability to create a request for payment tied to an invoice.</a:t>
            </a:r>
          </a:p>
          <a:p>
            <a:r>
              <a:rPr lang="en-US" b="0" dirty="0">
                <a:solidFill>
                  <a:schemeClr val="tx1"/>
                </a:solidFill>
              </a:rPr>
              <a:t>Although the system does not rely on any single payment rail, it does enable payments via PromptPay, Thailand’s real time retail payment system. PromptPay is expected to become the dominant underlying payment mechanism used with the QR code implementation.</a:t>
            </a:r>
          </a:p>
          <a:p>
            <a:endParaRPr lang="en-US" b="0" dirty="0">
              <a:solidFill>
                <a:schemeClr val="tx1"/>
              </a:solidFill>
            </a:endParaRPr>
          </a:p>
          <a:p>
            <a:endParaRPr lang="en-US" b="0" dirty="0">
              <a:solidFill>
                <a:schemeClr val="tx1"/>
              </a:solidFill>
            </a:endParaRPr>
          </a:p>
          <a:p>
            <a:endParaRPr lang="en-US" b="0" dirty="0">
              <a:solidFill>
                <a:schemeClr val="tx1"/>
              </a:solidFill>
            </a:endParaRPr>
          </a:p>
          <a:p>
            <a:endParaRPr lang="en-US" b="0" dirty="0">
              <a:solidFill>
                <a:schemeClr val="tx1"/>
              </a:solidFill>
            </a:endParaRPr>
          </a:p>
          <a:p>
            <a:endParaRPr lang="en-US" b="0" dirty="0">
              <a:solidFill>
                <a:schemeClr val="tx1"/>
              </a:solidFill>
            </a:endParaRPr>
          </a:p>
        </p:txBody>
      </p:sp>
      <p:sp>
        <p:nvSpPr>
          <p:cNvPr id="19" name="Text Placeholder 18">
            <a:extLst>
              <a:ext uri="{FF2B5EF4-FFF2-40B4-BE49-F238E27FC236}">
                <a16:creationId xmlns:a16="http://schemas.microsoft.com/office/drawing/2014/main" id="{9988C61F-1330-0E41-BB6E-F09450B04867}"/>
              </a:ext>
            </a:extLst>
          </p:cNvPr>
          <p:cNvSpPr>
            <a:spLocks noGrp="1"/>
          </p:cNvSpPr>
          <p:nvPr>
            <p:ph type="body" sz="quarter" idx="10"/>
          </p:nvPr>
        </p:nvSpPr>
        <p:spPr/>
        <p:txBody>
          <a:bodyPr/>
          <a:lstStyle/>
          <a:p>
            <a:r>
              <a:rPr lang="en-US" dirty="0">
                <a:solidFill>
                  <a:schemeClr val="tx1"/>
                </a:solidFill>
              </a:rPr>
              <a:t>A Shared QR Code Model with a Dominant Instant Payment System (PromptPay)</a:t>
            </a: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sp>
        <p:nvSpPr>
          <p:cNvPr id="14" name="Content Placeholder 2">
            <a:extLst>
              <a:ext uri="{FF2B5EF4-FFF2-40B4-BE49-F238E27FC236}">
                <a16:creationId xmlns:a16="http://schemas.microsoft.com/office/drawing/2014/main" id="{B303FA78-7DC6-D44E-8CA1-993E5827B668}"/>
              </a:ext>
            </a:extLst>
          </p:cNvPr>
          <p:cNvSpPr txBox="1">
            <a:spLocks/>
          </p:cNvSpPr>
          <p:nvPr/>
        </p:nvSpPr>
        <p:spPr>
          <a:xfrm>
            <a:off x="3719512" y="3649142"/>
            <a:ext cx="3022601" cy="778918"/>
          </a:xfrm>
          <a:prstGeom prst="rect">
            <a:avLst/>
          </a:prstGeom>
        </p:spPr>
        <p:txBody>
          <a:bodyPr vert="horz" lIns="0" tIns="0" rIns="0" bIns="0" rtlCol="0">
            <a:noAutofit/>
          </a:bodyPr>
          <a:lstStyle>
            <a:defPPr>
              <a:defRPr lang="en-US"/>
            </a:defPPr>
            <a:lvl1pPr indent="0" defTabSz="685800">
              <a:lnSpc>
                <a:spcPct val="120000"/>
              </a:lnSpc>
              <a:spcBef>
                <a:spcPts val="300"/>
              </a:spcBef>
              <a:spcAft>
                <a:spcPts val="600"/>
              </a:spcAft>
              <a:buFont typeface="Arial" panose="020B0604020202020204" pitchFamily="34" charset="0"/>
              <a:buChar char="​"/>
              <a:defRPr sz="1050" b="1" i="0">
                <a:solidFill>
                  <a:schemeClr val="accent2"/>
                </a:solidFill>
                <a:latin typeface="Arial Narrow" panose="020B0604020202020204" pitchFamily="34" charset="0"/>
                <a:cs typeface="Arial Narrow" panose="020B0604020202020204" pitchFamily="34" charset="0"/>
              </a:defRPr>
            </a:lvl1pPr>
            <a:lvl2pPr marL="171450" indent="-171450" defTabSz="685800">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a:solidFill>
                  <a:schemeClr val="accent6">
                    <a:lumMod val="50000"/>
                    <a:lumOff val="50000"/>
                  </a:schemeClr>
                </a:solidFill>
                <a:latin typeface="Arial" panose="020B0604020202020204" pitchFamily="34" charset="0"/>
              </a:defRPr>
            </a:lvl2pPr>
            <a:lvl3pPr marL="0" indent="0" defTabSz="685800">
              <a:lnSpc>
                <a:spcPct val="110000"/>
              </a:lnSpc>
              <a:spcBef>
                <a:spcPts val="450"/>
              </a:spcBef>
              <a:spcAft>
                <a:spcPts val="0"/>
              </a:spcAft>
              <a:buFont typeface="Arial" panose="020B0604020202020204" pitchFamily="34" charset="0"/>
              <a:buChar char="​"/>
              <a:defRPr sz="825" b="0" i="0">
                <a:solidFill>
                  <a:schemeClr val="accent4"/>
                </a:solidFill>
                <a:latin typeface="Arial" panose="020B0604020202020204" pitchFamily="34" charset="0"/>
                <a:cs typeface="Arial" panose="020B0604020202020204" pitchFamily="34" charset="0"/>
              </a:defRPr>
            </a:lvl3pPr>
            <a:lvl4pPr marL="0" indent="0" defTabSz="685800">
              <a:lnSpc>
                <a:spcPct val="114000"/>
              </a:lnSpc>
              <a:spcBef>
                <a:spcPts val="45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4pPr>
            <a:lvl5pPr marL="128588" indent="-128588" defTabSz="685800">
              <a:lnSpc>
                <a:spcPct val="95000"/>
              </a:lnSpc>
              <a:spcBef>
                <a:spcPts val="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5pPr>
            <a:lvl6pPr marL="258366" indent="-129779" defTabSz="685800">
              <a:lnSpc>
                <a:spcPct val="85000"/>
              </a:lnSpc>
              <a:spcBef>
                <a:spcPct val="20000"/>
              </a:spcBef>
              <a:spcAft>
                <a:spcPts val="450"/>
              </a:spcAft>
              <a:buFont typeface="Arial" panose="020B0604020202020204" pitchFamily="34" charset="0"/>
              <a:buChar char="•"/>
              <a:defRPr sz="825" b="0" i="0" baseline="0">
                <a:solidFill>
                  <a:schemeClr val="tx2"/>
                </a:solidFill>
                <a:latin typeface="Arial" panose="020B0604020202020204" pitchFamily="34" charset="0"/>
              </a:defRPr>
            </a:lvl6pPr>
            <a:lvl7pPr marL="0" indent="0" defTabSz="685800">
              <a:spcBef>
                <a:spcPts val="450"/>
              </a:spcBef>
              <a:spcAft>
                <a:spcPts val="450"/>
              </a:spcAft>
              <a:buClr>
                <a:schemeClr val="bg2"/>
              </a:buClr>
              <a:buFont typeface="Arial" panose="020B0604020202020204" pitchFamily="34" charset="0"/>
              <a:buChar char="​"/>
              <a:defRPr sz="1125" b="0" i="0" baseline="0">
                <a:solidFill>
                  <a:schemeClr val="bg2"/>
                </a:solidFill>
                <a:latin typeface="Arial" panose="020B0604020202020204" pitchFamily="34" charset="0"/>
              </a:defRPr>
            </a:lvl7pPr>
            <a:lvl8pPr marL="128588" indent="-128588" defTabSz="685800">
              <a:spcBef>
                <a:spcPts val="0"/>
              </a:spcBef>
              <a:spcAft>
                <a:spcPts val="450"/>
              </a:spcAft>
              <a:buFont typeface="Arial" panose="020B0604020202020204" pitchFamily="34" charset="0"/>
              <a:buChar char="•"/>
              <a:defRPr sz="825" b="0" i="0">
                <a:solidFill>
                  <a:schemeClr val="bg2"/>
                </a:solidFill>
                <a:latin typeface="Arial" panose="020B0604020202020204" pitchFamily="34" charset="0"/>
              </a:defRPr>
            </a:lvl8pPr>
            <a:lvl9pPr marL="258366" indent="-129779" defTabSz="685800">
              <a:spcBef>
                <a:spcPct val="20000"/>
              </a:spcBef>
              <a:spcAft>
                <a:spcPts val="450"/>
              </a:spcAft>
              <a:buFont typeface="Arial" panose="020B0604020202020204" pitchFamily="34" charset="0"/>
              <a:buChar char="•"/>
              <a:defRPr sz="825" b="0" i="0">
                <a:solidFill>
                  <a:schemeClr val="bg2"/>
                </a:solidFill>
                <a:latin typeface="Arial" panose="020B0604020202020204" pitchFamily="34" charset="0"/>
              </a:defRPr>
            </a:lvl9pPr>
          </a:lstStyle>
          <a:p>
            <a:pPr algn="just"/>
            <a:endParaRPr lang="en-US" b="0" dirty="0">
              <a:solidFill>
                <a:schemeClr val="tx1"/>
              </a:solidFill>
              <a:latin typeface="Arial" panose="020B0604020202020204" pitchFamily="34" charset="0"/>
              <a:cs typeface="Arial" panose="020B0604020202020204" pitchFamily="34" charset="0"/>
            </a:endParaRPr>
          </a:p>
        </p:txBody>
      </p:sp>
      <p:sp>
        <p:nvSpPr>
          <p:cNvPr id="15" name="Content Placeholder 4">
            <a:extLst>
              <a:ext uri="{FF2B5EF4-FFF2-40B4-BE49-F238E27FC236}">
                <a16:creationId xmlns:a16="http://schemas.microsoft.com/office/drawing/2014/main" id="{B1C578D2-9C2E-1141-BD2B-81DE5FAF38FA}"/>
              </a:ext>
            </a:extLst>
          </p:cNvPr>
          <p:cNvSpPr txBox="1">
            <a:spLocks/>
          </p:cNvSpPr>
          <p:nvPr/>
        </p:nvSpPr>
        <p:spPr>
          <a:xfrm>
            <a:off x="3719512" y="545554"/>
            <a:ext cx="3022601" cy="1842591"/>
          </a:xfrm>
          <a:prstGeom prst="rect">
            <a:avLst/>
          </a:prstGeom>
        </p:spPr>
        <p:txBody>
          <a:bodyPr vert="horz" lIns="0" tIns="0" rIns="0" bIns="0" rtlCol="0">
            <a:noAutofit/>
          </a:bodyPr>
          <a:lstStyle>
            <a:defPPr>
              <a:defRPr lang="en-US"/>
            </a:defPPr>
            <a:lvl1pPr indent="0" defTabSz="685800">
              <a:lnSpc>
                <a:spcPct val="120000"/>
              </a:lnSpc>
              <a:spcBef>
                <a:spcPts val="450"/>
              </a:spcBef>
              <a:spcAft>
                <a:spcPts val="900"/>
              </a:spcAft>
              <a:buFont typeface="Arial" panose="020B0604020202020204" pitchFamily="34" charset="0"/>
              <a:buChar char="​"/>
              <a:defRPr sz="1200" b="1" i="0">
                <a:solidFill>
                  <a:schemeClr val="accent2"/>
                </a:solidFill>
                <a:latin typeface="Arial" panose="020B0604020202020204" pitchFamily="34" charset="0"/>
              </a:defRPr>
            </a:lvl1pPr>
            <a:lvl2pPr marL="171450" indent="-171450" defTabSz="685800">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a:solidFill>
                  <a:schemeClr val="accent6">
                    <a:lumMod val="50000"/>
                    <a:lumOff val="50000"/>
                  </a:schemeClr>
                </a:solidFill>
                <a:latin typeface="Arial" panose="020B0604020202020204" pitchFamily="34" charset="0"/>
              </a:defRPr>
            </a:lvl2pPr>
            <a:lvl3pPr marL="0" indent="0" defTabSz="685800">
              <a:lnSpc>
                <a:spcPct val="110000"/>
              </a:lnSpc>
              <a:spcBef>
                <a:spcPts val="450"/>
              </a:spcBef>
              <a:spcAft>
                <a:spcPts val="0"/>
              </a:spcAft>
              <a:buFont typeface="Arial" panose="020B0604020202020204" pitchFamily="34" charset="0"/>
              <a:buChar char="​"/>
              <a:defRPr sz="825" b="0" i="0">
                <a:solidFill>
                  <a:schemeClr val="accent4"/>
                </a:solidFill>
                <a:latin typeface="Arial" panose="020B0604020202020204" pitchFamily="34" charset="0"/>
                <a:cs typeface="Arial" panose="020B0604020202020204" pitchFamily="34" charset="0"/>
              </a:defRPr>
            </a:lvl3pPr>
            <a:lvl4pPr marL="0" indent="0" defTabSz="685800">
              <a:lnSpc>
                <a:spcPct val="114000"/>
              </a:lnSpc>
              <a:spcBef>
                <a:spcPts val="45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4pPr>
            <a:lvl5pPr marL="128588" indent="-128588" defTabSz="685800">
              <a:lnSpc>
                <a:spcPct val="95000"/>
              </a:lnSpc>
              <a:spcBef>
                <a:spcPts val="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5pPr>
            <a:lvl6pPr marL="258366" indent="-129779" defTabSz="685800">
              <a:lnSpc>
                <a:spcPct val="85000"/>
              </a:lnSpc>
              <a:spcBef>
                <a:spcPct val="20000"/>
              </a:spcBef>
              <a:spcAft>
                <a:spcPts val="450"/>
              </a:spcAft>
              <a:buFont typeface="Arial" panose="020B0604020202020204" pitchFamily="34" charset="0"/>
              <a:buChar char="•"/>
              <a:defRPr sz="825" b="0" i="0" baseline="0">
                <a:solidFill>
                  <a:schemeClr val="tx2"/>
                </a:solidFill>
                <a:latin typeface="Arial" panose="020B0604020202020204" pitchFamily="34" charset="0"/>
              </a:defRPr>
            </a:lvl6pPr>
            <a:lvl7pPr marL="0" indent="0" defTabSz="685800">
              <a:spcBef>
                <a:spcPts val="450"/>
              </a:spcBef>
              <a:spcAft>
                <a:spcPts val="450"/>
              </a:spcAft>
              <a:buClr>
                <a:schemeClr val="bg2"/>
              </a:buClr>
              <a:buFont typeface="Arial" panose="020B0604020202020204" pitchFamily="34" charset="0"/>
              <a:buChar char="​"/>
              <a:defRPr sz="1125" b="0" i="0" baseline="0">
                <a:solidFill>
                  <a:schemeClr val="bg2"/>
                </a:solidFill>
                <a:latin typeface="Arial" panose="020B0604020202020204" pitchFamily="34" charset="0"/>
              </a:defRPr>
            </a:lvl7pPr>
            <a:lvl8pPr marL="128588" indent="-128588" defTabSz="685800">
              <a:spcBef>
                <a:spcPts val="0"/>
              </a:spcBef>
              <a:spcAft>
                <a:spcPts val="450"/>
              </a:spcAft>
              <a:buFont typeface="Arial" panose="020B0604020202020204" pitchFamily="34" charset="0"/>
              <a:buChar char="•"/>
              <a:defRPr sz="825" b="0" i="0">
                <a:solidFill>
                  <a:schemeClr val="bg2"/>
                </a:solidFill>
                <a:latin typeface="Arial" panose="020B0604020202020204" pitchFamily="34" charset="0"/>
              </a:defRPr>
            </a:lvl8pPr>
            <a:lvl9pPr marL="258366" indent="-129779" defTabSz="685800">
              <a:spcBef>
                <a:spcPct val="20000"/>
              </a:spcBef>
              <a:spcAft>
                <a:spcPts val="450"/>
              </a:spcAft>
              <a:buFont typeface="Arial" panose="020B0604020202020204" pitchFamily="34" charset="0"/>
              <a:buChar char="•"/>
              <a:defRPr sz="825" b="0" i="0">
                <a:solidFill>
                  <a:schemeClr val="bg2"/>
                </a:solidFill>
                <a:latin typeface="Arial" panose="020B0604020202020204" pitchFamily="34" charset="0"/>
              </a:defRPr>
            </a:lvl9pPr>
          </a:lstStyle>
          <a:p>
            <a:pPr algn="just">
              <a:spcBef>
                <a:spcPts val="300"/>
              </a:spcBef>
              <a:spcAft>
                <a:spcPts val="600"/>
              </a:spcAft>
            </a:pPr>
            <a:endParaRPr lang="en-US" sz="1050" b="0" dirty="0">
              <a:solidFill>
                <a:schemeClr val="tx1"/>
              </a:solidFill>
              <a:cs typeface="Arial" panose="020B0604020202020204" pitchFamily="34" charset="0"/>
            </a:endParaRPr>
          </a:p>
        </p:txBody>
      </p:sp>
      <p:sp>
        <p:nvSpPr>
          <p:cNvPr id="16" name="Content Placeholder 4">
            <a:extLst>
              <a:ext uri="{FF2B5EF4-FFF2-40B4-BE49-F238E27FC236}">
                <a16:creationId xmlns:a16="http://schemas.microsoft.com/office/drawing/2014/main" id="{7E348A52-4D2F-954E-97F1-798B0FBD16E5}"/>
              </a:ext>
            </a:extLst>
          </p:cNvPr>
          <p:cNvSpPr txBox="1">
            <a:spLocks/>
          </p:cNvSpPr>
          <p:nvPr/>
        </p:nvSpPr>
        <p:spPr>
          <a:xfrm>
            <a:off x="4589863" y="5512332"/>
            <a:ext cx="3022601" cy="1255850"/>
          </a:xfrm>
          <a:prstGeom prst="rect">
            <a:avLst/>
          </a:prstGeom>
        </p:spPr>
        <p:txBody>
          <a:bodyPr vert="horz" lIns="0" tIns="0" rIns="0" bIns="0" rtlCol="0">
            <a:noAutofit/>
          </a:bodyPr>
          <a:lstStyle>
            <a:defPPr>
              <a:defRPr lang="en-US"/>
            </a:defPPr>
            <a:lvl1pPr indent="0" defTabSz="685800">
              <a:lnSpc>
                <a:spcPct val="120000"/>
              </a:lnSpc>
              <a:spcBef>
                <a:spcPts val="450"/>
              </a:spcBef>
              <a:spcAft>
                <a:spcPts val="900"/>
              </a:spcAft>
              <a:buFont typeface="Arial" panose="020B0604020202020204" pitchFamily="34" charset="0"/>
              <a:buChar char="​"/>
              <a:defRPr sz="1200" b="1" i="0">
                <a:solidFill>
                  <a:schemeClr val="accent2"/>
                </a:solidFill>
                <a:latin typeface="Arial" panose="020B0604020202020204" pitchFamily="34" charset="0"/>
              </a:defRPr>
            </a:lvl1pPr>
            <a:lvl2pPr marL="171450" indent="-171450" defTabSz="685800">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a:solidFill>
                  <a:schemeClr val="accent6">
                    <a:lumMod val="50000"/>
                    <a:lumOff val="50000"/>
                  </a:schemeClr>
                </a:solidFill>
                <a:latin typeface="Arial" panose="020B0604020202020204" pitchFamily="34" charset="0"/>
              </a:defRPr>
            </a:lvl2pPr>
            <a:lvl3pPr marL="0" indent="0" defTabSz="685800">
              <a:lnSpc>
                <a:spcPct val="110000"/>
              </a:lnSpc>
              <a:spcBef>
                <a:spcPts val="450"/>
              </a:spcBef>
              <a:spcAft>
                <a:spcPts val="0"/>
              </a:spcAft>
              <a:buFont typeface="Arial" panose="020B0604020202020204" pitchFamily="34" charset="0"/>
              <a:buChar char="​"/>
              <a:defRPr sz="825" b="0" i="0">
                <a:solidFill>
                  <a:schemeClr val="accent4"/>
                </a:solidFill>
                <a:latin typeface="Arial" panose="020B0604020202020204" pitchFamily="34" charset="0"/>
                <a:cs typeface="Arial" panose="020B0604020202020204" pitchFamily="34" charset="0"/>
              </a:defRPr>
            </a:lvl3pPr>
            <a:lvl4pPr marL="0" indent="0" defTabSz="685800">
              <a:lnSpc>
                <a:spcPct val="114000"/>
              </a:lnSpc>
              <a:spcBef>
                <a:spcPts val="45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4pPr>
            <a:lvl5pPr marL="128588" indent="-128588" defTabSz="685800">
              <a:lnSpc>
                <a:spcPct val="95000"/>
              </a:lnSpc>
              <a:spcBef>
                <a:spcPts val="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5pPr>
            <a:lvl6pPr marL="258366" indent="-129779" defTabSz="685800">
              <a:lnSpc>
                <a:spcPct val="85000"/>
              </a:lnSpc>
              <a:spcBef>
                <a:spcPct val="20000"/>
              </a:spcBef>
              <a:spcAft>
                <a:spcPts val="450"/>
              </a:spcAft>
              <a:buFont typeface="Arial" panose="020B0604020202020204" pitchFamily="34" charset="0"/>
              <a:buChar char="•"/>
              <a:defRPr sz="825" b="0" i="0" baseline="0">
                <a:solidFill>
                  <a:schemeClr val="tx2"/>
                </a:solidFill>
                <a:latin typeface="Arial" panose="020B0604020202020204" pitchFamily="34" charset="0"/>
              </a:defRPr>
            </a:lvl6pPr>
            <a:lvl7pPr marL="0" indent="0" defTabSz="685800">
              <a:spcBef>
                <a:spcPts val="450"/>
              </a:spcBef>
              <a:spcAft>
                <a:spcPts val="450"/>
              </a:spcAft>
              <a:buClr>
                <a:schemeClr val="bg2"/>
              </a:buClr>
              <a:buFont typeface="Arial" panose="020B0604020202020204" pitchFamily="34" charset="0"/>
              <a:buChar char="​"/>
              <a:defRPr sz="1125" b="0" i="0" baseline="0">
                <a:solidFill>
                  <a:schemeClr val="bg2"/>
                </a:solidFill>
                <a:latin typeface="Arial" panose="020B0604020202020204" pitchFamily="34" charset="0"/>
              </a:defRPr>
            </a:lvl7pPr>
            <a:lvl8pPr marL="128588" indent="-128588" defTabSz="685800">
              <a:spcBef>
                <a:spcPts val="0"/>
              </a:spcBef>
              <a:spcAft>
                <a:spcPts val="450"/>
              </a:spcAft>
              <a:buFont typeface="Arial" panose="020B0604020202020204" pitchFamily="34" charset="0"/>
              <a:buChar char="•"/>
              <a:defRPr sz="825" b="0" i="0">
                <a:solidFill>
                  <a:schemeClr val="bg2"/>
                </a:solidFill>
                <a:latin typeface="Arial" panose="020B0604020202020204" pitchFamily="34" charset="0"/>
              </a:defRPr>
            </a:lvl8pPr>
            <a:lvl9pPr marL="258366" indent="-129779" defTabSz="685800">
              <a:spcBef>
                <a:spcPct val="20000"/>
              </a:spcBef>
              <a:spcAft>
                <a:spcPts val="450"/>
              </a:spcAft>
              <a:buFont typeface="Arial" panose="020B0604020202020204" pitchFamily="34" charset="0"/>
              <a:buChar char="•"/>
              <a:defRPr sz="825" b="0" i="0">
                <a:solidFill>
                  <a:schemeClr val="bg2"/>
                </a:solidFill>
                <a:latin typeface="Arial" panose="020B0604020202020204" pitchFamily="34" charset="0"/>
              </a:defRPr>
            </a:lvl9pPr>
          </a:lstStyle>
          <a:p>
            <a:pPr algn="just"/>
            <a:endParaRPr lang="en-US" sz="1050" b="0" dirty="0">
              <a:solidFill>
                <a:schemeClr val="tx1"/>
              </a:solidFill>
              <a:cs typeface="Arial" panose="020B0604020202020204" pitchFamily="34" charset="0"/>
            </a:endParaRPr>
          </a:p>
        </p:txBody>
      </p:sp>
      <p:sp>
        <p:nvSpPr>
          <p:cNvPr id="22" name="Content Placeholder 4">
            <a:extLst>
              <a:ext uri="{FF2B5EF4-FFF2-40B4-BE49-F238E27FC236}">
                <a16:creationId xmlns:a16="http://schemas.microsoft.com/office/drawing/2014/main" id="{61093289-E6A6-B340-8534-FEAE8BA0F021}"/>
              </a:ext>
            </a:extLst>
          </p:cNvPr>
          <p:cNvSpPr txBox="1">
            <a:spLocks/>
          </p:cNvSpPr>
          <p:nvPr/>
        </p:nvSpPr>
        <p:spPr>
          <a:xfrm>
            <a:off x="293484" y="3828071"/>
            <a:ext cx="8435090" cy="705142"/>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1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mn-cs"/>
              </a:defRPr>
            </a:lvl9pPr>
          </a:lstStyle>
          <a:p>
            <a:pPr marL="171450" indent="-171450">
              <a:buFont typeface="Arial" panose="020B0604020202020204" pitchFamily="34" charset="0"/>
              <a:buChar char="•"/>
            </a:pPr>
            <a:endParaRPr lang="en-US" dirty="0">
              <a:solidFill>
                <a:schemeClr val="tx1"/>
              </a:solidFill>
            </a:endParaRPr>
          </a:p>
        </p:txBody>
      </p:sp>
      <p:grpSp>
        <p:nvGrpSpPr>
          <p:cNvPr id="23" name="Group 22">
            <a:extLst>
              <a:ext uri="{FF2B5EF4-FFF2-40B4-BE49-F238E27FC236}">
                <a16:creationId xmlns:a16="http://schemas.microsoft.com/office/drawing/2014/main" id="{A47EF17E-5612-BA48-A36F-9E44BC8B2931}"/>
              </a:ext>
            </a:extLst>
          </p:cNvPr>
          <p:cNvGrpSpPr/>
          <p:nvPr/>
        </p:nvGrpSpPr>
        <p:grpSpPr>
          <a:xfrm>
            <a:off x="4710907" y="2250006"/>
            <a:ext cx="4181383" cy="2184639"/>
            <a:chOff x="4776186" y="1464503"/>
            <a:chExt cx="4181383" cy="2184639"/>
          </a:xfrm>
        </p:grpSpPr>
        <p:grpSp>
          <p:nvGrpSpPr>
            <p:cNvPr id="13" name="Group 12">
              <a:extLst>
                <a:ext uri="{FF2B5EF4-FFF2-40B4-BE49-F238E27FC236}">
                  <a16:creationId xmlns:a16="http://schemas.microsoft.com/office/drawing/2014/main" id="{9E7C5FED-0F98-C848-82E5-079C3A2DCB30}"/>
                </a:ext>
              </a:extLst>
            </p:cNvPr>
            <p:cNvGrpSpPr/>
            <p:nvPr/>
          </p:nvGrpSpPr>
          <p:grpSpPr>
            <a:xfrm>
              <a:off x="4952621" y="1585597"/>
              <a:ext cx="3828512" cy="1942450"/>
              <a:chOff x="4900062" y="1464503"/>
              <a:chExt cx="3828512" cy="1942450"/>
            </a:xfrm>
          </p:grpSpPr>
          <p:pic>
            <p:nvPicPr>
              <p:cNvPr id="20" name="Picture 19">
                <a:extLst>
                  <a:ext uri="{FF2B5EF4-FFF2-40B4-BE49-F238E27FC236}">
                    <a16:creationId xmlns:a16="http://schemas.microsoft.com/office/drawing/2014/main" id="{B16F3B7F-1319-AE4A-9BAC-A66230B11237}"/>
                  </a:ext>
                </a:extLst>
              </p:cNvPr>
              <p:cNvPicPr>
                <a:picLocks noChangeAspect="1"/>
              </p:cNvPicPr>
              <p:nvPr/>
            </p:nvPicPr>
            <p:blipFill>
              <a:blip r:embed="rId2"/>
              <a:stretch>
                <a:fillRect/>
              </a:stretch>
            </p:blipFill>
            <p:spPr>
              <a:xfrm>
                <a:off x="4900062" y="1875548"/>
                <a:ext cx="3828512" cy="1531405"/>
              </a:xfrm>
              <a:prstGeom prst="rect">
                <a:avLst/>
              </a:prstGeom>
              <a:ln>
                <a:noFill/>
              </a:ln>
            </p:spPr>
          </p:pic>
          <p:sp>
            <p:nvSpPr>
              <p:cNvPr id="21" name="TextBox 20">
                <a:extLst>
                  <a:ext uri="{FF2B5EF4-FFF2-40B4-BE49-F238E27FC236}">
                    <a16:creationId xmlns:a16="http://schemas.microsoft.com/office/drawing/2014/main" id="{A7982536-45C4-334B-944C-8763E9E02C2F}"/>
                  </a:ext>
                </a:extLst>
              </p:cNvPr>
              <p:cNvSpPr txBox="1"/>
              <p:nvPr/>
            </p:nvSpPr>
            <p:spPr>
              <a:xfrm>
                <a:off x="5006738" y="1464503"/>
                <a:ext cx="3615161"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Bank of Thailand’s QR Code Vision</a:t>
                </a:r>
              </a:p>
              <a:p>
                <a:pPr algn="ctr"/>
                <a:r>
                  <a:rPr lang="en-US" sz="1200" dirty="0">
                    <a:latin typeface="Arial" panose="020B0604020202020204" pitchFamily="34" charset="0"/>
                    <a:cs typeface="Arial" panose="020B0604020202020204" pitchFamily="34" charset="0"/>
                  </a:rPr>
                  <a:t>All payments forms, remote and point-of-sale</a:t>
                </a:r>
              </a:p>
            </p:txBody>
          </p:sp>
        </p:grpSp>
        <p:sp>
          <p:nvSpPr>
            <p:cNvPr id="12" name="Rectangle 11">
              <a:extLst>
                <a:ext uri="{FF2B5EF4-FFF2-40B4-BE49-F238E27FC236}">
                  <a16:creationId xmlns:a16="http://schemas.microsoft.com/office/drawing/2014/main" id="{53354F4D-246F-BE41-89A9-6A23A35E5CC9}"/>
                </a:ext>
              </a:extLst>
            </p:cNvPr>
            <p:cNvSpPr/>
            <p:nvPr/>
          </p:nvSpPr>
          <p:spPr>
            <a:xfrm>
              <a:off x="4776186" y="1464503"/>
              <a:ext cx="4181383" cy="2184639"/>
            </a:xfrm>
            <a:prstGeom prst="rect">
              <a:avLst/>
            </a:prstGeom>
            <a:no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294C6AAE-1D46-3440-83E2-7FA5A141084E}"/>
              </a:ext>
            </a:extLst>
          </p:cNvPr>
          <p:cNvGrpSpPr/>
          <p:nvPr/>
        </p:nvGrpSpPr>
        <p:grpSpPr>
          <a:xfrm>
            <a:off x="7161795" y="299335"/>
            <a:ext cx="1554059" cy="1653663"/>
            <a:chOff x="857390" y="2629940"/>
            <a:chExt cx="1554059" cy="1653663"/>
          </a:xfrm>
        </p:grpSpPr>
        <p:sp>
          <p:nvSpPr>
            <p:cNvPr id="34" name="Rounded Rectangle 33">
              <a:extLst>
                <a:ext uri="{FF2B5EF4-FFF2-40B4-BE49-F238E27FC236}">
                  <a16:creationId xmlns:a16="http://schemas.microsoft.com/office/drawing/2014/main" id="{9D494310-684F-F748-A9A7-A719B0A74349}"/>
                </a:ext>
              </a:extLst>
            </p:cNvPr>
            <p:cNvSpPr/>
            <p:nvPr/>
          </p:nvSpPr>
          <p:spPr>
            <a:xfrm>
              <a:off x="903563" y="2629940"/>
              <a:ext cx="1507886" cy="1600200"/>
            </a:xfrm>
            <a:prstGeom prst="roundRect">
              <a:avLst>
                <a:gd name="adj" fmla="val 4356"/>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Font typeface="Arial" panose="020B0604020202020204" pitchFamily="34" charset="0"/>
                <a:buNone/>
              </a:pPr>
              <a:r>
                <a:rPr lang="en-US" sz="900" b="1" dirty="0">
                  <a:solidFill>
                    <a:schemeClr val="accent3">
                      <a:lumMod val="75000"/>
                    </a:schemeClr>
                  </a:solidFill>
                  <a:latin typeface="Arial" panose="020B0604020202020204" pitchFamily="34" charset="0"/>
                  <a:cs typeface="Arial" panose="020B0604020202020204" pitchFamily="34" charset="0"/>
                </a:rPr>
                <a:t>Shared QR Code</a:t>
              </a:r>
              <a:br>
                <a:rPr lang="en-US" sz="900" b="1" dirty="0">
                  <a:solidFill>
                    <a:schemeClr val="accent3">
                      <a:lumMod val="75000"/>
                    </a:schemeClr>
                  </a:solidFill>
                  <a:latin typeface="Arial" panose="020B0604020202020204" pitchFamily="34" charset="0"/>
                  <a:cs typeface="Arial" panose="020B0604020202020204" pitchFamily="34" charset="0"/>
                </a:rPr>
              </a:br>
              <a:r>
                <a:rPr lang="en-US" sz="800" b="1" i="1" dirty="0">
                  <a:solidFill>
                    <a:schemeClr val="accent3">
                      <a:lumMod val="75000"/>
                    </a:schemeClr>
                  </a:solidFill>
                  <a:latin typeface="Arial" panose="020B0604020202020204" pitchFamily="34" charset="0"/>
                  <a:cs typeface="Arial" panose="020B0604020202020204" pitchFamily="34" charset="0"/>
                </a:rPr>
                <a:t>Multiple Payments Systems</a:t>
              </a:r>
              <a:endParaRPr lang="en-US" sz="900" b="1" i="1" dirty="0">
                <a:solidFill>
                  <a:schemeClr val="accent3">
                    <a:lumMod val="75000"/>
                  </a:schemeClr>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5E8BFF0E-95E3-1F42-A1AA-DD724C4B3B2C}"/>
                </a:ext>
              </a:extLst>
            </p:cNvPr>
            <p:cNvPicPr>
              <a:picLocks noChangeAspect="1"/>
            </p:cNvPicPr>
            <p:nvPr/>
          </p:nvPicPr>
          <p:blipFill>
            <a:blip r:embed="rId3"/>
            <a:stretch>
              <a:fillRect/>
            </a:stretch>
          </p:blipFill>
          <p:spPr>
            <a:xfrm>
              <a:off x="1920952" y="3739575"/>
              <a:ext cx="429768" cy="429768"/>
            </a:xfrm>
            <a:prstGeom prst="rect">
              <a:avLst/>
            </a:prstGeom>
          </p:spPr>
        </p:pic>
        <p:pic>
          <p:nvPicPr>
            <p:cNvPr id="36" name="Picture 35" descr="A close up of a logo&#10;&#10;Description automatically generated">
              <a:extLst>
                <a:ext uri="{FF2B5EF4-FFF2-40B4-BE49-F238E27FC236}">
                  <a16:creationId xmlns:a16="http://schemas.microsoft.com/office/drawing/2014/main" id="{D66D8D26-F509-7B4A-93E5-D0E22A5CA0AF}"/>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7390" y="3625316"/>
              <a:ext cx="650139" cy="658287"/>
            </a:xfrm>
            <a:prstGeom prst="rect">
              <a:avLst/>
            </a:prstGeom>
          </p:spPr>
        </p:pic>
        <p:pic>
          <p:nvPicPr>
            <p:cNvPr id="37" name="Picture 36" descr="A close up of a logo&#10;&#10;Description automatically generated">
              <a:extLst>
                <a:ext uri="{FF2B5EF4-FFF2-40B4-BE49-F238E27FC236}">
                  <a16:creationId xmlns:a16="http://schemas.microsoft.com/office/drawing/2014/main" id="{F7DEBE50-45F4-5345-90C7-F45249670DC1}"/>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2437" y="3625316"/>
              <a:ext cx="650139" cy="658287"/>
            </a:xfrm>
            <a:prstGeom prst="rect">
              <a:avLst/>
            </a:prstGeom>
          </p:spPr>
        </p:pic>
        <p:cxnSp>
          <p:nvCxnSpPr>
            <p:cNvPr id="38" name="Elbow Connector 37">
              <a:extLst>
                <a:ext uri="{FF2B5EF4-FFF2-40B4-BE49-F238E27FC236}">
                  <a16:creationId xmlns:a16="http://schemas.microsoft.com/office/drawing/2014/main" id="{E50F443A-4D32-CB4E-B808-64286603A53D}"/>
                </a:ext>
              </a:extLst>
            </p:cNvPr>
            <p:cNvCxnSpPr>
              <a:cxnSpLocks/>
            </p:cNvCxnSpPr>
            <p:nvPr/>
          </p:nvCxnSpPr>
          <p:spPr>
            <a:xfrm rot="5400000" flipH="1" flipV="1">
              <a:off x="1345337" y="3389636"/>
              <a:ext cx="149292" cy="475046"/>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60F4F1D-DA91-344F-AF7B-140E53BF0B2A}"/>
                </a:ext>
              </a:extLst>
            </p:cNvPr>
            <p:cNvCxnSpPr>
              <a:cxnSpLocks/>
            </p:cNvCxnSpPr>
            <p:nvPr/>
          </p:nvCxnSpPr>
          <p:spPr>
            <a:xfrm flipH="1" flipV="1">
              <a:off x="1657507" y="3509753"/>
              <a:ext cx="1" cy="18288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071362A1-DF94-2746-8421-2B3E97064F30}"/>
                </a:ext>
              </a:extLst>
            </p:cNvPr>
            <p:cNvPicPr>
              <a:picLocks noChangeAspect="1"/>
            </p:cNvPicPr>
            <p:nvPr/>
          </p:nvPicPr>
          <p:blipFill>
            <a:blip r:embed="rId5">
              <a:duotone>
                <a:schemeClr val="accent3">
                  <a:shade val="45000"/>
                  <a:satMod val="135000"/>
                </a:schemeClr>
                <a:prstClr val="white"/>
              </a:duotone>
            </a:blip>
            <a:stretch>
              <a:fillRect/>
            </a:stretch>
          </p:blipFill>
          <p:spPr>
            <a:xfrm>
              <a:off x="1383186" y="2965876"/>
              <a:ext cx="548640" cy="548640"/>
            </a:xfrm>
            <a:prstGeom prst="rect">
              <a:avLst/>
            </a:prstGeom>
          </p:spPr>
        </p:pic>
        <p:cxnSp>
          <p:nvCxnSpPr>
            <p:cNvPr id="41" name="Elbow Connector 40">
              <a:extLst>
                <a:ext uri="{FF2B5EF4-FFF2-40B4-BE49-F238E27FC236}">
                  <a16:creationId xmlns:a16="http://schemas.microsoft.com/office/drawing/2014/main" id="{31473436-8771-834D-B6E4-B0A1BA8D9FC1}"/>
                </a:ext>
              </a:extLst>
            </p:cNvPr>
            <p:cNvCxnSpPr/>
            <p:nvPr/>
          </p:nvCxnSpPr>
          <p:spPr>
            <a:xfrm>
              <a:off x="1657506" y="3552513"/>
              <a:ext cx="478330" cy="161184"/>
            </a:xfrm>
            <a:prstGeom prst="bentConnector2">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3071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1F94A80-ACAB-224D-A6FE-4D74AB524144}"/>
              </a:ext>
            </a:extLst>
          </p:cNvPr>
          <p:cNvSpPr>
            <a:spLocks noGrp="1"/>
          </p:cNvSpPr>
          <p:nvPr>
            <p:ph idx="1"/>
          </p:nvPr>
        </p:nvSpPr>
        <p:spPr>
          <a:xfrm>
            <a:off x="457199" y="1409912"/>
            <a:ext cx="5597612" cy="1158679"/>
          </a:xfrm>
        </p:spPr>
        <p:txBody>
          <a:bodyPr/>
          <a:lstStyle/>
          <a:p>
            <a:pPr marL="228600" lvl="1"/>
            <a:r>
              <a:rPr lang="en-US" dirty="0">
                <a:solidFill>
                  <a:schemeClr val="tx1"/>
                </a:solidFill>
              </a:rPr>
              <a:t>UPI QR is intended to be used by consumers to initiate P2P and P2B payments over UPI.  </a:t>
            </a:r>
          </a:p>
          <a:p>
            <a:pPr marL="228600" lvl="1"/>
            <a:r>
              <a:rPr lang="en-US" dirty="0">
                <a:solidFill>
                  <a:schemeClr val="tx1"/>
                </a:solidFill>
              </a:rPr>
              <a:t>UPI QR Codes can be created within an application and either displayed digitally or printed out.</a:t>
            </a:r>
          </a:p>
          <a:p>
            <a:pPr marL="228600" lvl="1"/>
            <a:r>
              <a:rPr lang="en-US" dirty="0">
                <a:solidFill>
                  <a:schemeClr val="tx1"/>
                </a:solidFill>
              </a:rPr>
              <a:t>UPI QR Codes are used for payment only on the UPI i</a:t>
            </a:r>
            <a:r>
              <a:rPr lang="en-US" b="0" dirty="0">
                <a:solidFill>
                  <a:schemeClr val="tx1"/>
                </a:solidFill>
              </a:rPr>
              <a:t>nteroperable </a:t>
            </a:r>
            <a:r>
              <a:rPr lang="en-US" dirty="0">
                <a:solidFill>
                  <a:schemeClr val="tx1"/>
                </a:solidFill>
              </a:rPr>
              <a:t>payment system. </a:t>
            </a:r>
          </a:p>
        </p:txBody>
      </p:sp>
      <p:sp>
        <p:nvSpPr>
          <p:cNvPr id="19" name="Text Placeholder 18">
            <a:extLst>
              <a:ext uri="{FF2B5EF4-FFF2-40B4-BE49-F238E27FC236}">
                <a16:creationId xmlns:a16="http://schemas.microsoft.com/office/drawing/2014/main" id="{9988C61F-1330-0E41-BB6E-F09450B04867}"/>
              </a:ext>
            </a:extLst>
          </p:cNvPr>
          <p:cNvSpPr>
            <a:spLocks noGrp="1"/>
          </p:cNvSpPr>
          <p:nvPr>
            <p:ph type="body" sz="quarter" idx="10"/>
          </p:nvPr>
        </p:nvSpPr>
        <p:spPr/>
        <p:txBody>
          <a:bodyPr/>
          <a:lstStyle/>
          <a:p>
            <a:r>
              <a:rPr lang="en-US" dirty="0">
                <a:solidFill>
                  <a:schemeClr val="tx1"/>
                </a:solidFill>
              </a:rPr>
              <a:t>A Single QR Code Model Implemented with an Interoperable Payment System Model</a:t>
            </a:r>
          </a:p>
        </p:txBody>
      </p:sp>
      <p:sp>
        <p:nvSpPr>
          <p:cNvPr id="2" name="Title 1">
            <a:extLst>
              <a:ext uri="{FF2B5EF4-FFF2-40B4-BE49-F238E27FC236}">
                <a16:creationId xmlns:a16="http://schemas.microsoft.com/office/drawing/2014/main" id="{FB8260DF-9B62-4546-A8F8-71B5928D20A4}"/>
              </a:ext>
            </a:extLst>
          </p:cNvPr>
          <p:cNvSpPr>
            <a:spLocks noGrp="1"/>
          </p:cNvSpPr>
          <p:nvPr>
            <p:ph type="title"/>
          </p:nvPr>
        </p:nvSpPr>
        <p:spPr/>
        <p:txBody>
          <a:bodyPr/>
          <a:lstStyle/>
          <a:p>
            <a:r>
              <a:rPr lang="en-US" dirty="0"/>
              <a:t>India: UPI QR</a:t>
            </a: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pic>
        <p:nvPicPr>
          <p:cNvPr id="3" name="Picture 2">
            <a:extLst>
              <a:ext uri="{FF2B5EF4-FFF2-40B4-BE49-F238E27FC236}">
                <a16:creationId xmlns:a16="http://schemas.microsoft.com/office/drawing/2014/main" id="{E3CBFC09-5495-5B49-A81D-F3BCDED70AFF}"/>
              </a:ext>
            </a:extLst>
          </p:cNvPr>
          <p:cNvPicPr>
            <a:picLocks noChangeAspect="1"/>
          </p:cNvPicPr>
          <p:nvPr/>
        </p:nvPicPr>
        <p:blipFill>
          <a:blip r:embed="rId2"/>
          <a:stretch>
            <a:fillRect/>
          </a:stretch>
        </p:blipFill>
        <p:spPr>
          <a:xfrm>
            <a:off x="6442003" y="2149813"/>
            <a:ext cx="1681588" cy="2402269"/>
          </a:xfrm>
          <a:prstGeom prst="rect">
            <a:avLst/>
          </a:prstGeom>
        </p:spPr>
      </p:pic>
      <p:grpSp>
        <p:nvGrpSpPr>
          <p:cNvPr id="26" name="Group 25">
            <a:extLst>
              <a:ext uri="{FF2B5EF4-FFF2-40B4-BE49-F238E27FC236}">
                <a16:creationId xmlns:a16="http://schemas.microsoft.com/office/drawing/2014/main" id="{B5EF81C4-B929-A349-981E-9ACFD5594171}"/>
              </a:ext>
            </a:extLst>
          </p:cNvPr>
          <p:cNvGrpSpPr/>
          <p:nvPr/>
        </p:nvGrpSpPr>
        <p:grpSpPr>
          <a:xfrm>
            <a:off x="7178914" y="285750"/>
            <a:ext cx="1507886" cy="1600200"/>
            <a:chOff x="3799803" y="2629940"/>
            <a:chExt cx="1507886" cy="1600200"/>
          </a:xfrm>
        </p:grpSpPr>
        <p:sp>
          <p:nvSpPr>
            <p:cNvPr id="27" name="Rounded Rectangle 26">
              <a:extLst>
                <a:ext uri="{FF2B5EF4-FFF2-40B4-BE49-F238E27FC236}">
                  <a16:creationId xmlns:a16="http://schemas.microsoft.com/office/drawing/2014/main" id="{A6A69350-27B0-784C-A869-86B9D95915DD}"/>
                </a:ext>
              </a:extLst>
            </p:cNvPr>
            <p:cNvSpPr/>
            <p:nvPr/>
          </p:nvSpPr>
          <p:spPr>
            <a:xfrm>
              <a:off x="3799803" y="2629940"/>
              <a:ext cx="1507886" cy="1600200"/>
            </a:xfrm>
            <a:prstGeom prst="roundRect">
              <a:avLst>
                <a:gd name="adj" fmla="val 4356"/>
              </a:avLst>
            </a:prstGeom>
            <a:solidFill>
              <a:schemeClr val="bg1"/>
            </a:solid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900" b="1" dirty="0">
                  <a:solidFill>
                    <a:schemeClr val="accent4"/>
                  </a:solidFill>
                  <a:latin typeface="Arial" panose="020B0604020202020204" pitchFamily="34" charset="0"/>
                  <a:cs typeface="Arial" panose="020B0604020202020204" pitchFamily="34" charset="0"/>
                </a:rPr>
                <a:t>Single QR Code </a:t>
              </a:r>
              <a:br>
                <a:rPr lang="en-US" sz="900" b="1" dirty="0">
                  <a:solidFill>
                    <a:schemeClr val="accent4"/>
                  </a:solidFill>
                  <a:latin typeface="Arial" panose="020B0604020202020204" pitchFamily="34" charset="0"/>
                  <a:cs typeface="Arial" panose="020B0604020202020204" pitchFamily="34" charset="0"/>
                </a:rPr>
              </a:br>
              <a:r>
                <a:rPr lang="en-US" sz="800" b="1" i="1" dirty="0">
                  <a:solidFill>
                    <a:schemeClr val="accent4"/>
                  </a:solidFill>
                  <a:latin typeface="Arial" panose="020B0604020202020204" pitchFamily="34" charset="0"/>
                  <a:cs typeface="Arial" panose="020B0604020202020204" pitchFamily="34" charset="0"/>
                </a:rPr>
                <a:t>Interoperable Payments System</a:t>
              </a:r>
              <a:endParaRPr lang="en-US" sz="900" b="1" i="1" dirty="0">
                <a:solidFill>
                  <a:schemeClr val="accent4"/>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95088C0A-FA2C-EC4E-BBE5-7267DE488FE7}"/>
                </a:ext>
              </a:extLst>
            </p:cNvPr>
            <p:cNvCxnSpPr>
              <a:cxnSpLocks noChangeAspect="1"/>
            </p:cNvCxnSpPr>
            <p:nvPr/>
          </p:nvCxnSpPr>
          <p:spPr>
            <a:xfrm>
              <a:off x="4559952" y="3764157"/>
              <a:ext cx="25015" cy="276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4251A555-5EF2-B84C-BBCF-7017C2F586A7}"/>
                </a:ext>
              </a:extLst>
            </p:cNvPr>
            <p:cNvPicPr>
              <a:picLocks/>
            </p:cNvPicPr>
            <p:nvPr/>
          </p:nvPicPr>
          <p:blipFill>
            <a:blip r:embed="rId3">
              <a:duotone>
                <a:schemeClr val="accent2">
                  <a:shade val="45000"/>
                  <a:satMod val="135000"/>
                </a:schemeClr>
                <a:prstClr val="white"/>
              </a:duotone>
            </a:blip>
            <a:stretch>
              <a:fillRect/>
            </a:stretch>
          </p:blipFill>
          <p:spPr>
            <a:xfrm>
              <a:off x="4279425" y="2965876"/>
              <a:ext cx="548640" cy="548640"/>
            </a:xfrm>
            <a:prstGeom prst="rect">
              <a:avLst/>
            </a:prstGeom>
          </p:spPr>
        </p:pic>
        <p:cxnSp>
          <p:nvCxnSpPr>
            <p:cNvPr id="30" name="Straight Connector 29">
              <a:extLst>
                <a:ext uri="{FF2B5EF4-FFF2-40B4-BE49-F238E27FC236}">
                  <a16:creationId xmlns:a16="http://schemas.microsoft.com/office/drawing/2014/main" id="{5090FBA2-7EBC-7948-8D8F-10374F4A93A4}"/>
                </a:ext>
              </a:extLst>
            </p:cNvPr>
            <p:cNvCxnSpPr>
              <a:cxnSpLocks/>
            </p:cNvCxnSpPr>
            <p:nvPr/>
          </p:nvCxnSpPr>
          <p:spPr>
            <a:xfrm flipH="1" flipV="1">
              <a:off x="4553745" y="3509753"/>
              <a:ext cx="1136" cy="18288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7B6CFCD6-DA9C-3443-8EF4-43305100A804}"/>
                </a:ext>
              </a:extLst>
            </p:cNvPr>
            <p:cNvPicPr>
              <a:picLocks noChangeAspect="1"/>
            </p:cNvPicPr>
            <p:nvPr/>
          </p:nvPicPr>
          <p:blipFill>
            <a:blip r:embed="rId4"/>
            <a:stretch>
              <a:fillRect/>
            </a:stretch>
          </p:blipFill>
          <p:spPr>
            <a:xfrm>
              <a:off x="4317502" y="3718216"/>
              <a:ext cx="472487" cy="472487"/>
            </a:xfrm>
            <a:prstGeom prst="rect">
              <a:avLst/>
            </a:prstGeom>
          </p:spPr>
        </p:pic>
      </p:grpSp>
      <p:graphicFrame>
        <p:nvGraphicFramePr>
          <p:cNvPr id="6" name="Chart 5">
            <a:extLst>
              <a:ext uri="{FF2B5EF4-FFF2-40B4-BE49-F238E27FC236}">
                <a16:creationId xmlns:a16="http://schemas.microsoft.com/office/drawing/2014/main" id="{DA8B07A8-0173-53A8-5EAB-C38D2EA05E95}"/>
              </a:ext>
            </a:extLst>
          </p:cNvPr>
          <p:cNvGraphicFramePr>
            <a:graphicFrameLocks/>
          </p:cNvGraphicFramePr>
          <p:nvPr>
            <p:extLst>
              <p:ext uri="{D42A27DB-BD31-4B8C-83A1-F6EECF244321}">
                <p14:modId xmlns:p14="http://schemas.microsoft.com/office/powerpoint/2010/main" val="1333460964"/>
              </p:ext>
            </p:extLst>
          </p:nvPr>
        </p:nvGraphicFramePr>
        <p:xfrm>
          <a:off x="844391" y="2504859"/>
          <a:ext cx="4485490" cy="2165992"/>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0D59F592-590A-916F-9EC8-99AA08773DD0}"/>
              </a:ext>
            </a:extLst>
          </p:cNvPr>
          <p:cNvSpPr txBox="1"/>
          <p:nvPr/>
        </p:nvSpPr>
        <p:spPr>
          <a:xfrm>
            <a:off x="4132568" y="2777929"/>
            <a:ext cx="1265266" cy="165749"/>
          </a:xfrm>
          <a:prstGeom prst="rect">
            <a:avLst/>
          </a:prstGeom>
          <a:noFill/>
        </p:spPr>
        <p:txBody>
          <a:bodyPr wrap="square" lIns="0" tIns="0" rIns="0" bIns="0" rtlCol="0">
            <a:noAutofit/>
          </a:bodyPr>
          <a:lstStyle/>
          <a:p>
            <a:pPr algn="ctr"/>
            <a:r>
              <a:rPr lang="en-US" sz="700" dirty="0">
                <a:solidFill>
                  <a:schemeClr val="accent6"/>
                </a:solidFill>
                <a:latin typeface="Arial" pitchFamily="34" charset="0"/>
                <a:cs typeface="Arial" pitchFamily="34" charset="0"/>
              </a:rPr>
              <a:t>100% UPI =  7,309 </a:t>
            </a:r>
            <a:r>
              <a:rPr lang="en-US" sz="700" dirty="0" err="1">
                <a:solidFill>
                  <a:schemeClr val="accent6"/>
                </a:solidFill>
                <a:latin typeface="Arial" pitchFamily="34" charset="0"/>
                <a:cs typeface="Arial" pitchFamily="34" charset="0"/>
              </a:rPr>
              <a:t>txns</a:t>
            </a:r>
            <a:r>
              <a:rPr lang="en-US" sz="700" dirty="0">
                <a:solidFill>
                  <a:schemeClr val="accent6"/>
                </a:solidFill>
                <a:latin typeface="Arial" pitchFamily="34" charset="0"/>
                <a:cs typeface="Arial" pitchFamily="34" charset="0"/>
              </a:rPr>
              <a:t> </a:t>
            </a:r>
          </a:p>
        </p:txBody>
      </p:sp>
      <p:cxnSp>
        <p:nvCxnSpPr>
          <p:cNvPr id="10" name="Straight Arrow Connector 9">
            <a:extLst>
              <a:ext uri="{FF2B5EF4-FFF2-40B4-BE49-F238E27FC236}">
                <a16:creationId xmlns:a16="http://schemas.microsoft.com/office/drawing/2014/main" id="{0FC5D887-FB6D-56A0-8EE9-99D06789F5DA}"/>
              </a:ext>
            </a:extLst>
          </p:cNvPr>
          <p:cNvCxnSpPr>
            <a:cxnSpLocks/>
          </p:cNvCxnSpPr>
          <p:nvPr/>
        </p:nvCxnSpPr>
        <p:spPr>
          <a:xfrm>
            <a:off x="4768688" y="2874476"/>
            <a:ext cx="0" cy="228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2EA3D2-FD0D-69BE-AAA8-95481FD461C0}"/>
              </a:ext>
            </a:extLst>
          </p:cNvPr>
          <p:cNvCxnSpPr>
            <a:cxnSpLocks/>
          </p:cNvCxnSpPr>
          <p:nvPr/>
        </p:nvCxnSpPr>
        <p:spPr>
          <a:xfrm>
            <a:off x="4288125" y="2874476"/>
            <a:ext cx="95115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66282E75-F7FA-5C5E-6786-117DBE3F7781}"/>
              </a:ext>
            </a:extLst>
          </p:cNvPr>
          <p:cNvSpPr/>
          <p:nvPr/>
        </p:nvSpPr>
        <p:spPr>
          <a:xfrm>
            <a:off x="4629188" y="3739978"/>
            <a:ext cx="85061" cy="418008"/>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1270F569-9719-CAC3-28F8-01BC58363514}"/>
              </a:ext>
            </a:extLst>
          </p:cNvPr>
          <p:cNvSpPr txBox="1"/>
          <p:nvPr/>
        </p:nvSpPr>
        <p:spPr>
          <a:xfrm>
            <a:off x="4330655" y="3358133"/>
            <a:ext cx="350642" cy="206194"/>
          </a:xfrm>
          <a:prstGeom prst="rect">
            <a:avLst/>
          </a:prstGeom>
          <a:noFill/>
        </p:spPr>
        <p:txBody>
          <a:bodyPr wrap="square" lIns="0" tIns="0" rIns="0" bIns="0" rtlCol="0">
            <a:noAutofit/>
          </a:bodyPr>
          <a:lstStyle/>
          <a:p>
            <a:pPr algn="ctr"/>
            <a:r>
              <a:rPr lang="en-US" sz="800" dirty="0">
                <a:solidFill>
                  <a:schemeClr val="accent6"/>
                </a:solidFill>
                <a:latin typeface="Arial" pitchFamily="34" charset="0"/>
                <a:cs typeface="Arial" pitchFamily="34" charset="0"/>
              </a:rPr>
              <a:t>53%</a:t>
            </a:r>
          </a:p>
        </p:txBody>
      </p:sp>
      <p:sp>
        <p:nvSpPr>
          <p:cNvPr id="14" name="TextBox 13">
            <a:extLst>
              <a:ext uri="{FF2B5EF4-FFF2-40B4-BE49-F238E27FC236}">
                <a16:creationId xmlns:a16="http://schemas.microsoft.com/office/drawing/2014/main" id="{EBA5BA9F-71D6-4B7E-9AB0-83392088B95F}"/>
              </a:ext>
            </a:extLst>
          </p:cNvPr>
          <p:cNvSpPr txBox="1"/>
          <p:nvPr/>
        </p:nvSpPr>
        <p:spPr>
          <a:xfrm>
            <a:off x="4330655" y="3889161"/>
            <a:ext cx="350642" cy="206194"/>
          </a:xfrm>
          <a:prstGeom prst="rect">
            <a:avLst/>
          </a:prstGeom>
          <a:noFill/>
        </p:spPr>
        <p:txBody>
          <a:bodyPr wrap="square" lIns="0" tIns="0" rIns="0" bIns="0" rtlCol="0">
            <a:noAutofit/>
          </a:bodyPr>
          <a:lstStyle/>
          <a:p>
            <a:pPr algn="ctr"/>
            <a:r>
              <a:rPr lang="en-US" sz="800" dirty="0">
                <a:solidFill>
                  <a:schemeClr val="accent6"/>
                </a:solidFill>
                <a:latin typeface="Arial" pitchFamily="34" charset="0"/>
                <a:cs typeface="Arial" pitchFamily="34" charset="0"/>
              </a:rPr>
              <a:t>47%</a:t>
            </a:r>
          </a:p>
        </p:txBody>
      </p:sp>
      <p:sp>
        <p:nvSpPr>
          <p:cNvPr id="18" name="Left Bracket 17">
            <a:extLst>
              <a:ext uri="{FF2B5EF4-FFF2-40B4-BE49-F238E27FC236}">
                <a16:creationId xmlns:a16="http://schemas.microsoft.com/office/drawing/2014/main" id="{6AEBEEDB-20EA-6176-126C-D4161CA9D2FE}"/>
              </a:ext>
            </a:extLst>
          </p:cNvPr>
          <p:cNvSpPr/>
          <p:nvPr/>
        </p:nvSpPr>
        <p:spPr>
          <a:xfrm>
            <a:off x="4632830" y="3135805"/>
            <a:ext cx="81419" cy="58355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F08E998A-DD0E-016C-4E07-1625E45DF282}"/>
              </a:ext>
            </a:extLst>
          </p:cNvPr>
          <p:cNvSpPr txBox="1"/>
          <p:nvPr/>
        </p:nvSpPr>
        <p:spPr>
          <a:xfrm>
            <a:off x="237267" y="4818184"/>
            <a:ext cx="1657978" cy="200055"/>
          </a:xfrm>
          <a:prstGeom prst="rect">
            <a:avLst/>
          </a:prstGeom>
          <a:noFill/>
        </p:spPr>
        <p:txBody>
          <a:bodyPr wrap="square" rtlCol="0">
            <a:spAutoFit/>
          </a:bodyPr>
          <a:lstStyle/>
          <a:p>
            <a:pPr algn="l"/>
            <a:r>
              <a:rPr lang="en-US" sz="700" dirty="0">
                <a:latin typeface="Arial" panose="020B0604020202020204" pitchFamily="34" charset="0"/>
                <a:cs typeface="Arial" panose="020B0604020202020204" pitchFamily="34" charset="0"/>
              </a:rPr>
              <a:t>Source: RBI, NPCI</a:t>
            </a:r>
          </a:p>
        </p:txBody>
      </p:sp>
    </p:spTree>
    <p:extLst>
      <p:ext uri="{BB962C8B-B14F-4D97-AF65-F5344CB8AC3E}">
        <p14:creationId xmlns:p14="http://schemas.microsoft.com/office/powerpoint/2010/main" val="2448560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661C-7211-E24F-8C88-7E4751324B47}"/>
              </a:ext>
            </a:extLst>
          </p:cNvPr>
          <p:cNvSpPr>
            <a:spLocks noGrp="1"/>
          </p:cNvSpPr>
          <p:nvPr>
            <p:ph type="title"/>
          </p:nvPr>
        </p:nvSpPr>
        <p:spPr/>
        <p:txBody>
          <a:bodyPr/>
          <a:lstStyle/>
          <a:p>
            <a:r>
              <a:rPr lang="en-US" dirty="0"/>
              <a:t>Mexico’s CoDi</a:t>
            </a:r>
          </a:p>
        </p:txBody>
      </p:sp>
      <p:sp>
        <p:nvSpPr>
          <p:cNvPr id="3" name="Content Placeholder 2">
            <a:extLst>
              <a:ext uri="{FF2B5EF4-FFF2-40B4-BE49-F238E27FC236}">
                <a16:creationId xmlns:a16="http://schemas.microsoft.com/office/drawing/2014/main" id="{0873E8A8-1057-8547-B0B8-BB1C4F2B2E44}"/>
              </a:ext>
            </a:extLst>
          </p:cNvPr>
          <p:cNvSpPr>
            <a:spLocks noGrp="1"/>
          </p:cNvSpPr>
          <p:nvPr>
            <p:ph idx="1"/>
          </p:nvPr>
        </p:nvSpPr>
        <p:spPr/>
        <p:txBody>
          <a:bodyPr/>
          <a:lstStyle/>
          <a:p>
            <a:r>
              <a:rPr lang="en-US" dirty="0">
                <a:solidFill>
                  <a:schemeClr val="tx1"/>
                </a:solidFill>
              </a:rPr>
              <a:t>Payments Systems</a:t>
            </a:r>
          </a:p>
          <a:p>
            <a:r>
              <a:rPr lang="en-US" b="0" dirty="0">
                <a:solidFill>
                  <a:schemeClr val="tx1"/>
                </a:solidFill>
              </a:rPr>
              <a:t>Banco de México, Mexico’s central bank, oversees the country’s domestic payments systems. </a:t>
            </a:r>
          </a:p>
          <a:p>
            <a:r>
              <a:rPr lang="en-US" b="0" dirty="0">
                <a:solidFill>
                  <a:schemeClr val="tx1"/>
                </a:solidFill>
              </a:rPr>
              <a:t>In 2004, Banco de México launched SPEI, an open-loop instant payment electronic funds transfer system. The system is owned and operated by the central bank. </a:t>
            </a:r>
          </a:p>
          <a:p>
            <a:r>
              <a:rPr lang="en-US" b="0" dirty="0">
                <a:solidFill>
                  <a:schemeClr val="tx1"/>
                </a:solidFill>
              </a:rPr>
              <a:t>SPEI’s participants can transfer Mexican pesos by own account and on behalf of their accountholders, in near real-time, 24 hours per day, every day of the year</a:t>
            </a:r>
            <a:r>
              <a:rPr lang="en-US" dirty="0">
                <a:solidFill>
                  <a:schemeClr val="tx1"/>
                </a:solidFill>
              </a:rPr>
              <a:t>.</a:t>
            </a:r>
          </a:p>
        </p:txBody>
      </p:sp>
      <p:sp>
        <p:nvSpPr>
          <p:cNvPr id="19" name="Text Placeholder 18">
            <a:extLst>
              <a:ext uri="{FF2B5EF4-FFF2-40B4-BE49-F238E27FC236}">
                <a16:creationId xmlns:a16="http://schemas.microsoft.com/office/drawing/2014/main" id="{9988C61F-1330-0E41-BB6E-F09450B04867}"/>
              </a:ext>
            </a:extLst>
          </p:cNvPr>
          <p:cNvSpPr>
            <a:spLocks noGrp="1"/>
          </p:cNvSpPr>
          <p:nvPr>
            <p:ph type="body" sz="quarter" idx="10"/>
          </p:nvPr>
        </p:nvSpPr>
        <p:spPr/>
        <p:txBody>
          <a:bodyPr/>
          <a:lstStyle/>
          <a:p>
            <a:r>
              <a:rPr lang="en-US" dirty="0">
                <a:solidFill>
                  <a:schemeClr val="tx1"/>
                </a:solidFill>
              </a:rPr>
              <a:t>A Single QR Code Model Implemented with an Interoperable Payments System</a:t>
            </a:r>
          </a:p>
        </p:txBody>
      </p:sp>
      <p:sp>
        <p:nvSpPr>
          <p:cNvPr id="7" name="Content Placeholder 6">
            <a:extLst>
              <a:ext uri="{FF2B5EF4-FFF2-40B4-BE49-F238E27FC236}">
                <a16:creationId xmlns:a16="http://schemas.microsoft.com/office/drawing/2014/main" id="{431E263B-49EA-D041-ACAB-43F0D9561C97}"/>
              </a:ext>
            </a:extLst>
          </p:cNvPr>
          <p:cNvSpPr>
            <a:spLocks noGrp="1"/>
          </p:cNvSpPr>
          <p:nvPr>
            <p:ph idx="11"/>
          </p:nvPr>
        </p:nvSpPr>
        <p:spPr/>
        <p:txBody>
          <a:bodyPr/>
          <a:lstStyle/>
          <a:p>
            <a:r>
              <a:rPr lang="en-US" dirty="0">
                <a:solidFill>
                  <a:schemeClr val="tx1"/>
                </a:solidFill>
              </a:rPr>
              <a:t>QR Market</a:t>
            </a:r>
          </a:p>
          <a:p>
            <a:r>
              <a:rPr lang="en-US" b="0" dirty="0">
                <a:solidFill>
                  <a:schemeClr val="tx1"/>
                </a:solidFill>
              </a:rPr>
              <a:t>Banco de México began trials of its QR and NFC </a:t>
            </a:r>
            <a:r>
              <a:rPr lang="en-US" b="0" dirty="0" err="1">
                <a:solidFill>
                  <a:schemeClr val="tx1"/>
                </a:solidFill>
              </a:rPr>
              <a:t>Cobro</a:t>
            </a:r>
            <a:r>
              <a:rPr lang="en-US" b="0" dirty="0">
                <a:solidFill>
                  <a:schemeClr val="tx1"/>
                </a:solidFill>
              </a:rPr>
              <a:t> Digital (</a:t>
            </a:r>
            <a:r>
              <a:rPr lang="en-US" b="0" dirty="0" err="1">
                <a:solidFill>
                  <a:schemeClr val="tx1"/>
                </a:solidFill>
              </a:rPr>
              <a:t>CoDi</a:t>
            </a:r>
            <a:r>
              <a:rPr lang="en-US" b="0" dirty="0">
                <a:solidFill>
                  <a:schemeClr val="tx1"/>
                </a:solidFill>
              </a:rPr>
              <a:t>) electronic payment system in 2019. The system works by using QR codes to initiate electronic transfers on SPEI rails. </a:t>
            </a:r>
          </a:p>
          <a:p>
            <a:r>
              <a:rPr lang="en-US" b="0" dirty="0">
                <a:solidFill>
                  <a:schemeClr val="tx1"/>
                </a:solidFill>
              </a:rPr>
              <a:t>Participation in </a:t>
            </a:r>
            <a:r>
              <a:rPr lang="en-US" b="0" dirty="0" err="1">
                <a:solidFill>
                  <a:schemeClr val="tx1"/>
                </a:solidFill>
              </a:rPr>
              <a:t>CoDi</a:t>
            </a:r>
            <a:r>
              <a:rPr lang="en-US" b="0" dirty="0">
                <a:solidFill>
                  <a:schemeClr val="tx1"/>
                </a:solidFill>
              </a:rPr>
              <a:t> is mandatory for all Mexican banks above a certain size.</a:t>
            </a:r>
          </a:p>
          <a:p>
            <a:r>
              <a:rPr lang="en-US" b="0" dirty="0">
                <a:solidFill>
                  <a:schemeClr val="tx1"/>
                </a:solidFill>
              </a:rPr>
              <a:t>The initial pilot was conducted with employees of financial institutions including BBVA </a:t>
            </a:r>
            <a:r>
              <a:rPr lang="en-US" b="0" dirty="0" err="1">
                <a:solidFill>
                  <a:schemeClr val="tx1"/>
                </a:solidFill>
              </a:rPr>
              <a:t>Bancomer</a:t>
            </a:r>
            <a:r>
              <a:rPr lang="en-US" b="0" dirty="0">
                <a:solidFill>
                  <a:schemeClr val="tx1"/>
                </a:solidFill>
              </a:rPr>
              <a:t>, </a:t>
            </a:r>
            <a:r>
              <a:rPr lang="en-US" b="0" dirty="0" err="1">
                <a:solidFill>
                  <a:schemeClr val="tx1"/>
                </a:solidFill>
              </a:rPr>
              <a:t>Citibanamex</a:t>
            </a:r>
            <a:r>
              <a:rPr lang="en-US" b="0" dirty="0">
                <a:solidFill>
                  <a:schemeClr val="tx1"/>
                </a:solidFill>
              </a:rPr>
              <a:t>, Santander, </a:t>
            </a:r>
            <a:r>
              <a:rPr lang="en-US" b="0" dirty="0" err="1">
                <a:solidFill>
                  <a:schemeClr val="tx1"/>
                </a:solidFill>
              </a:rPr>
              <a:t>Banorte</a:t>
            </a:r>
            <a:r>
              <a:rPr lang="en-US" b="0" dirty="0">
                <a:solidFill>
                  <a:schemeClr val="tx1"/>
                </a:solidFill>
              </a:rPr>
              <a:t>, </a:t>
            </a:r>
            <a:r>
              <a:rPr lang="en-US" b="0" dirty="0" err="1">
                <a:solidFill>
                  <a:schemeClr val="tx1"/>
                </a:solidFill>
              </a:rPr>
              <a:t>Banregio</a:t>
            </a:r>
            <a:r>
              <a:rPr lang="en-US" b="0" dirty="0">
                <a:solidFill>
                  <a:schemeClr val="tx1"/>
                </a:solidFill>
              </a:rPr>
              <a:t> and </a:t>
            </a:r>
            <a:r>
              <a:rPr lang="en-US" b="0" dirty="0" err="1">
                <a:solidFill>
                  <a:schemeClr val="tx1"/>
                </a:solidFill>
              </a:rPr>
              <a:t>Fincomun</a:t>
            </a:r>
            <a:r>
              <a:rPr lang="en-US" b="0" dirty="0">
                <a:solidFill>
                  <a:schemeClr val="tx1"/>
                </a:solidFill>
              </a:rPr>
              <a:t>.</a:t>
            </a:r>
          </a:p>
          <a:p>
            <a:r>
              <a:rPr lang="en-US" b="0" dirty="0">
                <a:solidFill>
                  <a:schemeClr val="tx1"/>
                </a:solidFill>
              </a:rPr>
              <a:t>A handful of wallet providers, such as Mercado Pago, have also introduced closed-loop payment QR codes. </a:t>
            </a: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grpSp>
        <p:nvGrpSpPr>
          <p:cNvPr id="18" name="Group 17">
            <a:extLst>
              <a:ext uri="{FF2B5EF4-FFF2-40B4-BE49-F238E27FC236}">
                <a16:creationId xmlns:a16="http://schemas.microsoft.com/office/drawing/2014/main" id="{19054406-96F5-3F46-8D77-010A03F2DB95}"/>
              </a:ext>
            </a:extLst>
          </p:cNvPr>
          <p:cNvGrpSpPr/>
          <p:nvPr/>
        </p:nvGrpSpPr>
        <p:grpSpPr>
          <a:xfrm>
            <a:off x="7217014" y="277992"/>
            <a:ext cx="1507886" cy="1600200"/>
            <a:chOff x="3799803" y="2629940"/>
            <a:chExt cx="1507886" cy="1600200"/>
          </a:xfrm>
        </p:grpSpPr>
        <p:sp>
          <p:nvSpPr>
            <p:cNvPr id="20" name="Rounded Rectangle 19">
              <a:extLst>
                <a:ext uri="{FF2B5EF4-FFF2-40B4-BE49-F238E27FC236}">
                  <a16:creationId xmlns:a16="http://schemas.microsoft.com/office/drawing/2014/main" id="{6816C945-A36E-324B-BF5B-900C3FCDD956}"/>
                </a:ext>
              </a:extLst>
            </p:cNvPr>
            <p:cNvSpPr/>
            <p:nvPr/>
          </p:nvSpPr>
          <p:spPr>
            <a:xfrm>
              <a:off x="3799803" y="2629940"/>
              <a:ext cx="1507886" cy="1600200"/>
            </a:xfrm>
            <a:prstGeom prst="roundRect">
              <a:avLst>
                <a:gd name="adj" fmla="val 4356"/>
              </a:avLst>
            </a:prstGeom>
            <a:solidFill>
              <a:schemeClr val="bg1"/>
            </a:solid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900" b="1" dirty="0">
                  <a:solidFill>
                    <a:schemeClr val="accent4"/>
                  </a:solidFill>
                  <a:latin typeface="Arial" panose="020B0604020202020204" pitchFamily="34" charset="0"/>
                  <a:cs typeface="Arial" panose="020B0604020202020204" pitchFamily="34" charset="0"/>
                </a:rPr>
                <a:t>Single QR Code </a:t>
              </a:r>
              <a:br>
                <a:rPr lang="en-US" sz="900" b="1" dirty="0">
                  <a:solidFill>
                    <a:schemeClr val="accent4"/>
                  </a:solidFill>
                  <a:latin typeface="Arial" panose="020B0604020202020204" pitchFamily="34" charset="0"/>
                  <a:cs typeface="Arial" panose="020B0604020202020204" pitchFamily="34" charset="0"/>
                </a:rPr>
              </a:br>
              <a:r>
                <a:rPr lang="en-US" sz="800" b="1" i="1" dirty="0">
                  <a:solidFill>
                    <a:schemeClr val="accent4"/>
                  </a:solidFill>
                  <a:latin typeface="Arial" panose="020B0604020202020204" pitchFamily="34" charset="0"/>
                  <a:cs typeface="Arial" panose="020B0604020202020204" pitchFamily="34" charset="0"/>
                </a:rPr>
                <a:t>Interoperable Payments System</a:t>
              </a:r>
              <a:endParaRPr lang="en-US" sz="900" b="1" i="1" dirty="0">
                <a:solidFill>
                  <a:schemeClr val="accent4"/>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89CD711A-726C-884F-A76E-5637E51967E5}"/>
                </a:ext>
              </a:extLst>
            </p:cNvPr>
            <p:cNvCxnSpPr>
              <a:cxnSpLocks noChangeAspect="1"/>
            </p:cNvCxnSpPr>
            <p:nvPr/>
          </p:nvCxnSpPr>
          <p:spPr>
            <a:xfrm>
              <a:off x="4559952" y="3764157"/>
              <a:ext cx="25015" cy="276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8580C572-6853-7148-B82E-5AA5E4392DCC}"/>
                </a:ext>
              </a:extLst>
            </p:cNvPr>
            <p:cNvPicPr>
              <a:picLocks/>
            </p:cNvPicPr>
            <p:nvPr/>
          </p:nvPicPr>
          <p:blipFill>
            <a:blip r:embed="rId2">
              <a:duotone>
                <a:schemeClr val="accent2">
                  <a:shade val="45000"/>
                  <a:satMod val="135000"/>
                </a:schemeClr>
                <a:prstClr val="white"/>
              </a:duotone>
            </a:blip>
            <a:stretch>
              <a:fillRect/>
            </a:stretch>
          </p:blipFill>
          <p:spPr>
            <a:xfrm>
              <a:off x="4279425" y="2965876"/>
              <a:ext cx="548640" cy="548640"/>
            </a:xfrm>
            <a:prstGeom prst="rect">
              <a:avLst/>
            </a:prstGeom>
          </p:spPr>
        </p:pic>
        <p:cxnSp>
          <p:nvCxnSpPr>
            <p:cNvPr id="23" name="Straight Connector 22">
              <a:extLst>
                <a:ext uri="{FF2B5EF4-FFF2-40B4-BE49-F238E27FC236}">
                  <a16:creationId xmlns:a16="http://schemas.microsoft.com/office/drawing/2014/main" id="{C0070A77-4ECD-F143-B5DA-4EB4FC0DD0B6}"/>
                </a:ext>
              </a:extLst>
            </p:cNvPr>
            <p:cNvCxnSpPr>
              <a:cxnSpLocks/>
            </p:cNvCxnSpPr>
            <p:nvPr/>
          </p:nvCxnSpPr>
          <p:spPr>
            <a:xfrm flipH="1" flipV="1">
              <a:off x="4553745" y="3509753"/>
              <a:ext cx="1136" cy="18288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C521568-B5D3-8047-914A-FA9D4BC99F97}"/>
                </a:ext>
              </a:extLst>
            </p:cNvPr>
            <p:cNvPicPr>
              <a:picLocks noChangeAspect="1"/>
            </p:cNvPicPr>
            <p:nvPr/>
          </p:nvPicPr>
          <p:blipFill>
            <a:blip r:embed="rId3"/>
            <a:stretch>
              <a:fillRect/>
            </a:stretch>
          </p:blipFill>
          <p:spPr>
            <a:xfrm>
              <a:off x="4317502" y="3718216"/>
              <a:ext cx="472487" cy="472487"/>
            </a:xfrm>
            <a:prstGeom prst="rect">
              <a:avLst/>
            </a:prstGeom>
          </p:spPr>
        </p:pic>
      </p:grpSp>
    </p:spTree>
    <p:extLst>
      <p:ext uri="{BB962C8B-B14F-4D97-AF65-F5344CB8AC3E}">
        <p14:creationId xmlns:p14="http://schemas.microsoft.com/office/powerpoint/2010/main" val="2714296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QR Codes Are A Key Enabler Of Merchant Payments</a:t>
            </a:r>
          </a:p>
        </p:txBody>
      </p:sp>
      <p:sp>
        <p:nvSpPr>
          <p:cNvPr id="4" name="Content Placeholder 3"/>
          <p:cNvSpPr>
            <a:spLocks noGrp="1"/>
          </p:cNvSpPr>
          <p:nvPr>
            <p:ph idx="1"/>
          </p:nvPr>
        </p:nvSpPr>
        <p:spPr>
          <a:xfrm>
            <a:off x="457200" y="1660888"/>
            <a:ext cx="4341223" cy="2594560"/>
          </a:xfrm>
        </p:spPr>
        <p:txBody>
          <a:bodyPr/>
          <a:lstStyle/>
          <a:p>
            <a:pPr lvl="3">
              <a:lnSpc>
                <a:spcPct val="120000"/>
              </a:lnSpc>
              <a:spcBef>
                <a:spcPts val="600"/>
              </a:spcBef>
              <a:spcAft>
                <a:spcPts val="600"/>
              </a:spcAft>
            </a:pPr>
            <a:r>
              <a:rPr lang="en-US" dirty="0">
                <a:solidFill>
                  <a:schemeClr val="tx1"/>
                </a:solidFill>
              </a:rPr>
              <a:t>The ease of use of QR code payments – for both the consumer and the merchant  - are helping to open up the merchant payments market in many countries.  This has been an intractable problem in the past – with neither merchants nor consumers being interested in paying electronically.   </a:t>
            </a:r>
          </a:p>
          <a:p>
            <a:r>
              <a:rPr lang="en-US" sz="1000" dirty="0">
                <a:solidFill>
                  <a:schemeClr val="tx1"/>
                </a:solidFill>
              </a:rPr>
              <a:t>Without a developed card acceptance infrastructure, emerging economies have generally not had a means of converting cash merchant payments to digital payments. Some of these countries, however, do have the “rails” of a real-time retail payment system in place.  These rails to date have been used primarily for person-to-person payments.</a:t>
            </a:r>
          </a:p>
          <a:p>
            <a:r>
              <a:rPr lang="en-US" sz="1000" dirty="0">
                <a:solidFill>
                  <a:schemeClr val="tx1"/>
                </a:solidFill>
              </a:rPr>
              <a:t>In countries with an instant payments system in place, QR codes can be an “overlay” on those systems – the means to easily initiate payments that are cleared and settled over those rails. </a:t>
            </a:r>
            <a:endParaRPr lang="en-US" dirty="0">
              <a:solidFill>
                <a:schemeClr val="tx1"/>
              </a:solidFill>
            </a:endParaRPr>
          </a:p>
          <a:p>
            <a:pPr lvl="3"/>
            <a:endParaRPr lang="en-US" dirty="0">
              <a:solidFill>
                <a:schemeClr val="tx1"/>
              </a:solidFill>
            </a:endParaRPr>
          </a:p>
          <a:p>
            <a:pPr lvl="3"/>
            <a:endParaRPr lang="en-US" dirty="0">
              <a:solidFill>
                <a:schemeClr val="tx1"/>
              </a:solidFill>
            </a:endParaRPr>
          </a:p>
          <a:p>
            <a:pPr lvl="3"/>
            <a:endParaRPr lang="en-US" dirty="0">
              <a:solidFill>
                <a:schemeClr val="tx1"/>
              </a:solidFill>
            </a:endParaRPr>
          </a:p>
        </p:txBody>
      </p:sp>
      <p:sp>
        <p:nvSpPr>
          <p:cNvPr id="10" name="Text Placeholder 9">
            <a:extLst>
              <a:ext uri="{FF2B5EF4-FFF2-40B4-BE49-F238E27FC236}">
                <a16:creationId xmlns:a16="http://schemas.microsoft.com/office/drawing/2014/main" id="{7973CAF8-D901-0A42-911D-F309300D0BCF}"/>
              </a:ext>
            </a:extLst>
          </p:cNvPr>
          <p:cNvSpPr>
            <a:spLocks noGrp="1"/>
          </p:cNvSpPr>
          <p:nvPr>
            <p:ph type="body" sz="quarter" idx="10"/>
          </p:nvPr>
        </p:nvSpPr>
        <p:spPr/>
        <p:txBody>
          <a:bodyPr/>
          <a:lstStyle/>
          <a:p>
            <a:r>
              <a:rPr lang="en-US" dirty="0">
                <a:solidFill>
                  <a:schemeClr val="tx1"/>
                </a:solidFill>
              </a:rPr>
              <a:t>QR code-enabled merchant payments can bring critical transaction volumes to the underlying payments system, thereby lowering transaction processing per unit costs.</a:t>
            </a:r>
          </a:p>
          <a:p>
            <a:endParaRPr lang="en-US" dirty="0">
              <a:solidFill>
                <a:schemeClr val="tx1"/>
              </a:solidFill>
            </a:endParaRPr>
          </a:p>
        </p:txBody>
      </p:sp>
      <p:grpSp>
        <p:nvGrpSpPr>
          <p:cNvPr id="8" name="Group 7">
            <a:extLst>
              <a:ext uri="{FF2B5EF4-FFF2-40B4-BE49-F238E27FC236}">
                <a16:creationId xmlns:a16="http://schemas.microsoft.com/office/drawing/2014/main" id="{C07BEBAC-A0D6-C540-92FC-230AE34B123F}"/>
              </a:ext>
            </a:extLst>
          </p:cNvPr>
          <p:cNvGrpSpPr/>
          <p:nvPr/>
        </p:nvGrpSpPr>
        <p:grpSpPr>
          <a:xfrm>
            <a:off x="5011783" y="2211977"/>
            <a:ext cx="3687494" cy="1565281"/>
            <a:chOff x="215222" y="3205561"/>
            <a:chExt cx="3193765" cy="1572316"/>
          </a:xfrm>
        </p:grpSpPr>
        <p:pic>
          <p:nvPicPr>
            <p:cNvPr id="3" name="Picture 2">
              <a:extLst>
                <a:ext uri="{FF2B5EF4-FFF2-40B4-BE49-F238E27FC236}">
                  <a16:creationId xmlns:a16="http://schemas.microsoft.com/office/drawing/2014/main" id="{7841049E-4CF5-6840-9877-2C26216D37ED}"/>
                </a:ext>
              </a:extLst>
            </p:cNvPr>
            <p:cNvPicPr>
              <a:picLocks noChangeAspect="1"/>
            </p:cNvPicPr>
            <p:nvPr/>
          </p:nvPicPr>
          <p:blipFill>
            <a:blip r:embed="rId2"/>
            <a:stretch>
              <a:fillRect/>
            </a:stretch>
          </p:blipFill>
          <p:spPr>
            <a:xfrm>
              <a:off x="215222" y="3205561"/>
              <a:ext cx="3193765" cy="1572315"/>
            </a:xfrm>
            <a:prstGeom prst="rect">
              <a:avLst/>
            </a:prstGeom>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971AC31A-FF6F-6A49-9234-81AD4AB4405E}"/>
                </a:ext>
              </a:extLst>
            </p:cNvPr>
            <p:cNvSpPr/>
            <p:nvPr/>
          </p:nvSpPr>
          <p:spPr>
            <a:xfrm>
              <a:off x="224618" y="3205562"/>
              <a:ext cx="3181065" cy="1572315"/>
            </a:xfrm>
            <a:prstGeom prst="rect">
              <a:avLst/>
            </a:prstGeom>
            <a:solidFill>
              <a:schemeClr val="accent6">
                <a:lumMod val="50000"/>
                <a:lumOff val="50000"/>
                <a:alpha val="45000"/>
              </a:scheme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chemeClr val="tx2"/>
                </a:solidFill>
                <a:latin typeface="+mj-lt"/>
              </a:endParaRPr>
            </a:p>
          </p:txBody>
        </p:sp>
      </p:grpSp>
    </p:spTree>
    <p:extLst>
      <p:ext uri="{BB962C8B-B14F-4D97-AF65-F5344CB8AC3E}">
        <p14:creationId xmlns:p14="http://schemas.microsoft.com/office/powerpoint/2010/main" val="3792813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F264E-5F16-0542-9D4B-7EE99A9869FA}"/>
              </a:ext>
            </a:extLst>
          </p:cNvPr>
          <p:cNvSpPr>
            <a:spLocks noGrp="1"/>
          </p:cNvSpPr>
          <p:nvPr>
            <p:ph type="title"/>
          </p:nvPr>
        </p:nvSpPr>
        <p:spPr/>
        <p:txBody>
          <a:bodyPr/>
          <a:lstStyle/>
          <a:p>
            <a:r>
              <a:rPr lang="en-US" dirty="0"/>
              <a:t>Mexico’s CoDi</a:t>
            </a:r>
          </a:p>
        </p:txBody>
      </p:sp>
      <p:sp>
        <p:nvSpPr>
          <p:cNvPr id="3" name="Content Placeholder 2">
            <a:extLst>
              <a:ext uri="{FF2B5EF4-FFF2-40B4-BE49-F238E27FC236}">
                <a16:creationId xmlns:a16="http://schemas.microsoft.com/office/drawing/2014/main" id="{0A1C19FF-E867-054F-B134-89B4BD3EAD46}"/>
              </a:ext>
            </a:extLst>
          </p:cNvPr>
          <p:cNvSpPr>
            <a:spLocks noGrp="1"/>
          </p:cNvSpPr>
          <p:nvPr>
            <p:ph idx="1"/>
          </p:nvPr>
        </p:nvSpPr>
        <p:spPr/>
        <p:txBody>
          <a:bodyPr/>
          <a:lstStyle/>
          <a:p>
            <a:r>
              <a:rPr lang="en-US" sz="1050" b="1" dirty="0">
                <a:solidFill>
                  <a:schemeClr val="tx1"/>
                </a:solidFill>
              </a:rPr>
              <a:t>Single Scheme, Open Loop</a:t>
            </a:r>
          </a:p>
          <a:p>
            <a:r>
              <a:rPr lang="en-US" sz="1050" dirty="0">
                <a:solidFill>
                  <a:schemeClr val="tx1"/>
                </a:solidFill>
              </a:rPr>
              <a:t>Mexico’s CoDi QR payment system runs on top of the instant payment “rails” of Bank of Mexico’s SPEI system, which has been in operation since 2004</a:t>
            </a:r>
          </a:p>
          <a:p>
            <a:r>
              <a:rPr lang="en-US" sz="1050" dirty="0">
                <a:solidFill>
                  <a:schemeClr val="tx1"/>
                </a:solidFill>
              </a:rPr>
              <a:t>SPEI is both the RTGS wholesale payment system and the retail real-time payment system. Transactions are credit-push, real-time, and use gross settlement.</a:t>
            </a:r>
          </a:p>
          <a:p>
            <a:r>
              <a:rPr lang="en-US" sz="1050" dirty="0">
                <a:solidFill>
                  <a:schemeClr val="tx1"/>
                </a:solidFill>
              </a:rPr>
              <a:t>The Bank of Mexico provides the notification service for all QR payments, including on-us transactions. </a:t>
            </a:r>
          </a:p>
          <a:p>
            <a:endParaRPr lang="en-US" sz="1050" dirty="0">
              <a:solidFill>
                <a:schemeClr val="tx1"/>
              </a:solidFill>
            </a:endParaRPr>
          </a:p>
        </p:txBody>
      </p:sp>
      <p:sp>
        <p:nvSpPr>
          <p:cNvPr id="19" name="Text Placeholder 18">
            <a:extLst>
              <a:ext uri="{FF2B5EF4-FFF2-40B4-BE49-F238E27FC236}">
                <a16:creationId xmlns:a16="http://schemas.microsoft.com/office/drawing/2014/main" id="{9988C61F-1330-0E41-BB6E-F09450B04867}"/>
              </a:ext>
            </a:extLst>
          </p:cNvPr>
          <p:cNvSpPr>
            <a:spLocks noGrp="1"/>
          </p:cNvSpPr>
          <p:nvPr>
            <p:ph type="body" sz="quarter" idx="10"/>
          </p:nvPr>
        </p:nvSpPr>
        <p:spPr/>
        <p:txBody>
          <a:bodyPr/>
          <a:lstStyle/>
          <a:p>
            <a:r>
              <a:rPr lang="en-US" dirty="0">
                <a:solidFill>
                  <a:schemeClr val="tx1"/>
                </a:solidFill>
              </a:rPr>
              <a:t>A Single QR Code Model Implemented with an Interoperable Payments System</a:t>
            </a:r>
          </a:p>
        </p:txBody>
      </p:sp>
      <p:sp>
        <p:nvSpPr>
          <p:cNvPr id="4" name="Content Placeholder 3">
            <a:extLst>
              <a:ext uri="{FF2B5EF4-FFF2-40B4-BE49-F238E27FC236}">
                <a16:creationId xmlns:a16="http://schemas.microsoft.com/office/drawing/2014/main" id="{E0888DD6-51AA-F544-82D6-7E93323E8EC1}"/>
              </a:ext>
            </a:extLst>
          </p:cNvPr>
          <p:cNvSpPr>
            <a:spLocks noGrp="1"/>
          </p:cNvSpPr>
          <p:nvPr>
            <p:ph idx="11"/>
          </p:nvPr>
        </p:nvSpPr>
        <p:spPr/>
        <p:txBody>
          <a:bodyPr/>
          <a:lstStyle/>
          <a:p>
            <a:r>
              <a:rPr lang="en-US" sz="1050" b="1" dirty="0">
                <a:solidFill>
                  <a:schemeClr val="tx1"/>
                </a:solidFill>
              </a:rPr>
              <a:t>Proprietary Data Format</a:t>
            </a:r>
          </a:p>
          <a:p>
            <a:r>
              <a:rPr lang="en-US" sz="1050" dirty="0">
                <a:solidFill>
                  <a:schemeClr val="tx1"/>
                </a:solidFill>
              </a:rPr>
              <a:t>Data objects contained in CoDi QR codes are formatted using specific, proprietary rules. They do not follow any international standard. All information contained in the QR code is encrypted; Banco de Mexico provisions shared symmetrical keys with the relevant parties. </a:t>
            </a:r>
          </a:p>
          <a:p>
            <a:r>
              <a:rPr lang="en-US" sz="1050" dirty="0">
                <a:solidFill>
                  <a:schemeClr val="tx1"/>
                </a:solidFill>
              </a:rPr>
              <a:t>This means that every CoDi payment message must pass through Banco de Mexico. </a:t>
            </a:r>
          </a:p>
          <a:p>
            <a:endParaRPr lang="en-US" sz="1050" dirty="0">
              <a:solidFill>
                <a:schemeClr val="tx1"/>
              </a:solidFill>
            </a:endParaRPr>
          </a:p>
          <a:p>
            <a:endParaRPr lang="en-US" sz="1050" dirty="0">
              <a:solidFill>
                <a:schemeClr val="tx1"/>
              </a:solidFill>
            </a:endParaRPr>
          </a:p>
          <a:p>
            <a:endParaRPr lang="en-US" sz="1050" dirty="0">
              <a:solidFill>
                <a:schemeClr val="tx1"/>
              </a:solidFill>
            </a:endParaRPr>
          </a:p>
        </p:txBody>
      </p:sp>
      <p:sp>
        <p:nvSpPr>
          <p:cNvPr id="24" name="Content Placeholder 23">
            <a:extLst>
              <a:ext uri="{FF2B5EF4-FFF2-40B4-BE49-F238E27FC236}">
                <a16:creationId xmlns:a16="http://schemas.microsoft.com/office/drawing/2014/main" id="{1B1D3FCB-A5BB-D743-9ED3-02A82D0C4D89}"/>
              </a:ext>
            </a:extLst>
          </p:cNvPr>
          <p:cNvSpPr>
            <a:spLocks noGrp="1"/>
          </p:cNvSpPr>
          <p:nvPr>
            <p:ph idx="12"/>
          </p:nvPr>
        </p:nvSpPr>
        <p:spPr>
          <a:solidFill>
            <a:schemeClr val="accent3">
              <a:lumMod val="20000"/>
              <a:lumOff val="80000"/>
            </a:schemeClr>
          </a:solidFill>
        </p:spPr>
        <p:txBody>
          <a:bodyPr/>
          <a:lstStyle/>
          <a:p>
            <a:r>
              <a:rPr lang="en-US" sz="1050" dirty="0">
                <a:solidFill>
                  <a:schemeClr val="tx1"/>
                </a:solidFill>
              </a:rPr>
              <a:t>CoDi is part of a major initiative to reform and extend the financial sector in general: </a:t>
            </a:r>
          </a:p>
          <a:p>
            <a:r>
              <a:rPr lang="en-US" sz="1050" dirty="0">
                <a:solidFill>
                  <a:schemeClr val="tx1"/>
                </a:solidFill>
              </a:rPr>
              <a:t>The project, which touches on technology, services, market incentives, fees and financial inclusion, is the product of months of discussions between the heads of Mexico's private financial institutions, the central bank and the incoming finance ministry.</a:t>
            </a:r>
          </a:p>
          <a:p>
            <a:r>
              <a:rPr lang="en-US" sz="1050" dirty="0">
                <a:solidFill>
                  <a:schemeClr val="tx1"/>
                </a:solidFill>
              </a:rPr>
              <a:t>BN Americas, January 2019</a:t>
            </a:r>
          </a:p>
          <a:p>
            <a:endParaRPr lang="en-US" sz="1050" dirty="0">
              <a:solidFill>
                <a:schemeClr val="tx1"/>
              </a:solidFill>
            </a:endParaRPr>
          </a:p>
          <a:p>
            <a:endParaRPr lang="en-US" sz="1050" dirty="0">
              <a:solidFill>
                <a:schemeClr val="tx1"/>
              </a:solidFill>
            </a:endParaRPr>
          </a:p>
        </p:txBody>
      </p:sp>
      <p:sp>
        <p:nvSpPr>
          <p:cNvPr id="7" name="Content Placeholder 2">
            <a:extLst>
              <a:ext uri="{FF2B5EF4-FFF2-40B4-BE49-F238E27FC236}">
                <a16:creationId xmlns:a16="http://schemas.microsoft.com/office/drawing/2014/main" id="{8C74E853-CA2B-AD43-A69E-15F0C11037B1}"/>
              </a:ext>
            </a:extLst>
          </p:cNvPr>
          <p:cNvSpPr txBox="1">
            <a:spLocks/>
          </p:cNvSpPr>
          <p:nvPr/>
        </p:nvSpPr>
        <p:spPr>
          <a:xfrm>
            <a:off x="3650062" y="2755355"/>
            <a:ext cx="3022601" cy="2062163"/>
          </a:xfrm>
          <a:prstGeom prst="rect">
            <a:avLst/>
          </a:prstGeom>
        </p:spPr>
        <p:txBody>
          <a:bodyPr vert="horz" lIns="0" tIns="0" rIns="0" bIns="0" rtlCol="0">
            <a:noAutofit/>
          </a:bodyPr>
          <a:lstStyle>
            <a:defPPr>
              <a:defRPr lang="en-US"/>
            </a:defPPr>
            <a:lvl1pPr indent="0" defTabSz="685800">
              <a:lnSpc>
                <a:spcPct val="120000"/>
              </a:lnSpc>
              <a:spcBef>
                <a:spcPts val="300"/>
              </a:spcBef>
              <a:spcAft>
                <a:spcPts val="600"/>
              </a:spcAft>
              <a:buFont typeface="Arial" panose="020B0604020202020204" pitchFamily="34" charset="0"/>
              <a:buChar char="​"/>
              <a:defRPr sz="1050" b="1" i="0">
                <a:solidFill>
                  <a:schemeClr val="accent2"/>
                </a:solidFill>
                <a:latin typeface="Arial Narrow" panose="020B0604020202020204" pitchFamily="34" charset="0"/>
                <a:cs typeface="Arial Narrow" panose="020B0604020202020204" pitchFamily="34" charset="0"/>
              </a:defRPr>
            </a:lvl1pPr>
            <a:lvl2pPr marL="171450" indent="-171450" defTabSz="685800">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a:solidFill>
                  <a:schemeClr val="accent6">
                    <a:lumMod val="50000"/>
                    <a:lumOff val="50000"/>
                  </a:schemeClr>
                </a:solidFill>
                <a:latin typeface="Arial" panose="020B0604020202020204" pitchFamily="34" charset="0"/>
              </a:defRPr>
            </a:lvl2pPr>
            <a:lvl3pPr marL="0" indent="0" defTabSz="685800">
              <a:lnSpc>
                <a:spcPct val="110000"/>
              </a:lnSpc>
              <a:spcBef>
                <a:spcPts val="450"/>
              </a:spcBef>
              <a:spcAft>
                <a:spcPts val="0"/>
              </a:spcAft>
              <a:buFont typeface="Arial" panose="020B0604020202020204" pitchFamily="34" charset="0"/>
              <a:buChar char="​"/>
              <a:defRPr sz="825" b="0" i="0">
                <a:solidFill>
                  <a:schemeClr val="accent4"/>
                </a:solidFill>
                <a:latin typeface="Arial" panose="020B0604020202020204" pitchFamily="34" charset="0"/>
                <a:cs typeface="Arial" panose="020B0604020202020204" pitchFamily="34" charset="0"/>
              </a:defRPr>
            </a:lvl3pPr>
            <a:lvl4pPr marL="0" indent="0" defTabSz="685800">
              <a:lnSpc>
                <a:spcPct val="114000"/>
              </a:lnSpc>
              <a:spcBef>
                <a:spcPts val="45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4pPr>
            <a:lvl5pPr marL="128588" indent="-128588" defTabSz="685800">
              <a:lnSpc>
                <a:spcPct val="95000"/>
              </a:lnSpc>
              <a:spcBef>
                <a:spcPts val="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5pPr>
            <a:lvl6pPr marL="258366" indent="-129779" defTabSz="685800">
              <a:lnSpc>
                <a:spcPct val="85000"/>
              </a:lnSpc>
              <a:spcBef>
                <a:spcPct val="20000"/>
              </a:spcBef>
              <a:spcAft>
                <a:spcPts val="450"/>
              </a:spcAft>
              <a:buFont typeface="Arial" panose="020B0604020202020204" pitchFamily="34" charset="0"/>
              <a:buChar char="•"/>
              <a:defRPr sz="825" b="0" i="0" baseline="0">
                <a:solidFill>
                  <a:schemeClr val="tx2"/>
                </a:solidFill>
                <a:latin typeface="Arial" panose="020B0604020202020204" pitchFamily="34" charset="0"/>
              </a:defRPr>
            </a:lvl6pPr>
            <a:lvl7pPr marL="0" indent="0" defTabSz="685800">
              <a:spcBef>
                <a:spcPts val="450"/>
              </a:spcBef>
              <a:spcAft>
                <a:spcPts val="450"/>
              </a:spcAft>
              <a:buClr>
                <a:schemeClr val="bg2"/>
              </a:buClr>
              <a:buFont typeface="Arial" panose="020B0604020202020204" pitchFamily="34" charset="0"/>
              <a:buChar char="​"/>
              <a:defRPr sz="1125" b="0" i="0" baseline="0">
                <a:solidFill>
                  <a:schemeClr val="bg2"/>
                </a:solidFill>
                <a:latin typeface="Arial" panose="020B0604020202020204" pitchFamily="34" charset="0"/>
              </a:defRPr>
            </a:lvl7pPr>
            <a:lvl8pPr marL="128588" indent="-128588" defTabSz="685800">
              <a:spcBef>
                <a:spcPts val="0"/>
              </a:spcBef>
              <a:spcAft>
                <a:spcPts val="450"/>
              </a:spcAft>
              <a:buFont typeface="Arial" panose="020B0604020202020204" pitchFamily="34" charset="0"/>
              <a:buChar char="•"/>
              <a:defRPr sz="825" b="0" i="0">
                <a:solidFill>
                  <a:schemeClr val="bg2"/>
                </a:solidFill>
                <a:latin typeface="Arial" panose="020B0604020202020204" pitchFamily="34" charset="0"/>
              </a:defRPr>
            </a:lvl8pPr>
            <a:lvl9pPr marL="258366" indent="-129779" defTabSz="685800">
              <a:spcBef>
                <a:spcPct val="20000"/>
              </a:spcBef>
              <a:spcAft>
                <a:spcPts val="450"/>
              </a:spcAft>
              <a:buFont typeface="Arial" panose="020B0604020202020204" pitchFamily="34" charset="0"/>
              <a:buChar char="•"/>
              <a:defRPr sz="825" b="0" i="0">
                <a:solidFill>
                  <a:schemeClr val="bg2"/>
                </a:solidFill>
                <a:latin typeface="Arial" panose="020B0604020202020204" pitchFamily="34" charset="0"/>
              </a:defRPr>
            </a:lvl9pPr>
          </a:lstStyle>
          <a:p>
            <a:pPr algn="just"/>
            <a:endParaRPr lang="en-US" b="0" dirty="0">
              <a:solidFill>
                <a:schemeClr val="tx1"/>
              </a:solidFill>
              <a:latin typeface="Arial" panose="020B0604020202020204" pitchFamily="34" charset="0"/>
              <a:cs typeface="Arial" panose="020B0604020202020204" pitchFamily="34" charset="0"/>
            </a:endParaRPr>
          </a:p>
        </p:txBody>
      </p:sp>
      <p:sp>
        <p:nvSpPr>
          <p:cNvPr id="8" name="Content Placeholder 4">
            <a:extLst>
              <a:ext uri="{FF2B5EF4-FFF2-40B4-BE49-F238E27FC236}">
                <a16:creationId xmlns:a16="http://schemas.microsoft.com/office/drawing/2014/main" id="{6AD77525-B1C6-8B46-800C-133DE6386E01}"/>
              </a:ext>
            </a:extLst>
          </p:cNvPr>
          <p:cNvSpPr txBox="1">
            <a:spLocks/>
          </p:cNvSpPr>
          <p:nvPr/>
        </p:nvSpPr>
        <p:spPr>
          <a:xfrm>
            <a:off x="3719512" y="545554"/>
            <a:ext cx="3022601" cy="2062163"/>
          </a:xfrm>
          <a:prstGeom prst="rect">
            <a:avLst/>
          </a:prstGeom>
        </p:spPr>
        <p:txBody>
          <a:bodyPr vert="horz" lIns="0" tIns="0" rIns="0" bIns="0" rtlCol="0">
            <a:noAutofit/>
          </a:bodyPr>
          <a:lstStyle>
            <a:defPPr>
              <a:defRPr lang="en-US"/>
            </a:defPPr>
            <a:lvl1pPr indent="0" defTabSz="685800">
              <a:lnSpc>
                <a:spcPct val="120000"/>
              </a:lnSpc>
              <a:spcBef>
                <a:spcPts val="450"/>
              </a:spcBef>
              <a:spcAft>
                <a:spcPts val="900"/>
              </a:spcAft>
              <a:buFont typeface="Arial" panose="020B0604020202020204" pitchFamily="34" charset="0"/>
              <a:buChar char="​"/>
              <a:defRPr sz="1200" b="1" i="0">
                <a:solidFill>
                  <a:schemeClr val="accent2"/>
                </a:solidFill>
                <a:latin typeface="Arial" panose="020B0604020202020204" pitchFamily="34" charset="0"/>
              </a:defRPr>
            </a:lvl1pPr>
            <a:lvl2pPr marL="171450" indent="-171450" defTabSz="685800">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a:solidFill>
                  <a:schemeClr val="accent6">
                    <a:lumMod val="50000"/>
                    <a:lumOff val="50000"/>
                  </a:schemeClr>
                </a:solidFill>
                <a:latin typeface="Arial" panose="020B0604020202020204" pitchFamily="34" charset="0"/>
              </a:defRPr>
            </a:lvl2pPr>
            <a:lvl3pPr marL="0" indent="0" defTabSz="685800">
              <a:lnSpc>
                <a:spcPct val="110000"/>
              </a:lnSpc>
              <a:spcBef>
                <a:spcPts val="450"/>
              </a:spcBef>
              <a:spcAft>
                <a:spcPts val="0"/>
              </a:spcAft>
              <a:buFont typeface="Arial" panose="020B0604020202020204" pitchFamily="34" charset="0"/>
              <a:buChar char="​"/>
              <a:defRPr sz="825" b="0" i="0">
                <a:solidFill>
                  <a:schemeClr val="accent4"/>
                </a:solidFill>
                <a:latin typeface="Arial" panose="020B0604020202020204" pitchFamily="34" charset="0"/>
                <a:cs typeface="Arial" panose="020B0604020202020204" pitchFamily="34" charset="0"/>
              </a:defRPr>
            </a:lvl3pPr>
            <a:lvl4pPr marL="0" indent="0" defTabSz="685800">
              <a:lnSpc>
                <a:spcPct val="114000"/>
              </a:lnSpc>
              <a:spcBef>
                <a:spcPts val="45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4pPr>
            <a:lvl5pPr marL="128588" indent="-128588" defTabSz="685800">
              <a:lnSpc>
                <a:spcPct val="95000"/>
              </a:lnSpc>
              <a:spcBef>
                <a:spcPts val="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5pPr>
            <a:lvl6pPr marL="258366" indent="-129779" defTabSz="685800">
              <a:lnSpc>
                <a:spcPct val="85000"/>
              </a:lnSpc>
              <a:spcBef>
                <a:spcPct val="20000"/>
              </a:spcBef>
              <a:spcAft>
                <a:spcPts val="450"/>
              </a:spcAft>
              <a:buFont typeface="Arial" panose="020B0604020202020204" pitchFamily="34" charset="0"/>
              <a:buChar char="•"/>
              <a:defRPr sz="825" b="0" i="0" baseline="0">
                <a:solidFill>
                  <a:schemeClr val="tx2"/>
                </a:solidFill>
                <a:latin typeface="Arial" panose="020B0604020202020204" pitchFamily="34" charset="0"/>
              </a:defRPr>
            </a:lvl6pPr>
            <a:lvl7pPr marL="0" indent="0" defTabSz="685800">
              <a:spcBef>
                <a:spcPts val="450"/>
              </a:spcBef>
              <a:spcAft>
                <a:spcPts val="450"/>
              </a:spcAft>
              <a:buClr>
                <a:schemeClr val="bg2"/>
              </a:buClr>
              <a:buFont typeface="Arial" panose="020B0604020202020204" pitchFamily="34" charset="0"/>
              <a:buChar char="​"/>
              <a:defRPr sz="1125" b="0" i="0" baseline="0">
                <a:solidFill>
                  <a:schemeClr val="bg2"/>
                </a:solidFill>
                <a:latin typeface="Arial" panose="020B0604020202020204" pitchFamily="34" charset="0"/>
              </a:defRPr>
            </a:lvl7pPr>
            <a:lvl8pPr marL="128588" indent="-128588" defTabSz="685800">
              <a:spcBef>
                <a:spcPts val="0"/>
              </a:spcBef>
              <a:spcAft>
                <a:spcPts val="450"/>
              </a:spcAft>
              <a:buFont typeface="Arial" panose="020B0604020202020204" pitchFamily="34" charset="0"/>
              <a:buChar char="•"/>
              <a:defRPr sz="825" b="0" i="0">
                <a:solidFill>
                  <a:schemeClr val="bg2"/>
                </a:solidFill>
                <a:latin typeface="Arial" panose="020B0604020202020204" pitchFamily="34" charset="0"/>
              </a:defRPr>
            </a:lvl8pPr>
            <a:lvl9pPr marL="258366" indent="-129779" defTabSz="685800">
              <a:spcBef>
                <a:spcPct val="20000"/>
              </a:spcBef>
              <a:spcAft>
                <a:spcPts val="450"/>
              </a:spcAft>
              <a:buFont typeface="Arial" panose="020B0604020202020204" pitchFamily="34" charset="0"/>
              <a:buChar char="•"/>
              <a:defRPr sz="825" b="0" i="0">
                <a:solidFill>
                  <a:schemeClr val="bg2"/>
                </a:solidFill>
                <a:latin typeface="Arial" panose="020B0604020202020204" pitchFamily="34" charset="0"/>
              </a:defRPr>
            </a:lvl9pPr>
          </a:lstStyle>
          <a:p>
            <a:pPr algn="just">
              <a:spcBef>
                <a:spcPts val="300"/>
              </a:spcBef>
              <a:spcAft>
                <a:spcPts val="600"/>
              </a:spcAft>
            </a:pPr>
            <a:endParaRPr lang="en-US" sz="1050" b="0" dirty="0">
              <a:solidFill>
                <a:schemeClr val="tx1"/>
              </a:solidFill>
              <a:cs typeface="Arial" panose="020B0604020202020204" pitchFamily="34" charset="0"/>
            </a:endParaRP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sp>
        <p:nvSpPr>
          <p:cNvPr id="10" name="Content Placeholder 4">
            <a:extLst>
              <a:ext uri="{FF2B5EF4-FFF2-40B4-BE49-F238E27FC236}">
                <a16:creationId xmlns:a16="http://schemas.microsoft.com/office/drawing/2014/main" id="{4DB0D8AE-9B81-4E43-9212-C4F1D2F9C530}"/>
              </a:ext>
            </a:extLst>
          </p:cNvPr>
          <p:cNvSpPr txBox="1">
            <a:spLocks/>
          </p:cNvSpPr>
          <p:nvPr/>
        </p:nvSpPr>
        <p:spPr>
          <a:xfrm>
            <a:off x="541866" y="2755355"/>
            <a:ext cx="3022601" cy="2062163"/>
          </a:xfrm>
          <a:prstGeom prst="rect">
            <a:avLst/>
          </a:prstGeom>
        </p:spPr>
        <p:txBody>
          <a:bodyPr vert="horz" lIns="0" tIns="0" rIns="0" bIns="0" rtlCol="0">
            <a:noAutofit/>
          </a:bodyPr>
          <a:lstStyle>
            <a:defPPr>
              <a:defRPr lang="en-US"/>
            </a:defPPr>
            <a:lvl1pPr indent="0" defTabSz="685800">
              <a:lnSpc>
                <a:spcPct val="120000"/>
              </a:lnSpc>
              <a:spcBef>
                <a:spcPts val="450"/>
              </a:spcBef>
              <a:spcAft>
                <a:spcPts val="900"/>
              </a:spcAft>
              <a:buFont typeface="Arial" panose="020B0604020202020204" pitchFamily="34" charset="0"/>
              <a:buChar char="​"/>
              <a:defRPr sz="1200" b="1" i="0">
                <a:solidFill>
                  <a:schemeClr val="accent2"/>
                </a:solidFill>
                <a:latin typeface="Arial" panose="020B0604020202020204" pitchFamily="34" charset="0"/>
              </a:defRPr>
            </a:lvl1pPr>
            <a:lvl2pPr marL="171450" indent="-171450" defTabSz="685800">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a:solidFill>
                  <a:schemeClr val="accent6">
                    <a:lumMod val="50000"/>
                    <a:lumOff val="50000"/>
                  </a:schemeClr>
                </a:solidFill>
                <a:latin typeface="Arial" panose="020B0604020202020204" pitchFamily="34" charset="0"/>
              </a:defRPr>
            </a:lvl2pPr>
            <a:lvl3pPr marL="0" indent="0" defTabSz="685800">
              <a:lnSpc>
                <a:spcPct val="110000"/>
              </a:lnSpc>
              <a:spcBef>
                <a:spcPts val="450"/>
              </a:spcBef>
              <a:spcAft>
                <a:spcPts val="0"/>
              </a:spcAft>
              <a:buFont typeface="Arial" panose="020B0604020202020204" pitchFamily="34" charset="0"/>
              <a:buChar char="​"/>
              <a:defRPr sz="825" b="0" i="0">
                <a:solidFill>
                  <a:schemeClr val="accent4"/>
                </a:solidFill>
                <a:latin typeface="Arial" panose="020B0604020202020204" pitchFamily="34" charset="0"/>
                <a:cs typeface="Arial" panose="020B0604020202020204" pitchFamily="34" charset="0"/>
              </a:defRPr>
            </a:lvl3pPr>
            <a:lvl4pPr marL="0" indent="0" defTabSz="685800">
              <a:lnSpc>
                <a:spcPct val="114000"/>
              </a:lnSpc>
              <a:spcBef>
                <a:spcPts val="45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4pPr>
            <a:lvl5pPr marL="128588" indent="-128588" defTabSz="685800">
              <a:lnSpc>
                <a:spcPct val="95000"/>
              </a:lnSpc>
              <a:spcBef>
                <a:spcPts val="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5pPr>
            <a:lvl6pPr marL="258366" indent="-129779" defTabSz="685800">
              <a:lnSpc>
                <a:spcPct val="85000"/>
              </a:lnSpc>
              <a:spcBef>
                <a:spcPct val="20000"/>
              </a:spcBef>
              <a:spcAft>
                <a:spcPts val="450"/>
              </a:spcAft>
              <a:buFont typeface="Arial" panose="020B0604020202020204" pitchFamily="34" charset="0"/>
              <a:buChar char="•"/>
              <a:defRPr sz="825" b="0" i="0" baseline="0">
                <a:solidFill>
                  <a:schemeClr val="tx2"/>
                </a:solidFill>
                <a:latin typeface="Arial" panose="020B0604020202020204" pitchFamily="34" charset="0"/>
              </a:defRPr>
            </a:lvl6pPr>
            <a:lvl7pPr marL="0" indent="0" defTabSz="685800">
              <a:spcBef>
                <a:spcPts val="450"/>
              </a:spcBef>
              <a:spcAft>
                <a:spcPts val="450"/>
              </a:spcAft>
              <a:buClr>
                <a:schemeClr val="bg2"/>
              </a:buClr>
              <a:buFont typeface="Arial" panose="020B0604020202020204" pitchFamily="34" charset="0"/>
              <a:buChar char="​"/>
              <a:defRPr sz="1125" b="0" i="0" baseline="0">
                <a:solidFill>
                  <a:schemeClr val="bg2"/>
                </a:solidFill>
                <a:latin typeface="Arial" panose="020B0604020202020204" pitchFamily="34" charset="0"/>
              </a:defRPr>
            </a:lvl7pPr>
            <a:lvl8pPr marL="128588" indent="-128588" defTabSz="685800">
              <a:spcBef>
                <a:spcPts val="0"/>
              </a:spcBef>
              <a:spcAft>
                <a:spcPts val="450"/>
              </a:spcAft>
              <a:buFont typeface="Arial" panose="020B0604020202020204" pitchFamily="34" charset="0"/>
              <a:buChar char="•"/>
              <a:defRPr sz="825" b="0" i="0">
                <a:solidFill>
                  <a:schemeClr val="bg2"/>
                </a:solidFill>
                <a:latin typeface="Arial" panose="020B0604020202020204" pitchFamily="34" charset="0"/>
              </a:defRPr>
            </a:lvl8pPr>
            <a:lvl9pPr marL="258366" indent="-129779" defTabSz="685800">
              <a:spcBef>
                <a:spcPct val="20000"/>
              </a:spcBef>
              <a:spcAft>
                <a:spcPts val="450"/>
              </a:spcAft>
              <a:buFont typeface="Arial" panose="020B0604020202020204" pitchFamily="34" charset="0"/>
              <a:buChar char="•"/>
              <a:defRPr sz="825" b="0" i="0">
                <a:solidFill>
                  <a:schemeClr val="bg2"/>
                </a:solidFill>
                <a:latin typeface="Arial" panose="020B0604020202020204" pitchFamily="34" charset="0"/>
              </a:defRPr>
            </a:lvl9pPr>
          </a:lstStyle>
          <a:p>
            <a:pPr algn="just"/>
            <a:endParaRPr lang="en-US" sz="1050" b="0" dirty="0">
              <a:solidFill>
                <a:schemeClr val="tx1"/>
              </a:solidFill>
              <a:cs typeface="Arial" panose="020B0604020202020204" pitchFamily="34" charset="0"/>
            </a:endParaRPr>
          </a:p>
        </p:txBody>
      </p:sp>
    </p:spTree>
    <p:extLst>
      <p:ext uri="{BB962C8B-B14F-4D97-AF65-F5344CB8AC3E}">
        <p14:creationId xmlns:p14="http://schemas.microsoft.com/office/powerpoint/2010/main" val="33753270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8362-CC54-AC4E-A351-B1E186356BC3}"/>
              </a:ext>
            </a:extLst>
          </p:cNvPr>
          <p:cNvSpPr>
            <a:spLocks noGrp="1"/>
          </p:cNvSpPr>
          <p:nvPr>
            <p:ph type="title"/>
          </p:nvPr>
        </p:nvSpPr>
        <p:spPr/>
        <p:txBody>
          <a:bodyPr/>
          <a:lstStyle/>
          <a:p>
            <a:r>
              <a:rPr lang="en-US" dirty="0"/>
              <a:t>Mexico’s CoDi</a:t>
            </a:r>
          </a:p>
        </p:txBody>
      </p:sp>
      <p:sp>
        <p:nvSpPr>
          <p:cNvPr id="3" name="Content Placeholder 2">
            <a:extLst>
              <a:ext uri="{FF2B5EF4-FFF2-40B4-BE49-F238E27FC236}">
                <a16:creationId xmlns:a16="http://schemas.microsoft.com/office/drawing/2014/main" id="{0A1C19FF-E867-054F-B134-89B4BD3EAD46}"/>
              </a:ext>
            </a:extLst>
          </p:cNvPr>
          <p:cNvSpPr>
            <a:spLocks noGrp="1"/>
          </p:cNvSpPr>
          <p:nvPr>
            <p:ph idx="1"/>
          </p:nvPr>
        </p:nvSpPr>
        <p:spPr/>
        <p:txBody>
          <a:bodyPr/>
          <a:lstStyle/>
          <a:p>
            <a:pPr marL="171450" indent="-171450">
              <a:buFont typeface="Arial" panose="020B0604020202020204" pitchFamily="34" charset="0"/>
              <a:buChar char="•"/>
            </a:pPr>
            <a:r>
              <a:rPr lang="en-US" b="0" dirty="0">
                <a:solidFill>
                  <a:schemeClr val="tx1"/>
                </a:solidFill>
              </a:rPr>
              <a:t>CoDi</a:t>
            </a:r>
            <a:r>
              <a:rPr lang="en-US" dirty="0">
                <a:solidFill>
                  <a:schemeClr val="tx1"/>
                </a:solidFill>
              </a:rPr>
              <a:t> </a:t>
            </a:r>
            <a:r>
              <a:rPr lang="en-US" b="0" dirty="0">
                <a:solidFill>
                  <a:schemeClr val="tx1"/>
                </a:solidFill>
              </a:rPr>
              <a:t>is Merchant Presented, with Dynamic and Static Capabilities</a:t>
            </a:r>
          </a:p>
          <a:p>
            <a:pPr marL="171450" indent="-171450">
              <a:buFont typeface="Arial" panose="020B0604020202020204" pitchFamily="34" charset="0"/>
              <a:buChar char="•"/>
            </a:pPr>
            <a:r>
              <a:rPr lang="en-US" b="0" dirty="0">
                <a:solidFill>
                  <a:schemeClr val="tx1"/>
                </a:solidFill>
              </a:rPr>
              <a:t>The merchant’s </a:t>
            </a:r>
            <a:r>
              <a:rPr lang="en-US" b="0" dirty="0" err="1">
                <a:solidFill>
                  <a:schemeClr val="tx1"/>
                </a:solidFill>
              </a:rPr>
              <a:t>CoDi</a:t>
            </a:r>
            <a:r>
              <a:rPr lang="en-US" b="0" dirty="0">
                <a:solidFill>
                  <a:schemeClr val="tx1"/>
                </a:solidFill>
              </a:rPr>
              <a:t> app either generates payment message with full transaction details (amount and reason for payment) – OR – presents a static QR code to consumer. </a:t>
            </a:r>
          </a:p>
          <a:p>
            <a:pPr marL="171450" indent="-171450">
              <a:buFont typeface="Arial" panose="020B0604020202020204" pitchFamily="34" charset="0"/>
              <a:buChar char="•"/>
            </a:pPr>
            <a:r>
              <a:rPr lang="en-US" b="0" dirty="0">
                <a:solidFill>
                  <a:schemeClr val="tx1"/>
                </a:solidFill>
              </a:rPr>
              <a:t>Banco de Mexico serves as as the </a:t>
            </a:r>
            <a:r>
              <a:rPr lang="en-US" b="0" dirty="0" err="1">
                <a:solidFill>
                  <a:schemeClr val="tx1"/>
                </a:solidFill>
              </a:rPr>
              <a:t>CoDi</a:t>
            </a:r>
            <a:r>
              <a:rPr lang="en-US" b="0" dirty="0">
                <a:solidFill>
                  <a:schemeClr val="tx1"/>
                </a:solidFill>
              </a:rPr>
              <a:t> “Administrator” and requires certification for merchants and service providers. It also maintains a legal agreement with merchants on </a:t>
            </a:r>
            <a:r>
              <a:rPr lang="en-US" b="0" dirty="0" err="1">
                <a:solidFill>
                  <a:schemeClr val="tx1"/>
                </a:solidFill>
              </a:rPr>
              <a:t>CoDi</a:t>
            </a:r>
            <a:r>
              <a:rPr lang="en-US" b="0" dirty="0">
                <a:solidFill>
                  <a:schemeClr val="tx1"/>
                </a:solidFill>
              </a:rPr>
              <a:t> usage. </a:t>
            </a:r>
          </a:p>
          <a:p>
            <a:endParaRPr lang="en-US" b="0"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21" name="Content Placeholder 20">
            <a:extLst>
              <a:ext uri="{FF2B5EF4-FFF2-40B4-BE49-F238E27FC236}">
                <a16:creationId xmlns:a16="http://schemas.microsoft.com/office/drawing/2014/main" id="{8F93F7FD-A1E0-F142-B345-DF0841E2B080}"/>
              </a:ext>
            </a:extLst>
          </p:cNvPr>
          <p:cNvSpPr>
            <a:spLocks noGrp="1"/>
          </p:cNvSpPr>
          <p:nvPr>
            <p:ph idx="11"/>
          </p:nvPr>
        </p:nvSpPr>
        <p:spPr>
          <a:xfrm>
            <a:off x="4724265" y="2269024"/>
            <a:ext cx="3904593" cy="2284196"/>
          </a:xfrm>
          <a:solidFill>
            <a:schemeClr val="bg1">
              <a:lumMod val="95000"/>
            </a:schemeClr>
          </a:solidFill>
        </p:spPr>
        <p:txBody>
          <a:bodyPr lIns="91440" rIns="91440"/>
          <a:lstStyle/>
          <a:p>
            <a:pPr>
              <a:spcBef>
                <a:spcPts val="300"/>
              </a:spcBef>
              <a:spcAft>
                <a:spcPts val="300"/>
              </a:spcAft>
            </a:pPr>
            <a:r>
              <a:rPr lang="en-US" sz="1200" dirty="0">
                <a:solidFill>
                  <a:schemeClr val="accent3">
                    <a:lumMod val="50000"/>
                  </a:schemeClr>
                </a:solidFill>
                <a:cs typeface="Arial" panose="020B0604020202020204" pitchFamily="34" charset="0"/>
              </a:rPr>
              <a:t>NOTABLE</a:t>
            </a:r>
            <a:r>
              <a:rPr lang="en-US" dirty="0">
                <a:solidFill>
                  <a:schemeClr val="accent3">
                    <a:lumMod val="50000"/>
                  </a:schemeClr>
                </a:solidFill>
                <a:cs typeface="Arial" panose="020B0604020202020204" pitchFamily="34" charset="0"/>
              </a:rPr>
              <a:t>:</a:t>
            </a:r>
          </a:p>
          <a:p>
            <a:pPr marL="171450" lvl="0" indent="-171450">
              <a:spcBef>
                <a:spcPts val="300"/>
              </a:spcBef>
              <a:spcAft>
                <a:spcPts val="300"/>
              </a:spcAft>
              <a:buFont typeface="Arial" panose="020B0604020202020204" pitchFamily="34" charset="0"/>
              <a:buChar char="•"/>
              <a:defRPr/>
            </a:pPr>
            <a:r>
              <a:rPr lang="en-US" b="0" dirty="0">
                <a:solidFill>
                  <a:schemeClr val="accent3">
                    <a:lumMod val="50000"/>
                  </a:schemeClr>
                </a:solidFill>
                <a:cs typeface="Arial" panose="020B0604020202020204" pitchFamily="34" charset="0"/>
              </a:rPr>
              <a:t>All banks participating in SPEI with &gt; 3,000 deposit accounts must have app certified and in market.</a:t>
            </a:r>
          </a:p>
          <a:p>
            <a:pPr marL="171450" indent="-171450">
              <a:spcBef>
                <a:spcPts val="300"/>
              </a:spcBef>
              <a:spcAft>
                <a:spcPts val="300"/>
              </a:spcAft>
              <a:buFont typeface="Arial" panose="020B0604020202020204" pitchFamily="34" charset="0"/>
              <a:buChar char="•"/>
              <a:defRPr/>
            </a:pPr>
            <a:r>
              <a:rPr lang="en-US" b="0" dirty="0">
                <a:solidFill>
                  <a:schemeClr val="accent3">
                    <a:lumMod val="50000"/>
                  </a:schemeClr>
                </a:solidFill>
                <a:cs typeface="Arial" panose="020B0604020202020204" pitchFamily="34" charset="0"/>
              </a:rPr>
              <a:t>The central bank of Mexico, as operator of the system, prohibits banks from charging merchants or consumers for transactions below a set value.  Bank of Mexico has indicated that suppliers of the CoDi functionality will be allowed to charge customers for additional or associated services.</a:t>
            </a:r>
          </a:p>
          <a:p>
            <a:pPr marL="171450" indent="-171450">
              <a:spcBef>
                <a:spcPts val="300"/>
              </a:spcBef>
              <a:spcAft>
                <a:spcPts val="300"/>
              </a:spcAft>
              <a:buFont typeface="Arial" panose="020B0604020202020204" pitchFamily="34" charset="0"/>
              <a:buChar char="•"/>
            </a:pPr>
            <a:r>
              <a:rPr lang="en-US" b="0" dirty="0" err="1">
                <a:solidFill>
                  <a:schemeClr val="accent3">
                    <a:lumMod val="50000"/>
                  </a:schemeClr>
                </a:solidFill>
                <a:cs typeface="Arial" panose="020B0604020202020204" pitchFamily="34" charset="0"/>
              </a:rPr>
              <a:t>CoDi</a:t>
            </a:r>
            <a:r>
              <a:rPr lang="en-US" b="0" dirty="0">
                <a:solidFill>
                  <a:schemeClr val="accent3">
                    <a:lumMod val="50000"/>
                  </a:schemeClr>
                </a:solidFill>
                <a:cs typeface="Arial" panose="020B0604020202020204" pitchFamily="34" charset="0"/>
              </a:rPr>
              <a:t> includes integration of NFC payments: this enable consumers to “tap to pay” as well as “scan to pay”</a:t>
            </a:r>
          </a:p>
          <a:p>
            <a:pPr marL="171450" indent="-171450">
              <a:spcBef>
                <a:spcPts val="300"/>
              </a:spcBef>
              <a:spcAft>
                <a:spcPts val="300"/>
              </a:spcAft>
              <a:buFont typeface="Arial" panose="020B0604020202020204" pitchFamily="34" charset="0"/>
              <a:buChar char="•"/>
            </a:pPr>
            <a:endParaRPr lang="en-US" dirty="0">
              <a:solidFill>
                <a:schemeClr val="accent3">
                  <a:lumMod val="50000"/>
                </a:schemeClr>
              </a:solidFill>
            </a:endParaRPr>
          </a:p>
        </p:txBody>
      </p:sp>
      <p:sp>
        <p:nvSpPr>
          <p:cNvPr id="7" name="Content Placeholder 2">
            <a:extLst>
              <a:ext uri="{FF2B5EF4-FFF2-40B4-BE49-F238E27FC236}">
                <a16:creationId xmlns:a16="http://schemas.microsoft.com/office/drawing/2014/main" id="{8C74E853-CA2B-AD43-A69E-15F0C11037B1}"/>
              </a:ext>
            </a:extLst>
          </p:cNvPr>
          <p:cNvSpPr txBox="1">
            <a:spLocks/>
          </p:cNvSpPr>
          <p:nvPr/>
        </p:nvSpPr>
        <p:spPr>
          <a:xfrm>
            <a:off x="3719512" y="2755355"/>
            <a:ext cx="3022601" cy="2062163"/>
          </a:xfrm>
          <a:prstGeom prst="rect">
            <a:avLst/>
          </a:prstGeom>
        </p:spPr>
        <p:txBody>
          <a:bodyPr vert="horz" lIns="0" tIns="0" rIns="0" bIns="0" rtlCol="0">
            <a:noAutofit/>
          </a:bodyPr>
          <a:lstStyle>
            <a:defPPr>
              <a:defRPr lang="en-US"/>
            </a:defPPr>
            <a:lvl1pPr indent="0" defTabSz="685800">
              <a:lnSpc>
                <a:spcPct val="120000"/>
              </a:lnSpc>
              <a:spcBef>
                <a:spcPts val="300"/>
              </a:spcBef>
              <a:spcAft>
                <a:spcPts val="600"/>
              </a:spcAft>
              <a:buFont typeface="Arial" panose="020B0604020202020204" pitchFamily="34" charset="0"/>
              <a:buChar char="​"/>
              <a:defRPr sz="1050" b="1" i="0">
                <a:solidFill>
                  <a:schemeClr val="accent2"/>
                </a:solidFill>
                <a:latin typeface="Arial Narrow" panose="020B0604020202020204" pitchFamily="34" charset="0"/>
                <a:cs typeface="Arial Narrow" panose="020B0604020202020204" pitchFamily="34" charset="0"/>
              </a:defRPr>
            </a:lvl1pPr>
            <a:lvl2pPr marL="171450" indent="-171450" defTabSz="685800">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a:solidFill>
                  <a:schemeClr val="accent6">
                    <a:lumMod val="50000"/>
                    <a:lumOff val="50000"/>
                  </a:schemeClr>
                </a:solidFill>
                <a:latin typeface="Arial" panose="020B0604020202020204" pitchFamily="34" charset="0"/>
              </a:defRPr>
            </a:lvl2pPr>
            <a:lvl3pPr marL="0" indent="0" defTabSz="685800">
              <a:lnSpc>
                <a:spcPct val="110000"/>
              </a:lnSpc>
              <a:spcBef>
                <a:spcPts val="450"/>
              </a:spcBef>
              <a:spcAft>
                <a:spcPts val="0"/>
              </a:spcAft>
              <a:buFont typeface="Arial" panose="020B0604020202020204" pitchFamily="34" charset="0"/>
              <a:buChar char="​"/>
              <a:defRPr sz="825" b="0" i="0">
                <a:solidFill>
                  <a:schemeClr val="accent4"/>
                </a:solidFill>
                <a:latin typeface="Arial" panose="020B0604020202020204" pitchFamily="34" charset="0"/>
                <a:cs typeface="Arial" panose="020B0604020202020204" pitchFamily="34" charset="0"/>
              </a:defRPr>
            </a:lvl3pPr>
            <a:lvl4pPr marL="0" indent="0" defTabSz="685800">
              <a:lnSpc>
                <a:spcPct val="114000"/>
              </a:lnSpc>
              <a:spcBef>
                <a:spcPts val="45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4pPr>
            <a:lvl5pPr marL="128588" indent="-128588" defTabSz="685800">
              <a:lnSpc>
                <a:spcPct val="95000"/>
              </a:lnSpc>
              <a:spcBef>
                <a:spcPts val="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5pPr>
            <a:lvl6pPr marL="258366" indent="-129779" defTabSz="685800">
              <a:lnSpc>
                <a:spcPct val="85000"/>
              </a:lnSpc>
              <a:spcBef>
                <a:spcPct val="20000"/>
              </a:spcBef>
              <a:spcAft>
                <a:spcPts val="450"/>
              </a:spcAft>
              <a:buFont typeface="Arial" panose="020B0604020202020204" pitchFamily="34" charset="0"/>
              <a:buChar char="•"/>
              <a:defRPr sz="825" b="0" i="0" baseline="0">
                <a:solidFill>
                  <a:schemeClr val="tx2"/>
                </a:solidFill>
                <a:latin typeface="Arial" panose="020B0604020202020204" pitchFamily="34" charset="0"/>
              </a:defRPr>
            </a:lvl6pPr>
            <a:lvl7pPr marL="0" indent="0" defTabSz="685800">
              <a:spcBef>
                <a:spcPts val="450"/>
              </a:spcBef>
              <a:spcAft>
                <a:spcPts val="450"/>
              </a:spcAft>
              <a:buClr>
                <a:schemeClr val="bg2"/>
              </a:buClr>
              <a:buFont typeface="Arial" panose="020B0604020202020204" pitchFamily="34" charset="0"/>
              <a:buChar char="​"/>
              <a:defRPr sz="1125" b="0" i="0" baseline="0">
                <a:solidFill>
                  <a:schemeClr val="bg2"/>
                </a:solidFill>
                <a:latin typeface="Arial" panose="020B0604020202020204" pitchFamily="34" charset="0"/>
              </a:defRPr>
            </a:lvl7pPr>
            <a:lvl8pPr marL="128588" indent="-128588" defTabSz="685800">
              <a:spcBef>
                <a:spcPts val="0"/>
              </a:spcBef>
              <a:spcAft>
                <a:spcPts val="450"/>
              </a:spcAft>
              <a:buFont typeface="Arial" panose="020B0604020202020204" pitchFamily="34" charset="0"/>
              <a:buChar char="•"/>
              <a:defRPr sz="825" b="0" i="0">
                <a:solidFill>
                  <a:schemeClr val="bg2"/>
                </a:solidFill>
                <a:latin typeface="Arial" panose="020B0604020202020204" pitchFamily="34" charset="0"/>
              </a:defRPr>
            </a:lvl8pPr>
            <a:lvl9pPr marL="258366" indent="-129779" defTabSz="685800">
              <a:spcBef>
                <a:spcPct val="20000"/>
              </a:spcBef>
              <a:spcAft>
                <a:spcPts val="450"/>
              </a:spcAft>
              <a:buFont typeface="Arial" panose="020B0604020202020204" pitchFamily="34" charset="0"/>
              <a:buChar char="•"/>
              <a:defRPr sz="825" b="0" i="0">
                <a:solidFill>
                  <a:schemeClr val="bg2"/>
                </a:solidFill>
                <a:latin typeface="Arial" panose="020B0604020202020204" pitchFamily="34" charset="0"/>
              </a:defRPr>
            </a:lvl9pPr>
          </a:lstStyle>
          <a:p>
            <a:pPr algn="just"/>
            <a:endParaRPr lang="en-US" b="0" dirty="0">
              <a:solidFill>
                <a:schemeClr val="tx1"/>
              </a:solidFill>
              <a:latin typeface="Arial" panose="020B0604020202020204" pitchFamily="34" charset="0"/>
              <a:cs typeface="Arial" panose="020B0604020202020204" pitchFamily="34" charset="0"/>
            </a:endParaRPr>
          </a:p>
        </p:txBody>
      </p:sp>
      <p:sp>
        <p:nvSpPr>
          <p:cNvPr id="8" name="Content Placeholder 4">
            <a:extLst>
              <a:ext uri="{FF2B5EF4-FFF2-40B4-BE49-F238E27FC236}">
                <a16:creationId xmlns:a16="http://schemas.microsoft.com/office/drawing/2014/main" id="{6AD77525-B1C6-8B46-800C-133DE6386E01}"/>
              </a:ext>
            </a:extLst>
          </p:cNvPr>
          <p:cNvSpPr txBox="1">
            <a:spLocks/>
          </p:cNvSpPr>
          <p:nvPr/>
        </p:nvSpPr>
        <p:spPr>
          <a:xfrm>
            <a:off x="3719512" y="545554"/>
            <a:ext cx="3022601" cy="2062163"/>
          </a:xfrm>
          <a:prstGeom prst="rect">
            <a:avLst/>
          </a:prstGeom>
        </p:spPr>
        <p:txBody>
          <a:bodyPr vert="horz" lIns="0" tIns="0" rIns="0" bIns="0" rtlCol="0">
            <a:noAutofit/>
          </a:bodyPr>
          <a:lstStyle>
            <a:defPPr>
              <a:defRPr lang="en-US"/>
            </a:defPPr>
            <a:lvl1pPr indent="0" defTabSz="685800">
              <a:lnSpc>
                <a:spcPct val="120000"/>
              </a:lnSpc>
              <a:spcBef>
                <a:spcPts val="450"/>
              </a:spcBef>
              <a:spcAft>
                <a:spcPts val="900"/>
              </a:spcAft>
              <a:buFont typeface="Arial" panose="020B0604020202020204" pitchFamily="34" charset="0"/>
              <a:buChar char="​"/>
              <a:defRPr sz="1200" b="1" i="0">
                <a:solidFill>
                  <a:schemeClr val="accent2"/>
                </a:solidFill>
                <a:latin typeface="Arial" panose="020B0604020202020204" pitchFamily="34" charset="0"/>
              </a:defRPr>
            </a:lvl1pPr>
            <a:lvl2pPr marL="171450" indent="-171450" defTabSz="685800">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a:solidFill>
                  <a:schemeClr val="accent6">
                    <a:lumMod val="50000"/>
                    <a:lumOff val="50000"/>
                  </a:schemeClr>
                </a:solidFill>
                <a:latin typeface="Arial" panose="020B0604020202020204" pitchFamily="34" charset="0"/>
              </a:defRPr>
            </a:lvl2pPr>
            <a:lvl3pPr marL="0" indent="0" defTabSz="685800">
              <a:lnSpc>
                <a:spcPct val="110000"/>
              </a:lnSpc>
              <a:spcBef>
                <a:spcPts val="450"/>
              </a:spcBef>
              <a:spcAft>
                <a:spcPts val="0"/>
              </a:spcAft>
              <a:buFont typeface="Arial" panose="020B0604020202020204" pitchFamily="34" charset="0"/>
              <a:buChar char="​"/>
              <a:defRPr sz="825" b="0" i="0">
                <a:solidFill>
                  <a:schemeClr val="accent4"/>
                </a:solidFill>
                <a:latin typeface="Arial" panose="020B0604020202020204" pitchFamily="34" charset="0"/>
                <a:cs typeface="Arial" panose="020B0604020202020204" pitchFamily="34" charset="0"/>
              </a:defRPr>
            </a:lvl3pPr>
            <a:lvl4pPr marL="0" indent="0" defTabSz="685800">
              <a:lnSpc>
                <a:spcPct val="114000"/>
              </a:lnSpc>
              <a:spcBef>
                <a:spcPts val="45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4pPr>
            <a:lvl5pPr marL="128588" indent="-128588" defTabSz="685800">
              <a:lnSpc>
                <a:spcPct val="95000"/>
              </a:lnSpc>
              <a:spcBef>
                <a:spcPts val="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5pPr>
            <a:lvl6pPr marL="258366" indent="-129779" defTabSz="685800">
              <a:lnSpc>
                <a:spcPct val="85000"/>
              </a:lnSpc>
              <a:spcBef>
                <a:spcPct val="20000"/>
              </a:spcBef>
              <a:spcAft>
                <a:spcPts val="450"/>
              </a:spcAft>
              <a:buFont typeface="Arial" panose="020B0604020202020204" pitchFamily="34" charset="0"/>
              <a:buChar char="•"/>
              <a:defRPr sz="825" b="0" i="0" baseline="0">
                <a:solidFill>
                  <a:schemeClr val="tx2"/>
                </a:solidFill>
                <a:latin typeface="Arial" panose="020B0604020202020204" pitchFamily="34" charset="0"/>
              </a:defRPr>
            </a:lvl6pPr>
            <a:lvl7pPr marL="0" indent="0" defTabSz="685800">
              <a:spcBef>
                <a:spcPts val="450"/>
              </a:spcBef>
              <a:spcAft>
                <a:spcPts val="450"/>
              </a:spcAft>
              <a:buClr>
                <a:schemeClr val="bg2"/>
              </a:buClr>
              <a:buFont typeface="Arial" panose="020B0604020202020204" pitchFamily="34" charset="0"/>
              <a:buChar char="​"/>
              <a:defRPr sz="1125" b="0" i="0" baseline="0">
                <a:solidFill>
                  <a:schemeClr val="bg2"/>
                </a:solidFill>
                <a:latin typeface="Arial" panose="020B0604020202020204" pitchFamily="34" charset="0"/>
              </a:defRPr>
            </a:lvl7pPr>
            <a:lvl8pPr marL="128588" indent="-128588" defTabSz="685800">
              <a:spcBef>
                <a:spcPts val="0"/>
              </a:spcBef>
              <a:spcAft>
                <a:spcPts val="450"/>
              </a:spcAft>
              <a:buFont typeface="Arial" panose="020B0604020202020204" pitchFamily="34" charset="0"/>
              <a:buChar char="•"/>
              <a:defRPr sz="825" b="0" i="0">
                <a:solidFill>
                  <a:schemeClr val="bg2"/>
                </a:solidFill>
                <a:latin typeface="Arial" panose="020B0604020202020204" pitchFamily="34" charset="0"/>
              </a:defRPr>
            </a:lvl8pPr>
            <a:lvl9pPr marL="258366" indent="-129779" defTabSz="685800">
              <a:spcBef>
                <a:spcPct val="20000"/>
              </a:spcBef>
              <a:spcAft>
                <a:spcPts val="450"/>
              </a:spcAft>
              <a:buFont typeface="Arial" panose="020B0604020202020204" pitchFamily="34" charset="0"/>
              <a:buChar char="•"/>
              <a:defRPr sz="825" b="0" i="0">
                <a:solidFill>
                  <a:schemeClr val="bg2"/>
                </a:solidFill>
                <a:latin typeface="Arial" panose="020B0604020202020204" pitchFamily="34" charset="0"/>
              </a:defRPr>
            </a:lvl9pPr>
          </a:lstStyle>
          <a:p>
            <a:pPr algn="just">
              <a:spcBef>
                <a:spcPts val="300"/>
              </a:spcBef>
              <a:spcAft>
                <a:spcPts val="600"/>
              </a:spcAft>
            </a:pPr>
            <a:endParaRPr lang="en-US" sz="1050" b="0" dirty="0">
              <a:solidFill>
                <a:schemeClr val="tx1"/>
              </a:solidFill>
              <a:cs typeface="Arial" panose="020B0604020202020204" pitchFamily="34" charset="0"/>
            </a:endParaRP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grpSp>
        <p:nvGrpSpPr>
          <p:cNvPr id="24" name="Group 23">
            <a:extLst>
              <a:ext uri="{FF2B5EF4-FFF2-40B4-BE49-F238E27FC236}">
                <a16:creationId xmlns:a16="http://schemas.microsoft.com/office/drawing/2014/main" id="{F1704B28-1033-DD45-91A5-AC65D7EF5CD3}"/>
              </a:ext>
            </a:extLst>
          </p:cNvPr>
          <p:cNvGrpSpPr/>
          <p:nvPr/>
        </p:nvGrpSpPr>
        <p:grpSpPr>
          <a:xfrm>
            <a:off x="7202080" y="285750"/>
            <a:ext cx="1507886" cy="1600200"/>
            <a:chOff x="3799803" y="2629940"/>
            <a:chExt cx="1507886" cy="1600200"/>
          </a:xfrm>
        </p:grpSpPr>
        <p:sp>
          <p:nvSpPr>
            <p:cNvPr id="25" name="Rounded Rectangle 24">
              <a:extLst>
                <a:ext uri="{FF2B5EF4-FFF2-40B4-BE49-F238E27FC236}">
                  <a16:creationId xmlns:a16="http://schemas.microsoft.com/office/drawing/2014/main" id="{56EF879E-F181-D848-8B69-A573698EBBAB}"/>
                </a:ext>
              </a:extLst>
            </p:cNvPr>
            <p:cNvSpPr/>
            <p:nvPr/>
          </p:nvSpPr>
          <p:spPr>
            <a:xfrm>
              <a:off x="3799803" y="2629940"/>
              <a:ext cx="1507886" cy="1600200"/>
            </a:xfrm>
            <a:prstGeom prst="roundRect">
              <a:avLst>
                <a:gd name="adj" fmla="val 4356"/>
              </a:avLst>
            </a:prstGeom>
            <a:solidFill>
              <a:schemeClr val="bg1"/>
            </a:solid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900" b="1" dirty="0">
                  <a:solidFill>
                    <a:schemeClr val="accent4"/>
                  </a:solidFill>
                  <a:latin typeface="Arial" panose="020B0604020202020204" pitchFamily="34" charset="0"/>
                  <a:cs typeface="Arial" panose="020B0604020202020204" pitchFamily="34" charset="0"/>
                </a:rPr>
                <a:t>Single QR Code </a:t>
              </a:r>
              <a:br>
                <a:rPr lang="en-US" sz="900" b="1" dirty="0">
                  <a:solidFill>
                    <a:schemeClr val="accent4"/>
                  </a:solidFill>
                  <a:latin typeface="Arial" panose="020B0604020202020204" pitchFamily="34" charset="0"/>
                  <a:cs typeface="Arial" panose="020B0604020202020204" pitchFamily="34" charset="0"/>
                </a:rPr>
              </a:br>
              <a:r>
                <a:rPr lang="en-US" sz="800" b="1" i="1" dirty="0">
                  <a:solidFill>
                    <a:schemeClr val="accent4"/>
                  </a:solidFill>
                  <a:latin typeface="Arial" panose="020B0604020202020204" pitchFamily="34" charset="0"/>
                  <a:cs typeface="Arial" panose="020B0604020202020204" pitchFamily="34" charset="0"/>
                </a:rPr>
                <a:t>Interoperable Payments System</a:t>
              </a:r>
              <a:endParaRPr lang="en-US" sz="900" b="1" i="1" dirty="0">
                <a:solidFill>
                  <a:schemeClr val="accent4"/>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0BF1996D-3C0B-2043-8A69-B77296C74074}"/>
                </a:ext>
              </a:extLst>
            </p:cNvPr>
            <p:cNvCxnSpPr>
              <a:cxnSpLocks noChangeAspect="1"/>
            </p:cNvCxnSpPr>
            <p:nvPr/>
          </p:nvCxnSpPr>
          <p:spPr>
            <a:xfrm>
              <a:off x="4559952" y="3764157"/>
              <a:ext cx="25015" cy="276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B2958F93-4618-EE48-A036-0686A53EF1DA}"/>
                </a:ext>
              </a:extLst>
            </p:cNvPr>
            <p:cNvPicPr>
              <a:picLocks/>
            </p:cNvPicPr>
            <p:nvPr/>
          </p:nvPicPr>
          <p:blipFill>
            <a:blip r:embed="rId2">
              <a:duotone>
                <a:schemeClr val="accent2">
                  <a:shade val="45000"/>
                  <a:satMod val="135000"/>
                </a:schemeClr>
                <a:prstClr val="white"/>
              </a:duotone>
            </a:blip>
            <a:stretch>
              <a:fillRect/>
            </a:stretch>
          </p:blipFill>
          <p:spPr>
            <a:xfrm>
              <a:off x="4279425" y="2965876"/>
              <a:ext cx="548640" cy="548640"/>
            </a:xfrm>
            <a:prstGeom prst="rect">
              <a:avLst/>
            </a:prstGeom>
          </p:spPr>
        </p:pic>
        <p:cxnSp>
          <p:nvCxnSpPr>
            <p:cNvPr id="28" name="Straight Connector 27">
              <a:extLst>
                <a:ext uri="{FF2B5EF4-FFF2-40B4-BE49-F238E27FC236}">
                  <a16:creationId xmlns:a16="http://schemas.microsoft.com/office/drawing/2014/main" id="{7086FC96-071F-E247-A857-484308E3D052}"/>
                </a:ext>
              </a:extLst>
            </p:cNvPr>
            <p:cNvCxnSpPr>
              <a:cxnSpLocks/>
            </p:cNvCxnSpPr>
            <p:nvPr/>
          </p:nvCxnSpPr>
          <p:spPr>
            <a:xfrm flipH="1" flipV="1">
              <a:off x="4553745" y="3509753"/>
              <a:ext cx="1136" cy="18288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3ED1BE4B-C2BD-A247-B5CB-CA256F7DF92B}"/>
                </a:ext>
              </a:extLst>
            </p:cNvPr>
            <p:cNvPicPr>
              <a:picLocks noChangeAspect="1"/>
            </p:cNvPicPr>
            <p:nvPr/>
          </p:nvPicPr>
          <p:blipFill>
            <a:blip r:embed="rId3"/>
            <a:stretch>
              <a:fillRect/>
            </a:stretch>
          </p:blipFill>
          <p:spPr>
            <a:xfrm>
              <a:off x="4317502" y="3718216"/>
              <a:ext cx="472487" cy="472487"/>
            </a:xfrm>
            <a:prstGeom prst="rect">
              <a:avLst/>
            </a:prstGeom>
          </p:spPr>
        </p:pic>
      </p:grpSp>
    </p:spTree>
    <p:extLst>
      <p:ext uri="{BB962C8B-B14F-4D97-AF65-F5344CB8AC3E}">
        <p14:creationId xmlns:p14="http://schemas.microsoft.com/office/powerpoint/2010/main" val="1307968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B470-5831-E740-8B3E-9E06A3FF8B37}"/>
              </a:ext>
            </a:extLst>
          </p:cNvPr>
          <p:cNvSpPr>
            <a:spLocks noGrp="1"/>
          </p:cNvSpPr>
          <p:nvPr>
            <p:ph type="title"/>
          </p:nvPr>
        </p:nvSpPr>
        <p:spPr/>
        <p:txBody>
          <a:bodyPr/>
          <a:lstStyle/>
          <a:p>
            <a:r>
              <a:rPr lang="en-US" dirty="0"/>
              <a:t>China and QR Codes</a:t>
            </a:r>
          </a:p>
        </p:txBody>
      </p:sp>
      <p:sp>
        <p:nvSpPr>
          <p:cNvPr id="3" name="Content Placeholder 2">
            <a:extLst>
              <a:ext uri="{FF2B5EF4-FFF2-40B4-BE49-F238E27FC236}">
                <a16:creationId xmlns:a16="http://schemas.microsoft.com/office/drawing/2014/main" id="{0873E8A8-1057-8547-B0B8-BB1C4F2B2E44}"/>
              </a:ext>
            </a:extLst>
          </p:cNvPr>
          <p:cNvSpPr>
            <a:spLocks noGrp="1"/>
          </p:cNvSpPr>
          <p:nvPr>
            <p:ph idx="1"/>
          </p:nvPr>
        </p:nvSpPr>
        <p:spPr>
          <a:xfrm>
            <a:off x="457200" y="1018273"/>
            <a:ext cx="2434281" cy="2594560"/>
          </a:xfrm>
        </p:spPr>
        <p:txBody>
          <a:bodyPr/>
          <a:lstStyle/>
          <a:p>
            <a:pPr>
              <a:spcBef>
                <a:spcPts val="300"/>
              </a:spcBef>
              <a:spcAft>
                <a:spcPts val="300"/>
              </a:spcAft>
            </a:pPr>
            <a:r>
              <a:rPr lang="en-US" dirty="0">
                <a:solidFill>
                  <a:schemeClr val="tx1"/>
                </a:solidFill>
              </a:rPr>
              <a:t>Payments Systems</a:t>
            </a:r>
          </a:p>
          <a:p>
            <a:pPr marL="171450" indent="-171450">
              <a:spcBef>
                <a:spcPts val="300"/>
              </a:spcBef>
              <a:spcAft>
                <a:spcPts val="300"/>
              </a:spcAft>
            </a:pPr>
            <a:r>
              <a:rPr lang="en-US" b="0" dirty="0">
                <a:solidFill>
                  <a:schemeClr val="tx1"/>
                </a:solidFill>
              </a:rPr>
              <a:t>China’s population is heavily banked, and the national payments systems are well developed and tightly regulated. </a:t>
            </a:r>
          </a:p>
          <a:p>
            <a:pPr marL="171450" indent="-171450">
              <a:spcBef>
                <a:spcPts val="300"/>
              </a:spcBef>
              <a:spcAft>
                <a:spcPts val="300"/>
              </a:spcAft>
            </a:pPr>
            <a:r>
              <a:rPr lang="en-US" b="0" dirty="0">
                <a:solidFill>
                  <a:schemeClr val="tx1"/>
                </a:solidFill>
              </a:rPr>
              <a:t>The People’s Bank of China (PBOC), the country’s central bank, passed reactive regulation in 2017 requiring all cross-bank transactions to clear through its platform, </a:t>
            </a:r>
            <a:r>
              <a:rPr lang="en-US" b="0" dirty="0" err="1">
                <a:solidFill>
                  <a:schemeClr val="tx1"/>
                </a:solidFill>
              </a:rPr>
              <a:t>Wanglian</a:t>
            </a:r>
            <a:r>
              <a:rPr lang="en-US" b="0" dirty="0">
                <a:solidFill>
                  <a:schemeClr val="tx1"/>
                </a:solidFill>
              </a:rPr>
              <a:t>. This data flow allows the government to monitor domestic money movement. </a:t>
            </a:r>
          </a:p>
        </p:txBody>
      </p:sp>
      <p:sp>
        <p:nvSpPr>
          <p:cNvPr id="7" name="Content Placeholder 6">
            <a:extLst>
              <a:ext uri="{FF2B5EF4-FFF2-40B4-BE49-F238E27FC236}">
                <a16:creationId xmlns:a16="http://schemas.microsoft.com/office/drawing/2014/main" id="{431E263B-49EA-D041-ACAB-43F0D9561C97}"/>
              </a:ext>
            </a:extLst>
          </p:cNvPr>
          <p:cNvSpPr>
            <a:spLocks noGrp="1"/>
          </p:cNvSpPr>
          <p:nvPr>
            <p:ph idx="11"/>
          </p:nvPr>
        </p:nvSpPr>
        <p:spPr>
          <a:xfrm>
            <a:off x="3237470" y="1018273"/>
            <a:ext cx="5449332" cy="3545488"/>
          </a:xfrm>
        </p:spPr>
        <p:txBody>
          <a:bodyPr/>
          <a:lstStyle/>
          <a:p>
            <a:pPr>
              <a:spcBef>
                <a:spcPts val="300"/>
              </a:spcBef>
              <a:spcAft>
                <a:spcPts val="300"/>
              </a:spcAft>
            </a:pPr>
            <a:r>
              <a:rPr lang="en-US" dirty="0">
                <a:solidFill>
                  <a:schemeClr val="tx1"/>
                </a:solidFill>
              </a:rPr>
              <a:t>QR Market</a:t>
            </a:r>
          </a:p>
          <a:p>
            <a:pPr marL="171450" indent="-171450">
              <a:spcBef>
                <a:spcPts val="300"/>
              </a:spcBef>
              <a:spcAft>
                <a:spcPts val="300"/>
              </a:spcAft>
              <a:buFont typeface="Arial" panose="020B0604020202020204" pitchFamily="34" charset="0"/>
              <a:buChar char="•"/>
            </a:pPr>
            <a:r>
              <a:rPr lang="en-US" b="0" dirty="0">
                <a:solidFill>
                  <a:schemeClr val="tx1"/>
                </a:solidFill>
              </a:rPr>
              <a:t>China is arguably one of the most heavily penetrated QR markets globally, particularly in its urban centers. 70% of the population regularly use QR codes as a channel for merchant payment initiation.</a:t>
            </a:r>
          </a:p>
          <a:p>
            <a:pPr marL="171450" indent="-171450">
              <a:spcBef>
                <a:spcPts val="300"/>
              </a:spcBef>
              <a:spcAft>
                <a:spcPts val="300"/>
              </a:spcAft>
              <a:buFont typeface="Arial" panose="020B0604020202020204" pitchFamily="34" charset="0"/>
              <a:buChar char="•"/>
            </a:pPr>
            <a:r>
              <a:rPr lang="en-US" b="0" dirty="0">
                <a:solidFill>
                  <a:schemeClr val="tx1"/>
                </a:solidFill>
              </a:rPr>
              <a:t>Alipay and WeChat pay are the dominant QR payments systems in China, and both offer closed loop wallets. WeChat pay and Alipay have more than 90% of the market share of mobile payments and more than 1 billion users. </a:t>
            </a:r>
          </a:p>
          <a:p>
            <a:pPr marL="171450" indent="-171450">
              <a:spcBef>
                <a:spcPts val="300"/>
              </a:spcBef>
              <a:spcAft>
                <a:spcPts val="300"/>
              </a:spcAft>
              <a:buFont typeface="Arial" panose="020B0604020202020204" pitchFamily="34" charset="0"/>
              <a:buChar char="•"/>
            </a:pPr>
            <a:r>
              <a:rPr lang="en-US" b="0" dirty="0">
                <a:solidFill>
                  <a:schemeClr val="tx1"/>
                </a:solidFill>
              </a:rPr>
              <a:t>China lacks a QR code standard, resulting in separate QR codes for closed-loop payment systems. When making purchases, customers can choose which QR code to scan with their phone.  Closed loop wallets are funded by transfers from bank accounts, using the </a:t>
            </a:r>
            <a:r>
              <a:rPr lang="en-US" b="0" dirty="0" err="1">
                <a:solidFill>
                  <a:schemeClr val="tx1"/>
                </a:solidFill>
              </a:rPr>
              <a:t>Wanglian</a:t>
            </a:r>
            <a:r>
              <a:rPr lang="en-US" b="0" dirty="0">
                <a:solidFill>
                  <a:schemeClr val="tx1"/>
                </a:solidFill>
              </a:rPr>
              <a:t> platform. </a:t>
            </a:r>
          </a:p>
          <a:p>
            <a:pPr marL="171450" indent="-171450">
              <a:spcBef>
                <a:spcPts val="300"/>
              </a:spcBef>
              <a:spcAft>
                <a:spcPts val="300"/>
              </a:spcAft>
              <a:buFont typeface="Arial" panose="020B0604020202020204" pitchFamily="34" charset="0"/>
              <a:buChar char="•"/>
            </a:pPr>
            <a:r>
              <a:rPr lang="en-US" b="0" dirty="0">
                <a:solidFill>
                  <a:schemeClr val="tx1"/>
                </a:solidFill>
              </a:rPr>
              <a:t>In 2018, the PBOC passed additional QR payment regulations and enacted daily transaction limits, encryption and verification requirements, data protection, and transaction verification controls</a:t>
            </a:r>
          </a:p>
          <a:p>
            <a:pPr>
              <a:spcBef>
                <a:spcPts val="300"/>
              </a:spcBef>
              <a:spcAft>
                <a:spcPts val="300"/>
              </a:spcAft>
            </a:pPr>
            <a:r>
              <a:rPr lang="en-US" dirty="0">
                <a:solidFill>
                  <a:schemeClr val="tx1"/>
                </a:solidFill>
              </a:rPr>
              <a:t>Future of QR codes in China</a:t>
            </a:r>
          </a:p>
          <a:p>
            <a:pPr marL="285750" indent="-285750">
              <a:buFont typeface="Arial" panose="020B0604020202020204" pitchFamily="34" charset="0"/>
              <a:buChar char="•"/>
            </a:pPr>
            <a:r>
              <a:rPr lang="en-US" b="0" dirty="0">
                <a:solidFill>
                  <a:schemeClr val="tx1"/>
                </a:solidFill>
              </a:rPr>
              <a:t>In their FinTech Development Plan (2019–2021), PBOC called for operators to promote interoperability of barcode payment services and achieve mutual recognition of QR codes</a:t>
            </a:r>
          </a:p>
          <a:p>
            <a:pPr marL="171450" indent="-171450">
              <a:spcBef>
                <a:spcPts val="300"/>
              </a:spcBef>
              <a:spcAft>
                <a:spcPts val="300"/>
              </a:spcAft>
              <a:buFont typeface="Arial" panose="020B0604020202020204" pitchFamily="34" charset="0"/>
              <a:buChar char="•"/>
            </a:pPr>
            <a:endParaRPr lang="en-US" b="0" dirty="0">
              <a:solidFill>
                <a:schemeClr val="tx1"/>
              </a:solidFill>
            </a:endParaRP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spTree>
    <p:extLst>
      <p:ext uri="{BB962C8B-B14F-4D97-AF65-F5344CB8AC3E}">
        <p14:creationId xmlns:p14="http://schemas.microsoft.com/office/powerpoint/2010/main" val="1945396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AEE11-DB05-E9FF-6178-DEA3BDCD776E}"/>
              </a:ext>
            </a:extLst>
          </p:cNvPr>
          <p:cNvSpPr>
            <a:spLocks noGrp="1"/>
          </p:cNvSpPr>
          <p:nvPr>
            <p:ph type="title"/>
          </p:nvPr>
        </p:nvSpPr>
        <p:spPr/>
        <p:txBody>
          <a:bodyPr/>
          <a:lstStyle/>
          <a:p>
            <a:r>
              <a:rPr lang="en-US" dirty="0"/>
              <a:t>Chinese Closed-loop Wallet Providers Expand Globally</a:t>
            </a:r>
          </a:p>
        </p:txBody>
      </p:sp>
      <p:pic>
        <p:nvPicPr>
          <p:cNvPr id="6" name="Picture 5">
            <a:extLst>
              <a:ext uri="{FF2B5EF4-FFF2-40B4-BE49-F238E27FC236}">
                <a16:creationId xmlns:a16="http://schemas.microsoft.com/office/drawing/2014/main" id="{A1CE31CE-5B74-294B-ECE6-6DF9CF08A767}"/>
              </a:ext>
            </a:extLst>
          </p:cNvPr>
          <p:cNvPicPr>
            <a:picLocks noChangeAspect="1"/>
          </p:cNvPicPr>
          <p:nvPr/>
        </p:nvPicPr>
        <p:blipFill>
          <a:blip r:embed="rId2"/>
          <a:stretch>
            <a:fillRect/>
          </a:stretch>
        </p:blipFill>
        <p:spPr>
          <a:xfrm>
            <a:off x="457200" y="1240717"/>
            <a:ext cx="4860958" cy="3216122"/>
          </a:xfrm>
          <a:prstGeom prst="rect">
            <a:avLst/>
          </a:prstGeom>
        </p:spPr>
      </p:pic>
      <p:graphicFrame>
        <p:nvGraphicFramePr>
          <p:cNvPr id="7" name="Table 6">
            <a:extLst>
              <a:ext uri="{FF2B5EF4-FFF2-40B4-BE49-F238E27FC236}">
                <a16:creationId xmlns:a16="http://schemas.microsoft.com/office/drawing/2014/main" id="{D5AB4424-AA3F-89F9-F106-7F3795BB15FD}"/>
              </a:ext>
            </a:extLst>
          </p:cNvPr>
          <p:cNvGraphicFramePr>
            <a:graphicFrameLocks noGrp="1"/>
          </p:cNvGraphicFramePr>
          <p:nvPr>
            <p:extLst>
              <p:ext uri="{D42A27DB-BD31-4B8C-83A1-F6EECF244321}">
                <p14:modId xmlns:p14="http://schemas.microsoft.com/office/powerpoint/2010/main" val="4088815903"/>
              </p:ext>
            </p:extLst>
          </p:nvPr>
        </p:nvGraphicFramePr>
        <p:xfrm>
          <a:off x="5690897" y="2250818"/>
          <a:ext cx="2702379" cy="1195919"/>
        </p:xfrm>
        <a:graphic>
          <a:graphicData uri="http://schemas.openxmlformats.org/drawingml/2006/table">
            <a:tbl>
              <a:tblPr>
                <a:tableStyleId>{5C22544A-7EE6-4342-B048-85BDC9FD1C3A}</a:tableStyleId>
              </a:tblPr>
              <a:tblGrid>
                <a:gridCol w="2702379">
                  <a:extLst>
                    <a:ext uri="{9D8B030D-6E8A-4147-A177-3AD203B41FA5}">
                      <a16:colId xmlns:a16="http://schemas.microsoft.com/office/drawing/2014/main" val="20000"/>
                    </a:ext>
                  </a:extLst>
                </a:gridCol>
              </a:tblGrid>
              <a:tr h="1195919">
                <a:tc>
                  <a:txBody>
                    <a:bodyPr/>
                    <a:lstStyle/>
                    <a:p>
                      <a:pPr marL="0" indent="0">
                        <a:spcBef>
                          <a:spcPts val="600"/>
                        </a:spcBef>
                        <a:buFont typeface="Arial" panose="020B0604020202020204" pitchFamily="34" charset="0"/>
                        <a:buNone/>
                      </a:pPr>
                      <a:r>
                        <a:rPr lang="en-US" sz="1000" i="1" dirty="0">
                          <a:solidFill>
                            <a:schemeClr val="accent3">
                              <a:lumMod val="50000"/>
                            </a:schemeClr>
                          </a:solidFill>
                          <a:latin typeface="Arial" panose="020B0604020202020204" pitchFamily="34" charset="0"/>
                          <a:cs typeface="Arial" panose="020B0604020202020204" pitchFamily="34" charset="0"/>
                        </a:rPr>
                        <a:t>Penetration and usage of Alipay and WeChat pay in China are so high that merchants outside China are clamoring to enable Chinese tourists to use the payments systems to shop while abroad. </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 name="TextBox 2">
            <a:extLst>
              <a:ext uri="{FF2B5EF4-FFF2-40B4-BE49-F238E27FC236}">
                <a16:creationId xmlns:a16="http://schemas.microsoft.com/office/drawing/2014/main" id="{638243AA-066A-5F72-7C62-E31A80724907}"/>
              </a:ext>
            </a:extLst>
          </p:cNvPr>
          <p:cNvSpPr txBox="1"/>
          <p:nvPr/>
        </p:nvSpPr>
        <p:spPr>
          <a:xfrm>
            <a:off x="365124" y="4872688"/>
            <a:ext cx="2339163" cy="178428"/>
          </a:xfrm>
          <a:prstGeom prst="rect">
            <a:avLst/>
          </a:prstGeom>
          <a:noFill/>
        </p:spPr>
        <p:txBody>
          <a:bodyPr wrap="square" lIns="0" tIns="0" rIns="0" bIns="0" rtlCol="0">
            <a:noAutofit/>
          </a:bodyPr>
          <a:lstStyle/>
          <a:p>
            <a:r>
              <a:rPr lang="en-US" sz="700" dirty="0">
                <a:latin typeface="Arial" panose="020B0604020202020204" pitchFamily="34" charset="0"/>
                <a:cs typeface="Arial" panose="020B0604020202020204" pitchFamily="34" charset="0"/>
              </a:rPr>
              <a:t>Source: Tech in Asia, 2018</a:t>
            </a:r>
          </a:p>
        </p:txBody>
      </p:sp>
    </p:spTree>
    <p:extLst>
      <p:ext uri="{BB962C8B-B14F-4D97-AF65-F5344CB8AC3E}">
        <p14:creationId xmlns:p14="http://schemas.microsoft.com/office/powerpoint/2010/main" val="3654697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D103-AFF1-9647-972F-FF4A307C2023}"/>
              </a:ext>
            </a:extLst>
          </p:cNvPr>
          <p:cNvSpPr>
            <a:spLocks noGrp="1"/>
          </p:cNvSpPr>
          <p:nvPr>
            <p:ph type="title"/>
          </p:nvPr>
        </p:nvSpPr>
        <p:spPr/>
        <p:txBody>
          <a:bodyPr/>
          <a:lstStyle/>
          <a:p>
            <a:r>
              <a:rPr lang="en-US" dirty="0"/>
              <a:t>China’s </a:t>
            </a:r>
            <a:r>
              <a:rPr lang="en-US" dirty="0" err="1"/>
              <a:t>AliPay</a:t>
            </a:r>
            <a:endParaRPr lang="en-US" dirty="0"/>
          </a:p>
        </p:txBody>
      </p:sp>
      <p:sp>
        <p:nvSpPr>
          <p:cNvPr id="5" name="Content Placeholder 4">
            <a:extLst>
              <a:ext uri="{FF2B5EF4-FFF2-40B4-BE49-F238E27FC236}">
                <a16:creationId xmlns:a16="http://schemas.microsoft.com/office/drawing/2014/main" id="{41F94A80-ACAB-224D-A6FE-4D74AB524144}"/>
              </a:ext>
            </a:extLst>
          </p:cNvPr>
          <p:cNvSpPr>
            <a:spLocks noGrp="1"/>
          </p:cNvSpPr>
          <p:nvPr>
            <p:ph idx="1"/>
          </p:nvPr>
        </p:nvSpPr>
        <p:spPr>
          <a:xfrm>
            <a:off x="344777" y="1517636"/>
            <a:ext cx="5513996" cy="2594560"/>
          </a:xfrm>
        </p:spPr>
        <p:txBody>
          <a:bodyPr/>
          <a:lstStyle/>
          <a:p>
            <a:pPr marL="290513" lvl="1" indent="-176213">
              <a:spcBef>
                <a:spcPts val="300"/>
              </a:spcBef>
              <a:spcAft>
                <a:spcPts val="300"/>
              </a:spcAft>
            </a:pPr>
            <a:r>
              <a:rPr lang="en-US" dirty="0">
                <a:solidFill>
                  <a:schemeClr val="tx1"/>
                </a:solidFill>
              </a:rPr>
              <a:t>Alipay, a payment service owned by Ant Financial, works as a closed loop wallet. The service is run by Ant and only uses national payments rails/infrastructure to load funds in and out of the service. </a:t>
            </a:r>
          </a:p>
          <a:p>
            <a:pPr marL="290513" lvl="1" indent="-176213">
              <a:spcBef>
                <a:spcPts val="300"/>
              </a:spcBef>
              <a:spcAft>
                <a:spcPts val="300"/>
              </a:spcAft>
            </a:pPr>
            <a:r>
              <a:rPr lang="en-US" dirty="0">
                <a:solidFill>
                  <a:schemeClr val="tx1"/>
                </a:solidFill>
              </a:rPr>
              <a:t>Alipay also provides additional financial services ranging from bank account management to insurance.</a:t>
            </a:r>
          </a:p>
          <a:p>
            <a:pPr marL="290513" lvl="1" indent="-176213">
              <a:spcBef>
                <a:spcPts val="300"/>
              </a:spcBef>
              <a:spcAft>
                <a:spcPts val="300"/>
              </a:spcAft>
            </a:pPr>
            <a:r>
              <a:rPr lang="en-US" dirty="0">
                <a:solidFill>
                  <a:schemeClr val="tx1"/>
                </a:solidFill>
              </a:rPr>
              <a:t>QR Codes are mostly merchant presented, although consumer-presented is also supported.  QR Codes can be implemented on either a static or a dynamic basis.</a:t>
            </a:r>
          </a:p>
          <a:p>
            <a:pPr marL="290513" lvl="1" indent="-176213">
              <a:spcBef>
                <a:spcPts val="300"/>
              </a:spcBef>
              <a:spcAft>
                <a:spcPts val="300"/>
              </a:spcAft>
            </a:pPr>
            <a:r>
              <a:rPr lang="en-US" dirty="0">
                <a:solidFill>
                  <a:schemeClr val="tx1"/>
                </a:solidFill>
              </a:rPr>
              <a:t>The Alipay QR code contains only a URL; only the company can resolve an encoded web address into a payment instruction. Conveniently, any QR scanning application can read and direct the user to the encoded web address, which then summons the correct screen within the Alipay app. </a:t>
            </a:r>
          </a:p>
          <a:p>
            <a:pPr marL="290513" lvl="1" indent="-176213">
              <a:spcBef>
                <a:spcPts val="300"/>
              </a:spcBef>
              <a:spcAft>
                <a:spcPts val="300"/>
              </a:spcAft>
            </a:pPr>
            <a:r>
              <a:rPr lang="en-US" dirty="0">
                <a:solidFill>
                  <a:schemeClr val="tx1"/>
                </a:solidFill>
              </a:rPr>
              <a:t>Most merchants in China reportedly have both WeChat Pay and Alipay QR codes displayed.  The consumer chooses which app to pay with.</a:t>
            </a:r>
          </a:p>
          <a:p>
            <a:pPr marL="290513" lvl="1" indent="-176213">
              <a:spcBef>
                <a:spcPts val="300"/>
              </a:spcBef>
              <a:spcAft>
                <a:spcPts val="300"/>
              </a:spcAft>
            </a:pPr>
            <a:r>
              <a:rPr lang="en-US" dirty="0">
                <a:solidFill>
                  <a:schemeClr val="tx1"/>
                </a:solidFill>
              </a:rPr>
              <a:t>Famously, both payment apps are embedded in consumer “Super Apps” which provide multiple other services – financial and non-financial.</a:t>
            </a:r>
          </a:p>
        </p:txBody>
      </p:sp>
      <p:sp>
        <p:nvSpPr>
          <p:cNvPr id="19" name="Text Placeholder 18">
            <a:extLst>
              <a:ext uri="{FF2B5EF4-FFF2-40B4-BE49-F238E27FC236}">
                <a16:creationId xmlns:a16="http://schemas.microsoft.com/office/drawing/2014/main" id="{9988C61F-1330-0E41-BB6E-F09450B04867}"/>
              </a:ext>
            </a:extLst>
          </p:cNvPr>
          <p:cNvSpPr>
            <a:spLocks noGrp="1"/>
          </p:cNvSpPr>
          <p:nvPr>
            <p:ph type="body" sz="quarter" idx="10"/>
          </p:nvPr>
        </p:nvSpPr>
        <p:spPr/>
        <p:txBody>
          <a:bodyPr/>
          <a:lstStyle/>
          <a:p>
            <a:r>
              <a:rPr lang="en-US" dirty="0">
                <a:solidFill>
                  <a:schemeClr val="tx1"/>
                </a:solidFill>
              </a:rPr>
              <a:t>A Single QR Code Model, Implemented with a Closed-Loop Payments System</a:t>
            </a: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sp>
        <p:nvSpPr>
          <p:cNvPr id="12" name="Content Placeholder 2">
            <a:extLst>
              <a:ext uri="{FF2B5EF4-FFF2-40B4-BE49-F238E27FC236}">
                <a16:creationId xmlns:a16="http://schemas.microsoft.com/office/drawing/2014/main" id="{10A94700-750A-5E42-83A1-0AC5EDDE881A}"/>
              </a:ext>
            </a:extLst>
          </p:cNvPr>
          <p:cNvSpPr txBox="1">
            <a:spLocks/>
          </p:cNvSpPr>
          <p:nvPr/>
        </p:nvSpPr>
        <p:spPr>
          <a:xfrm>
            <a:off x="3719512" y="2755355"/>
            <a:ext cx="3022601" cy="2062163"/>
          </a:xfrm>
          <a:prstGeom prst="rect">
            <a:avLst/>
          </a:prstGeom>
        </p:spPr>
        <p:txBody>
          <a:bodyPr vert="horz" lIns="0" tIns="0" rIns="0" bIns="0" rtlCol="0">
            <a:noAutofit/>
          </a:bodyPr>
          <a:lstStyle>
            <a:defPPr>
              <a:defRPr lang="en-US"/>
            </a:defPPr>
            <a:lvl1pPr indent="0" defTabSz="685800">
              <a:lnSpc>
                <a:spcPct val="120000"/>
              </a:lnSpc>
              <a:spcBef>
                <a:spcPts val="300"/>
              </a:spcBef>
              <a:spcAft>
                <a:spcPts val="600"/>
              </a:spcAft>
              <a:buFont typeface="Arial" panose="020B0604020202020204" pitchFamily="34" charset="0"/>
              <a:buChar char="​"/>
              <a:defRPr sz="1050" b="1" i="0">
                <a:solidFill>
                  <a:schemeClr val="accent2"/>
                </a:solidFill>
                <a:latin typeface="Arial Narrow" panose="020B0604020202020204" pitchFamily="34" charset="0"/>
                <a:cs typeface="Arial Narrow" panose="020B0604020202020204" pitchFamily="34" charset="0"/>
              </a:defRPr>
            </a:lvl1pPr>
            <a:lvl2pPr marL="171450" indent="-171450" defTabSz="685800">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a:solidFill>
                  <a:schemeClr val="accent6">
                    <a:lumMod val="50000"/>
                    <a:lumOff val="50000"/>
                  </a:schemeClr>
                </a:solidFill>
                <a:latin typeface="Arial" panose="020B0604020202020204" pitchFamily="34" charset="0"/>
              </a:defRPr>
            </a:lvl2pPr>
            <a:lvl3pPr marL="0" indent="0" defTabSz="685800">
              <a:lnSpc>
                <a:spcPct val="110000"/>
              </a:lnSpc>
              <a:spcBef>
                <a:spcPts val="450"/>
              </a:spcBef>
              <a:spcAft>
                <a:spcPts val="0"/>
              </a:spcAft>
              <a:buFont typeface="Arial" panose="020B0604020202020204" pitchFamily="34" charset="0"/>
              <a:buChar char="​"/>
              <a:defRPr sz="825" b="0" i="0">
                <a:solidFill>
                  <a:schemeClr val="accent4"/>
                </a:solidFill>
                <a:latin typeface="Arial" panose="020B0604020202020204" pitchFamily="34" charset="0"/>
                <a:cs typeface="Arial" panose="020B0604020202020204" pitchFamily="34" charset="0"/>
              </a:defRPr>
            </a:lvl3pPr>
            <a:lvl4pPr marL="0" indent="0" defTabSz="685800">
              <a:lnSpc>
                <a:spcPct val="114000"/>
              </a:lnSpc>
              <a:spcBef>
                <a:spcPts val="45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4pPr>
            <a:lvl5pPr marL="128588" indent="-128588" defTabSz="685800">
              <a:lnSpc>
                <a:spcPct val="95000"/>
              </a:lnSpc>
              <a:spcBef>
                <a:spcPts val="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5pPr>
            <a:lvl6pPr marL="258366" indent="-129779" defTabSz="685800">
              <a:lnSpc>
                <a:spcPct val="85000"/>
              </a:lnSpc>
              <a:spcBef>
                <a:spcPct val="20000"/>
              </a:spcBef>
              <a:spcAft>
                <a:spcPts val="450"/>
              </a:spcAft>
              <a:buFont typeface="Arial" panose="020B0604020202020204" pitchFamily="34" charset="0"/>
              <a:buChar char="•"/>
              <a:defRPr sz="825" b="0" i="0" baseline="0">
                <a:solidFill>
                  <a:schemeClr val="tx2"/>
                </a:solidFill>
                <a:latin typeface="Arial" panose="020B0604020202020204" pitchFamily="34" charset="0"/>
              </a:defRPr>
            </a:lvl6pPr>
            <a:lvl7pPr marL="0" indent="0" defTabSz="685800">
              <a:spcBef>
                <a:spcPts val="450"/>
              </a:spcBef>
              <a:spcAft>
                <a:spcPts val="450"/>
              </a:spcAft>
              <a:buClr>
                <a:schemeClr val="bg2"/>
              </a:buClr>
              <a:buFont typeface="Arial" panose="020B0604020202020204" pitchFamily="34" charset="0"/>
              <a:buChar char="​"/>
              <a:defRPr sz="1125" b="0" i="0" baseline="0">
                <a:solidFill>
                  <a:schemeClr val="bg2"/>
                </a:solidFill>
                <a:latin typeface="Arial" panose="020B0604020202020204" pitchFamily="34" charset="0"/>
              </a:defRPr>
            </a:lvl7pPr>
            <a:lvl8pPr marL="128588" indent="-128588" defTabSz="685800">
              <a:spcBef>
                <a:spcPts val="0"/>
              </a:spcBef>
              <a:spcAft>
                <a:spcPts val="450"/>
              </a:spcAft>
              <a:buFont typeface="Arial" panose="020B0604020202020204" pitchFamily="34" charset="0"/>
              <a:buChar char="•"/>
              <a:defRPr sz="825" b="0" i="0">
                <a:solidFill>
                  <a:schemeClr val="bg2"/>
                </a:solidFill>
                <a:latin typeface="Arial" panose="020B0604020202020204" pitchFamily="34" charset="0"/>
              </a:defRPr>
            </a:lvl8pPr>
            <a:lvl9pPr marL="258366" indent="-129779" defTabSz="685800">
              <a:spcBef>
                <a:spcPct val="20000"/>
              </a:spcBef>
              <a:spcAft>
                <a:spcPts val="450"/>
              </a:spcAft>
              <a:buFont typeface="Arial" panose="020B0604020202020204" pitchFamily="34" charset="0"/>
              <a:buChar char="•"/>
              <a:defRPr sz="825" b="0" i="0">
                <a:solidFill>
                  <a:schemeClr val="bg2"/>
                </a:solidFill>
                <a:latin typeface="Arial" panose="020B0604020202020204" pitchFamily="34" charset="0"/>
              </a:defRPr>
            </a:lvl9pPr>
          </a:lstStyle>
          <a:p>
            <a:pPr algn="just"/>
            <a:endParaRPr lang="en-US" b="0" dirty="0">
              <a:solidFill>
                <a:schemeClr val="tx1"/>
              </a:solidFill>
              <a:latin typeface="Arial" panose="020B0604020202020204" pitchFamily="34" charset="0"/>
              <a:cs typeface="Arial" panose="020B0604020202020204" pitchFamily="34" charset="0"/>
            </a:endParaRPr>
          </a:p>
        </p:txBody>
      </p:sp>
      <p:sp>
        <p:nvSpPr>
          <p:cNvPr id="13" name="Content Placeholder 4">
            <a:extLst>
              <a:ext uri="{FF2B5EF4-FFF2-40B4-BE49-F238E27FC236}">
                <a16:creationId xmlns:a16="http://schemas.microsoft.com/office/drawing/2014/main" id="{0A033E6D-088E-D744-BF01-6B387CE068F1}"/>
              </a:ext>
            </a:extLst>
          </p:cNvPr>
          <p:cNvSpPr txBox="1">
            <a:spLocks/>
          </p:cNvSpPr>
          <p:nvPr/>
        </p:nvSpPr>
        <p:spPr>
          <a:xfrm>
            <a:off x="3719512" y="545554"/>
            <a:ext cx="3022601" cy="2062163"/>
          </a:xfrm>
          <a:prstGeom prst="rect">
            <a:avLst/>
          </a:prstGeom>
        </p:spPr>
        <p:txBody>
          <a:bodyPr vert="horz" lIns="0" tIns="0" rIns="0" bIns="0" rtlCol="0">
            <a:noAutofit/>
          </a:bodyPr>
          <a:lstStyle>
            <a:defPPr>
              <a:defRPr lang="en-US"/>
            </a:defPPr>
            <a:lvl1pPr indent="0" defTabSz="685800">
              <a:lnSpc>
                <a:spcPct val="120000"/>
              </a:lnSpc>
              <a:spcBef>
                <a:spcPts val="450"/>
              </a:spcBef>
              <a:spcAft>
                <a:spcPts val="900"/>
              </a:spcAft>
              <a:buFont typeface="Arial" panose="020B0604020202020204" pitchFamily="34" charset="0"/>
              <a:buChar char="​"/>
              <a:defRPr sz="1200" b="1" i="0">
                <a:solidFill>
                  <a:schemeClr val="accent2"/>
                </a:solidFill>
                <a:latin typeface="Arial" panose="020B0604020202020204" pitchFamily="34" charset="0"/>
              </a:defRPr>
            </a:lvl1pPr>
            <a:lvl2pPr marL="171450" indent="-171450" defTabSz="685800">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a:solidFill>
                  <a:schemeClr val="accent6">
                    <a:lumMod val="50000"/>
                    <a:lumOff val="50000"/>
                  </a:schemeClr>
                </a:solidFill>
                <a:latin typeface="Arial" panose="020B0604020202020204" pitchFamily="34" charset="0"/>
              </a:defRPr>
            </a:lvl2pPr>
            <a:lvl3pPr marL="0" indent="0" defTabSz="685800">
              <a:lnSpc>
                <a:spcPct val="110000"/>
              </a:lnSpc>
              <a:spcBef>
                <a:spcPts val="450"/>
              </a:spcBef>
              <a:spcAft>
                <a:spcPts val="0"/>
              </a:spcAft>
              <a:buFont typeface="Arial" panose="020B0604020202020204" pitchFamily="34" charset="0"/>
              <a:buChar char="​"/>
              <a:defRPr sz="825" b="0" i="0">
                <a:solidFill>
                  <a:schemeClr val="accent4"/>
                </a:solidFill>
                <a:latin typeface="Arial" panose="020B0604020202020204" pitchFamily="34" charset="0"/>
                <a:cs typeface="Arial" panose="020B0604020202020204" pitchFamily="34" charset="0"/>
              </a:defRPr>
            </a:lvl3pPr>
            <a:lvl4pPr marL="0" indent="0" defTabSz="685800">
              <a:lnSpc>
                <a:spcPct val="114000"/>
              </a:lnSpc>
              <a:spcBef>
                <a:spcPts val="45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4pPr>
            <a:lvl5pPr marL="128588" indent="-128588" defTabSz="685800">
              <a:lnSpc>
                <a:spcPct val="95000"/>
              </a:lnSpc>
              <a:spcBef>
                <a:spcPts val="0"/>
              </a:spcBef>
              <a:spcAft>
                <a:spcPts val="450"/>
              </a:spcAft>
              <a:buFont typeface="Arial" panose="020B0604020202020204" pitchFamily="34" charset="0"/>
              <a:buChar char="•"/>
              <a:defRPr sz="825" b="0" i="0">
                <a:solidFill>
                  <a:schemeClr val="tx2"/>
                </a:solidFill>
                <a:latin typeface="Arial" panose="020B0604020202020204" pitchFamily="34" charset="0"/>
                <a:cs typeface="Arial" panose="020B0604020202020204" pitchFamily="34" charset="0"/>
              </a:defRPr>
            </a:lvl5pPr>
            <a:lvl6pPr marL="258366" indent="-129779" defTabSz="685800">
              <a:lnSpc>
                <a:spcPct val="85000"/>
              </a:lnSpc>
              <a:spcBef>
                <a:spcPct val="20000"/>
              </a:spcBef>
              <a:spcAft>
                <a:spcPts val="450"/>
              </a:spcAft>
              <a:buFont typeface="Arial" panose="020B0604020202020204" pitchFamily="34" charset="0"/>
              <a:buChar char="•"/>
              <a:defRPr sz="825" b="0" i="0" baseline="0">
                <a:solidFill>
                  <a:schemeClr val="tx2"/>
                </a:solidFill>
                <a:latin typeface="Arial" panose="020B0604020202020204" pitchFamily="34" charset="0"/>
              </a:defRPr>
            </a:lvl6pPr>
            <a:lvl7pPr marL="0" indent="0" defTabSz="685800">
              <a:spcBef>
                <a:spcPts val="450"/>
              </a:spcBef>
              <a:spcAft>
                <a:spcPts val="450"/>
              </a:spcAft>
              <a:buClr>
                <a:schemeClr val="bg2"/>
              </a:buClr>
              <a:buFont typeface="Arial" panose="020B0604020202020204" pitchFamily="34" charset="0"/>
              <a:buChar char="​"/>
              <a:defRPr sz="1125" b="0" i="0" baseline="0">
                <a:solidFill>
                  <a:schemeClr val="bg2"/>
                </a:solidFill>
                <a:latin typeface="Arial" panose="020B0604020202020204" pitchFamily="34" charset="0"/>
              </a:defRPr>
            </a:lvl7pPr>
            <a:lvl8pPr marL="128588" indent="-128588" defTabSz="685800">
              <a:spcBef>
                <a:spcPts val="0"/>
              </a:spcBef>
              <a:spcAft>
                <a:spcPts val="450"/>
              </a:spcAft>
              <a:buFont typeface="Arial" panose="020B0604020202020204" pitchFamily="34" charset="0"/>
              <a:buChar char="•"/>
              <a:defRPr sz="825" b="0" i="0">
                <a:solidFill>
                  <a:schemeClr val="bg2"/>
                </a:solidFill>
                <a:latin typeface="Arial" panose="020B0604020202020204" pitchFamily="34" charset="0"/>
              </a:defRPr>
            </a:lvl8pPr>
            <a:lvl9pPr marL="258366" indent="-129779" defTabSz="685800">
              <a:spcBef>
                <a:spcPct val="20000"/>
              </a:spcBef>
              <a:spcAft>
                <a:spcPts val="450"/>
              </a:spcAft>
              <a:buFont typeface="Arial" panose="020B0604020202020204" pitchFamily="34" charset="0"/>
              <a:buChar char="•"/>
              <a:defRPr sz="825" b="0" i="0">
                <a:solidFill>
                  <a:schemeClr val="bg2"/>
                </a:solidFill>
                <a:latin typeface="Arial" panose="020B0604020202020204" pitchFamily="34" charset="0"/>
              </a:defRPr>
            </a:lvl9pPr>
          </a:lstStyle>
          <a:p>
            <a:pPr algn="just">
              <a:spcBef>
                <a:spcPts val="300"/>
              </a:spcBef>
              <a:spcAft>
                <a:spcPts val="600"/>
              </a:spcAft>
            </a:pPr>
            <a:endParaRPr lang="en-US" sz="1050" b="0" dirty="0">
              <a:solidFill>
                <a:schemeClr val="tx1"/>
              </a:solidFill>
              <a:cs typeface="Arial" panose="020B0604020202020204" pitchFamily="34" charset="0"/>
            </a:endParaRPr>
          </a:p>
        </p:txBody>
      </p:sp>
      <p:pic>
        <p:nvPicPr>
          <p:cNvPr id="7" name="Picture 6">
            <a:extLst>
              <a:ext uri="{FF2B5EF4-FFF2-40B4-BE49-F238E27FC236}">
                <a16:creationId xmlns:a16="http://schemas.microsoft.com/office/drawing/2014/main" id="{0CD6C85A-E8F3-5142-B8D3-F9CB5D6376FE}"/>
              </a:ext>
            </a:extLst>
          </p:cNvPr>
          <p:cNvPicPr>
            <a:picLocks noChangeAspect="1"/>
          </p:cNvPicPr>
          <p:nvPr/>
        </p:nvPicPr>
        <p:blipFill>
          <a:blip r:embed="rId2"/>
          <a:stretch>
            <a:fillRect/>
          </a:stretch>
        </p:blipFill>
        <p:spPr>
          <a:xfrm>
            <a:off x="6510254" y="2994701"/>
            <a:ext cx="2394946" cy="1236391"/>
          </a:xfrm>
          <a:prstGeom prst="rect">
            <a:avLst/>
          </a:prstGeom>
        </p:spPr>
      </p:pic>
      <p:grpSp>
        <p:nvGrpSpPr>
          <p:cNvPr id="25" name="Group 24">
            <a:extLst>
              <a:ext uri="{FF2B5EF4-FFF2-40B4-BE49-F238E27FC236}">
                <a16:creationId xmlns:a16="http://schemas.microsoft.com/office/drawing/2014/main" id="{28FBFB0F-72B2-0241-8F06-877A308E5BCD}"/>
              </a:ext>
            </a:extLst>
          </p:cNvPr>
          <p:cNvGrpSpPr/>
          <p:nvPr/>
        </p:nvGrpSpPr>
        <p:grpSpPr>
          <a:xfrm>
            <a:off x="7217014" y="285750"/>
            <a:ext cx="1507886" cy="1600200"/>
            <a:chOff x="6496448" y="2629940"/>
            <a:chExt cx="1507886" cy="1600200"/>
          </a:xfrm>
        </p:grpSpPr>
        <p:sp>
          <p:nvSpPr>
            <p:cNvPr id="26" name="Rounded Rectangle 25">
              <a:extLst>
                <a:ext uri="{FF2B5EF4-FFF2-40B4-BE49-F238E27FC236}">
                  <a16:creationId xmlns:a16="http://schemas.microsoft.com/office/drawing/2014/main" id="{AEEE240F-7B3F-9E46-B992-DCD67C924F7D}"/>
                </a:ext>
              </a:extLst>
            </p:cNvPr>
            <p:cNvSpPr/>
            <p:nvPr/>
          </p:nvSpPr>
          <p:spPr>
            <a:xfrm>
              <a:off x="6496448" y="2629940"/>
              <a:ext cx="1507886" cy="1600200"/>
            </a:xfrm>
            <a:prstGeom prst="roundRect">
              <a:avLst>
                <a:gd name="adj" fmla="val 4356"/>
              </a:avLst>
            </a:prstGeom>
            <a:solidFill>
              <a:schemeClr val="bg1"/>
            </a:solidFill>
            <a:ln w="127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900" b="1" dirty="0">
                  <a:solidFill>
                    <a:schemeClr val="bg1">
                      <a:lumMod val="50000"/>
                    </a:schemeClr>
                  </a:solidFill>
                  <a:latin typeface="Arial" panose="020B0604020202020204" pitchFamily="34" charset="0"/>
                  <a:cs typeface="Arial" panose="020B0604020202020204" pitchFamily="34" charset="0"/>
                </a:rPr>
                <a:t>Single QR Code </a:t>
              </a:r>
              <a:br>
                <a:rPr lang="en-US" sz="900" b="1" dirty="0">
                  <a:solidFill>
                    <a:schemeClr val="bg1">
                      <a:lumMod val="50000"/>
                    </a:schemeClr>
                  </a:solidFill>
                  <a:latin typeface="Arial" panose="020B0604020202020204" pitchFamily="34" charset="0"/>
                  <a:cs typeface="Arial" panose="020B0604020202020204" pitchFamily="34" charset="0"/>
                </a:rPr>
              </a:br>
              <a:r>
                <a:rPr lang="en-US" sz="800" b="1" i="1" dirty="0">
                  <a:solidFill>
                    <a:schemeClr val="bg1">
                      <a:lumMod val="50000"/>
                    </a:schemeClr>
                  </a:solidFill>
                  <a:latin typeface="Arial" panose="020B0604020202020204" pitchFamily="34" charset="0"/>
                  <a:cs typeface="Arial" panose="020B0604020202020204" pitchFamily="34" charset="0"/>
                </a:rPr>
                <a:t>Closed-Loop Payments System</a:t>
              </a:r>
              <a:endParaRPr lang="en-US" sz="900" b="1" i="1" dirty="0">
                <a:solidFill>
                  <a:schemeClr val="bg1">
                    <a:lumMod val="50000"/>
                  </a:schemeClr>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E6043833-DFFF-F943-8DD6-A4655E2CF96C}"/>
                </a:ext>
              </a:extLst>
            </p:cNvPr>
            <p:cNvPicPr>
              <a:picLocks/>
            </p:cNvPicPr>
            <p:nvPr/>
          </p:nvPicPr>
          <p:blipFill>
            <a:blip r:embed="rId3">
              <a:duotone>
                <a:schemeClr val="accent5">
                  <a:shade val="45000"/>
                  <a:satMod val="135000"/>
                </a:schemeClr>
                <a:prstClr val="white"/>
              </a:duotone>
            </a:blip>
            <a:stretch>
              <a:fillRect/>
            </a:stretch>
          </p:blipFill>
          <p:spPr>
            <a:xfrm>
              <a:off x="6976071" y="2965876"/>
              <a:ext cx="548640" cy="548640"/>
            </a:xfrm>
            <a:prstGeom prst="rect">
              <a:avLst/>
            </a:prstGeom>
          </p:spPr>
        </p:pic>
        <p:cxnSp>
          <p:nvCxnSpPr>
            <p:cNvPr id="28" name="Straight Connector 27">
              <a:extLst>
                <a:ext uri="{FF2B5EF4-FFF2-40B4-BE49-F238E27FC236}">
                  <a16:creationId xmlns:a16="http://schemas.microsoft.com/office/drawing/2014/main" id="{02E39843-B362-4444-92AE-A60E1943324F}"/>
                </a:ext>
              </a:extLst>
            </p:cNvPr>
            <p:cNvCxnSpPr>
              <a:cxnSpLocks/>
            </p:cNvCxnSpPr>
            <p:nvPr/>
          </p:nvCxnSpPr>
          <p:spPr>
            <a:xfrm flipV="1">
              <a:off x="7250391" y="3509753"/>
              <a:ext cx="0" cy="18288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3EE28206-A8A7-1C4E-8FC2-73C6DBC6E8CA}"/>
                </a:ext>
              </a:extLst>
            </p:cNvPr>
            <p:cNvPicPr>
              <a:picLocks noChangeAspect="1"/>
            </p:cNvPicPr>
            <p:nvPr/>
          </p:nvPicPr>
          <p:blipFill>
            <a:blip r:embed="rId4"/>
            <a:stretch>
              <a:fillRect/>
            </a:stretch>
          </p:blipFill>
          <p:spPr>
            <a:xfrm>
              <a:off x="7035507" y="3739575"/>
              <a:ext cx="429768" cy="429768"/>
            </a:xfrm>
            <a:prstGeom prst="rect">
              <a:avLst/>
            </a:prstGeom>
          </p:spPr>
        </p:pic>
      </p:grpSp>
    </p:spTree>
    <p:extLst>
      <p:ext uri="{BB962C8B-B14F-4D97-AF65-F5344CB8AC3E}">
        <p14:creationId xmlns:p14="http://schemas.microsoft.com/office/powerpoint/2010/main" val="3207508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90CC-9ED6-3744-8090-7FD1A3F427F5}"/>
              </a:ext>
            </a:extLst>
          </p:cNvPr>
          <p:cNvSpPr>
            <a:spLocks noGrp="1"/>
          </p:cNvSpPr>
          <p:nvPr>
            <p:ph type="title"/>
          </p:nvPr>
        </p:nvSpPr>
        <p:spPr/>
        <p:txBody>
          <a:bodyPr/>
          <a:lstStyle/>
          <a:p>
            <a:r>
              <a:rPr lang="en-US" dirty="0"/>
              <a:t>Asia’s </a:t>
            </a:r>
            <a:r>
              <a:rPr lang="en-US" dirty="0" err="1"/>
              <a:t>GrabPay</a:t>
            </a:r>
            <a:endParaRPr lang="en-US" dirty="0"/>
          </a:p>
        </p:txBody>
      </p:sp>
      <p:sp>
        <p:nvSpPr>
          <p:cNvPr id="5" name="Content Placeholder 4">
            <a:extLst>
              <a:ext uri="{FF2B5EF4-FFF2-40B4-BE49-F238E27FC236}">
                <a16:creationId xmlns:a16="http://schemas.microsoft.com/office/drawing/2014/main" id="{41F94A80-ACAB-224D-A6FE-4D74AB524144}"/>
              </a:ext>
            </a:extLst>
          </p:cNvPr>
          <p:cNvSpPr>
            <a:spLocks noGrp="1"/>
          </p:cNvSpPr>
          <p:nvPr>
            <p:ph idx="1"/>
          </p:nvPr>
        </p:nvSpPr>
        <p:spPr>
          <a:xfrm>
            <a:off x="457200" y="1660888"/>
            <a:ext cx="4609531" cy="2594560"/>
          </a:xfrm>
        </p:spPr>
        <p:txBody>
          <a:bodyPr/>
          <a:lstStyle/>
          <a:p>
            <a:pPr>
              <a:spcBef>
                <a:spcPts val="300"/>
              </a:spcBef>
            </a:pPr>
            <a:r>
              <a:rPr lang="en-US" dirty="0">
                <a:solidFill>
                  <a:schemeClr val="tx1"/>
                </a:solidFill>
              </a:rPr>
              <a:t>A closed-loop wallet introduced by a ride hailing platform</a:t>
            </a:r>
          </a:p>
          <a:p>
            <a:pPr lvl="1">
              <a:spcBef>
                <a:spcPts val="300"/>
              </a:spcBef>
            </a:pPr>
            <a:r>
              <a:rPr lang="en-US" dirty="0">
                <a:solidFill>
                  <a:schemeClr val="tx1"/>
                </a:solidFill>
              </a:rPr>
              <a:t>&gt; 4 million merchants enabled</a:t>
            </a:r>
          </a:p>
          <a:p>
            <a:pPr lvl="1">
              <a:spcBef>
                <a:spcPts val="300"/>
              </a:spcBef>
            </a:pPr>
            <a:r>
              <a:rPr lang="en-US" dirty="0">
                <a:solidFill>
                  <a:schemeClr val="tx1"/>
                </a:solidFill>
              </a:rPr>
              <a:t>8 markets</a:t>
            </a:r>
          </a:p>
          <a:p>
            <a:pPr lvl="1">
              <a:spcBef>
                <a:spcPts val="300"/>
              </a:spcBef>
            </a:pPr>
            <a:r>
              <a:rPr lang="en-US" dirty="0">
                <a:solidFill>
                  <a:schemeClr val="tx1"/>
                </a:solidFill>
              </a:rPr>
              <a:t>~34 million active monthly users</a:t>
            </a:r>
          </a:p>
          <a:p>
            <a:pPr lvl="1">
              <a:spcBef>
                <a:spcPts val="300"/>
              </a:spcBef>
            </a:pPr>
            <a:r>
              <a:rPr lang="en-US" dirty="0">
                <a:solidFill>
                  <a:schemeClr val="tx1"/>
                </a:solidFill>
              </a:rPr>
              <a:t>Static QR code, Merchant presented or Dynamic QR code that is either Merchant or Consumer Presented</a:t>
            </a:r>
          </a:p>
          <a:p>
            <a:pPr lvl="1">
              <a:spcBef>
                <a:spcPts val="300"/>
              </a:spcBef>
            </a:pPr>
            <a:r>
              <a:rPr lang="en-US" dirty="0">
                <a:solidFill>
                  <a:schemeClr val="tx1"/>
                </a:solidFill>
              </a:rPr>
              <a:t>Cash-in can be done electronically, or by Grab drivers that essentially function as an agent network</a:t>
            </a:r>
          </a:p>
          <a:p>
            <a:pPr lvl="1">
              <a:spcBef>
                <a:spcPts val="300"/>
              </a:spcBef>
            </a:pPr>
            <a:r>
              <a:rPr lang="en-US" dirty="0">
                <a:solidFill>
                  <a:schemeClr val="tx1"/>
                </a:solidFill>
              </a:rPr>
              <a:t>Partner with local wallets in some geographies to reduce licensing burden</a:t>
            </a:r>
          </a:p>
          <a:p>
            <a:pPr lvl="1">
              <a:spcBef>
                <a:spcPts val="300"/>
              </a:spcBef>
            </a:pPr>
            <a:r>
              <a:rPr lang="en-US" dirty="0">
                <a:solidFill>
                  <a:schemeClr val="tx1"/>
                </a:solidFill>
              </a:rPr>
              <a:t>Grab evolving to super-app model with additional financial services including offering loyalty, credit, and even investing</a:t>
            </a:r>
          </a:p>
          <a:p>
            <a:pPr lvl="1"/>
            <a:endParaRPr lang="en-US" dirty="0">
              <a:solidFill>
                <a:schemeClr val="tx1"/>
              </a:solidFill>
            </a:endParaRPr>
          </a:p>
        </p:txBody>
      </p:sp>
      <p:sp>
        <p:nvSpPr>
          <p:cNvPr id="19" name="Text Placeholder 18">
            <a:extLst>
              <a:ext uri="{FF2B5EF4-FFF2-40B4-BE49-F238E27FC236}">
                <a16:creationId xmlns:a16="http://schemas.microsoft.com/office/drawing/2014/main" id="{9988C61F-1330-0E41-BB6E-F09450B04867}"/>
              </a:ext>
            </a:extLst>
          </p:cNvPr>
          <p:cNvSpPr>
            <a:spLocks noGrp="1"/>
          </p:cNvSpPr>
          <p:nvPr>
            <p:ph type="body" sz="quarter" idx="10"/>
          </p:nvPr>
        </p:nvSpPr>
        <p:spPr/>
        <p:txBody>
          <a:bodyPr/>
          <a:lstStyle/>
          <a:p>
            <a:r>
              <a:rPr lang="en-US" dirty="0">
                <a:solidFill>
                  <a:schemeClr val="tx1"/>
                </a:solidFill>
              </a:rPr>
              <a:t>A Single QR Code Model implemented with a closed-loop Payments System</a:t>
            </a: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045073"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graphicFrame>
        <p:nvGraphicFramePr>
          <p:cNvPr id="14" name="Table 13">
            <a:extLst>
              <a:ext uri="{FF2B5EF4-FFF2-40B4-BE49-F238E27FC236}">
                <a16:creationId xmlns:a16="http://schemas.microsoft.com/office/drawing/2014/main" id="{92AF5CA1-0179-E842-98BE-F19197B851B5}"/>
              </a:ext>
            </a:extLst>
          </p:cNvPr>
          <p:cNvGraphicFramePr>
            <a:graphicFrameLocks noGrp="1"/>
          </p:cNvGraphicFramePr>
          <p:nvPr>
            <p:extLst>
              <p:ext uri="{D42A27DB-BD31-4B8C-83A1-F6EECF244321}">
                <p14:modId xmlns:p14="http://schemas.microsoft.com/office/powerpoint/2010/main" val="583990996"/>
              </p:ext>
            </p:extLst>
          </p:nvPr>
        </p:nvGraphicFramePr>
        <p:xfrm>
          <a:off x="5587678" y="2329513"/>
          <a:ext cx="2702379" cy="1675797"/>
        </p:xfrm>
        <a:graphic>
          <a:graphicData uri="http://schemas.openxmlformats.org/drawingml/2006/table">
            <a:tbl>
              <a:tblPr>
                <a:tableStyleId>{5C22544A-7EE6-4342-B048-85BDC9FD1C3A}</a:tableStyleId>
              </a:tblPr>
              <a:tblGrid>
                <a:gridCol w="2702379">
                  <a:extLst>
                    <a:ext uri="{9D8B030D-6E8A-4147-A177-3AD203B41FA5}">
                      <a16:colId xmlns:a16="http://schemas.microsoft.com/office/drawing/2014/main" val="20000"/>
                    </a:ext>
                  </a:extLst>
                </a:gridCol>
              </a:tblGrid>
              <a:tr h="1675797">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000" i="1" dirty="0">
                          <a:solidFill>
                            <a:schemeClr val="accent3">
                              <a:lumMod val="50000"/>
                            </a:schemeClr>
                          </a:solidFill>
                          <a:latin typeface="Arial" panose="020B0604020202020204" pitchFamily="34" charset="0"/>
                          <a:cs typeface="Arial" panose="020B0604020202020204" pitchFamily="34" charset="0"/>
                        </a:rPr>
                        <a:t>Grab’s vision is to ultimately create a “single ASEAN </a:t>
                      </a:r>
                      <a:r>
                        <a:rPr lang="en-US" sz="1000" i="1" dirty="0" err="1">
                          <a:solidFill>
                            <a:schemeClr val="accent3">
                              <a:lumMod val="50000"/>
                            </a:schemeClr>
                          </a:solidFill>
                          <a:latin typeface="Arial" panose="020B0604020202020204" pitchFamily="34" charset="0"/>
                          <a:cs typeface="Arial" panose="020B0604020202020204" pitchFamily="34" charset="0"/>
                        </a:rPr>
                        <a:t>eWallet</a:t>
                      </a:r>
                      <a:r>
                        <a:rPr lang="en-US" sz="1000" i="1" dirty="0">
                          <a:solidFill>
                            <a:schemeClr val="accent3">
                              <a:lumMod val="50000"/>
                            </a:schemeClr>
                          </a:solidFill>
                          <a:latin typeface="Arial" panose="020B0604020202020204" pitchFamily="34" charset="0"/>
                          <a:cs typeface="Arial" panose="020B0604020202020204" pitchFamily="34" charset="0"/>
                        </a:rPr>
                        <a:t> that will deepen financial inclusion for the region’s growing middle-class consumers and micro-entrepreneurs.” </a:t>
                      </a:r>
                    </a:p>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000" i="1" dirty="0">
                          <a:solidFill>
                            <a:schemeClr val="accent3">
                              <a:lumMod val="50000"/>
                            </a:schemeClr>
                          </a:solidFill>
                          <a:latin typeface="Arial" panose="020B0604020202020204" pitchFamily="34" charset="0"/>
                          <a:cs typeface="Arial" panose="020B0604020202020204" pitchFamily="34" charset="0"/>
                        </a:rPr>
                        <a:t>Grab currently offers local wallets in 8 countries in Asia, and launched a remittance offering in 2018. This wallet-to-wallet product allows users to send money to other countries, with instant receipt and access for receivers. </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20" name="Group 19">
            <a:extLst>
              <a:ext uri="{FF2B5EF4-FFF2-40B4-BE49-F238E27FC236}">
                <a16:creationId xmlns:a16="http://schemas.microsoft.com/office/drawing/2014/main" id="{317A6F5C-FFEB-6A45-82DE-2710CF884519}"/>
              </a:ext>
            </a:extLst>
          </p:cNvPr>
          <p:cNvGrpSpPr/>
          <p:nvPr/>
        </p:nvGrpSpPr>
        <p:grpSpPr>
          <a:xfrm>
            <a:off x="7197026" y="285750"/>
            <a:ext cx="1507886" cy="1600200"/>
            <a:chOff x="6496448" y="2629940"/>
            <a:chExt cx="1507886" cy="1600200"/>
          </a:xfrm>
        </p:grpSpPr>
        <p:sp>
          <p:nvSpPr>
            <p:cNvPr id="21" name="Rounded Rectangle 20">
              <a:extLst>
                <a:ext uri="{FF2B5EF4-FFF2-40B4-BE49-F238E27FC236}">
                  <a16:creationId xmlns:a16="http://schemas.microsoft.com/office/drawing/2014/main" id="{1CF63AD8-B1C0-1242-AA2E-62E0D52441B6}"/>
                </a:ext>
              </a:extLst>
            </p:cNvPr>
            <p:cNvSpPr/>
            <p:nvPr/>
          </p:nvSpPr>
          <p:spPr>
            <a:xfrm>
              <a:off x="6496448" y="2629940"/>
              <a:ext cx="1507886" cy="1600200"/>
            </a:xfrm>
            <a:prstGeom prst="roundRect">
              <a:avLst>
                <a:gd name="adj" fmla="val 4356"/>
              </a:avLst>
            </a:prstGeom>
            <a:solidFill>
              <a:schemeClr val="bg1"/>
            </a:solidFill>
            <a:ln w="127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900" b="1" dirty="0">
                  <a:solidFill>
                    <a:schemeClr val="bg1">
                      <a:lumMod val="50000"/>
                    </a:schemeClr>
                  </a:solidFill>
                  <a:latin typeface="Arial" panose="020B0604020202020204" pitchFamily="34" charset="0"/>
                  <a:cs typeface="Arial" panose="020B0604020202020204" pitchFamily="34" charset="0"/>
                </a:rPr>
                <a:t>Single QR Code </a:t>
              </a:r>
              <a:br>
                <a:rPr lang="en-US" sz="900" b="1" dirty="0">
                  <a:solidFill>
                    <a:schemeClr val="bg1">
                      <a:lumMod val="50000"/>
                    </a:schemeClr>
                  </a:solidFill>
                  <a:latin typeface="Arial" panose="020B0604020202020204" pitchFamily="34" charset="0"/>
                  <a:cs typeface="Arial" panose="020B0604020202020204" pitchFamily="34" charset="0"/>
                </a:rPr>
              </a:br>
              <a:r>
                <a:rPr lang="en-US" sz="800" b="1" i="1" dirty="0">
                  <a:solidFill>
                    <a:schemeClr val="bg1">
                      <a:lumMod val="50000"/>
                    </a:schemeClr>
                  </a:solidFill>
                  <a:latin typeface="Arial" panose="020B0604020202020204" pitchFamily="34" charset="0"/>
                  <a:cs typeface="Arial" panose="020B0604020202020204" pitchFamily="34" charset="0"/>
                </a:rPr>
                <a:t>Closed-Loop Payments System</a:t>
              </a:r>
              <a:endParaRPr lang="en-US" sz="900" b="1" i="1" dirty="0">
                <a:solidFill>
                  <a:schemeClr val="bg1">
                    <a:lumMod val="50000"/>
                  </a:schemeClr>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92F0E0AE-811E-134C-B7A2-EB9D59828F33}"/>
                </a:ext>
              </a:extLst>
            </p:cNvPr>
            <p:cNvPicPr>
              <a:picLocks/>
            </p:cNvPicPr>
            <p:nvPr/>
          </p:nvPicPr>
          <p:blipFill>
            <a:blip r:embed="rId3">
              <a:duotone>
                <a:schemeClr val="accent5">
                  <a:shade val="45000"/>
                  <a:satMod val="135000"/>
                </a:schemeClr>
                <a:prstClr val="white"/>
              </a:duotone>
            </a:blip>
            <a:stretch>
              <a:fillRect/>
            </a:stretch>
          </p:blipFill>
          <p:spPr>
            <a:xfrm>
              <a:off x="6976071" y="2965876"/>
              <a:ext cx="548640" cy="548640"/>
            </a:xfrm>
            <a:prstGeom prst="rect">
              <a:avLst/>
            </a:prstGeom>
          </p:spPr>
        </p:pic>
        <p:cxnSp>
          <p:nvCxnSpPr>
            <p:cNvPr id="23" name="Straight Connector 22">
              <a:extLst>
                <a:ext uri="{FF2B5EF4-FFF2-40B4-BE49-F238E27FC236}">
                  <a16:creationId xmlns:a16="http://schemas.microsoft.com/office/drawing/2014/main" id="{8EFF59A2-D7C4-AA45-830B-2D7EA17F2D47}"/>
                </a:ext>
              </a:extLst>
            </p:cNvPr>
            <p:cNvCxnSpPr>
              <a:cxnSpLocks/>
            </p:cNvCxnSpPr>
            <p:nvPr/>
          </p:nvCxnSpPr>
          <p:spPr>
            <a:xfrm flipV="1">
              <a:off x="7250391" y="3509753"/>
              <a:ext cx="0" cy="18288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CFCA05FE-67EA-3C43-BDF0-0528AF1A6FF8}"/>
                </a:ext>
              </a:extLst>
            </p:cNvPr>
            <p:cNvPicPr>
              <a:picLocks noChangeAspect="1"/>
            </p:cNvPicPr>
            <p:nvPr/>
          </p:nvPicPr>
          <p:blipFill>
            <a:blip r:embed="rId4"/>
            <a:stretch>
              <a:fillRect/>
            </a:stretch>
          </p:blipFill>
          <p:spPr>
            <a:xfrm>
              <a:off x="7035507" y="3739575"/>
              <a:ext cx="429768" cy="429768"/>
            </a:xfrm>
            <a:prstGeom prst="rect">
              <a:avLst/>
            </a:prstGeom>
          </p:spPr>
        </p:pic>
      </p:grpSp>
    </p:spTree>
    <p:extLst>
      <p:ext uri="{BB962C8B-B14F-4D97-AF65-F5344CB8AC3E}">
        <p14:creationId xmlns:p14="http://schemas.microsoft.com/office/powerpoint/2010/main" val="2921887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46B1-FBBA-2049-BC45-02B86A3DEE55}"/>
              </a:ext>
            </a:extLst>
          </p:cNvPr>
          <p:cNvSpPr>
            <a:spLocks noGrp="1"/>
          </p:cNvSpPr>
          <p:nvPr>
            <p:ph type="title"/>
          </p:nvPr>
        </p:nvSpPr>
        <p:spPr/>
        <p:txBody>
          <a:bodyPr/>
          <a:lstStyle/>
          <a:p>
            <a:r>
              <a:rPr lang="en-US" dirty="0"/>
              <a:t>A Mojaloop Perspective on QR Codes</a:t>
            </a:r>
            <a:br>
              <a:rPr lang="en-US" dirty="0"/>
            </a:br>
            <a:endParaRPr lang="en-US" dirty="0"/>
          </a:p>
        </p:txBody>
      </p:sp>
      <p:sp>
        <p:nvSpPr>
          <p:cNvPr id="5" name="Content Placeholder 4">
            <a:extLst>
              <a:ext uri="{FF2B5EF4-FFF2-40B4-BE49-F238E27FC236}">
                <a16:creationId xmlns:a16="http://schemas.microsoft.com/office/drawing/2014/main" id="{41F94A80-ACAB-224D-A6FE-4D74AB524144}"/>
              </a:ext>
            </a:extLst>
          </p:cNvPr>
          <p:cNvSpPr>
            <a:spLocks noGrp="1"/>
          </p:cNvSpPr>
          <p:nvPr>
            <p:ph idx="1"/>
          </p:nvPr>
        </p:nvSpPr>
        <p:spPr>
          <a:xfrm>
            <a:off x="1972234" y="1516912"/>
            <a:ext cx="6714565" cy="2724888"/>
          </a:xfrm>
        </p:spPr>
        <p:txBody>
          <a:bodyPr/>
          <a:lstStyle/>
          <a:p>
            <a:pPr lvl="1"/>
            <a:r>
              <a:rPr lang="en-US" b="0" i="0" u="none" strike="noStrike" dirty="0" err="1">
                <a:solidFill>
                  <a:schemeClr val="tx1"/>
                </a:solidFill>
                <a:effectLst/>
                <a:latin typeface="+mj-lt"/>
              </a:rPr>
              <a:t>Mojaloop</a:t>
            </a:r>
            <a:r>
              <a:rPr lang="en-US" b="0" i="0" u="none" strike="noStrike" dirty="0">
                <a:solidFill>
                  <a:schemeClr val="tx1"/>
                </a:solidFill>
                <a:effectLst/>
                <a:latin typeface="+mj-lt"/>
              </a:rPr>
              <a:t> offers secure, reliable transaction clearing and settlement between financial institutions.</a:t>
            </a:r>
            <a:endParaRPr lang="en-US" dirty="0">
              <a:solidFill>
                <a:schemeClr val="tx1"/>
              </a:solidFill>
              <a:latin typeface="+mj-lt"/>
            </a:endParaRPr>
          </a:p>
          <a:p>
            <a:pPr lvl="1"/>
            <a:r>
              <a:rPr lang="en-US" b="0" i="0" u="none" strike="noStrike" dirty="0">
                <a:solidFill>
                  <a:schemeClr val="tx1"/>
                </a:solidFill>
                <a:effectLst/>
                <a:latin typeface="+mj-lt"/>
              </a:rPr>
              <a:t>The </a:t>
            </a:r>
            <a:r>
              <a:rPr lang="en-US" b="0" i="0" u="none" strike="noStrike" dirty="0" err="1">
                <a:solidFill>
                  <a:schemeClr val="tx1"/>
                </a:solidFill>
                <a:effectLst/>
                <a:latin typeface="+mj-lt"/>
              </a:rPr>
              <a:t>Mojaloop</a:t>
            </a:r>
            <a:r>
              <a:rPr lang="en-US" b="0" i="0" u="none" strike="noStrike" dirty="0">
                <a:solidFill>
                  <a:schemeClr val="tx1"/>
                </a:solidFill>
                <a:effectLst/>
                <a:latin typeface="+mj-lt"/>
              </a:rPr>
              <a:t> community is building on this to create additional capabilities in support of schemes’ needs to achieve scale. These include a number of “value add” capabilities, such as including merchant payments using QR codes</a:t>
            </a:r>
            <a:endParaRPr lang="en-US" dirty="0">
              <a:solidFill>
                <a:schemeClr val="tx1"/>
              </a:solidFill>
              <a:latin typeface="+mj-lt"/>
            </a:endParaRPr>
          </a:p>
          <a:p>
            <a:pPr lvl="1"/>
            <a:r>
              <a:rPr lang="en-US" dirty="0" err="1">
                <a:solidFill>
                  <a:schemeClr val="tx1"/>
                </a:solidFill>
                <a:latin typeface="+mj-lt"/>
              </a:rPr>
              <a:t>Mojaloop</a:t>
            </a:r>
            <a:r>
              <a:rPr lang="en-US" dirty="0">
                <a:solidFill>
                  <a:schemeClr val="tx1"/>
                </a:solidFill>
                <a:latin typeface="+mj-lt"/>
              </a:rPr>
              <a:t> supports a variety of models for QR based payments focused heavily on enabling various person to merchant use cases. The mechanism to deliver QR code based payments is generally a fintech (third-party payment initiation provider) initiated, whereby a QR code is effectively used to generate a request-to-pay message</a:t>
            </a:r>
          </a:p>
          <a:p>
            <a:pPr lvl="1"/>
            <a:r>
              <a:rPr lang="en-US" b="0" i="0" u="none" strike="noStrike" dirty="0">
                <a:solidFill>
                  <a:schemeClr val="tx1"/>
                </a:solidFill>
                <a:effectLst/>
                <a:latin typeface="+mj-lt"/>
              </a:rPr>
              <a:t>Although merchant payments can be made to the merchant’s mobile phone number, the recommended approach is to use </a:t>
            </a:r>
            <a:r>
              <a:rPr lang="en-US" b="0" i="0" u="none" strike="noStrike" dirty="0" err="1">
                <a:solidFill>
                  <a:schemeClr val="tx1"/>
                </a:solidFill>
                <a:effectLst/>
                <a:latin typeface="+mj-lt"/>
              </a:rPr>
              <a:t>Mojaloop’s</a:t>
            </a:r>
            <a:r>
              <a:rPr lang="en-US" b="0" i="0" u="none" strike="noStrike" dirty="0">
                <a:solidFill>
                  <a:schemeClr val="tx1"/>
                </a:solidFill>
                <a:effectLst/>
                <a:latin typeface="+mj-lt"/>
              </a:rPr>
              <a:t> aliasing technology to facilitate merchant registration and the use of merchant IDs, for all but the smallest merchants</a:t>
            </a:r>
            <a:endParaRPr lang="en-US" dirty="0">
              <a:solidFill>
                <a:schemeClr val="tx1"/>
              </a:solidFill>
              <a:latin typeface="+mj-lt"/>
            </a:endParaRPr>
          </a:p>
          <a:p>
            <a:pPr lvl="1"/>
            <a:r>
              <a:rPr lang="en-US" b="0" i="0" u="none" strike="noStrike" dirty="0">
                <a:solidFill>
                  <a:schemeClr val="tx1"/>
                </a:solidFill>
                <a:effectLst/>
                <a:latin typeface="+mj-lt"/>
              </a:rPr>
              <a:t>The </a:t>
            </a:r>
            <a:r>
              <a:rPr lang="en-US" b="0" i="0" u="none" strike="noStrike" dirty="0" err="1">
                <a:solidFill>
                  <a:schemeClr val="tx1"/>
                </a:solidFill>
                <a:effectLst/>
                <a:latin typeface="+mj-lt"/>
              </a:rPr>
              <a:t>Mojaloop</a:t>
            </a:r>
            <a:r>
              <a:rPr lang="en-US" b="0" i="0" u="none" strike="noStrike" dirty="0">
                <a:solidFill>
                  <a:schemeClr val="tx1"/>
                </a:solidFill>
                <a:effectLst/>
                <a:latin typeface="+mj-lt"/>
              </a:rPr>
              <a:t> Community is in the process of developing merchant registration services for use by merchant acquirers, in support of a QR code merchant payments scheme</a:t>
            </a:r>
            <a:endParaRPr lang="en-US" dirty="0">
              <a:solidFill>
                <a:schemeClr val="tx1"/>
              </a:solidFill>
              <a:latin typeface="+mj-lt"/>
            </a:endParaRPr>
          </a:p>
        </p:txBody>
      </p:sp>
      <p:sp>
        <p:nvSpPr>
          <p:cNvPr id="6" name="Content Placeholder 5">
            <a:extLst>
              <a:ext uri="{FF2B5EF4-FFF2-40B4-BE49-F238E27FC236}">
                <a16:creationId xmlns:a16="http://schemas.microsoft.com/office/drawing/2014/main" id="{20745DE2-3B41-FC44-AEDB-84FA21BF3B36}"/>
              </a:ext>
            </a:extLst>
          </p:cNvPr>
          <p:cNvSpPr>
            <a:spLocks noGrp="1"/>
          </p:cNvSpPr>
          <p:nvPr>
            <p:ph idx="10"/>
          </p:nvPr>
        </p:nvSpPr>
        <p:spPr/>
        <p:txBody>
          <a:bodyPr/>
          <a:lstStyle/>
          <a:p>
            <a:r>
              <a:rPr lang="en-US" dirty="0">
                <a:solidFill>
                  <a:schemeClr val="tx1"/>
                </a:solidFill>
              </a:rPr>
              <a:t>Mojaloop is open-source software for financial services companies, government regulators, and others taking on the challenges of interoperability and financial inclusion.</a:t>
            </a:r>
          </a:p>
          <a:p>
            <a:endParaRPr lang="en-US" dirty="0">
              <a:solidFill>
                <a:schemeClr val="tx1"/>
              </a:solidFill>
            </a:endParaRPr>
          </a:p>
        </p:txBody>
      </p:sp>
      <p:sp>
        <p:nvSpPr>
          <p:cNvPr id="9" name="Content Placeholder 2">
            <a:extLst>
              <a:ext uri="{FF2B5EF4-FFF2-40B4-BE49-F238E27FC236}">
                <a16:creationId xmlns:a16="http://schemas.microsoft.com/office/drawing/2014/main" id="{A5E024BF-CA29-F34C-9ACD-931F1B964330}"/>
              </a:ext>
            </a:extLst>
          </p:cNvPr>
          <p:cNvSpPr txBox="1">
            <a:spLocks/>
          </p:cNvSpPr>
          <p:nvPr/>
        </p:nvSpPr>
        <p:spPr>
          <a:xfrm>
            <a:off x="3727979" y="2874476"/>
            <a:ext cx="3022601" cy="2062163"/>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1" i="0" kern="1200">
                <a:solidFill>
                  <a:schemeClr val="accent6">
                    <a:lumMod val="50000"/>
                    <a:lumOff val="50000"/>
                  </a:schemeClr>
                </a:solidFill>
                <a:latin typeface="Arial" panose="020B0604020202020204" pitchFamily="34" charset="0"/>
                <a:ea typeface="+mn-ea"/>
                <a:cs typeface="+mn-cs"/>
              </a:defRPr>
            </a:lvl1pPr>
            <a:lvl2pPr marL="171450" indent="-171450" algn="l" defTabSz="685800" rtl="0" eaLnBrk="1" latinLnBrk="0" hangingPunct="1">
              <a:lnSpc>
                <a:spcPct val="100000"/>
              </a:lnSpc>
              <a:spcBef>
                <a:spcPts val="0"/>
              </a:spcBef>
              <a:spcAft>
                <a:spcPts val="450"/>
              </a:spcAft>
              <a:buClr>
                <a:schemeClr val="accent3">
                  <a:lumMod val="75000"/>
                </a:schemeClr>
              </a:buClr>
              <a:buSzPct val="125000"/>
              <a:buFont typeface="Arial" panose="020B0604020202020204" pitchFamily="34" charset="0"/>
              <a:buChar char="•"/>
              <a:defRPr sz="1000" b="0" i="0" kern="1200">
                <a:solidFill>
                  <a:schemeClr val="accent6">
                    <a:lumMod val="50000"/>
                    <a:lumOff val="50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4"/>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tx2"/>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tx2"/>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bg2"/>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bg2"/>
                </a:solidFill>
                <a:latin typeface="Arial" panose="020B0604020202020204" pitchFamily="34" charset="0"/>
                <a:ea typeface="+mn-ea"/>
                <a:cs typeface="+mn-cs"/>
              </a:defRPr>
            </a:lvl9pPr>
          </a:lstStyle>
          <a:p>
            <a:pPr algn="just"/>
            <a:endParaRPr lang="en-US" sz="1050">
              <a:solidFill>
                <a:schemeClr val="accent2"/>
              </a:solidFill>
              <a:cs typeface="Arial" panose="020B0604020202020204" pitchFamily="34" charset="0"/>
            </a:endParaRPr>
          </a:p>
        </p:txBody>
      </p:sp>
      <p:graphicFrame>
        <p:nvGraphicFramePr>
          <p:cNvPr id="12" name="Table 11">
            <a:extLst>
              <a:ext uri="{FF2B5EF4-FFF2-40B4-BE49-F238E27FC236}">
                <a16:creationId xmlns:a16="http://schemas.microsoft.com/office/drawing/2014/main" id="{6972A287-9FC2-E940-8F25-B477DF8416DB}"/>
              </a:ext>
            </a:extLst>
          </p:cNvPr>
          <p:cNvGraphicFramePr>
            <a:graphicFrameLocks noGrp="1"/>
          </p:cNvGraphicFramePr>
          <p:nvPr/>
        </p:nvGraphicFramePr>
        <p:xfrm>
          <a:off x="389520" y="1773544"/>
          <a:ext cx="1334559" cy="2132013"/>
        </p:xfrm>
        <a:graphic>
          <a:graphicData uri="http://schemas.openxmlformats.org/drawingml/2006/table">
            <a:tbl>
              <a:tblPr>
                <a:tableStyleId>{5C22544A-7EE6-4342-B048-85BDC9FD1C3A}</a:tableStyleId>
              </a:tblPr>
              <a:tblGrid>
                <a:gridCol w="1334559">
                  <a:extLst>
                    <a:ext uri="{9D8B030D-6E8A-4147-A177-3AD203B41FA5}">
                      <a16:colId xmlns:a16="http://schemas.microsoft.com/office/drawing/2014/main" val="20000"/>
                    </a:ext>
                  </a:extLst>
                </a:gridCol>
              </a:tblGrid>
              <a:tr h="2112763">
                <a:tc>
                  <a:txBody>
                    <a:bodyPr/>
                    <a:lstStyle/>
                    <a:p>
                      <a:pPr algn="l">
                        <a:lnSpc>
                          <a:spcPct val="120000"/>
                        </a:lnSpc>
                      </a:pPr>
                      <a:r>
                        <a:rPr lang="en-US" sz="1000" i="1" dirty="0">
                          <a:solidFill>
                            <a:schemeClr val="accent3">
                              <a:lumMod val="50000"/>
                            </a:schemeClr>
                          </a:solidFill>
                          <a:latin typeface="Arial" panose="020B0604020202020204" pitchFamily="34" charset="0"/>
                          <a:cs typeface="Arial" panose="020B0604020202020204" pitchFamily="34" charset="0"/>
                        </a:rPr>
                        <a:t>The Bill &amp; Melinda Gates Foundation has funded the initial development of Mojaloop code, and continues to support its ongoing development by a community of software and implementation partners.</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31332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a:extLst>
              <a:ext uri="{FF2B5EF4-FFF2-40B4-BE49-F238E27FC236}">
                <a16:creationId xmlns:a16="http://schemas.microsoft.com/office/drawing/2014/main" id="{0E833C9D-4103-6D44-A052-0F92E173CBEB}"/>
              </a:ext>
            </a:extLst>
          </p:cNvPr>
          <p:cNvCxnSpPr>
            <a:stCxn id="7" idx="3"/>
            <a:endCxn id="11" idx="1"/>
          </p:cNvCxnSpPr>
          <p:nvPr/>
        </p:nvCxnSpPr>
        <p:spPr>
          <a:xfrm>
            <a:off x="1819131" y="1825570"/>
            <a:ext cx="50967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C43F9EC-B99C-E742-8CA6-E81F454E9E0A}"/>
              </a:ext>
            </a:extLst>
          </p:cNvPr>
          <p:cNvSpPr>
            <a:spLocks noGrp="1"/>
          </p:cNvSpPr>
          <p:nvPr>
            <p:ph type="title"/>
          </p:nvPr>
        </p:nvSpPr>
        <p:spPr/>
        <p:txBody>
          <a:bodyPr/>
          <a:lstStyle/>
          <a:p>
            <a:r>
              <a:rPr lang="en-US" dirty="0"/>
              <a:t>A </a:t>
            </a:r>
            <a:r>
              <a:rPr lang="en-US" dirty="0" err="1"/>
              <a:t>Mojaloop</a:t>
            </a:r>
            <a:r>
              <a:rPr lang="en-US" dirty="0"/>
              <a:t> QR Code Payment Flow</a:t>
            </a:r>
          </a:p>
        </p:txBody>
      </p:sp>
      <p:sp>
        <p:nvSpPr>
          <p:cNvPr id="31" name="Text Placeholder 30">
            <a:extLst>
              <a:ext uri="{FF2B5EF4-FFF2-40B4-BE49-F238E27FC236}">
                <a16:creationId xmlns:a16="http://schemas.microsoft.com/office/drawing/2014/main" id="{A5B82192-33BC-C148-8F72-E8A332EBF401}"/>
              </a:ext>
            </a:extLst>
          </p:cNvPr>
          <p:cNvSpPr>
            <a:spLocks noGrp="1"/>
          </p:cNvSpPr>
          <p:nvPr>
            <p:ph type="body" sz="quarter" idx="10"/>
          </p:nvPr>
        </p:nvSpPr>
        <p:spPr/>
        <p:txBody>
          <a:bodyPr/>
          <a:lstStyle/>
          <a:p>
            <a:r>
              <a:rPr lang="en-US" dirty="0">
                <a:solidFill>
                  <a:schemeClr val="tx1"/>
                </a:solidFill>
              </a:rPr>
              <a:t>This shows a static QR Code, merchant presented implementation.  Rather than using EMVCo specifications, </a:t>
            </a:r>
            <a:br>
              <a:rPr lang="en-US" dirty="0">
                <a:solidFill>
                  <a:schemeClr val="tx1"/>
                </a:solidFill>
              </a:rPr>
            </a:br>
            <a:r>
              <a:rPr lang="en-US" dirty="0">
                <a:solidFill>
                  <a:schemeClr val="tx1"/>
                </a:solidFill>
              </a:rPr>
              <a:t>this approach uses URI formatting to effect payment.</a:t>
            </a:r>
          </a:p>
        </p:txBody>
      </p:sp>
      <p:sp>
        <p:nvSpPr>
          <p:cNvPr id="7" name="Rounded Rectangle 6">
            <a:extLst>
              <a:ext uri="{FF2B5EF4-FFF2-40B4-BE49-F238E27FC236}">
                <a16:creationId xmlns:a16="http://schemas.microsoft.com/office/drawing/2014/main" id="{67A324DD-84E8-B543-8CE7-BE0E903DE20A}"/>
              </a:ext>
            </a:extLst>
          </p:cNvPr>
          <p:cNvSpPr/>
          <p:nvPr/>
        </p:nvSpPr>
        <p:spPr>
          <a:xfrm>
            <a:off x="782326" y="1502404"/>
            <a:ext cx="1036805" cy="646331"/>
          </a:xfrm>
          <a:prstGeom prst="round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lnSpc>
                <a:spcPct val="95000"/>
              </a:lnSpc>
            </a:pPr>
            <a:r>
              <a:rPr lang="en-US" sz="1200" dirty="0">
                <a:solidFill>
                  <a:schemeClr val="bg1"/>
                </a:solidFill>
                <a:latin typeface="Arial" panose="020B0604020202020204" pitchFamily="34" charset="0"/>
              </a:rPr>
              <a:t>Consumer</a:t>
            </a:r>
          </a:p>
        </p:txBody>
      </p:sp>
      <p:sp>
        <p:nvSpPr>
          <p:cNvPr id="8" name="Rounded Rectangle 7">
            <a:extLst>
              <a:ext uri="{FF2B5EF4-FFF2-40B4-BE49-F238E27FC236}">
                <a16:creationId xmlns:a16="http://schemas.microsoft.com/office/drawing/2014/main" id="{026B6E22-7406-4743-89FD-6AC5D1AE8AE0}"/>
              </a:ext>
            </a:extLst>
          </p:cNvPr>
          <p:cNvSpPr/>
          <p:nvPr/>
        </p:nvSpPr>
        <p:spPr>
          <a:xfrm>
            <a:off x="2315726" y="1502404"/>
            <a:ext cx="1036805" cy="646331"/>
          </a:xfrm>
          <a:prstGeom prst="round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lnSpc>
                <a:spcPct val="95000"/>
              </a:lnSpc>
            </a:pPr>
            <a:r>
              <a:rPr lang="en-US" sz="1200" dirty="0">
                <a:solidFill>
                  <a:schemeClr val="bg1"/>
                </a:solidFill>
                <a:latin typeface="Arial" panose="020B0604020202020204" pitchFamily="34" charset="0"/>
              </a:rPr>
              <a:t>Consumer DFSP</a:t>
            </a:r>
          </a:p>
        </p:txBody>
      </p:sp>
      <p:sp>
        <p:nvSpPr>
          <p:cNvPr id="9" name="Rounded Rectangle 8">
            <a:extLst>
              <a:ext uri="{FF2B5EF4-FFF2-40B4-BE49-F238E27FC236}">
                <a16:creationId xmlns:a16="http://schemas.microsoft.com/office/drawing/2014/main" id="{B79E2DC9-36BE-8D4D-BF3D-AACACED05CF4}"/>
              </a:ext>
            </a:extLst>
          </p:cNvPr>
          <p:cNvSpPr/>
          <p:nvPr/>
        </p:nvSpPr>
        <p:spPr>
          <a:xfrm>
            <a:off x="3849126" y="1502404"/>
            <a:ext cx="1036805" cy="646331"/>
          </a:xfrm>
          <a:prstGeom prst="round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lnSpc>
                <a:spcPct val="95000"/>
              </a:lnSpc>
            </a:pPr>
            <a:r>
              <a:rPr lang="en-US" sz="1200" dirty="0">
                <a:solidFill>
                  <a:schemeClr val="bg1"/>
                </a:solidFill>
                <a:latin typeface="Arial" panose="020B0604020202020204" pitchFamily="34" charset="0"/>
              </a:rPr>
              <a:t>Level One Scheme/</a:t>
            </a:r>
            <a:br>
              <a:rPr lang="en-US" sz="1200" dirty="0">
                <a:solidFill>
                  <a:schemeClr val="bg1"/>
                </a:solidFill>
                <a:latin typeface="Arial" panose="020B0604020202020204" pitchFamily="34" charset="0"/>
              </a:rPr>
            </a:br>
            <a:r>
              <a:rPr lang="en-US" sz="1200" dirty="0">
                <a:solidFill>
                  <a:schemeClr val="bg1"/>
                </a:solidFill>
                <a:latin typeface="Arial" panose="020B0604020202020204" pitchFamily="34" charset="0"/>
              </a:rPr>
              <a:t>Switch</a:t>
            </a:r>
          </a:p>
        </p:txBody>
      </p:sp>
      <p:sp>
        <p:nvSpPr>
          <p:cNvPr id="10" name="Rounded Rectangle 9">
            <a:extLst>
              <a:ext uri="{FF2B5EF4-FFF2-40B4-BE49-F238E27FC236}">
                <a16:creationId xmlns:a16="http://schemas.microsoft.com/office/drawing/2014/main" id="{D39A4547-2AAB-3B41-BB35-C309DD500A9A}"/>
              </a:ext>
            </a:extLst>
          </p:cNvPr>
          <p:cNvSpPr/>
          <p:nvPr/>
        </p:nvSpPr>
        <p:spPr>
          <a:xfrm>
            <a:off x="5382526" y="1502404"/>
            <a:ext cx="1036805" cy="646331"/>
          </a:xfrm>
          <a:prstGeom prst="round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lnSpc>
                <a:spcPct val="95000"/>
              </a:lnSpc>
            </a:pPr>
            <a:r>
              <a:rPr lang="en-US" sz="1200">
                <a:solidFill>
                  <a:schemeClr val="bg1"/>
                </a:solidFill>
                <a:latin typeface="Arial" panose="020B0604020202020204" pitchFamily="34" charset="0"/>
              </a:rPr>
              <a:t>Merchant</a:t>
            </a:r>
          </a:p>
          <a:p>
            <a:pPr algn="ctr">
              <a:lnSpc>
                <a:spcPct val="95000"/>
              </a:lnSpc>
            </a:pPr>
            <a:r>
              <a:rPr lang="en-US" sz="1200">
                <a:solidFill>
                  <a:schemeClr val="bg1"/>
                </a:solidFill>
                <a:latin typeface="Arial" panose="020B0604020202020204" pitchFamily="34" charset="0"/>
              </a:rPr>
              <a:t>DFSP</a:t>
            </a:r>
          </a:p>
        </p:txBody>
      </p:sp>
      <p:sp>
        <p:nvSpPr>
          <p:cNvPr id="11" name="Rounded Rectangle 10">
            <a:extLst>
              <a:ext uri="{FF2B5EF4-FFF2-40B4-BE49-F238E27FC236}">
                <a16:creationId xmlns:a16="http://schemas.microsoft.com/office/drawing/2014/main" id="{2B517B14-F794-AE4F-AC08-783960FF990F}"/>
              </a:ext>
            </a:extLst>
          </p:cNvPr>
          <p:cNvSpPr/>
          <p:nvPr/>
        </p:nvSpPr>
        <p:spPr>
          <a:xfrm>
            <a:off x="6915927" y="1502404"/>
            <a:ext cx="1036805" cy="646331"/>
          </a:xfrm>
          <a:prstGeom prst="round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lnSpc>
                <a:spcPct val="95000"/>
              </a:lnSpc>
            </a:pPr>
            <a:r>
              <a:rPr lang="en-US" sz="1200">
                <a:solidFill>
                  <a:schemeClr val="bg1"/>
                </a:solidFill>
                <a:latin typeface="Arial" panose="020B0604020202020204" pitchFamily="34" charset="0"/>
              </a:rPr>
              <a:t>Merchant</a:t>
            </a:r>
          </a:p>
        </p:txBody>
      </p:sp>
      <p:sp>
        <p:nvSpPr>
          <p:cNvPr id="16" name="Rounded Rectangle 15">
            <a:extLst>
              <a:ext uri="{FF2B5EF4-FFF2-40B4-BE49-F238E27FC236}">
                <a16:creationId xmlns:a16="http://schemas.microsoft.com/office/drawing/2014/main" id="{628A8596-1733-F149-A83F-3EA0509038A2}"/>
              </a:ext>
            </a:extLst>
          </p:cNvPr>
          <p:cNvSpPr/>
          <p:nvPr/>
        </p:nvSpPr>
        <p:spPr>
          <a:xfrm>
            <a:off x="659036" y="2934149"/>
            <a:ext cx="2209800" cy="1763353"/>
          </a:xfrm>
          <a:prstGeom prst="roundRect">
            <a:avLst/>
          </a:prstGeom>
          <a:solidFill>
            <a:schemeClr val="bg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228600" indent="-228600">
              <a:lnSpc>
                <a:spcPct val="120000"/>
              </a:lnSpc>
              <a:spcBef>
                <a:spcPts val="300"/>
              </a:spcBef>
              <a:spcAft>
                <a:spcPts val="300"/>
              </a:spcAft>
              <a:buFont typeface="+mj-lt"/>
              <a:buAutoNum type="arabicPeriod"/>
            </a:pPr>
            <a:r>
              <a:rPr lang="en-US" sz="1000" dirty="0">
                <a:solidFill>
                  <a:schemeClr val="tx1"/>
                </a:solidFill>
                <a:latin typeface="Arial" panose="020B0604020202020204" pitchFamily="34" charset="0"/>
                <a:cs typeface="Arial" panose="020B0604020202020204" pitchFamily="34" charset="0"/>
              </a:rPr>
              <a:t>Consumer App Scans Code</a:t>
            </a:r>
          </a:p>
          <a:p>
            <a:pPr marL="228600" indent="-228600">
              <a:lnSpc>
                <a:spcPct val="120000"/>
              </a:lnSpc>
              <a:spcBef>
                <a:spcPts val="300"/>
              </a:spcBef>
              <a:spcAft>
                <a:spcPts val="300"/>
              </a:spcAft>
              <a:buFont typeface="+mj-lt"/>
              <a:buAutoNum type="arabicPeriod"/>
            </a:pPr>
            <a:r>
              <a:rPr lang="en-US" sz="1000" dirty="0">
                <a:solidFill>
                  <a:schemeClr val="tx1"/>
                </a:solidFill>
                <a:latin typeface="Arial" panose="020B0604020202020204" pitchFamily="34" charset="0"/>
                <a:cs typeface="Arial" panose="020B0604020202020204" pitchFamily="34" charset="0"/>
              </a:rPr>
              <a:t>URI-formatted Message Sent to Consumer DFSP and on to switch</a:t>
            </a:r>
          </a:p>
          <a:p>
            <a:pPr marL="228600" indent="-228600">
              <a:lnSpc>
                <a:spcPct val="120000"/>
              </a:lnSpc>
              <a:spcBef>
                <a:spcPts val="300"/>
              </a:spcBef>
              <a:spcAft>
                <a:spcPts val="300"/>
              </a:spcAft>
              <a:buFont typeface="+mj-lt"/>
              <a:buAutoNum type="arabicPeriod"/>
            </a:pPr>
            <a:r>
              <a:rPr lang="en-US" sz="1000" dirty="0">
                <a:solidFill>
                  <a:schemeClr val="tx1"/>
                </a:solidFill>
                <a:latin typeface="Arial" panose="020B0604020202020204" pitchFamily="34" charset="0"/>
                <a:cs typeface="Arial" panose="020B0604020202020204" pitchFamily="34" charset="0"/>
              </a:rPr>
              <a:t>Merchant ID Validation process occurs at switch</a:t>
            </a:r>
          </a:p>
          <a:p>
            <a:pPr marL="228600" indent="-228600">
              <a:lnSpc>
                <a:spcPct val="120000"/>
              </a:lnSpc>
              <a:spcBef>
                <a:spcPts val="300"/>
              </a:spcBef>
              <a:spcAft>
                <a:spcPts val="300"/>
              </a:spcAft>
              <a:buFont typeface="+mj-lt"/>
              <a:buAutoNum type="arabicPeriod"/>
            </a:pPr>
            <a:endParaRPr lang="en-US" sz="1000" dirty="0">
              <a:solidFill>
                <a:schemeClr val="tx1"/>
              </a:solidFill>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D18A001D-F99D-1C49-B42A-E56516184E01}"/>
              </a:ext>
            </a:extLst>
          </p:cNvPr>
          <p:cNvSpPr/>
          <p:nvPr/>
        </p:nvSpPr>
        <p:spPr>
          <a:xfrm>
            <a:off x="3467100" y="2934148"/>
            <a:ext cx="2209800" cy="1763353"/>
          </a:xfrm>
          <a:prstGeom prst="roundRect">
            <a:avLst/>
          </a:prstGeom>
          <a:solidFill>
            <a:schemeClr val="bg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228600" indent="-228600">
              <a:lnSpc>
                <a:spcPct val="120000"/>
              </a:lnSpc>
              <a:spcBef>
                <a:spcPts val="300"/>
              </a:spcBef>
              <a:spcAft>
                <a:spcPts val="300"/>
              </a:spcAft>
              <a:buFont typeface="+mj-lt"/>
              <a:buAutoNum type="arabicPeriod" startAt="4"/>
            </a:pPr>
            <a:r>
              <a:rPr lang="en-US" sz="1000" dirty="0">
                <a:solidFill>
                  <a:schemeClr val="tx1"/>
                </a:solidFill>
                <a:latin typeface="Arial" panose="020B0604020202020204" pitchFamily="34" charset="0"/>
                <a:cs typeface="Arial" panose="020B0604020202020204" pitchFamily="34" charset="0"/>
              </a:rPr>
              <a:t>Consumer Enters Amount, payment request is sent by Consumer DFSP to switch</a:t>
            </a:r>
          </a:p>
          <a:p>
            <a:pPr marL="228600" indent="-228600">
              <a:lnSpc>
                <a:spcPct val="120000"/>
              </a:lnSpc>
              <a:spcBef>
                <a:spcPts val="300"/>
              </a:spcBef>
              <a:spcAft>
                <a:spcPts val="300"/>
              </a:spcAft>
              <a:buFont typeface="+mj-lt"/>
              <a:buAutoNum type="arabicPeriod" startAt="4"/>
            </a:pPr>
            <a:r>
              <a:rPr lang="en-US" sz="1000" dirty="0">
                <a:solidFill>
                  <a:schemeClr val="tx1"/>
                </a:solidFill>
                <a:latin typeface="Arial" panose="020B0604020202020204" pitchFamily="34" charset="0"/>
                <a:cs typeface="Arial" panose="020B0604020202020204" pitchFamily="34" charset="0"/>
              </a:rPr>
              <a:t>Mojaloop Quote Process confirms with Merchant DFSP that merchant’s account is ready to receive funds</a:t>
            </a:r>
          </a:p>
          <a:p>
            <a:pPr marL="228600" indent="-228600">
              <a:lnSpc>
                <a:spcPct val="120000"/>
              </a:lnSpc>
              <a:spcBef>
                <a:spcPts val="300"/>
              </a:spcBef>
              <a:spcAft>
                <a:spcPts val="300"/>
              </a:spcAft>
              <a:buFont typeface="+mj-lt"/>
              <a:buAutoNum type="arabicPeriod" startAt="4"/>
            </a:pPr>
            <a:endParaRPr lang="en-US" sz="1000" dirty="0">
              <a:solidFill>
                <a:schemeClr val="tx1"/>
              </a:solidFill>
              <a:latin typeface="Arial" panose="020B0604020202020204" pitchFamily="34" charset="0"/>
              <a:cs typeface="Arial" panose="020B0604020202020204" pitchFamily="34" charset="0"/>
            </a:endParaRPr>
          </a:p>
          <a:p>
            <a:pPr marL="228600" indent="-228600">
              <a:lnSpc>
                <a:spcPct val="120000"/>
              </a:lnSpc>
              <a:spcBef>
                <a:spcPts val="300"/>
              </a:spcBef>
              <a:spcAft>
                <a:spcPts val="300"/>
              </a:spcAft>
              <a:buFont typeface="+mj-lt"/>
              <a:buAutoNum type="arabicPeriod" startAt="4"/>
            </a:pPr>
            <a:endParaRPr lang="en-US" sz="1000" dirty="0">
              <a:solidFill>
                <a:schemeClr val="tx1"/>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62C00C23-E5F0-0445-9B56-F452E1C65B63}"/>
              </a:ext>
            </a:extLst>
          </p:cNvPr>
          <p:cNvSpPr/>
          <p:nvPr/>
        </p:nvSpPr>
        <p:spPr>
          <a:xfrm>
            <a:off x="6237249" y="2934149"/>
            <a:ext cx="2209800" cy="1763352"/>
          </a:xfrm>
          <a:prstGeom prst="roundRect">
            <a:avLst/>
          </a:prstGeom>
          <a:solidFill>
            <a:schemeClr val="bg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228600" indent="-228600">
              <a:lnSpc>
                <a:spcPct val="110000"/>
              </a:lnSpc>
              <a:spcBef>
                <a:spcPts val="300"/>
              </a:spcBef>
              <a:spcAft>
                <a:spcPts val="300"/>
              </a:spcAft>
              <a:buFont typeface="+mj-lt"/>
              <a:buAutoNum type="arabicPeriod" startAt="6"/>
            </a:pPr>
            <a:r>
              <a:rPr lang="en-US" sz="1000" dirty="0">
                <a:solidFill>
                  <a:schemeClr val="tx1"/>
                </a:solidFill>
                <a:latin typeface="Arial" panose="020B0604020202020204" pitchFamily="34" charset="0"/>
                <a:cs typeface="Arial" panose="020B0604020202020204" pitchFamily="34" charset="0"/>
              </a:rPr>
              <a:t>Consumer approves purchase</a:t>
            </a:r>
          </a:p>
          <a:p>
            <a:pPr marL="228600" indent="-228600">
              <a:lnSpc>
                <a:spcPct val="120000"/>
              </a:lnSpc>
              <a:spcBef>
                <a:spcPts val="300"/>
              </a:spcBef>
              <a:spcAft>
                <a:spcPts val="300"/>
              </a:spcAft>
              <a:buFont typeface="+mj-lt"/>
              <a:buAutoNum type="arabicPeriod" startAt="6"/>
            </a:pPr>
            <a:r>
              <a:rPr lang="en-US" sz="1000" dirty="0">
                <a:solidFill>
                  <a:schemeClr val="tx1"/>
                </a:solidFill>
                <a:latin typeface="Arial" panose="020B0604020202020204" pitchFamily="34" charset="0"/>
                <a:cs typeface="Arial" panose="020B0604020202020204" pitchFamily="34" charset="0"/>
              </a:rPr>
              <a:t>Transfer of funds is initiated by Consumer DFSP</a:t>
            </a:r>
          </a:p>
          <a:p>
            <a:pPr marL="228600" indent="-228600">
              <a:lnSpc>
                <a:spcPct val="120000"/>
              </a:lnSpc>
              <a:spcBef>
                <a:spcPts val="300"/>
              </a:spcBef>
              <a:spcAft>
                <a:spcPts val="300"/>
              </a:spcAft>
              <a:buFont typeface="+mj-lt"/>
              <a:buAutoNum type="arabicPeriod" startAt="6"/>
            </a:pPr>
            <a:r>
              <a:rPr lang="en-US" sz="1000" dirty="0">
                <a:solidFill>
                  <a:schemeClr val="tx1"/>
                </a:solidFill>
                <a:latin typeface="Arial" panose="020B0604020202020204" pitchFamily="34" charset="0"/>
                <a:cs typeface="Arial" panose="020B0604020202020204" pitchFamily="34" charset="0"/>
              </a:rPr>
              <a:t>Switch manages transfer and settlement process</a:t>
            </a:r>
          </a:p>
          <a:p>
            <a:pPr marL="228600" indent="-228600">
              <a:lnSpc>
                <a:spcPct val="120000"/>
              </a:lnSpc>
              <a:spcBef>
                <a:spcPts val="300"/>
              </a:spcBef>
              <a:spcAft>
                <a:spcPts val="300"/>
              </a:spcAft>
              <a:buFont typeface="+mj-lt"/>
              <a:buAutoNum type="arabicPeriod" startAt="6"/>
            </a:pPr>
            <a:r>
              <a:rPr lang="en-US" sz="1000" dirty="0">
                <a:solidFill>
                  <a:schemeClr val="tx1"/>
                </a:solidFill>
                <a:latin typeface="Arial" panose="020B0604020202020204" pitchFamily="34" charset="0"/>
                <a:cs typeface="Arial" panose="020B0604020202020204" pitchFamily="34" charset="0"/>
              </a:rPr>
              <a:t>Consumer and Merchant receive confirmations</a:t>
            </a:r>
          </a:p>
        </p:txBody>
      </p:sp>
      <p:sp>
        <p:nvSpPr>
          <p:cNvPr id="24" name="TextBox 23">
            <a:extLst>
              <a:ext uri="{FF2B5EF4-FFF2-40B4-BE49-F238E27FC236}">
                <a16:creationId xmlns:a16="http://schemas.microsoft.com/office/drawing/2014/main" id="{54708559-A146-5A45-9941-E778D4C7C1C1}"/>
              </a:ext>
            </a:extLst>
          </p:cNvPr>
          <p:cNvSpPr txBox="1"/>
          <p:nvPr/>
        </p:nvSpPr>
        <p:spPr>
          <a:xfrm>
            <a:off x="650365" y="2166752"/>
            <a:ext cx="1598808" cy="646331"/>
          </a:xfrm>
          <a:prstGeom prst="rect">
            <a:avLst/>
          </a:prstGeom>
          <a:noFill/>
        </p:spPr>
        <p:txBody>
          <a:bodyPr wrap="square" rtlCol="0">
            <a:spAutoFit/>
          </a:bodyPr>
          <a:lstStyle/>
          <a:p>
            <a:pPr algn="l"/>
            <a:r>
              <a:rPr lang="en-US" sz="900" i="1" dirty="0">
                <a:latin typeface="Arial" panose="020B0604020202020204" pitchFamily="34" charset="0"/>
                <a:cs typeface="Arial" panose="020B0604020202020204" pitchFamily="34" charset="0"/>
              </a:rPr>
              <a:t>The consumer has a smart phone app that is enabled for QR code payments for the scheme.</a:t>
            </a:r>
          </a:p>
        </p:txBody>
      </p:sp>
      <p:sp>
        <p:nvSpPr>
          <p:cNvPr id="25" name="TextBox 24">
            <a:extLst>
              <a:ext uri="{FF2B5EF4-FFF2-40B4-BE49-F238E27FC236}">
                <a16:creationId xmlns:a16="http://schemas.microsoft.com/office/drawing/2014/main" id="{43F1EA9B-742A-5643-B816-BA618862E654}"/>
              </a:ext>
            </a:extLst>
          </p:cNvPr>
          <p:cNvSpPr txBox="1"/>
          <p:nvPr/>
        </p:nvSpPr>
        <p:spPr>
          <a:xfrm>
            <a:off x="6677731" y="2166752"/>
            <a:ext cx="1513196" cy="646331"/>
          </a:xfrm>
          <a:prstGeom prst="rect">
            <a:avLst/>
          </a:prstGeom>
          <a:noFill/>
        </p:spPr>
        <p:txBody>
          <a:bodyPr wrap="square" rtlCol="0">
            <a:spAutoFit/>
          </a:bodyPr>
          <a:lstStyle/>
          <a:p>
            <a:pPr algn="l"/>
            <a:r>
              <a:rPr lang="en-US" sz="900" i="1" dirty="0">
                <a:latin typeface="Arial" panose="020B0604020202020204" pitchFamily="34" charset="0"/>
                <a:cs typeface="Arial" panose="020B0604020202020204" pitchFamily="34" charset="0"/>
              </a:rPr>
              <a:t>The merchant has a scheme payment address and a QR code for display which embeds this.</a:t>
            </a:r>
          </a:p>
        </p:txBody>
      </p:sp>
      <p:sp>
        <p:nvSpPr>
          <p:cNvPr id="51" name="TextBox 50">
            <a:extLst>
              <a:ext uri="{FF2B5EF4-FFF2-40B4-BE49-F238E27FC236}">
                <a16:creationId xmlns:a16="http://schemas.microsoft.com/office/drawing/2014/main" id="{99298434-C714-9443-B344-A2E02F4E4C7D}"/>
              </a:ext>
            </a:extLst>
          </p:cNvPr>
          <p:cNvSpPr txBox="1"/>
          <p:nvPr/>
        </p:nvSpPr>
        <p:spPr>
          <a:xfrm>
            <a:off x="3706854" y="2148735"/>
            <a:ext cx="1513196" cy="507831"/>
          </a:xfrm>
          <a:prstGeom prst="rect">
            <a:avLst/>
          </a:prstGeom>
          <a:noFill/>
        </p:spPr>
        <p:txBody>
          <a:bodyPr wrap="square" rtlCol="0">
            <a:spAutoFit/>
          </a:bodyPr>
          <a:lstStyle/>
          <a:p>
            <a:pPr algn="l"/>
            <a:r>
              <a:rPr lang="en-US" sz="900" i="1" dirty="0">
                <a:latin typeface="Arial" panose="020B0604020202020204" pitchFamily="34" charset="0"/>
                <a:cs typeface="Arial" panose="020B0604020202020204" pitchFamily="34" charset="0"/>
              </a:rPr>
              <a:t>The scheme supports centralized merchant registration.</a:t>
            </a:r>
          </a:p>
        </p:txBody>
      </p:sp>
    </p:spTree>
    <p:extLst>
      <p:ext uri="{BB962C8B-B14F-4D97-AF65-F5344CB8AC3E}">
        <p14:creationId xmlns:p14="http://schemas.microsoft.com/office/powerpoint/2010/main" val="3378248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493E43-D3DB-E14E-8009-AD5E36665D55}"/>
              </a:ext>
            </a:extLst>
          </p:cNvPr>
          <p:cNvSpPr>
            <a:spLocks noGrp="1"/>
          </p:cNvSpPr>
          <p:nvPr>
            <p:ph type="body" sz="quarter" idx="10"/>
          </p:nvPr>
        </p:nvSpPr>
        <p:spPr/>
        <p:txBody>
          <a:bodyPr/>
          <a:lstStyle/>
          <a:p>
            <a:r>
              <a:rPr lang="en-US" dirty="0"/>
              <a:t>QR CODES: FRAUD MANAGEMENT</a:t>
            </a:r>
          </a:p>
        </p:txBody>
      </p:sp>
      <p:grpSp>
        <p:nvGrpSpPr>
          <p:cNvPr id="3" name="Group 2">
            <a:extLst>
              <a:ext uri="{FF2B5EF4-FFF2-40B4-BE49-F238E27FC236}">
                <a16:creationId xmlns:a16="http://schemas.microsoft.com/office/drawing/2014/main" id="{F96D1FDD-EDD1-9248-A519-40374BDDF0F0}"/>
              </a:ext>
            </a:extLst>
          </p:cNvPr>
          <p:cNvGrpSpPr/>
          <p:nvPr/>
        </p:nvGrpSpPr>
        <p:grpSpPr bwMode="gray">
          <a:xfrm>
            <a:off x="409698" y="2656240"/>
            <a:ext cx="1541419" cy="1645920"/>
            <a:chOff x="1603722" y="-25168"/>
            <a:chExt cx="1645920" cy="1645920"/>
          </a:xfrm>
        </p:grpSpPr>
        <p:grpSp>
          <p:nvGrpSpPr>
            <p:cNvPr id="4" name="Group 3">
              <a:extLst>
                <a:ext uri="{FF2B5EF4-FFF2-40B4-BE49-F238E27FC236}">
                  <a16:creationId xmlns:a16="http://schemas.microsoft.com/office/drawing/2014/main" id="{104C04F2-A49E-B14D-A501-7103EF59F35F}"/>
                </a:ext>
              </a:extLst>
            </p:cNvPr>
            <p:cNvGrpSpPr/>
            <p:nvPr/>
          </p:nvGrpSpPr>
          <p:grpSpPr bwMode="gray">
            <a:xfrm>
              <a:off x="1603722" y="-25168"/>
              <a:ext cx="1645920" cy="1645920"/>
              <a:chOff x="1603722" y="-25168"/>
              <a:chExt cx="1645920" cy="1645920"/>
            </a:xfrm>
          </p:grpSpPr>
          <p:sp>
            <p:nvSpPr>
              <p:cNvPr id="7" name="Rectangle 6">
                <a:extLst>
                  <a:ext uri="{FF2B5EF4-FFF2-40B4-BE49-F238E27FC236}">
                    <a16:creationId xmlns:a16="http://schemas.microsoft.com/office/drawing/2014/main" id="{004B284A-211F-534A-8857-027C88ED4C28}"/>
                  </a:ext>
                </a:extLst>
              </p:cNvPr>
              <p:cNvSpPr/>
              <p:nvPr/>
            </p:nvSpPr>
            <p:spPr bwMode="gray">
              <a:xfrm>
                <a:off x="1603722" y="-25168"/>
                <a:ext cx="1645920" cy="1645920"/>
              </a:xfrm>
              <a:prstGeom prst="rect">
                <a:avLst/>
              </a:prstGeom>
              <a:solidFill>
                <a:srgbClr val="AC2641"/>
              </a:solidFill>
              <a:ln>
                <a:solidFill>
                  <a:srgbClr val="AC2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8" name="Picture 7">
                <a:extLst>
                  <a:ext uri="{FF2B5EF4-FFF2-40B4-BE49-F238E27FC236}">
                    <a16:creationId xmlns:a16="http://schemas.microsoft.com/office/drawing/2014/main" id="{0E7627EF-81F7-274D-B7B1-5658BA46D070}"/>
                  </a:ext>
                </a:extLst>
              </p:cNvPr>
              <p:cNvPicPr>
                <a:picLocks noChangeAspect="1"/>
              </p:cNvPicPr>
              <p:nvPr/>
            </p:nvPicPr>
            <p:blipFill rotWithShape="1">
              <a:blip r:embed="rId2">
                <a:extLst>
                  <a:ext uri="{28A0092B-C50C-407E-A947-70E740481C1C}">
                    <a14:useLocalDpi xmlns:a14="http://schemas.microsoft.com/office/drawing/2010/main" val="0"/>
                  </a:ext>
                </a:extLst>
              </a:blip>
              <a:srcRect l="-6" b="-3"/>
              <a:stretch/>
            </p:blipFill>
            <p:spPr bwMode="gray">
              <a:xfrm>
                <a:off x="1632657" y="525928"/>
                <a:ext cx="532044" cy="226893"/>
              </a:xfrm>
              <a:prstGeom prst="rect">
                <a:avLst/>
              </a:prstGeom>
            </p:spPr>
          </p:pic>
          <p:pic>
            <p:nvPicPr>
              <p:cNvPr id="9" name="Picture 8">
                <a:extLst>
                  <a:ext uri="{FF2B5EF4-FFF2-40B4-BE49-F238E27FC236}">
                    <a16:creationId xmlns:a16="http://schemas.microsoft.com/office/drawing/2014/main" id="{F6E884CC-13FD-BF49-9A71-F62AB5B20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592092" y="91613"/>
                <a:ext cx="543249" cy="579466"/>
              </a:xfrm>
              <a:prstGeom prst="rect">
                <a:avLst/>
              </a:prstGeom>
            </p:spPr>
          </p:pic>
        </p:grpSp>
        <p:pic>
          <p:nvPicPr>
            <p:cNvPr id="5" name="Picture 4">
              <a:extLst>
                <a:ext uri="{FF2B5EF4-FFF2-40B4-BE49-F238E27FC236}">
                  <a16:creationId xmlns:a16="http://schemas.microsoft.com/office/drawing/2014/main" id="{8F003457-3E3D-0746-9BB6-3E080F0F2C12}"/>
                </a:ext>
              </a:extLst>
            </p:cNvPr>
            <p:cNvPicPr>
              <a:picLocks noChangeAspect="1"/>
            </p:cNvPicPr>
            <p:nvPr/>
          </p:nvPicPr>
          <p:blipFill rotWithShape="1">
            <a:blip r:embed="rId4">
              <a:extLst>
                <a:ext uri="{28A0092B-C50C-407E-A947-70E740481C1C}">
                  <a14:useLocalDpi xmlns:a14="http://schemas.microsoft.com/office/drawing/2010/main" val="0"/>
                </a:ext>
              </a:extLst>
            </a:blip>
            <a:srcRect t="-13119" b="-3"/>
            <a:stretch/>
          </p:blipFill>
          <p:spPr bwMode="gray">
            <a:xfrm>
              <a:off x="1632657" y="752821"/>
              <a:ext cx="1586203" cy="256667"/>
            </a:xfrm>
            <a:prstGeom prst="rect">
              <a:avLst/>
            </a:prstGeom>
          </p:spPr>
        </p:pic>
        <p:pic>
          <p:nvPicPr>
            <p:cNvPr id="6" name="Picture 5">
              <a:extLst>
                <a:ext uri="{FF2B5EF4-FFF2-40B4-BE49-F238E27FC236}">
                  <a16:creationId xmlns:a16="http://schemas.microsoft.com/office/drawing/2014/main" id="{BE8456B1-29C5-E948-8E92-B2BD2A691A94}"/>
                </a:ext>
              </a:extLst>
            </p:cNvPr>
            <p:cNvPicPr>
              <a:picLocks noChangeAspect="1"/>
            </p:cNvPicPr>
            <p:nvPr/>
          </p:nvPicPr>
          <p:blipFill rotWithShape="1">
            <a:blip r:embed="rId5">
              <a:extLst>
                <a:ext uri="{28A0092B-C50C-407E-A947-70E740481C1C}">
                  <a14:useLocalDpi xmlns:a14="http://schemas.microsoft.com/office/drawing/2010/main" val="0"/>
                </a:ext>
              </a:extLst>
            </a:blip>
            <a:srcRect r="-5258" b="-3"/>
            <a:stretch/>
          </p:blipFill>
          <p:spPr bwMode="gray">
            <a:xfrm>
              <a:off x="1632657" y="1053333"/>
              <a:ext cx="1182153" cy="226893"/>
            </a:xfrm>
            <a:prstGeom prst="rect">
              <a:avLst/>
            </a:prstGeom>
          </p:spPr>
        </p:pic>
      </p:grpSp>
    </p:spTree>
    <p:extLst>
      <p:ext uri="{BB962C8B-B14F-4D97-AF65-F5344CB8AC3E}">
        <p14:creationId xmlns:p14="http://schemas.microsoft.com/office/powerpoint/2010/main" val="1158932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2C74EC-E048-274E-A66E-7369E1AE96A6}"/>
              </a:ext>
            </a:extLst>
          </p:cNvPr>
          <p:cNvSpPr>
            <a:spLocks noGrp="1"/>
          </p:cNvSpPr>
          <p:nvPr>
            <p:ph type="title"/>
          </p:nvPr>
        </p:nvSpPr>
        <p:spPr/>
        <p:txBody>
          <a:bodyPr/>
          <a:lstStyle/>
          <a:p>
            <a:r>
              <a:rPr lang="en-US" dirty="0"/>
              <a:t>Mitigating Fraud Risk in QR Code Payments</a:t>
            </a:r>
          </a:p>
        </p:txBody>
      </p:sp>
      <p:sp>
        <p:nvSpPr>
          <p:cNvPr id="7" name="Content Placeholder 6">
            <a:extLst>
              <a:ext uri="{FF2B5EF4-FFF2-40B4-BE49-F238E27FC236}">
                <a16:creationId xmlns:a16="http://schemas.microsoft.com/office/drawing/2014/main" id="{F401E934-6CC8-9343-95AD-6BD2D12CB10A}"/>
              </a:ext>
            </a:extLst>
          </p:cNvPr>
          <p:cNvSpPr>
            <a:spLocks noGrp="1"/>
          </p:cNvSpPr>
          <p:nvPr>
            <p:ph idx="1"/>
          </p:nvPr>
        </p:nvSpPr>
        <p:spPr>
          <a:xfrm>
            <a:off x="2482978" y="1284035"/>
            <a:ext cx="6017172" cy="1583755"/>
          </a:xfrm>
        </p:spPr>
        <p:txBody>
          <a:bodyPr/>
          <a:lstStyle/>
          <a:p>
            <a:r>
              <a:rPr lang="en-US" sz="1000" dirty="0">
                <a:solidFill>
                  <a:schemeClr val="tx1"/>
                </a:solidFill>
              </a:rPr>
              <a:t>All payments systems and payment methods are targets for fraudsters, particularly as they become more established. Fraud is harmful to the entire payments ecosystem. For low income and women end users, </a:t>
            </a:r>
            <a:r>
              <a:rPr lang="en-CA" sz="1000" dirty="0">
                <a:solidFill>
                  <a:schemeClr val="tx1"/>
                </a:solidFill>
              </a:rPr>
              <a:t>fraud is particularly detrimental to their well-being. </a:t>
            </a:r>
            <a:endParaRPr lang="en-US" sz="1000" dirty="0">
              <a:solidFill>
                <a:schemeClr val="tx1"/>
              </a:solidFill>
            </a:endParaRPr>
          </a:p>
          <a:p>
            <a:r>
              <a:rPr lang="en-US" sz="1000" dirty="0">
                <a:solidFill>
                  <a:schemeClr val="tx1"/>
                </a:solidFill>
              </a:rPr>
              <a:t>Most QR code fraud attempts seen in market to date are, at their core, similar to fraud vectors that are present more broadly in instant payments systems. As a result, principles and best practices to mitigate fraud in instant payment systems also apply to QR code payments. </a:t>
            </a:r>
          </a:p>
          <a:p>
            <a:r>
              <a:rPr lang="en-US" sz="1000" dirty="0">
                <a:solidFill>
                  <a:schemeClr val="tx1"/>
                </a:solidFill>
              </a:rPr>
              <a:t>The Bill &amp; Melinda Gates Foundation’s Level One Project team has developed a set of Fraud Mitigation Principles and best practices that provide inclusive instant payments systems an actionable starting point towards effective fraud mitigation. The Fraud Principles and best practices apply to QR code payments. For more information, please refer to the L1P: Fraud Mitigation Principles for IIPS report.</a:t>
            </a:r>
          </a:p>
          <a:p>
            <a:r>
              <a:rPr lang="en-US" sz="1000" dirty="0">
                <a:solidFill>
                  <a:schemeClr val="tx1"/>
                </a:solidFill>
              </a:rPr>
              <a:t>The remaining slides in this section showcase how fraud can be perpetrated with a QR code and the unique QR features that can help bring Fraud Mitigation Principles and best practices to life.</a:t>
            </a:r>
          </a:p>
          <a:p>
            <a:endParaRPr lang="en-US" sz="1000" dirty="0">
              <a:solidFill>
                <a:schemeClr val="tx1"/>
              </a:solidFill>
            </a:endParaRPr>
          </a:p>
          <a:p>
            <a:endParaRPr lang="en-US" sz="1000" dirty="0">
              <a:solidFill>
                <a:schemeClr val="tx1"/>
              </a:solidFill>
            </a:endParaRPr>
          </a:p>
        </p:txBody>
      </p:sp>
      <p:sp>
        <p:nvSpPr>
          <p:cNvPr id="5" name="Text Placeholder 4">
            <a:extLst>
              <a:ext uri="{FF2B5EF4-FFF2-40B4-BE49-F238E27FC236}">
                <a16:creationId xmlns:a16="http://schemas.microsoft.com/office/drawing/2014/main" id="{6D7B4C51-580F-CD4C-BF39-6351D378BBEC}"/>
              </a:ext>
            </a:extLst>
          </p:cNvPr>
          <p:cNvSpPr>
            <a:spLocks noGrp="1"/>
          </p:cNvSpPr>
          <p:nvPr>
            <p:ph type="body" sz="quarter" idx="10"/>
          </p:nvPr>
        </p:nvSpPr>
        <p:spPr>
          <a:xfrm>
            <a:off x="457200" y="901700"/>
            <a:ext cx="8229600" cy="382335"/>
          </a:xfrm>
        </p:spPr>
        <p:txBody>
          <a:bodyPr/>
          <a:lstStyle/>
          <a:p>
            <a:r>
              <a:rPr lang="en-US" dirty="0">
                <a:solidFill>
                  <a:schemeClr val="tx1"/>
                </a:solidFill>
              </a:rPr>
              <a:t>All payments involve a level of fraud risk; QR code payments are no exception.</a:t>
            </a:r>
          </a:p>
        </p:txBody>
      </p:sp>
      <p:pic>
        <p:nvPicPr>
          <p:cNvPr id="8" name="Picture 7">
            <a:extLst>
              <a:ext uri="{FF2B5EF4-FFF2-40B4-BE49-F238E27FC236}">
                <a16:creationId xmlns:a16="http://schemas.microsoft.com/office/drawing/2014/main" id="{C983650E-E172-1242-8BDE-47D13CC92529}"/>
              </a:ext>
            </a:extLst>
          </p:cNvPr>
          <p:cNvPicPr>
            <a:picLocks noChangeAspect="1"/>
          </p:cNvPicPr>
          <p:nvPr/>
        </p:nvPicPr>
        <p:blipFill>
          <a:blip r:embed="rId2">
            <a:lum bright="70000" contrast="-70000"/>
          </a:blip>
          <a:stretch>
            <a:fillRect/>
          </a:stretch>
        </p:blipFill>
        <p:spPr>
          <a:xfrm>
            <a:off x="524044" y="1284035"/>
            <a:ext cx="1952942" cy="1952942"/>
          </a:xfrm>
          <a:prstGeom prst="rect">
            <a:avLst/>
          </a:prstGeom>
        </p:spPr>
      </p:pic>
    </p:spTree>
    <p:extLst>
      <p:ext uri="{BB962C8B-B14F-4D97-AF65-F5344CB8AC3E}">
        <p14:creationId xmlns:p14="http://schemas.microsoft.com/office/powerpoint/2010/main" val="1250513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Merchant Payments are Critical for Financial Inclusion</a:t>
            </a:r>
          </a:p>
        </p:txBody>
      </p:sp>
      <p:sp>
        <p:nvSpPr>
          <p:cNvPr id="10" name="Text Placeholder 9">
            <a:extLst>
              <a:ext uri="{FF2B5EF4-FFF2-40B4-BE49-F238E27FC236}">
                <a16:creationId xmlns:a16="http://schemas.microsoft.com/office/drawing/2014/main" id="{7973CAF8-D901-0A42-911D-F309300D0BCF}"/>
              </a:ext>
            </a:extLst>
          </p:cNvPr>
          <p:cNvSpPr>
            <a:spLocks noGrp="1"/>
          </p:cNvSpPr>
          <p:nvPr>
            <p:ph type="body" sz="quarter" idx="10"/>
          </p:nvPr>
        </p:nvSpPr>
        <p:spPr/>
        <p:txBody>
          <a:bodyPr/>
          <a:lstStyle/>
          <a:p>
            <a:r>
              <a:rPr lang="en-US" dirty="0">
                <a:solidFill>
                  <a:schemeClr val="tx1"/>
                </a:solidFill>
              </a:rPr>
              <a:t>Enabling merchant payments makes digital money “spendable” for every day needs and purchases, and can reduce the need to always cash out digital balances.</a:t>
            </a:r>
          </a:p>
          <a:p>
            <a:endParaRPr lang="en-US" dirty="0">
              <a:solidFill>
                <a:schemeClr val="tx1"/>
              </a:solidFill>
            </a:endParaRPr>
          </a:p>
        </p:txBody>
      </p:sp>
      <p:sp>
        <p:nvSpPr>
          <p:cNvPr id="11" name="Content Placeholder 10">
            <a:extLst>
              <a:ext uri="{FF2B5EF4-FFF2-40B4-BE49-F238E27FC236}">
                <a16:creationId xmlns:a16="http://schemas.microsoft.com/office/drawing/2014/main" id="{1AA7AB8C-31C2-0F45-8036-685BD623D0F1}"/>
              </a:ext>
            </a:extLst>
          </p:cNvPr>
          <p:cNvSpPr>
            <a:spLocks noGrp="1"/>
          </p:cNvSpPr>
          <p:nvPr>
            <p:ph idx="11"/>
          </p:nvPr>
        </p:nvSpPr>
        <p:spPr>
          <a:xfrm>
            <a:off x="3683726" y="1647240"/>
            <a:ext cx="4646021" cy="2594560"/>
          </a:xfrm>
        </p:spPr>
        <p:txBody>
          <a:bodyPr/>
          <a:lstStyle/>
          <a:p>
            <a:pPr lvl="3"/>
            <a:r>
              <a:rPr lang="en-US" dirty="0">
                <a:solidFill>
                  <a:schemeClr val="tx1"/>
                </a:solidFill>
              </a:rPr>
              <a:t>Enabling merchant payments is critical for a number of reasons.  Making digital money “spendable”  is necessary if we want consumers to leave some money in their transaction account – rather than cashing-out upon receipt of digital funds.  This can lead to a state of “digital liquidity” – where a consumer (or a merchant!) will be content to leave their funds in digital form.</a:t>
            </a:r>
          </a:p>
          <a:p>
            <a:pPr lvl="3"/>
            <a:r>
              <a:rPr lang="en-US" dirty="0">
                <a:solidFill>
                  <a:schemeClr val="tx1"/>
                </a:solidFill>
              </a:rPr>
              <a:t>With “spendable money” in a transaction account, consumers and merchants can develop a transaction history that can lead to the use of other financial services, including borrowing and investing. </a:t>
            </a:r>
          </a:p>
          <a:p>
            <a:pPr lvl="3"/>
            <a:r>
              <a:rPr lang="en-US" dirty="0">
                <a:solidFill>
                  <a:schemeClr val="tx1"/>
                </a:solidFill>
              </a:rPr>
              <a:t>A consumer who is using their transaction account for merchant payments will also be better positioned to participate in the developing digital economy – they are enabled to purchase a wide range of government and commercial services.  </a:t>
            </a:r>
          </a:p>
          <a:p>
            <a:endParaRPr lang="en-US" dirty="0">
              <a:solidFill>
                <a:schemeClr val="tx1"/>
              </a:solidFill>
            </a:endParaRPr>
          </a:p>
        </p:txBody>
      </p:sp>
      <p:pic>
        <p:nvPicPr>
          <p:cNvPr id="9" name="Picture 8">
            <a:extLst>
              <a:ext uri="{FF2B5EF4-FFF2-40B4-BE49-F238E27FC236}">
                <a16:creationId xmlns:a16="http://schemas.microsoft.com/office/drawing/2014/main" id="{4EDE157E-95FB-104C-8B66-AD507EA0B2AA}"/>
              </a:ext>
            </a:extLst>
          </p:cNvPr>
          <p:cNvPicPr>
            <a:picLocks noChangeAspect="1"/>
          </p:cNvPicPr>
          <p:nvPr/>
        </p:nvPicPr>
        <p:blipFill>
          <a:blip r:embed="rId2"/>
          <a:stretch>
            <a:fillRect/>
          </a:stretch>
        </p:blipFill>
        <p:spPr>
          <a:xfrm>
            <a:off x="607515" y="1810657"/>
            <a:ext cx="2108200" cy="2044700"/>
          </a:xfrm>
          <a:prstGeom prst="rect">
            <a:avLst/>
          </a:prstGeom>
        </p:spPr>
      </p:pic>
    </p:spTree>
    <p:extLst>
      <p:ext uri="{BB962C8B-B14F-4D97-AF65-F5344CB8AC3E}">
        <p14:creationId xmlns:p14="http://schemas.microsoft.com/office/powerpoint/2010/main" val="3940849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6E84-89FE-B04C-BB4E-2E1CF8EA72A4}"/>
              </a:ext>
            </a:extLst>
          </p:cNvPr>
          <p:cNvSpPr>
            <a:spLocks noGrp="1"/>
          </p:cNvSpPr>
          <p:nvPr>
            <p:ph type="title"/>
          </p:nvPr>
        </p:nvSpPr>
        <p:spPr/>
        <p:txBody>
          <a:bodyPr/>
          <a:lstStyle/>
          <a:p>
            <a:r>
              <a:rPr lang="en-US" dirty="0"/>
              <a:t>Fraud in QR Code Payments: Misdirected Payments</a:t>
            </a:r>
          </a:p>
        </p:txBody>
      </p:sp>
      <p:sp>
        <p:nvSpPr>
          <p:cNvPr id="5" name="Content Placeholder 4">
            <a:extLst>
              <a:ext uri="{FF2B5EF4-FFF2-40B4-BE49-F238E27FC236}">
                <a16:creationId xmlns:a16="http://schemas.microsoft.com/office/drawing/2014/main" id="{0032FCB6-E16C-4A4A-B3D0-B6068FB9692C}"/>
              </a:ext>
            </a:extLst>
          </p:cNvPr>
          <p:cNvSpPr>
            <a:spLocks noGrp="1"/>
          </p:cNvSpPr>
          <p:nvPr>
            <p:ph idx="1"/>
          </p:nvPr>
        </p:nvSpPr>
        <p:spPr>
          <a:xfrm>
            <a:off x="3511934" y="2076184"/>
            <a:ext cx="4857722" cy="1943691"/>
          </a:xfrm>
          <a:solidFill>
            <a:schemeClr val="accent3">
              <a:lumMod val="20000"/>
              <a:lumOff val="80000"/>
            </a:schemeClr>
          </a:solidFill>
        </p:spPr>
        <p:txBody>
          <a:bodyPr lIns="91440" rIns="91440" anchor="ctr" anchorCtr="0"/>
          <a:lstStyle/>
          <a:p>
            <a:r>
              <a:rPr lang="en-US" sz="1000" dirty="0">
                <a:solidFill>
                  <a:schemeClr val="tx1"/>
                </a:solidFill>
                <a:cs typeface="Arial" panose="020B0604020202020204" pitchFamily="34" charset="0"/>
              </a:rPr>
              <a:t>In static QR codes, bad actors can simply cover a “good” QR code with a fraudulent QR code that directs payments to them, rather than the intended merchant, or, i</a:t>
            </a:r>
            <a:r>
              <a:rPr lang="en-US" sz="1000" dirty="0">
                <a:solidFill>
                  <a:schemeClr val="tx1"/>
                </a:solidFill>
                <a:latin typeface="+mj-lt"/>
              </a:rPr>
              <a:t>f the data objects are available in a readily manipulated format, the fraudster could alter the payload to include the real merchant’s name with the fraudster’s address. </a:t>
            </a:r>
            <a:endParaRPr lang="en-US" sz="1000" dirty="0">
              <a:solidFill>
                <a:schemeClr val="tx1"/>
              </a:solidFill>
              <a:cs typeface="Arial" panose="020B0604020202020204" pitchFamily="34" charset="0"/>
            </a:endParaRPr>
          </a:p>
          <a:p>
            <a:r>
              <a:rPr lang="en-US" sz="1000" dirty="0">
                <a:solidFill>
                  <a:schemeClr val="tx1"/>
                </a:solidFill>
                <a:cs typeface="Arial" panose="020B0604020202020204" pitchFamily="34" charset="0"/>
              </a:rPr>
              <a:t>This type of fraud requires more technical sophistication to enact in a dynamic QR code environment. Fraudsters must gain control of the merchant device to redirect the payment.</a:t>
            </a:r>
            <a:endParaRPr lang="en-US" sz="1000" dirty="0">
              <a:solidFill>
                <a:schemeClr val="tx1"/>
              </a:solidFill>
              <a:highlight>
                <a:srgbClr val="FFFF00"/>
              </a:highlight>
              <a:cs typeface="Arial" panose="020B0604020202020204" pitchFamily="34" charset="0"/>
            </a:endParaRPr>
          </a:p>
        </p:txBody>
      </p:sp>
      <p:sp>
        <p:nvSpPr>
          <p:cNvPr id="8" name="Text Placeholder 7">
            <a:extLst>
              <a:ext uri="{FF2B5EF4-FFF2-40B4-BE49-F238E27FC236}">
                <a16:creationId xmlns:a16="http://schemas.microsoft.com/office/drawing/2014/main" id="{21BD8B46-B827-E54F-AE3F-04E9810243A2}"/>
              </a:ext>
            </a:extLst>
          </p:cNvPr>
          <p:cNvSpPr>
            <a:spLocks noGrp="1"/>
          </p:cNvSpPr>
          <p:nvPr>
            <p:ph type="body" sz="quarter" idx="10"/>
          </p:nvPr>
        </p:nvSpPr>
        <p:spPr/>
        <p:txBody>
          <a:bodyPr/>
          <a:lstStyle/>
          <a:p>
            <a:r>
              <a:rPr lang="en-US" b="0" dirty="0">
                <a:solidFill>
                  <a:schemeClr val="tx1"/>
                </a:solidFill>
                <a:cs typeface="Arial" panose="020B0604020202020204" pitchFamily="34" charset="0"/>
              </a:rPr>
              <a:t>Though QR codes can certainly increase some aspects of transaction security, they also present some security challenges. The two-dimensional matrix format was not designed to be readable to the human eye and could allow bad actors to avail themselves of novel fraud vectors.</a:t>
            </a:r>
          </a:p>
        </p:txBody>
      </p:sp>
      <p:grpSp>
        <p:nvGrpSpPr>
          <p:cNvPr id="7" name="Group 6">
            <a:extLst>
              <a:ext uri="{FF2B5EF4-FFF2-40B4-BE49-F238E27FC236}">
                <a16:creationId xmlns:a16="http://schemas.microsoft.com/office/drawing/2014/main" id="{0FF47B10-BC2A-2944-94C3-E59CF5389EC2}"/>
              </a:ext>
            </a:extLst>
          </p:cNvPr>
          <p:cNvGrpSpPr>
            <a:grpSpLocks noChangeAspect="1"/>
          </p:cNvGrpSpPr>
          <p:nvPr/>
        </p:nvGrpSpPr>
        <p:grpSpPr>
          <a:xfrm>
            <a:off x="711330" y="2076184"/>
            <a:ext cx="2124893" cy="1943691"/>
            <a:chOff x="399079" y="1536563"/>
            <a:chExt cx="3647993" cy="3336907"/>
          </a:xfrm>
        </p:grpSpPr>
        <p:pic>
          <p:nvPicPr>
            <p:cNvPr id="4" name="Picture 3">
              <a:extLst>
                <a:ext uri="{FF2B5EF4-FFF2-40B4-BE49-F238E27FC236}">
                  <a16:creationId xmlns:a16="http://schemas.microsoft.com/office/drawing/2014/main" id="{4FE17285-D98F-F54F-B9F3-A4A5D049C8C8}"/>
                </a:ext>
              </a:extLst>
            </p:cNvPr>
            <p:cNvPicPr>
              <a:picLocks noChangeAspect="1"/>
            </p:cNvPicPr>
            <p:nvPr/>
          </p:nvPicPr>
          <p:blipFill>
            <a:blip r:embed="rId2">
              <a:lum bright="70000" contrast="-70000"/>
            </a:blip>
            <a:stretch>
              <a:fillRect/>
            </a:stretch>
          </p:blipFill>
          <p:spPr>
            <a:xfrm>
              <a:off x="554622" y="1536563"/>
              <a:ext cx="3336907" cy="3336907"/>
            </a:xfrm>
            <a:prstGeom prst="rect">
              <a:avLst/>
            </a:prstGeom>
          </p:spPr>
        </p:pic>
        <p:sp>
          <p:nvSpPr>
            <p:cNvPr id="6" name="Rectangle 5">
              <a:extLst>
                <a:ext uri="{FF2B5EF4-FFF2-40B4-BE49-F238E27FC236}">
                  <a16:creationId xmlns:a16="http://schemas.microsoft.com/office/drawing/2014/main" id="{81466FC2-42FE-9A4E-A74C-6DFD2D16B152}"/>
                </a:ext>
              </a:extLst>
            </p:cNvPr>
            <p:cNvSpPr/>
            <p:nvPr/>
          </p:nvSpPr>
          <p:spPr>
            <a:xfrm>
              <a:off x="399079" y="2818614"/>
              <a:ext cx="3647993" cy="14140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grpSp>
      <p:sp>
        <p:nvSpPr>
          <p:cNvPr id="18" name="Content Placeholder 3">
            <a:extLst>
              <a:ext uri="{FF2B5EF4-FFF2-40B4-BE49-F238E27FC236}">
                <a16:creationId xmlns:a16="http://schemas.microsoft.com/office/drawing/2014/main" id="{9A1A4535-C291-2043-9FDE-2CC20A49DEA1}"/>
              </a:ext>
            </a:extLst>
          </p:cNvPr>
          <p:cNvSpPr txBox="1">
            <a:spLocks/>
          </p:cNvSpPr>
          <p:nvPr/>
        </p:nvSpPr>
        <p:spPr>
          <a:xfrm>
            <a:off x="457200" y="959249"/>
            <a:ext cx="8281685" cy="921020"/>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125" b="0" i="0" kern="1200">
                <a:solidFill>
                  <a:schemeClr val="accent6">
                    <a:lumMod val="65000"/>
                    <a:lumOff val="35000"/>
                  </a:schemeClr>
                </a:solidFill>
                <a:latin typeface="Arial" panose="020B0604020202020204" pitchFamily="34" charset="0"/>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Char char="​"/>
              <a:defRPr sz="1125" b="0" i="0" kern="1200">
                <a:solidFill>
                  <a:schemeClr val="accent6">
                    <a:lumMod val="65000"/>
                    <a:lumOff val="35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mn-cs"/>
              </a:defRPr>
            </a:lvl9pPr>
          </a:lstStyle>
          <a:p>
            <a:endParaRPr lang="en-US" sz="1200" dirty="0">
              <a:solidFill>
                <a:schemeClr val="tx1"/>
              </a:solidFill>
              <a:cs typeface="Arial" panose="020B0604020202020204" pitchFamily="34" charset="0"/>
            </a:endParaRPr>
          </a:p>
        </p:txBody>
      </p:sp>
    </p:spTree>
    <p:extLst>
      <p:ext uri="{BB962C8B-B14F-4D97-AF65-F5344CB8AC3E}">
        <p14:creationId xmlns:p14="http://schemas.microsoft.com/office/powerpoint/2010/main" val="2767454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99828-CFE1-8D40-8C01-7ED36FDC414F}"/>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Misdirected QR Code Payments: Mitigation Tactics</a:t>
            </a:r>
            <a:endParaRPr lang="en-US" b="0" dirty="0"/>
          </a:p>
        </p:txBody>
      </p:sp>
      <p:grpSp>
        <p:nvGrpSpPr>
          <p:cNvPr id="65" name="Group 64">
            <a:extLst>
              <a:ext uri="{FF2B5EF4-FFF2-40B4-BE49-F238E27FC236}">
                <a16:creationId xmlns:a16="http://schemas.microsoft.com/office/drawing/2014/main" id="{9444B5FB-34E9-3F42-B466-6E5001FD2EFC}"/>
              </a:ext>
            </a:extLst>
          </p:cNvPr>
          <p:cNvGrpSpPr/>
          <p:nvPr/>
        </p:nvGrpSpPr>
        <p:grpSpPr>
          <a:xfrm>
            <a:off x="345111" y="1012176"/>
            <a:ext cx="5047013" cy="1969332"/>
            <a:chOff x="541884" y="881548"/>
            <a:chExt cx="5047013" cy="1969332"/>
          </a:xfrm>
        </p:grpSpPr>
        <p:grpSp>
          <p:nvGrpSpPr>
            <p:cNvPr id="61" name="Group 60">
              <a:extLst>
                <a:ext uri="{FF2B5EF4-FFF2-40B4-BE49-F238E27FC236}">
                  <a16:creationId xmlns:a16="http://schemas.microsoft.com/office/drawing/2014/main" id="{6AB512F4-A7B4-6041-BFAB-8DB3244D90A8}"/>
                </a:ext>
              </a:extLst>
            </p:cNvPr>
            <p:cNvGrpSpPr/>
            <p:nvPr/>
          </p:nvGrpSpPr>
          <p:grpSpPr>
            <a:xfrm>
              <a:off x="825773" y="1374506"/>
              <a:ext cx="1651037" cy="1195867"/>
              <a:chOff x="808439" y="1300840"/>
              <a:chExt cx="1651037" cy="1195867"/>
            </a:xfrm>
          </p:grpSpPr>
          <p:sp>
            <p:nvSpPr>
              <p:cNvPr id="25" name="Rectangle 24">
                <a:extLst>
                  <a:ext uri="{FF2B5EF4-FFF2-40B4-BE49-F238E27FC236}">
                    <a16:creationId xmlns:a16="http://schemas.microsoft.com/office/drawing/2014/main" id="{52E52168-E43E-3D47-8F2A-17F7AB27A371}"/>
                  </a:ext>
                </a:extLst>
              </p:cNvPr>
              <p:cNvSpPr/>
              <p:nvPr/>
            </p:nvSpPr>
            <p:spPr>
              <a:xfrm>
                <a:off x="808439" y="1300840"/>
                <a:ext cx="1651037" cy="34437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Fraudster Name</a:t>
                </a:r>
              </a:p>
            </p:txBody>
          </p:sp>
          <p:sp>
            <p:nvSpPr>
              <p:cNvPr id="26" name="Rectangle 25">
                <a:extLst>
                  <a:ext uri="{FF2B5EF4-FFF2-40B4-BE49-F238E27FC236}">
                    <a16:creationId xmlns:a16="http://schemas.microsoft.com/office/drawing/2014/main" id="{009F65CE-E22D-FC4A-9699-EADDE49784C3}"/>
                  </a:ext>
                </a:extLst>
              </p:cNvPr>
              <p:cNvSpPr/>
              <p:nvPr/>
            </p:nvSpPr>
            <p:spPr>
              <a:xfrm>
                <a:off x="808439" y="1726586"/>
                <a:ext cx="1651037" cy="34437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Fraudster Receiving Account Identifier</a:t>
                </a:r>
              </a:p>
            </p:txBody>
          </p:sp>
          <p:sp>
            <p:nvSpPr>
              <p:cNvPr id="27" name="Rectangle 26">
                <a:extLst>
                  <a:ext uri="{FF2B5EF4-FFF2-40B4-BE49-F238E27FC236}">
                    <a16:creationId xmlns:a16="http://schemas.microsoft.com/office/drawing/2014/main" id="{84368B73-4CD7-3349-B280-88A3939F4BB7}"/>
                  </a:ext>
                </a:extLst>
              </p:cNvPr>
              <p:cNvSpPr/>
              <p:nvPr/>
            </p:nvSpPr>
            <p:spPr>
              <a:xfrm>
                <a:off x="808439" y="2152332"/>
                <a:ext cx="1651037" cy="34437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Fraudster  DFSP Identifier</a:t>
                </a:r>
              </a:p>
            </p:txBody>
          </p:sp>
        </p:grpSp>
        <p:grpSp>
          <p:nvGrpSpPr>
            <p:cNvPr id="62" name="Group 61">
              <a:extLst>
                <a:ext uri="{FF2B5EF4-FFF2-40B4-BE49-F238E27FC236}">
                  <a16:creationId xmlns:a16="http://schemas.microsoft.com/office/drawing/2014/main" id="{C0E4E259-ECB3-B24B-9ED3-D90FB034C45B}"/>
                </a:ext>
              </a:extLst>
            </p:cNvPr>
            <p:cNvGrpSpPr/>
            <p:nvPr/>
          </p:nvGrpSpPr>
          <p:grpSpPr>
            <a:xfrm>
              <a:off x="3224046" y="881548"/>
              <a:ext cx="2044238" cy="1893435"/>
              <a:chOff x="3224046" y="881548"/>
              <a:chExt cx="2044238" cy="1893435"/>
            </a:xfrm>
          </p:grpSpPr>
          <p:sp>
            <p:nvSpPr>
              <p:cNvPr id="53" name="Rectangle 52">
                <a:extLst>
                  <a:ext uri="{FF2B5EF4-FFF2-40B4-BE49-F238E27FC236}">
                    <a16:creationId xmlns:a16="http://schemas.microsoft.com/office/drawing/2014/main" id="{55D785CF-33B2-D24F-92B9-D7CCB38F622C}"/>
                  </a:ext>
                </a:extLst>
              </p:cNvPr>
              <p:cNvSpPr/>
              <p:nvPr/>
            </p:nvSpPr>
            <p:spPr>
              <a:xfrm>
                <a:off x="3420647" y="881548"/>
                <a:ext cx="1651037" cy="3443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b="1" dirty="0">
                    <a:solidFill>
                      <a:schemeClr val="accent5"/>
                    </a:solidFill>
                    <a:latin typeface="Arial" panose="020B0604020202020204" pitchFamily="34" charset="0"/>
                    <a:cs typeface="Arial" panose="020B0604020202020204" pitchFamily="34" charset="0"/>
                  </a:rPr>
                  <a:t>Consumer’s Device</a:t>
                </a:r>
              </a:p>
            </p:txBody>
          </p:sp>
          <p:grpSp>
            <p:nvGrpSpPr>
              <p:cNvPr id="59" name="Group 58">
                <a:extLst>
                  <a:ext uri="{FF2B5EF4-FFF2-40B4-BE49-F238E27FC236}">
                    <a16:creationId xmlns:a16="http://schemas.microsoft.com/office/drawing/2014/main" id="{97472673-5F0D-9745-A75F-EE3B165485C7}"/>
                  </a:ext>
                </a:extLst>
              </p:cNvPr>
              <p:cNvGrpSpPr/>
              <p:nvPr/>
            </p:nvGrpSpPr>
            <p:grpSpPr>
              <a:xfrm>
                <a:off x="3224046" y="1169895"/>
                <a:ext cx="2044238" cy="1605088"/>
                <a:chOff x="3206712" y="978537"/>
                <a:chExt cx="2044238" cy="1605088"/>
              </a:xfrm>
            </p:grpSpPr>
            <p:sp>
              <p:nvSpPr>
                <p:cNvPr id="31" name="Rectangle 30">
                  <a:extLst>
                    <a:ext uri="{FF2B5EF4-FFF2-40B4-BE49-F238E27FC236}">
                      <a16:creationId xmlns:a16="http://schemas.microsoft.com/office/drawing/2014/main" id="{A3951AA5-FFB2-7B4B-935D-16AE66C92C84}"/>
                    </a:ext>
                  </a:extLst>
                </p:cNvPr>
                <p:cNvSpPr/>
                <p:nvPr/>
              </p:nvSpPr>
              <p:spPr>
                <a:xfrm>
                  <a:off x="3679275" y="1199549"/>
                  <a:ext cx="1107042" cy="21739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Fraudster Name</a:t>
                  </a:r>
                </a:p>
              </p:txBody>
            </p:sp>
            <p:sp>
              <p:nvSpPr>
                <p:cNvPr id="34" name="Rectangle 33">
                  <a:extLst>
                    <a:ext uri="{FF2B5EF4-FFF2-40B4-BE49-F238E27FC236}">
                      <a16:creationId xmlns:a16="http://schemas.microsoft.com/office/drawing/2014/main" id="{3330C7E7-2AAD-9B46-B7BF-223BAE849A3A}"/>
                    </a:ext>
                  </a:extLst>
                </p:cNvPr>
                <p:cNvSpPr/>
                <p:nvPr/>
              </p:nvSpPr>
              <p:spPr>
                <a:xfrm>
                  <a:off x="3692646" y="2005819"/>
                  <a:ext cx="1080303" cy="21739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600" b="1" dirty="0">
                      <a:solidFill>
                        <a:srgbClr val="00B050"/>
                      </a:solidFill>
                      <a:latin typeface="Arial" panose="020B0604020202020204" pitchFamily="34" charset="0"/>
                      <a:cs typeface="Arial" panose="020B0604020202020204" pitchFamily="34" charset="0"/>
                    </a:rPr>
                    <a:t>✓</a:t>
                  </a:r>
                  <a:r>
                    <a:rPr lang="en-US" sz="1600" dirty="0">
                      <a:solidFill>
                        <a:schemeClr val="accent6">
                          <a:lumMod val="65000"/>
                          <a:lumOff val="35000"/>
                        </a:schemeClr>
                      </a:solidFill>
                      <a:latin typeface="Arial" panose="020B0604020202020204" pitchFamily="34" charset="0"/>
                      <a:cs typeface="Arial" panose="020B0604020202020204" pitchFamily="34" charset="0"/>
                    </a:rPr>
                    <a:t> or </a:t>
                  </a:r>
                  <a:r>
                    <a:rPr lang="en-US" sz="1600" b="1" dirty="0">
                      <a:solidFill>
                        <a:schemeClr val="accent4"/>
                      </a:solidFill>
                      <a:latin typeface="Arial" panose="020B0604020202020204" pitchFamily="34" charset="0"/>
                      <a:cs typeface="Arial" panose="020B0604020202020204" pitchFamily="34" charset="0"/>
                    </a:rPr>
                    <a:t>x</a:t>
                  </a:r>
                  <a:r>
                    <a:rPr lang="en-US" sz="1600" dirty="0">
                      <a:solidFill>
                        <a:schemeClr val="accent6">
                          <a:lumMod val="65000"/>
                          <a:lumOff val="35000"/>
                        </a:schemeClr>
                      </a:solidFill>
                      <a:latin typeface="Arial" panose="020B0604020202020204" pitchFamily="34" charset="0"/>
                      <a:cs typeface="Arial" panose="020B0604020202020204" pitchFamily="34" charset="0"/>
                    </a:rPr>
                    <a:t>?</a:t>
                  </a:r>
                </a:p>
              </p:txBody>
            </p:sp>
            <p:sp>
              <p:nvSpPr>
                <p:cNvPr id="32" name="Rectangle 31">
                  <a:extLst>
                    <a:ext uri="{FF2B5EF4-FFF2-40B4-BE49-F238E27FC236}">
                      <a16:creationId xmlns:a16="http://schemas.microsoft.com/office/drawing/2014/main" id="{D15E0162-872A-754A-ABF3-FD6D42A90AA7}"/>
                    </a:ext>
                  </a:extLst>
                </p:cNvPr>
                <p:cNvSpPr/>
                <p:nvPr/>
              </p:nvSpPr>
              <p:spPr>
                <a:xfrm>
                  <a:off x="3692645" y="1599775"/>
                  <a:ext cx="1107042" cy="2173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5000"/>
                    </a:lnSpc>
                  </a:pPr>
                  <a:r>
                    <a:rPr lang="en-US" sz="1000" dirty="0">
                      <a:solidFill>
                        <a:schemeClr val="accent6">
                          <a:lumMod val="65000"/>
                          <a:lumOff val="35000"/>
                        </a:schemeClr>
                      </a:solidFill>
                      <a:latin typeface="Arial" panose="020B0604020202020204" pitchFamily="34" charset="0"/>
                      <a:cs typeface="Arial" panose="020B0604020202020204" pitchFamily="34" charset="0"/>
                    </a:rPr>
                    <a:t>Amount: ____</a:t>
                  </a:r>
                </a:p>
              </p:txBody>
            </p:sp>
            <p:pic>
              <p:nvPicPr>
                <p:cNvPr id="9" name="Picture 8">
                  <a:extLst>
                    <a:ext uri="{FF2B5EF4-FFF2-40B4-BE49-F238E27FC236}">
                      <a16:creationId xmlns:a16="http://schemas.microsoft.com/office/drawing/2014/main" id="{867F8D66-B457-CC4C-A2C0-885760CC46D2}"/>
                    </a:ext>
                  </a:extLst>
                </p:cNvPr>
                <p:cNvPicPr>
                  <a:picLocks/>
                </p:cNvPicPr>
                <p:nvPr/>
              </p:nvPicPr>
              <p:blipFill>
                <a:blip r:embed="rId2">
                  <a:lum bright="70000" contrast="-70000"/>
                </a:blip>
                <a:stretch>
                  <a:fillRect/>
                </a:stretch>
              </p:blipFill>
              <p:spPr>
                <a:xfrm>
                  <a:off x="3206712" y="978537"/>
                  <a:ext cx="2044238" cy="1605088"/>
                </a:xfrm>
                <a:prstGeom prst="rect">
                  <a:avLst/>
                </a:prstGeom>
              </p:spPr>
            </p:pic>
            <p:sp>
              <p:nvSpPr>
                <p:cNvPr id="38" name="Oval 37">
                  <a:extLst>
                    <a:ext uri="{FF2B5EF4-FFF2-40B4-BE49-F238E27FC236}">
                      <a16:creationId xmlns:a16="http://schemas.microsoft.com/office/drawing/2014/main" id="{72AF266D-A6C8-BA4E-AED1-82E9353FF53E}"/>
                    </a:ext>
                  </a:extLst>
                </p:cNvPr>
                <p:cNvSpPr/>
                <p:nvPr/>
              </p:nvSpPr>
              <p:spPr>
                <a:xfrm>
                  <a:off x="4246166" y="1954665"/>
                  <a:ext cx="369154" cy="397892"/>
                </a:xfrm>
                <a:prstGeom prst="ellipse">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grpSp>
        </p:grpSp>
        <p:sp>
          <p:nvSpPr>
            <p:cNvPr id="63" name="Rectangle 62">
              <a:extLst>
                <a:ext uri="{FF2B5EF4-FFF2-40B4-BE49-F238E27FC236}">
                  <a16:creationId xmlns:a16="http://schemas.microsoft.com/office/drawing/2014/main" id="{85660627-206D-D545-904F-FA7347B173CA}"/>
                </a:ext>
              </a:extLst>
            </p:cNvPr>
            <p:cNvSpPr/>
            <p:nvPr/>
          </p:nvSpPr>
          <p:spPr>
            <a:xfrm>
              <a:off x="541884" y="986736"/>
              <a:ext cx="5047013" cy="1864144"/>
            </a:xfrm>
            <a:prstGeom prst="rect">
              <a:avLst/>
            </a:prstGeom>
            <a:noFill/>
            <a:ln w="31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grpSp>
      <p:grpSp>
        <p:nvGrpSpPr>
          <p:cNvPr id="66" name="Group 65">
            <a:extLst>
              <a:ext uri="{FF2B5EF4-FFF2-40B4-BE49-F238E27FC236}">
                <a16:creationId xmlns:a16="http://schemas.microsoft.com/office/drawing/2014/main" id="{3DB9EA49-18CC-6941-B117-236553F49399}"/>
              </a:ext>
            </a:extLst>
          </p:cNvPr>
          <p:cNvGrpSpPr/>
          <p:nvPr/>
        </p:nvGrpSpPr>
        <p:grpSpPr>
          <a:xfrm>
            <a:off x="345111" y="2984952"/>
            <a:ext cx="5047013" cy="1947780"/>
            <a:chOff x="541884" y="2866201"/>
            <a:chExt cx="5047013" cy="1947780"/>
          </a:xfrm>
        </p:grpSpPr>
        <p:grpSp>
          <p:nvGrpSpPr>
            <p:cNvPr id="41" name="Group 40">
              <a:extLst>
                <a:ext uri="{FF2B5EF4-FFF2-40B4-BE49-F238E27FC236}">
                  <a16:creationId xmlns:a16="http://schemas.microsoft.com/office/drawing/2014/main" id="{31921CE9-C6FD-604A-B671-78C1F4830F34}"/>
                </a:ext>
              </a:extLst>
            </p:cNvPr>
            <p:cNvGrpSpPr/>
            <p:nvPr/>
          </p:nvGrpSpPr>
          <p:grpSpPr>
            <a:xfrm>
              <a:off x="808438" y="3214961"/>
              <a:ext cx="1651037" cy="1195867"/>
              <a:chOff x="1086648" y="1361133"/>
              <a:chExt cx="1651037" cy="1195867"/>
            </a:xfrm>
          </p:grpSpPr>
          <p:sp>
            <p:nvSpPr>
              <p:cNvPr id="42" name="Rectangle 41">
                <a:extLst>
                  <a:ext uri="{FF2B5EF4-FFF2-40B4-BE49-F238E27FC236}">
                    <a16:creationId xmlns:a16="http://schemas.microsoft.com/office/drawing/2014/main" id="{3E240C52-6BB7-9C46-8B0A-CA8AC7BAA3DB}"/>
                  </a:ext>
                </a:extLst>
              </p:cNvPr>
              <p:cNvSpPr/>
              <p:nvPr/>
            </p:nvSpPr>
            <p:spPr>
              <a:xfrm>
                <a:off x="1086648" y="1361133"/>
                <a:ext cx="1651037" cy="34437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Valid Merchant Name</a:t>
                </a:r>
              </a:p>
            </p:txBody>
          </p:sp>
          <p:sp>
            <p:nvSpPr>
              <p:cNvPr id="43" name="Rectangle 42">
                <a:extLst>
                  <a:ext uri="{FF2B5EF4-FFF2-40B4-BE49-F238E27FC236}">
                    <a16:creationId xmlns:a16="http://schemas.microsoft.com/office/drawing/2014/main" id="{486AC92C-7C99-9840-BAD7-336B103CB1A4}"/>
                  </a:ext>
                </a:extLst>
              </p:cNvPr>
              <p:cNvSpPr/>
              <p:nvPr/>
            </p:nvSpPr>
            <p:spPr>
              <a:xfrm>
                <a:off x="1086648" y="1786879"/>
                <a:ext cx="1651037" cy="34437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Fraudster Receiving Account Identifier</a:t>
                </a:r>
              </a:p>
            </p:txBody>
          </p:sp>
          <p:sp>
            <p:nvSpPr>
              <p:cNvPr id="44" name="Rectangle 43">
                <a:extLst>
                  <a:ext uri="{FF2B5EF4-FFF2-40B4-BE49-F238E27FC236}">
                    <a16:creationId xmlns:a16="http://schemas.microsoft.com/office/drawing/2014/main" id="{A75F0E81-7FF4-7040-BF09-5112B65CB459}"/>
                  </a:ext>
                </a:extLst>
              </p:cNvPr>
              <p:cNvSpPr/>
              <p:nvPr/>
            </p:nvSpPr>
            <p:spPr>
              <a:xfrm>
                <a:off x="1086648" y="2212625"/>
                <a:ext cx="1651037" cy="34437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Fraudster  DFSP Identifier</a:t>
                </a:r>
              </a:p>
            </p:txBody>
          </p:sp>
        </p:grpSp>
        <p:grpSp>
          <p:nvGrpSpPr>
            <p:cNvPr id="60" name="Group 59">
              <a:extLst>
                <a:ext uri="{FF2B5EF4-FFF2-40B4-BE49-F238E27FC236}">
                  <a16:creationId xmlns:a16="http://schemas.microsoft.com/office/drawing/2014/main" id="{B0CFE87F-59E9-0142-AE39-3E0991B2BA0B}"/>
                </a:ext>
              </a:extLst>
            </p:cNvPr>
            <p:cNvGrpSpPr/>
            <p:nvPr/>
          </p:nvGrpSpPr>
          <p:grpSpPr>
            <a:xfrm>
              <a:off x="3592342" y="2866201"/>
              <a:ext cx="1700435" cy="1947780"/>
              <a:chOff x="3658139" y="2736447"/>
              <a:chExt cx="1700435" cy="1947780"/>
            </a:xfrm>
          </p:grpSpPr>
          <p:sp>
            <p:nvSpPr>
              <p:cNvPr id="54" name="Rectangle 53">
                <a:extLst>
                  <a:ext uri="{FF2B5EF4-FFF2-40B4-BE49-F238E27FC236}">
                    <a16:creationId xmlns:a16="http://schemas.microsoft.com/office/drawing/2014/main" id="{A183DB26-76EB-3A42-8FA8-6871BE747BCF}"/>
                  </a:ext>
                </a:extLst>
              </p:cNvPr>
              <p:cNvSpPr/>
              <p:nvPr/>
            </p:nvSpPr>
            <p:spPr>
              <a:xfrm>
                <a:off x="3658139" y="2750624"/>
                <a:ext cx="1651037" cy="3443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b="1" dirty="0">
                    <a:solidFill>
                      <a:schemeClr val="accent5"/>
                    </a:solidFill>
                    <a:latin typeface="Arial" panose="020B0604020202020204" pitchFamily="34" charset="0"/>
                    <a:cs typeface="Arial" panose="020B0604020202020204" pitchFamily="34" charset="0"/>
                  </a:rPr>
                  <a:t>Repository</a:t>
                </a:r>
              </a:p>
            </p:txBody>
          </p:sp>
          <p:grpSp>
            <p:nvGrpSpPr>
              <p:cNvPr id="58" name="Group 57">
                <a:extLst>
                  <a:ext uri="{FF2B5EF4-FFF2-40B4-BE49-F238E27FC236}">
                    <a16:creationId xmlns:a16="http://schemas.microsoft.com/office/drawing/2014/main" id="{3F05BDE2-4E65-D54D-B15C-4D5F8B8B741D}"/>
                  </a:ext>
                </a:extLst>
              </p:cNvPr>
              <p:cNvGrpSpPr/>
              <p:nvPr/>
            </p:nvGrpSpPr>
            <p:grpSpPr>
              <a:xfrm>
                <a:off x="3658139" y="2736447"/>
                <a:ext cx="1700435" cy="1947780"/>
                <a:chOff x="3680199" y="3302210"/>
                <a:chExt cx="1419983" cy="1419983"/>
              </a:xfrm>
            </p:grpSpPr>
            <p:pic>
              <p:nvPicPr>
                <p:cNvPr id="55" name="Picture 54">
                  <a:extLst>
                    <a:ext uri="{FF2B5EF4-FFF2-40B4-BE49-F238E27FC236}">
                      <a16:creationId xmlns:a16="http://schemas.microsoft.com/office/drawing/2014/main" id="{CC3D01AF-F829-5C4F-97A1-3F18F0D18A85}"/>
                    </a:ext>
                  </a:extLst>
                </p:cNvPr>
                <p:cNvPicPr>
                  <a:picLocks noChangeAspect="1"/>
                </p:cNvPicPr>
                <p:nvPr/>
              </p:nvPicPr>
              <p:blipFill>
                <a:blip r:embed="rId3">
                  <a:lum bright="70000" contrast="-70000"/>
                </a:blip>
                <a:stretch>
                  <a:fillRect/>
                </a:stretch>
              </p:blipFill>
              <p:spPr>
                <a:xfrm>
                  <a:off x="3680199" y="3302210"/>
                  <a:ext cx="1419983" cy="1419983"/>
                </a:xfrm>
                <a:prstGeom prst="rect">
                  <a:avLst/>
                </a:prstGeom>
              </p:spPr>
            </p:pic>
            <p:sp>
              <p:nvSpPr>
                <p:cNvPr id="56" name="Rectangle 55">
                  <a:extLst>
                    <a:ext uri="{FF2B5EF4-FFF2-40B4-BE49-F238E27FC236}">
                      <a16:creationId xmlns:a16="http://schemas.microsoft.com/office/drawing/2014/main" id="{BCDF04A2-EBF8-1B41-8C4B-C19E35D61DE8}"/>
                    </a:ext>
                  </a:extLst>
                </p:cNvPr>
                <p:cNvSpPr/>
                <p:nvPr/>
              </p:nvSpPr>
              <p:spPr>
                <a:xfrm>
                  <a:off x="3767269" y="3959834"/>
                  <a:ext cx="1080303" cy="21739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600" b="1" dirty="0">
                      <a:solidFill>
                        <a:srgbClr val="00B050"/>
                      </a:solidFill>
                      <a:latin typeface="Arial" panose="020B0604020202020204" pitchFamily="34" charset="0"/>
                      <a:cs typeface="Arial" panose="020B0604020202020204" pitchFamily="34" charset="0"/>
                    </a:rPr>
                    <a:t>✓</a:t>
                  </a:r>
                  <a:r>
                    <a:rPr lang="en-US" sz="1600" dirty="0">
                      <a:solidFill>
                        <a:schemeClr val="accent6">
                          <a:lumMod val="65000"/>
                          <a:lumOff val="35000"/>
                        </a:schemeClr>
                      </a:solidFill>
                      <a:latin typeface="Arial" panose="020B0604020202020204" pitchFamily="34" charset="0"/>
                      <a:cs typeface="Arial" panose="020B0604020202020204" pitchFamily="34" charset="0"/>
                    </a:rPr>
                    <a:t> or </a:t>
                  </a:r>
                  <a:r>
                    <a:rPr lang="en-US" sz="1600" b="1" dirty="0">
                      <a:solidFill>
                        <a:schemeClr val="accent4"/>
                      </a:solidFill>
                      <a:latin typeface="Arial" panose="020B0604020202020204" pitchFamily="34" charset="0"/>
                      <a:cs typeface="Arial" panose="020B0604020202020204" pitchFamily="34" charset="0"/>
                    </a:rPr>
                    <a:t>x</a:t>
                  </a:r>
                  <a:r>
                    <a:rPr lang="en-US" sz="1600" dirty="0">
                      <a:solidFill>
                        <a:schemeClr val="accent6">
                          <a:lumMod val="65000"/>
                          <a:lumOff val="35000"/>
                        </a:schemeClr>
                      </a:solidFill>
                      <a:latin typeface="Arial" panose="020B0604020202020204" pitchFamily="34" charset="0"/>
                      <a:cs typeface="Arial" panose="020B0604020202020204" pitchFamily="34" charset="0"/>
                    </a:rPr>
                    <a:t>?</a:t>
                  </a:r>
                </a:p>
              </p:txBody>
            </p:sp>
            <p:sp>
              <p:nvSpPr>
                <p:cNvPr id="57" name="Oval 56">
                  <a:extLst>
                    <a:ext uri="{FF2B5EF4-FFF2-40B4-BE49-F238E27FC236}">
                      <a16:creationId xmlns:a16="http://schemas.microsoft.com/office/drawing/2014/main" id="{678352F2-D27F-3B42-8AA2-A08DEF8EE49F}"/>
                    </a:ext>
                  </a:extLst>
                </p:cNvPr>
                <p:cNvSpPr/>
                <p:nvPr/>
              </p:nvSpPr>
              <p:spPr>
                <a:xfrm>
                  <a:off x="4320789" y="3908680"/>
                  <a:ext cx="369154" cy="397892"/>
                </a:xfrm>
                <a:prstGeom prst="ellipse">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grpSp>
        </p:grpSp>
        <p:sp>
          <p:nvSpPr>
            <p:cNvPr id="64" name="Rectangle 63">
              <a:extLst>
                <a:ext uri="{FF2B5EF4-FFF2-40B4-BE49-F238E27FC236}">
                  <a16:creationId xmlns:a16="http://schemas.microsoft.com/office/drawing/2014/main" id="{FD207D76-F3E6-1A4C-929F-FA608095AC00}"/>
                </a:ext>
              </a:extLst>
            </p:cNvPr>
            <p:cNvSpPr/>
            <p:nvPr/>
          </p:nvSpPr>
          <p:spPr>
            <a:xfrm>
              <a:off x="541884" y="2956275"/>
              <a:ext cx="5047013" cy="1672875"/>
            </a:xfrm>
            <a:prstGeom prst="rect">
              <a:avLst/>
            </a:prstGeom>
            <a:noFill/>
            <a:ln w="31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grpSp>
      <p:cxnSp>
        <p:nvCxnSpPr>
          <p:cNvPr id="70" name="Straight Arrow Connector 69">
            <a:extLst>
              <a:ext uri="{FF2B5EF4-FFF2-40B4-BE49-F238E27FC236}">
                <a16:creationId xmlns:a16="http://schemas.microsoft.com/office/drawing/2014/main" id="{A257ECBC-7431-AC43-96A2-9E250A14A5AC}"/>
              </a:ext>
            </a:extLst>
          </p:cNvPr>
          <p:cNvCxnSpPr>
            <a:cxnSpLocks/>
          </p:cNvCxnSpPr>
          <p:nvPr/>
        </p:nvCxnSpPr>
        <p:spPr>
          <a:xfrm flipV="1">
            <a:off x="2416932" y="2037263"/>
            <a:ext cx="918767" cy="9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571E017-B271-134F-B787-0B1570E91CB6}"/>
              </a:ext>
            </a:extLst>
          </p:cNvPr>
          <p:cNvCxnSpPr>
            <a:cxnSpLocks/>
          </p:cNvCxnSpPr>
          <p:nvPr/>
        </p:nvCxnSpPr>
        <p:spPr>
          <a:xfrm flipV="1">
            <a:off x="2408466" y="3970727"/>
            <a:ext cx="918767" cy="9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93E26F7-0113-A45A-05E1-EE2C8EC1C665}"/>
              </a:ext>
            </a:extLst>
          </p:cNvPr>
          <p:cNvSpPr/>
          <p:nvPr/>
        </p:nvSpPr>
        <p:spPr>
          <a:xfrm>
            <a:off x="5475335" y="1116700"/>
            <a:ext cx="3323554" cy="186414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200" b="1" dirty="0">
                <a:solidFill>
                  <a:schemeClr val="tx1"/>
                </a:solidFill>
                <a:latin typeface="+mj-lt"/>
              </a:rPr>
              <a:t>Best Practices : Account Naming &amp; Confirmation of Payee</a:t>
            </a:r>
          </a:p>
          <a:p>
            <a:endParaRPr lang="en-US" sz="1000" dirty="0">
              <a:solidFill>
                <a:schemeClr val="tx1"/>
              </a:solidFill>
              <a:latin typeface="+mj-lt"/>
            </a:endParaRPr>
          </a:p>
          <a:p>
            <a:r>
              <a:rPr lang="en-US" sz="1000" b="0" dirty="0">
                <a:solidFill>
                  <a:schemeClr val="tx1"/>
                </a:solidFill>
                <a:latin typeface="+mj-lt"/>
              </a:rPr>
              <a:t>If data objects are available directly in the QR code and account naming conventions are </a:t>
            </a:r>
            <a:r>
              <a:rPr lang="en-US" sz="1000" dirty="0">
                <a:solidFill>
                  <a:schemeClr val="tx1"/>
                </a:solidFill>
                <a:latin typeface="+mj-lt"/>
              </a:rPr>
              <a:t>clear and descriptive</a:t>
            </a:r>
            <a:r>
              <a:rPr lang="en-US" sz="1000" b="0" dirty="0">
                <a:solidFill>
                  <a:schemeClr val="tx1"/>
                </a:solidFill>
                <a:latin typeface="+mj-lt"/>
              </a:rPr>
              <a:t>, the app can be designed to enable </a:t>
            </a:r>
            <a:r>
              <a:rPr lang="en-US" sz="1000" dirty="0">
                <a:solidFill>
                  <a:schemeClr val="tx1"/>
                </a:solidFill>
                <a:latin typeface="+mj-lt"/>
              </a:rPr>
              <a:t>confirmation of payee (CoP) by </a:t>
            </a:r>
            <a:r>
              <a:rPr lang="en-US" sz="1000" b="0" dirty="0">
                <a:solidFill>
                  <a:schemeClr val="tx1"/>
                </a:solidFill>
                <a:latin typeface="+mj-lt"/>
              </a:rPr>
              <a:t>displaying the encoded merchant name along with the transaction confirmation message. Users can then </a:t>
            </a:r>
            <a:r>
              <a:rPr lang="en-US" sz="1000" dirty="0">
                <a:solidFill>
                  <a:schemeClr val="tx1"/>
                </a:solidFill>
                <a:latin typeface="+mj-lt"/>
              </a:rPr>
              <a:t>verify the name of the receiver prior to initiating a payment. </a:t>
            </a:r>
            <a:r>
              <a:rPr lang="en-US" sz="1000" b="0" dirty="0">
                <a:solidFill>
                  <a:schemeClr val="tx1"/>
                </a:solidFill>
                <a:latin typeface="+mj-lt"/>
              </a:rPr>
              <a:t>Upon seeing the wrong name, the consumer can decline the transaction. </a:t>
            </a:r>
          </a:p>
        </p:txBody>
      </p:sp>
      <p:sp>
        <p:nvSpPr>
          <p:cNvPr id="10" name="Rectangle 9">
            <a:extLst>
              <a:ext uri="{FF2B5EF4-FFF2-40B4-BE49-F238E27FC236}">
                <a16:creationId xmlns:a16="http://schemas.microsoft.com/office/drawing/2014/main" id="{302788ED-3FB4-5A30-8AD6-3486CC00BA6A}"/>
              </a:ext>
            </a:extLst>
          </p:cNvPr>
          <p:cNvSpPr/>
          <p:nvPr/>
        </p:nvSpPr>
        <p:spPr>
          <a:xfrm>
            <a:off x="5475335" y="3075026"/>
            <a:ext cx="3323554" cy="1672875"/>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sz="1200" b="1" dirty="0">
                <a:solidFill>
                  <a:schemeClr val="tx1"/>
                </a:solidFill>
                <a:latin typeface="+mj-lt"/>
              </a:rPr>
              <a:t>Best Practice: Leverage a Shared Fraud Utility</a:t>
            </a:r>
            <a:endParaRPr lang="en-US" sz="1200" b="1" strike="sngStrike" dirty="0">
              <a:solidFill>
                <a:schemeClr val="tx1"/>
              </a:solidFill>
              <a:latin typeface="+mj-lt"/>
            </a:endParaRPr>
          </a:p>
          <a:p>
            <a:pPr>
              <a:spcBef>
                <a:spcPts val="300"/>
              </a:spcBef>
              <a:spcAft>
                <a:spcPts val="300"/>
              </a:spcAft>
            </a:pPr>
            <a:r>
              <a:rPr lang="en-US" sz="1000" dirty="0">
                <a:solidFill>
                  <a:schemeClr val="tx1"/>
                </a:solidFill>
                <a:latin typeface="+mj-lt"/>
              </a:rPr>
              <a:t>If a central repository exists, it can act a shared fraud utility tool to identify potentially fraudulent transactions by interrogating the hash or digital signature. </a:t>
            </a:r>
          </a:p>
        </p:txBody>
      </p:sp>
    </p:spTree>
    <p:extLst>
      <p:ext uri="{BB962C8B-B14F-4D97-AF65-F5344CB8AC3E}">
        <p14:creationId xmlns:p14="http://schemas.microsoft.com/office/powerpoint/2010/main" val="24013087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99828-CFE1-8D40-8C01-7ED36FDC414F}"/>
              </a:ext>
            </a:extLst>
          </p:cNvPr>
          <p:cNvSpPr>
            <a:spLocks noGrp="1"/>
          </p:cNvSpPr>
          <p:nvPr>
            <p:ph type="title"/>
          </p:nvPr>
        </p:nvSpPr>
        <p:spPr/>
        <p:txBody>
          <a:bodyPr/>
          <a:lstStyle/>
          <a:p>
            <a:r>
              <a:rPr lang="en-US" dirty="0"/>
              <a:t>Fraud in QR Payments: Exposing Sensitive Account Information</a:t>
            </a:r>
            <a:br>
              <a:rPr lang="en-US" dirty="0"/>
            </a:br>
            <a:br>
              <a:rPr lang="en-US" dirty="0"/>
            </a:br>
            <a:endParaRPr lang="en-US" dirty="0"/>
          </a:p>
        </p:txBody>
      </p:sp>
      <p:grpSp>
        <p:nvGrpSpPr>
          <p:cNvPr id="17" name="Group 16">
            <a:extLst>
              <a:ext uri="{FF2B5EF4-FFF2-40B4-BE49-F238E27FC236}">
                <a16:creationId xmlns:a16="http://schemas.microsoft.com/office/drawing/2014/main" id="{F4F7573D-4549-EE45-9B5D-6412C519EFA2}"/>
              </a:ext>
            </a:extLst>
          </p:cNvPr>
          <p:cNvGrpSpPr/>
          <p:nvPr/>
        </p:nvGrpSpPr>
        <p:grpSpPr>
          <a:xfrm>
            <a:off x="627780" y="1121789"/>
            <a:ext cx="3150795" cy="3241702"/>
            <a:chOff x="2028531" y="1783334"/>
            <a:chExt cx="2769711" cy="2769711"/>
          </a:xfrm>
        </p:grpSpPr>
        <p:pic>
          <p:nvPicPr>
            <p:cNvPr id="21" name="Picture 20">
              <a:extLst>
                <a:ext uri="{FF2B5EF4-FFF2-40B4-BE49-F238E27FC236}">
                  <a16:creationId xmlns:a16="http://schemas.microsoft.com/office/drawing/2014/main" id="{C370975E-D8B7-394C-9759-6BD1A7427903}"/>
                </a:ext>
              </a:extLst>
            </p:cNvPr>
            <p:cNvPicPr>
              <a:picLocks noChangeAspect="1"/>
            </p:cNvPicPr>
            <p:nvPr/>
          </p:nvPicPr>
          <p:blipFill>
            <a:blip r:embed="rId2">
              <a:lum bright="70000" contrast="-70000"/>
            </a:blip>
            <a:stretch>
              <a:fillRect/>
            </a:stretch>
          </p:blipFill>
          <p:spPr>
            <a:xfrm>
              <a:off x="2028531" y="1783334"/>
              <a:ext cx="2769711" cy="2769711"/>
            </a:xfrm>
            <a:prstGeom prst="rect">
              <a:avLst/>
            </a:prstGeom>
          </p:spPr>
        </p:pic>
        <p:pic>
          <p:nvPicPr>
            <p:cNvPr id="22" name="Picture 21">
              <a:extLst>
                <a:ext uri="{FF2B5EF4-FFF2-40B4-BE49-F238E27FC236}">
                  <a16:creationId xmlns:a16="http://schemas.microsoft.com/office/drawing/2014/main" id="{6C4ADF81-FE2A-A842-9842-EED958224B76}"/>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Lst>
            </a:blip>
            <a:stretch>
              <a:fillRect/>
            </a:stretch>
          </p:blipFill>
          <p:spPr>
            <a:xfrm>
              <a:off x="2178250" y="3022164"/>
              <a:ext cx="1530881" cy="1530881"/>
            </a:xfrm>
            <a:prstGeom prst="rect">
              <a:avLst/>
            </a:prstGeom>
          </p:spPr>
        </p:pic>
      </p:grpSp>
      <p:pic>
        <p:nvPicPr>
          <p:cNvPr id="18" name="Picture 17">
            <a:extLst>
              <a:ext uri="{FF2B5EF4-FFF2-40B4-BE49-F238E27FC236}">
                <a16:creationId xmlns:a16="http://schemas.microsoft.com/office/drawing/2014/main" id="{8905256E-F80B-FD4E-A321-471206AE3CC9}"/>
              </a:ext>
            </a:extLst>
          </p:cNvPr>
          <p:cNvPicPr>
            <a:picLocks noChangeAspect="1"/>
          </p:cNvPicPr>
          <p:nvPr/>
        </p:nvPicPr>
        <p:blipFill>
          <a:blip r:embed="rId5">
            <a:duotone>
              <a:schemeClr val="accent4">
                <a:shade val="45000"/>
                <a:satMod val="135000"/>
              </a:schemeClr>
              <a:prstClr val="white"/>
            </a:duotone>
          </a:blip>
          <a:stretch>
            <a:fillRect/>
          </a:stretch>
        </p:blipFill>
        <p:spPr>
          <a:xfrm>
            <a:off x="1181481" y="1279808"/>
            <a:ext cx="895194" cy="921022"/>
          </a:xfrm>
          <a:prstGeom prst="rect">
            <a:avLst/>
          </a:prstGeom>
        </p:spPr>
      </p:pic>
      <p:cxnSp>
        <p:nvCxnSpPr>
          <p:cNvPr id="19" name="Straight Connector 18">
            <a:extLst>
              <a:ext uri="{FF2B5EF4-FFF2-40B4-BE49-F238E27FC236}">
                <a16:creationId xmlns:a16="http://schemas.microsoft.com/office/drawing/2014/main" id="{4A37BB17-89A9-194E-8C97-91A8C0B27B3F}"/>
              </a:ext>
            </a:extLst>
          </p:cNvPr>
          <p:cNvCxnSpPr>
            <a:cxnSpLocks/>
          </p:cNvCxnSpPr>
          <p:nvPr/>
        </p:nvCxnSpPr>
        <p:spPr>
          <a:xfrm>
            <a:off x="1668856" y="1933917"/>
            <a:ext cx="431724" cy="1049472"/>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B034D71-BE6B-A34E-8D9C-35F2C9DEC525}"/>
              </a:ext>
            </a:extLst>
          </p:cNvPr>
          <p:cNvCxnSpPr>
            <a:cxnSpLocks/>
          </p:cNvCxnSpPr>
          <p:nvPr/>
        </p:nvCxnSpPr>
        <p:spPr>
          <a:xfrm flipH="1">
            <a:off x="1137398" y="1933917"/>
            <a:ext cx="420053" cy="1049472"/>
          </a:xfrm>
          <a:prstGeom prst="line">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DDA4CF0-2264-FF47-B492-48BBEDBF8E3A}"/>
              </a:ext>
            </a:extLst>
          </p:cNvPr>
          <p:cNvSpPr/>
          <p:nvPr/>
        </p:nvSpPr>
        <p:spPr>
          <a:xfrm>
            <a:off x="1147487" y="2983389"/>
            <a:ext cx="963182" cy="957416"/>
          </a:xfrm>
          <a:prstGeom prst="rect">
            <a:avLst/>
          </a:prstGeom>
          <a:noFill/>
          <a:ln w="698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6" name="Content Placeholder 4">
            <a:extLst>
              <a:ext uri="{FF2B5EF4-FFF2-40B4-BE49-F238E27FC236}">
                <a16:creationId xmlns:a16="http://schemas.microsoft.com/office/drawing/2014/main" id="{3196F57B-4A01-6BD5-4430-7E6263836403}"/>
              </a:ext>
            </a:extLst>
          </p:cNvPr>
          <p:cNvSpPr txBox="1">
            <a:spLocks/>
          </p:cNvSpPr>
          <p:nvPr/>
        </p:nvSpPr>
        <p:spPr>
          <a:xfrm>
            <a:off x="3948894" y="1829807"/>
            <a:ext cx="4567326" cy="2110998"/>
          </a:xfrm>
          <a:prstGeom prst="rect">
            <a:avLst/>
          </a:prstGeom>
          <a:solidFill>
            <a:schemeClr val="accent3">
              <a:lumMod val="20000"/>
              <a:lumOff val="80000"/>
            </a:schemeClr>
          </a:solidFill>
        </p:spPr>
        <p:txBody>
          <a:bodyPr vert="horz" lIns="91440" tIns="0" rIns="91440" bIns="0" rtlCol="0" anchor="ctr" anchorCtr="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b="0" dirty="0">
                <a:solidFill>
                  <a:schemeClr val="tx1"/>
                </a:solidFill>
                <a:cs typeface="Arial" panose="020B0604020202020204" pitchFamily="34" charset="0"/>
              </a:rPr>
              <a:t>QR codes are formatted based on internationally recognized ISO 18004 standards. Any information directly encoded into the QR can be read by any readily available QR scanner. </a:t>
            </a:r>
          </a:p>
          <a:p>
            <a:r>
              <a:rPr lang="en-US" b="0" dirty="0">
                <a:solidFill>
                  <a:schemeClr val="tx1"/>
                </a:solidFill>
                <a:cs typeface="Arial" panose="020B0604020202020204" pitchFamily="34" charset="0"/>
              </a:rPr>
              <a:t>Therefore, if the underlying data string contains sensitive information, anyone who reads the code can capture that information.</a:t>
            </a:r>
          </a:p>
          <a:p>
            <a:r>
              <a:rPr lang="en-US" b="0" dirty="0">
                <a:solidFill>
                  <a:schemeClr val="tx1"/>
                </a:solidFill>
                <a:cs typeface="Arial" panose="020B0604020202020204" pitchFamily="34" charset="0"/>
              </a:rPr>
              <a:t>This is not a risk if the information revealed could only be used to receive payments e.g. a credit-push only system. However, if the same information could be used to debit the account, it presents a security concern. </a:t>
            </a:r>
          </a:p>
        </p:txBody>
      </p:sp>
    </p:spTree>
    <p:extLst>
      <p:ext uri="{BB962C8B-B14F-4D97-AF65-F5344CB8AC3E}">
        <p14:creationId xmlns:p14="http://schemas.microsoft.com/office/powerpoint/2010/main" val="1879333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99828-CFE1-8D40-8C01-7ED36FDC414F}"/>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Exposing Sensitive Account Information: Mitigation Tactics</a:t>
            </a:r>
          </a:p>
        </p:txBody>
      </p:sp>
      <p:grpSp>
        <p:nvGrpSpPr>
          <p:cNvPr id="19" name="Group 18">
            <a:extLst>
              <a:ext uri="{FF2B5EF4-FFF2-40B4-BE49-F238E27FC236}">
                <a16:creationId xmlns:a16="http://schemas.microsoft.com/office/drawing/2014/main" id="{6C52C18A-A75A-814F-81C7-CA07C4C3B207}"/>
              </a:ext>
            </a:extLst>
          </p:cNvPr>
          <p:cNvGrpSpPr/>
          <p:nvPr/>
        </p:nvGrpSpPr>
        <p:grpSpPr>
          <a:xfrm>
            <a:off x="1090214" y="1175115"/>
            <a:ext cx="6983129" cy="2429355"/>
            <a:chOff x="1703672" y="895982"/>
            <a:chExt cx="6983129" cy="2429355"/>
          </a:xfrm>
        </p:grpSpPr>
        <p:sp>
          <p:nvSpPr>
            <p:cNvPr id="25" name="Rectangle 24">
              <a:extLst>
                <a:ext uri="{FF2B5EF4-FFF2-40B4-BE49-F238E27FC236}">
                  <a16:creationId xmlns:a16="http://schemas.microsoft.com/office/drawing/2014/main" id="{2DF216B5-004D-B040-99FA-C61CAA1FC019}"/>
                </a:ext>
              </a:extLst>
            </p:cNvPr>
            <p:cNvSpPr/>
            <p:nvPr/>
          </p:nvSpPr>
          <p:spPr>
            <a:xfrm>
              <a:off x="1783959" y="910160"/>
              <a:ext cx="1651037" cy="3443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b="1" dirty="0">
                  <a:solidFill>
                    <a:schemeClr val="accent5"/>
                  </a:solidFill>
                  <a:latin typeface="Arial" panose="020B0604020202020204" pitchFamily="34" charset="0"/>
                  <a:cs typeface="Arial" panose="020B0604020202020204" pitchFamily="34" charset="0"/>
                </a:rPr>
                <a:t>Consumer’s Device</a:t>
              </a:r>
            </a:p>
          </p:txBody>
        </p:sp>
        <p:sp>
          <p:nvSpPr>
            <p:cNvPr id="27" name="Rectangle 26">
              <a:extLst>
                <a:ext uri="{FF2B5EF4-FFF2-40B4-BE49-F238E27FC236}">
                  <a16:creationId xmlns:a16="http://schemas.microsoft.com/office/drawing/2014/main" id="{5A5DDEF9-3F5B-B04B-9596-F892080C08FA}"/>
                </a:ext>
              </a:extLst>
            </p:cNvPr>
            <p:cNvSpPr/>
            <p:nvPr/>
          </p:nvSpPr>
          <p:spPr>
            <a:xfrm>
              <a:off x="2059921" y="2215324"/>
              <a:ext cx="1107042" cy="21739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Merchant Alias</a:t>
              </a:r>
            </a:p>
          </p:txBody>
        </p:sp>
        <p:pic>
          <p:nvPicPr>
            <p:cNvPr id="34" name="Picture 33">
              <a:extLst>
                <a:ext uri="{FF2B5EF4-FFF2-40B4-BE49-F238E27FC236}">
                  <a16:creationId xmlns:a16="http://schemas.microsoft.com/office/drawing/2014/main" id="{3A9677DE-133C-FB4E-85EF-0F4EBA5EAC26}"/>
                </a:ext>
              </a:extLst>
            </p:cNvPr>
            <p:cNvPicPr>
              <a:picLocks/>
            </p:cNvPicPr>
            <p:nvPr/>
          </p:nvPicPr>
          <p:blipFill>
            <a:blip r:embed="rId2">
              <a:lum bright="70000" contrast="-70000"/>
            </a:blip>
            <a:stretch>
              <a:fillRect/>
            </a:stretch>
          </p:blipFill>
          <p:spPr>
            <a:xfrm>
              <a:off x="2068970" y="1192229"/>
              <a:ext cx="914400" cy="914400"/>
            </a:xfrm>
            <a:prstGeom prst="rect">
              <a:avLst/>
            </a:prstGeom>
          </p:spPr>
        </p:pic>
        <p:sp>
          <p:nvSpPr>
            <p:cNvPr id="24" name="Rectangle 23">
              <a:extLst>
                <a:ext uri="{FF2B5EF4-FFF2-40B4-BE49-F238E27FC236}">
                  <a16:creationId xmlns:a16="http://schemas.microsoft.com/office/drawing/2014/main" id="{F4A7D6ED-93E4-0540-9E0F-B9463281788E}"/>
                </a:ext>
              </a:extLst>
            </p:cNvPr>
            <p:cNvSpPr/>
            <p:nvPr/>
          </p:nvSpPr>
          <p:spPr>
            <a:xfrm>
              <a:off x="1703672" y="895982"/>
              <a:ext cx="6983129" cy="2429355"/>
            </a:xfrm>
            <a:prstGeom prst="rect">
              <a:avLst/>
            </a:prstGeom>
            <a:noFill/>
            <a:ln w="31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cxnSp>
          <p:nvCxnSpPr>
            <p:cNvPr id="43" name="Straight Arrow Connector 42">
              <a:extLst>
                <a:ext uri="{FF2B5EF4-FFF2-40B4-BE49-F238E27FC236}">
                  <a16:creationId xmlns:a16="http://schemas.microsoft.com/office/drawing/2014/main" id="{5852237D-6EB3-5241-9FCA-70C1A63A9D04}"/>
                </a:ext>
              </a:extLst>
            </p:cNvPr>
            <p:cNvCxnSpPr>
              <a:cxnSpLocks/>
              <a:stCxn id="27" idx="3"/>
              <a:endCxn id="51" idx="1"/>
            </p:cNvCxnSpPr>
            <p:nvPr/>
          </p:nvCxnSpPr>
          <p:spPr>
            <a:xfrm>
              <a:off x="3166963" y="2324019"/>
              <a:ext cx="11502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BCC54B1-9684-974B-B9D4-5762EDEC86C2}"/>
                </a:ext>
              </a:extLst>
            </p:cNvPr>
            <p:cNvSpPr/>
            <p:nvPr/>
          </p:nvSpPr>
          <p:spPr>
            <a:xfrm>
              <a:off x="4126372" y="910160"/>
              <a:ext cx="1651037" cy="3443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b="1" dirty="0">
                  <a:solidFill>
                    <a:schemeClr val="accent5"/>
                  </a:solidFill>
                  <a:latin typeface="Arial" panose="020B0604020202020204" pitchFamily="34" charset="0"/>
                  <a:cs typeface="Arial" panose="020B0604020202020204" pitchFamily="34" charset="0"/>
                </a:rPr>
                <a:t>Repository</a:t>
              </a:r>
            </a:p>
          </p:txBody>
        </p:sp>
        <p:sp>
          <p:nvSpPr>
            <p:cNvPr id="51" name="Rectangle 50">
              <a:extLst>
                <a:ext uri="{FF2B5EF4-FFF2-40B4-BE49-F238E27FC236}">
                  <a16:creationId xmlns:a16="http://schemas.microsoft.com/office/drawing/2014/main" id="{0FC60FB0-8EE2-BC4C-B754-58B505433DC7}"/>
                </a:ext>
              </a:extLst>
            </p:cNvPr>
            <p:cNvSpPr/>
            <p:nvPr/>
          </p:nvSpPr>
          <p:spPr>
            <a:xfrm>
              <a:off x="4317259" y="2215324"/>
              <a:ext cx="1280160" cy="21739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Merchant Alias</a:t>
              </a:r>
            </a:p>
          </p:txBody>
        </p:sp>
        <p:cxnSp>
          <p:nvCxnSpPr>
            <p:cNvPr id="52" name="Straight Arrow Connector 51">
              <a:extLst>
                <a:ext uri="{FF2B5EF4-FFF2-40B4-BE49-F238E27FC236}">
                  <a16:creationId xmlns:a16="http://schemas.microsoft.com/office/drawing/2014/main" id="{6A32755E-C73A-FB4A-9D38-40F7960449C9}"/>
                </a:ext>
              </a:extLst>
            </p:cNvPr>
            <p:cNvCxnSpPr>
              <a:cxnSpLocks/>
              <a:stCxn id="51" idx="2"/>
              <a:endCxn id="53" idx="0"/>
            </p:cNvCxnSpPr>
            <p:nvPr/>
          </p:nvCxnSpPr>
          <p:spPr>
            <a:xfrm>
              <a:off x="4957339" y="2432714"/>
              <a:ext cx="0" cy="183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EADA8AAE-656E-6343-BD35-2FEFEDC81178}"/>
                </a:ext>
              </a:extLst>
            </p:cNvPr>
            <p:cNvSpPr/>
            <p:nvPr/>
          </p:nvSpPr>
          <p:spPr>
            <a:xfrm>
              <a:off x="4317259" y="2616100"/>
              <a:ext cx="1280160" cy="21739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Merchant Address</a:t>
              </a:r>
            </a:p>
          </p:txBody>
        </p:sp>
        <p:cxnSp>
          <p:nvCxnSpPr>
            <p:cNvPr id="54" name="Straight Arrow Connector 53">
              <a:extLst>
                <a:ext uri="{FF2B5EF4-FFF2-40B4-BE49-F238E27FC236}">
                  <a16:creationId xmlns:a16="http://schemas.microsoft.com/office/drawing/2014/main" id="{E560A357-F86B-B148-9AD0-B9082E256648}"/>
                </a:ext>
              </a:extLst>
            </p:cNvPr>
            <p:cNvCxnSpPr>
              <a:cxnSpLocks/>
              <a:stCxn id="53" idx="3"/>
              <a:endCxn id="56" idx="1"/>
            </p:cNvCxnSpPr>
            <p:nvPr/>
          </p:nvCxnSpPr>
          <p:spPr>
            <a:xfrm>
              <a:off x="5597419" y="2724795"/>
              <a:ext cx="12947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CF8753B-A5F3-1D44-99E1-1FA5245A76B0}"/>
                </a:ext>
              </a:extLst>
            </p:cNvPr>
            <p:cNvPicPr>
              <a:picLocks noChangeAspect="1"/>
            </p:cNvPicPr>
            <p:nvPr/>
          </p:nvPicPr>
          <p:blipFill>
            <a:blip r:embed="rId3">
              <a:lum bright="70000" contrast="-70000"/>
            </a:blip>
            <a:stretch>
              <a:fillRect/>
            </a:stretch>
          </p:blipFill>
          <p:spPr>
            <a:xfrm>
              <a:off x="7075031" y="1192229"/>
              <a:ext cx="914400" cy="914400"/>
            </a:xfrm>
            <a:prstGeom prst="rect">
              <a:avLst/>
            </a:prstGeom>
          </p:spPr>
        </p:pic>
        <p:sp>
          <p:nvSpPr>
            <p:cNvPr id="55" name="Rectangle 54">
              <a:extLst>
                <a:ext uri="{FF2B5EF4-FFF2-40B4-BE49-F238E27FC236}">
                  <a16:creationId xmlns:a16="http://schemas.microsoft.com/office/drawing/2014/main" id="{0E7F8CFF-C5C4-6A47-B919-B6877226166B}"/>
                </a:ext>
              </a:extLst>
            </p:cNvPr>
            <p:cNvSpPr/>
            <p:nvPr/>
          </p:nvSpPr>
          <p:spPr>
            <a:xfrm>
              <a:off x="6706712" y="910160"/>
              <a:ext cx="1651037" cy="3443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b="1" dirty="0">
                  <a:solidFill>
                    <a:schemeClr val="accent5"/>
                  </a:solidFill>
                  <a:latin typeface="Arial" panose="020B0604020202020204" pitchFamily="34" charset="0"/>
                  <a:cs typeface="Arial" panose="020B0604020202020204" pitchFamily="34" charset="0"/>
                </a:rPr>
                <a:t>DFSP</a:t>
              </a:r>
            </a:p>
          </p:txBody>
        </p:sp>
        <p:sp>
          <p:nvSpPr>
            <p:cNvPr id="56" name="Rectangle 55">
              <a:extLst>
                <a:ext uri="{FF2B5EF4-FFF2-40B4-BE49-F238E27FC236}">
                  <a16:creationId xmlns:a16="http://schemas.microsoft.com/office/drawing/2014/main" id="{6BDDC94F-0C8C-D743-B91E-666652F22AEF}"/>
                </a:ext>
              </a:extLst>
            </p:cNvPr>
            <p:cNvSpPr/>
            <p:nvPr/>
          </p:nvSpPr>
          <p:spPr>
            <a:xfrm>
              <a:off x="6892150" y="2616100"/>
              <a:ext cx="1280160" cy="21739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000" dirty="0">
                  <a:solidFill>
                    <a:schemeClr val="bg1"/>
                  </a:solidFill>
                  <a:latin typeface="Arial" panose="020B0604020202020204" pitchFamily="34" charset="0"/>
                  <a:cs typeface="Arial" panose="020B0604020202020204" pitchFamily="34" charset="0"/>
                </a:rPr>
                <a:t>Merchant Address</a:t>
              </a:r>
            </a:p>
          </p:txBody>
        </p:sp>
      </p:grpSp>
      <p:pic>
        <p:nvPicPr>
          <p:cNvPr id="5" name="Picture 4" descr="A close up of a logo&#10;&#10;Description automatically generated">
            <a:extLst>
              <a:ext uri="{FF2B5EF4-FFF2-40B4-BE49-F238E27FC236}">
                <a16:creationId xmlns:a16="http://schemas.microsoft.com/office/drawing/2014/main" id="{029E2B40-BE37-BD49-80B0-56B3EAB3B809}"/>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737570" y="1319281"/>
            <a:ext cx="1246391" cy="1246391"/>
          </a:xfrm>
          <a:prstGeom prst="rect">
            <a:avLst/>
          </a:prstGeom>
        </p:spPr>
      </p:pic>
      <p:sp>
        <p:nvSpPr>
          <p:cNvPr id="6" name="Rectangle 5">
            <a:extLst>
              <a:ext uri="{FF2B5EF4-FFF2-40B4-BE49-F238E27FC236}">
                <a16:creationId xmlns:a16="http://schemas.microsoft.com/office/drawing/2014/main" id="{7BA88F51-A41C-C2AF-F926-C412F5C5F137}"/>
              </a:ext>
            </a:extLst>
          </p:cNvPr>
          <p:cNvSpPr/>
          <p:nvPr/>
        </p:nvSpPr>
        <p:spPr>
          <a:xfrm>
            <a:off x="582591" y="3710994"/>
            <a:ext cx="7998374" cy="91721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sz="1200" b="1" dirty="0">
                <a:solidFill>
                  <a:schemeClr val="tx1"/>
                </a:solidFill>
                <a:latin typeface="+mj-lt"/>
              </a:rPr>
              <a:t>Best Practice: Safe Payments Addressing</a:t>
            </a:r>
            <a:endParaRPr lang="en-US" sz="1200" b="1" strike="sngStrike" dirty="0">
              <a:solidFill>
                <a:schemeClr val="tx1"/>
              </a:solidFill>
              <a:latin typeface="+mj-lt"/>
            </a:endParaRPr>
          </a:p>
          <a:p>
            <a:pPr marL="0" indent="0">
              <a:buNone/>
            </a:pPr>
            <a:endParaRPr lang="en-US" sz="1200" b="1" dirty="0">
              <a:solidFill>
                <a:schemeClr val="tx1"/>
              </a:solidFill>
              <a:latin typeface="+mj-lt"/>
            </a:endParaRPr>
          </a:p>
          <a:p>
            <a:r>
              <a:rPr lang="en-US" sz="1000" b="0" dirty="0">
                <a:solidFill>
                  <a:schemeClr val="tx1"/>
                </a:solidFill>
                <a:latin typeface="+mj-lt"/>
                <a:cs typeface="Arial" panose="020B0604020202020204" pitchFamily="34" charset="0"/>
              </a:rPr>
              <a:t>A directory (or repository) may aid in masking sensitive account information. Instead of encoding the account information into the QR code, the QR would only contain the payee’s alias. As the message flows through the repository, the alias will be “translated” into the data format required to route the transaction correctly. </a:t>
            </a:r>
          </a:p>
        </p:txBody>
      </p:sp>
    </p:spTree>
    <p:extLst>
      <p:ext uri="{BB962C8B-B14F-4D97-AF65-F5344CB8AC3E}">
        <p14:creationId xmlns:p14="http://schemas.microsoft.com/office/powerpoint/2010/main" val="29079641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99828-CFE1-8D40-8C01-7ED36FDC414F}"/>
              </a:ext>
            </a:extLst>
          </p:cNvPr>
          <p:cNvSpPr>
            <a:spLocks noGrp="1"/>
          </p:cNvSpPr>
          <p:nvPr>
            <p:ph type="title"/>
          </p:nvPr>
        </p:nvSpPr>
        <p:spPr/>
        <p:txBody>
          <a:bodyPr/>
          <a:lstStyle/>
          <a:p>
            <a:r>
              <a:rPr lang="en-US" dirty="0"/>
              <a:t>Fraud in QR Payments: Redirecting Scanner to a Malicious URL</a:t>
            </a:r>
            <a:br>
              <a:rPr lang="en-US" dirty="0"/>
            </a:br>
            <a:br>
              <a:rPr lang="en-US" dirty="0"/>
            </a:br>
            <a:endParaRPr lang="en-US" dirty="0"/>
          </a:p>
        </p:txBody>
      </p:sp>
      <p:pic>
        <p:nvPicPr>
          <p:cNvPr id="6" name="Picture 5">
            <a:extLst>
              <a:ext uri="{FF2B5EF4-FFF2-40B4-BE49-F238E27FC236}">
                <a16:creationId xmlns:a16="http://schemas.microsoft.com/office/drawing/2014/main" id="{2DA35184-DF57-8F43-BD93-5ECF5B95CB40}"/>
              </a:ext>
            </a:extLst>
          </p:cNvPr>
          <p:cNvPicPr>
            <a:picLocks noChangeAspect="1"/>
          </p:cNvPicPr>
          <p:nvPr/>
        </p:nvPicPr>
        <p:blipFill>
          <a:blip r:embed="rId2">
            <a:lum bright="70000" contrast="-70000"/>
          </a:blip>
          <a:stretch>
            <a:fillRect/>
          </a:stretch>
        </p:blipFill>
        <p:spPr>
          <a:xfrm>
            <a:off x="252624" y="974860"/>
            <a:ext cx="1923074" cy="1923074"/>
          </a:xfrm>
          <a:prstGeom prst="rect">
            <a:avLst/>
          </a:prstGeom>
        </p:spPr>
      </p:pic>
      <p:grpSp>
        <p:nvGrpSpPr>
          <p:cNvPr id="9" name="Group 8">
            <a:extLst>
              <a:ext uri="{FF2B5EF4-FFF2-40B4-BE49-F238E27FC236}">
                <a16:creationId xmlns:a16="http://schemas.microsoft.com/office/drawing/2014/main" id="{B655B810-AB9E-094A-B38D-26B806365596}"/>
              </a:ext>
            </a:extLst>
          </p:cNvPr>
          <p:cNvGrpSpPr>
            <a:grpSpLocks noChangeAspect="1"/>
          </p:cNvGrpSpPr>
          <p:nvPr/>
        </p:nvGrpSpPr>
        <p:grpSpPr>
          <a:xfrm>
            <a:off x="1899504" y="2750837"/>
            <a:ext cx="1739748" cy="1739748"/>
            <a:chOff x="4429138" y="2034059"/>
            <a:chExt cx="1828800" cy="1828800"/>
          </a:xfrm>
        </p:grpSpPr>
        <p:sp>
          <p:nvSpPr>
            <p:cNvPr id="7" name="Oval 6">
              <a:extLst>
                <a:ext uri="{FF2B5EF4-FFF2-40B4-BE49-F238E27FC236}">
                  <a16:creationId xmlns:a16="http://schemas.microsoft.com/office/drawing/2014/main" id="{9F52DEF5-FE5E-634B-94FB-C0A32F79E6D6}"/>
                </a:ext>
              </a:extLst>
            </p:cNvPr>
            <p:cNvSpPr>
              <a:spLocks noChangeAspect="1"/>
            </p:cNvSpPr>
            <p:nvPr/>
          </p:nvSpPr>
          <p:spPr>
            <a:xfrm>
              <a:off x="4572000" y="2225363"/>
              <a:ext cx="1369809" cy="136624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852904E1-D322-B647-ABB5-FA1225E65462}"/>
                </a:ext>
              </a:extLst>
            </p:cNvPr>
            <p:cNvSpPr>
              <a:spLocks noChangeAspect="1"/>
            </p:cNvSpPr>
            <p:nvPr/>
          </p:nvSpPr>
          <p:spPr>
            <a:xfrm>
              <a:off x="5205167" y="2757872"/>
              <a:ext cx="949331" cy="9468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CCFD0FF-EA78-5845-AF26-7DF160FD5868}"/>
                </a:ext>
              </a:extLst>
            </p:cNvPr>
            <p:cNvPicPr>
              <a:picLocks noChangeAspect="1"/>
            </p:cNvPicPr>
            <p:nvPr/>
          </p:nvPicPr>
          <p:blipFill>
            <a:blip r:embed="rId3">
              <a:duotone>
                <a:schemeClr val="accent4">
                  <a:shade val="45000"/>
                  <a:satMod val="135000"/>
                </a:schemeClr>
                <a:prstClr val="white"/>
              </a:duotone>
            </a:blip>
            <a:stretch>
              <a:fillRect/>
            </a:stretch>
          </p:blipFill>
          <p:spPr>
            <a:xfrm>
              <a:off x="4429138" y="2034059"/>
              <a:ext cx="1828800" cy="1828800"/>
            </a:xfrm>
            <a:prstGeom prst="rect">
              <a:avLst/>
            </a:prstGeom>
          </p:spPr>
        </p:pic>
      </p:grpSp>
      <p:sp>
        <p:nvSpPr>
          <p:cNvPr id="13" name="Curved Down Arrow 12">
            <a:extLst>
              <a:ext uri="{FF2B5EF4-FFF2-40B4-BE49-F238E27FC236}">
                <a16:creationId xmlns:a16="http://schemas.microsoft.com/office/drawing/2014/main" id="{AFDF2901-3A38-F94E-80C9-7127E7FABCDE}"/>
              </a:ext>
            </a:extLst>
          </p:cNvPr>
          <p:cNvSpPr/>
          <p:nvPr/>
        </p:nvSpPr>
        <p:spPr>
          <a:xfrm rot="3378395">
            <a:off x="1955846" y="1354892"/>
            <a:ext cx="2530637" cy="1163008"/>
          </a:xfrm>
          <a:prstGeom prst="curvedDownArrow">
            <a:avLst/>
          </a:prstGeom>
          <a:solidFill>
            <a:srgbClr val="CDCD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1E125E-5538-D24A-94DE-8F438F58B385}"/>
              </a:ext>
            </a:extLst>
          </p:cNvPr>
          <p:cNvSpPr/>
          <p:nvPr/>
        </p:nvSpPr>
        <p:spPr>
          <a:xfrm>
            <a:off x="345481" y="1711574"/>
            <a:ext cx="1737360" cy="9144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sp>
        <p:nvSpPr>
          <p:cNvPr id="11" name="Content Placeholder 4">
            <a:extLst>
              <a:ext uri="{FF2B5EF4-FFF2-40B4-BE49-F238E27FC236}">
                <a16:creationId xmlns:a16="http://schemas.microsoft.com/office/drawing/2014/main" id="{A356EBFE-D56B-2242-81F8-E6C080B88BDB}"/>
              </a:ext>
            </a:extLst>
          </p:cNvPr>
          <p:cNvSpPr txBox="1">
            <a:spLocks/>
          </p:cNvSpPr>
          <p:nvPr/>
        </p:nvSpPr>
        <p:spPr>
          <a:xfrm>
            <a:off x="4377492" y="1425751"/>
            <a:ext cx="4138727" cy="2636583"/>
          </a:xfrm>
          <a:prstGeom prst="rect">
            <a:avLst/>
          </a:prstGeom>
          <a:solidFill>
            <a:schemeClr val="accent3">
              <a:lumMod val="20000"/>
              <a:lumOff val="80000"/>
            </a:schemeClr>
          </a:solidFill>
        </p:spPr>
        <p:txBody>
          <a:bodyPr vert="horz" lIns="91440" tIns="0" rIns="91440" bIns="0" rtlCol="0" anchor="ctr" anchorCtr="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a:spcBef>
                <a:spcPts val="300"/>
              </a:spcBef>
              <a:spcAft>
                <a:spcPts val="300"/>
              </a:spcAft>
            </a:pPr>
            <a:r>
              <a:rPr lang="en-US" b="0" dirty="0">
                <a:cs typeface="Arial" panose="020B0604020202020204" pitchFamily="34" charset="0"/>
              </a:rPr>
              <a:t>Particularly for QR payments that use a URL or URI data format, users may become accustomed to scanning the QR code directly with their camera app. </a:t>
            </a:r>
          </a:p>
          <a:p>
            <a:pPr>
              <a:spcBef>
                <a:spcPts val="300"/>
              </a:spcBef>
              <a:spcAft>
                <a:spcPts val="300"/>
              </a:spcAft>
            </a:pPr>
            <a:r>
              <a:rPr lang="en-US" b="0" dirty="0">
                <a:cs typeface="Arial" panose="020B0604020202020204" pitchFamily="34" charset="0"/>
              </a:rPr>
              <a:t>In this case, a fraudster could maliciously direct the users to a URL that is outside of the payment service. Fraudsters could do this to either:</a:t>
            </a:r>
          </a:p>
          <a:p>
            <a:pPr marL="685800" lvl="1" indent="-228600">
              <a:spcBef>
                <a:spcPts val="300"/>
              </a:spcBef>
              <a:spcAft>
                <a:spcPts val="300"/>
              </a:spcAft>
            </a:pPr>
            <a:r>
              <a:rPr lang="en-US" dirty="0">
                <a:cs typeface="Arial" panose="020B0604020202020204" pitchFamily="34" charset="0"/>
              </a:rPr>
              <a:t>Mimic the login interface of the payment service, in a phishing-like attack that gathers the user’s login credentials</a:t>
            </a:r>
          </a:p>
          <a:p>
            <a:pPr marL="685800" lvl="1" indent="-228600">
              <a:spcBef>
                <a:spcPts val="300"/>
              </a:spcBef>
              <a:spcAft>
                <a:spcPts val="300"/>
              </a:spcAft>
            </a:pPr>
            <a:r>
              <a:rPr lang="en-US" dirty="0">
                <a:cs typeface="Arial" panose="020B0604020202020204" pitchFamily="34" charset="0"/>
              </a:rPr>
              <a:t>Install malware on the user’s device to force payments, or track the device</a:t>
            </a:r>
          </a:p>
        </p:txBody>
      </p:sp>
    </p:spTree>
    <p:extLst>
      <p:ext uri="{BB962C8B-B14F-4D97-AF65-F5344CB8AC3E}">
        <p14:creationId xmlns:p14="http://schemas.microsoft.com/office/powerpoint/2010/main" val="35474160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99828-CFE1-8D40-8C01-7ED36FDC414F}"/>
              </a:ext>
            </a:extLst>
          </p:cNvPr>
          <p:cNvSpPr>
            <a:spLocks noGrp="1"/>
          </p:cNvSpPr>
          <p:nvPr>
            <p:ph type="title"/>
          </p:nvPr>
        </p:nvSpPr>
        <p:spPr/>
        <p:txBody>
          <a:bodyPr/>
          <a:lstStyle/>
          <a:p>
            <a:r>
              <a:rPr lang="en-US" dirty="0"/>
              <a:t>Redirecting Scanner to a Malicious URL: Mitigation Tactics</a:t>
            </a:r>
            <a:br>
              <a:rPr lang="en-US" dirty="0"/>
            </a:br>
            <a:br>
              <a:rPr lang="en-US" dirty="0"/>
            </a:br>
            <a:endParaRPr lang="en-US" dirty="0"/>
          </a:p>
        </p:txBody>
      </p:sp>
      <p:sp>
        <p:nvSpPr>
          <p:cNvPr id="15" name="Rectangle 14">
            <a:extLst>
              <a:ext uri="{FF2B5EF4-FFF2-40B4-BE49-F238E27FC236}">
                <a16:creationId xmlns:a16="http://schemas.microsoft.com/office/drawing/2014/main" id="{07C50733-91E8-9C40-AE4C-072E103E0228}"/>
              </a:ext>
            </a:extLst>
          </p:cNvPr>
          <p:cNvSpPr/>
          <p:nvPr/>
        </p:nvSpPr>
        <p:spPr>
          <a:xfrm>
            <a:off x="717395" y="2215376"/>
            <a:ext cx="2917903" cy="1812616"/>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200" b="1" dirty="0">
                <a:solidFill>
                  <a:schemeClr val="tx1"/>
                </a:solidFill>
                <a:latin typeface="+mj-lt"/>
              </a:rPr>
              <a:t>Best Practice: Fraud Education</a:t>
            </a:r>
          </a:p>
          <a:p>
            <a:pPr>
              <a:lnSpc>
                <a:spcPct val="120000"/>
              </a:lnSpc>
              <a:spcBef>
                <a:spcPts val="300"/>
              </a:spcBef>
              <a:spcAft>
                <a:spcPts val="300"/>
              </a:spcAft>
            </a:pPr>
            <a:r>
              <a:rPr lang="en-US" sz="1000" dirty="0">
                <a:solidFill>
                  <a:schemeClr val="tx1"/>
                </a:solidFill>
                <a:latin typeface="+mj-lt"/>
                <a:cs typeface="Arial" panose="020B0604020202020204" pitchFamily="34" charset="0"/>
              </a:rPr>
              <a:t>It is critical to educate users on fraudster tactics and the risks involved with scanning unknown URLs, and</a:t>
            </a:r>
            <a:r>
              <a:rPr lang="en-US" sz="100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mj-lt"/>
                <a:cs typeface="Arial" panose="020B0604020202020204" pitchFamily="34" charset="0"/>
              </a:rPr>
              <a:t>mitigation practices such as </a:t>
            </a:r>
            <a:r>
              <a:rPr lang="en-US" sz="1000" dirty="0">
                <a:solidFill>
                  <a:schemeClr val="tx1"/>
                </a:solidFill>
                <a:latin typeface="Arial" panose="020B0604020202020204" pitchFamily="34" charset="0"/>
                <a:cs typeface="Arial" panose="020B0604020202020204" pitchFamily="34" charset="0"/>
              </a:rPr>
              <a:t>reviewing them for suspicious elements before visiting them. </a:t>
            </a:r>
          </a:p>
        </p:txBody>
      </p:sp>
      <p:sp>
        <p:nvSpPr>
          <p:cNvPr id="18" name="Content Placeholder 6">
            <a:extLst>
              <a:ext uri="{FF2B5EF4-FFF2-40B4-BE49-F238E27FC236}">
                <a16:creationId xmlns:a16="http://schemas.microsoft.com/office/drawing/2014/main" id="{DCAD10C2-99C5-50A9-50DF-614F9BB3F527}"/>
              </a:ext>
            </a:extLst>
          </p:cNvPr>
          <p:cNvSpPr>
            <a:spLocks noGrp="1"/>
          </p:cNvSpPr>
          <p:nvPr>
            <p:ph idx="1"/>
          </p:nvPr>
        </p:nvSpPr>
        <p:spPr>
          <a:xfrm>
            <a:off x="546409" y="1284035"/>
            <a:ext cx="7727795" cy="931341"/>
          </a:xfrm>
        </p:spPr>
        <p:txBody>
          <a:bodyPr/>
          <a:lstStyle/>
          <a:p>
            <a:r>
              <a:rPr lang="en-US" sz="1000" b="0" dirty="0">
                <a:solidFill>
                  <a:schemeClr val="tx1"/>
                </a:solidFill>
                <a:latin typeface="Arial" panose="020B0604020202020204" pitchFamily="34" charset="0"/>
                <a:cs typeface="Arial" panose="020B0604020202020204" pitchFamily="34" charset="0"/>
              </a:rPr>
              <a:t>To mitigate malicious URL risk, the app should contain functionality to recognize valid URLs that are set up with the appropriate structure and parameters. Printed QR codes can also include standard counterfeiting controls such as foil over or other anti tampering features.</a:t>
            </a:r>
          </a:p>
        </p:txBody>
      </p:sp>
      <p:pic>
        <p:nvPicPr>
          <p:cNvPr id="9" name="Graphic 8" descr="Warning with solid fill">
            <a:extLst>
              <a:ext uri="{FF2B5EF4-FFF2-40B4-BE49-F238E27FC236}">
                <a16:creationId xmlns:a16="http://schemas.microsoft.com/office/drawing/2014/main" id="{FE9EE816-DD19-CE3C-2328-6BB0A830E8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10306" y="2103644"/>
            <a:ext cx="914400" cy="914400"/>
          </a:xfrm>
          <a:prstGeom prst="rect">
            <a:avLst/>
          </a:prstGeom>
        </p:spPr>
      </p:pic>
      <p:pic>
        <p:nvPicPr>
          <p:cNvPr id="11" name="Graphic 10" descr="Group of men with solid fill">
            <a:extLst>
              <a:ext uri="{FF2B5EF4-FFF2-40B4-BE49-F238E27FC236}">
                <a16:creationId xmlns:a16="http://schemas.microsoft.com/office/drawing/2014/main" id="{32116093-9FFA-C677-FAC6-6A0197C644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8702" y="2114550"/>
            <a:ext cx="2121109" cy="2121109"/>
          </a:xfrm>
          <a:prstGeom prst="rect">
            <a:avLst/>
          </a:prstGeom>
        </p:spPr>
      </p:pic>
    </p:spTree>
    <p:extLst>
      <p:ext uri="{BB962C8B-B14F-4D97-AF65-F5344CB8AC3E}">
        <p14:creationId xmlns:p14="http://schemas.microsoft.com/office/powerpoint/2010/main" val="27123059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99828-CFE1-8D40-8C01-7ED36FDC414F}"/>
              </a:ext>
            </a:extLst>
          </p:cNvPr>
          <p:cNvSpPr>
            <a:spLocks noGrp="1"/>
          </p:cNvSpPr>
          <p:nvPr>
            <p:ph type="title"/>
          </p:nvPr>
        </p:nvSpPr>
        <p:spPr/>
        <p:txBody>
          <a:bodyPr/>
          <a:lstStyle/>
          <a:p>
            <a:r>
              <a:rPr lang="en-US" sz="1800" dirty="0"/>
              <a:t>Fraud in QR Code Payments: Fraudulent Merchants Scamming Consumers</a:t>
            </a:r>
            <a:br>
              <a:rPr lang="en-US" sz="1800" dirty="0"/>
            </a:br>
            <a:br>
              <a:rPr lang="en-US" sz="1800" dirty="0"/>
            </a:br>
            <a:endParaRPr lang="en-US" sz="1800" dirty="0"/>
          </a:p>
        </p:txBody>
      </p:sp>
      <p:pic>
        <p:nvPicPr>
          <p:cNvPr id="2" name="Picture 1">
            <a:extLst>
              <a:ext uri="{FF2B5EF4-FFF2-40B4-BE49-F238E27FC236}">
                <a16:creationId xmlns:a16="http://schemas.microsoft.com/office/drawing/2014/main" id="{C6615BCB-E6F2-9C4B-9A51-58E4BB54924F}"/>
              </a:ext>
            </a:extLst>
          </p:cNvPr>
          <p:cNvPicPr>
            <a:picLocks noChangeAspect="1"/>
          </p:cNvPicPr>
          <p:nvPr/>
        </p:nvPicPr>
        <p:blipFill>
          <a:blip r:embed="rId2">
            <a:lum bright="70000" contrast="-70000"/>
          </a:blip>
          <a:stretch>
            <a:fillRect/>
          </a:stretch>
        </p:blipFill>
        <p:spPr>
          <a:xfrm>
            <a:off x="457199" y="1129790"/>
            <a:ext cx="3182051" cy="3182051"/>
          </a:xfrm>
          <a:prstGeom prst="rect">
            <a:avLst/>
          </a:prstGeom>
        </p:spPr>
      </p:pic>
      <p:grpSp>
        <p:nvGrpSpPr>
          <p:cNvPr id="6" name="Group 5">
            <a:extLst>
              <a:ext uri="{FF2B5EF4-FFF2-40B4-BE49-F238E27FC236}">
                <a16:creationId xmlns:a16="http://schemas.microsoft.com/office/drawing/2014/main" id="{901AA18E-DD79-334D-AB4F-79DAE6422F6F}"/>
              </a:ext>
            </a:extLst>
          </p:cNvPr>
          <p:cNvGrpSpPr/>
          <p:nvPr/>
        </p:nvGrpSpPr>
        <p:grpSpPr>
          <a:xfrm>
            <a:off x="636105" y="3366223"/>
            <a:ext cx="685800" cy="683813"/>
            <a:chOff x="636105" y="3366223"/>
            <a:chExt cx="685800" cy="683813"/>
          </a:xfrm>
        </p:grpSpPr>
        <p:sp>
          <p:nvSpPr>
            <p:cNvPr id="5" name="Oval 4">
              <a:extLst>
                <a:ext uri="{FF2B5EF4-FFF2-40B4-BE49-F238E27FC236}">
                  <a16:creationId xmlns:a16="http://schemas.microsoft.com/office/drawing/2014/main" id="{86A08494-4503-EB42-9291-85D0B8F56CB8}"/>
                </a:ext>
              </a:extLst>
            </p:cNvPr>
            <p:cNvSpPr>
              <a:spLocks noChangeAspect="1"/>
            </p:cNvSpPr>
            <p:nvPr/>
          </p:nvSpPr>
          <p:spPr>
            <a:xfrm>
              <a:off x="636105" y="3366223"/>
              <a:ext cx="685800" cy="68381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1C5418E-D595-6B4F-ABFC-A0E31D494DC8}"/>
                </a:ext>
              </a:extLst>
            </p:cNvPr>
            <p:cNvPicPr>
              <a:picLocks noChangeAspect="1"/>
            </p:cNvPicPr>
            <p:nvPr/>
          </p:nvPicPr>
          <p:blipFill>
            <a:blip r:embed="rId3">
              <a:duotone>
                <a:schemeClr val="accent4">
                  <a:shade val="45000"/>
                  <a:satMod val="135000"/>
                </a:schemeClr>
                <a:prstClr val="white"/>
              </a:duotone>
            </a:blip>
            <a:stretch>
              <a:fillRect/>
            </a:stretch>
          </p:blipFill>
          <p:spPr>
            <a:xfrm>
              <a:off x="689448" y="3418572"/>
              <a:ext cx="579114" cy="579114"/>
            </a:xfrm>
            <a:prstGeom prst="rect">
              <a:avLst/>
            </a:prstGeom>
          </p:spPr>
        </p:pic>
      </p:grpSp>
      <p:grpSp>
        <p:nvGrpSpPr>
          <p:cNvPr id="12" name="Group 11">
            <a:extLst>
              <a:ext uri="{FF2B5EF4-FFF2-40B4-BE49-F238E27FC236}">
                <a16:creationId xmlns:a16="http://schemas.microsoft.com/office/drawing/2014/main" id="{94CCCFB3-A473-B747-9E11-D2595E32211B}"/>
              </a:ext>
            </a:extLst>
          </p:cNvPr>
          <p:cNvGrpSpPr/>
          <p:nvPr/>
        </p:nvGrpSpPr>
        <p:grpSpPr>
          <a:xfrm>
            <a:off x="1705324" y="3366222"/>
            <a:ext cx="685800" cy="683813"/>
            <a:chOff x="636105" y="3366223"/>
            <a:chExt cx="685800" cy="683813"/>
          </a:xfrm>
        </p:grpSpPr>
        <p:sp>
          <p:nvSpPr>
            <p:cNvPr id="13" name="Oval 12">
              <a:extLst>
                <a:ext uri="{FF2B5EF4-FFF2-40B4-BE49-F238E27FC236}">
                  <a16:creationId xmlns:a16="http://schemas.microsoft.com/office/drawing/2014/main" id="{7DF22F6C-2D14-A747-978E-6AEFC43A695D}"/>
                </a:ext>
              </a:extLst>
            </p:cNvPr>
            <p:cNvSpPr>
              <a:spLocks noChangeAspect="1"/>
            </p:cNvSpPr>
            <p:nvPr/>
          </p:nvSpPr>
          <p:spPr>
            <a:xfrm>
              <a:off x="636105" y="3366223"/>
              <a:ext cx="685800" cy="68381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140EC0B-F023-6A45-AF55-6413AB8D1273}"/>
                </a:ext>
              </a:extLst>
            </p:cNvPr>
            <p:cNvPicPr>
              <a:picLocks noChangeAspect="1"/>
            </p:cNvPicPr>
            <p:nvPr/>
          </p:nvPicPr>
          <p:blipFill>
            <a:blip r:embed="rId3">
              <a:duotone>
                <a:schemeClr val="accent4">
                  <a:shade val="45000"/>
                  <a:satMod val="135000"/>
                </a:schemeClr>
                <a:prstClr val="white"/>
              </a:duotone>
            </a:blip>
            <a:stretch>
              <a:fillRect/>
            </a:stretch>
          </p:blipFill>
          <p:spPr>
            <a:xfrm>
              <a:off x="689448" y="3418572"/>
              <a:ext cx="579114" cy="579114"/>
            </a:xfrm>
            <a:prstGeom prst="rect">
              <a:avLst/>
            </a:prstGeom>
          </p:spPr>
        </p:pic>
      </p:grpSp>
      <p:grpSp>
        <p:nvGrpSpPr>
          <p:cNvPr id="15" name="Group 14">
            <a:extLst>
              <a:ext uri="{FF2B5EF4-FFF2-40B4-BE49-F238E27FC236}">
                <a16:creationId xmlns:a16="http://schemas.microsoft.com/office/drawing/2014/main" id="{0B9186F1-1B74-2143-A741-43E007D03B41}"/>
              </a:ext>
            </a:extLst>
          </p:cNvPr>
          <p:cNvGrpSpPr/>
          <p:nvPr/>
        </p:nvGrpSpPr>
        <p:grpSpPr>
          <a:xfrm>
            <a:off x="2774543" y="3366221"/>
            <a:ext cx="685800" cy="683813"/>
            <a:chOff x="636105" y="3366223"/>
            <a:chExt cx="685800" cy="683813"/>
          </a:xfrm>
        </p:grpSpPr>
        <p:sp>
          <p:nvSpPr>
            <p:cNvPr id="16" name="Oval 15">
              <a:extLst>
                <a:ext uri="{FF2B5EF4-FFF2-40B4-BE49-F238E27FC236}">
                  <a16:creationId xmlns:a16="http://schemas.microsoft.com/office/drawing/2014/main" id="{6B0A086C-6C61-4349-B913-B2F820F81E16}"/>
                </a:ext>
              </a:extLst>
            </p:cNvPr>
            <p:cNvSpPr>
              <a:spLocks noChangeAspect="1"/>
            </p:cNvSpPr>
            <p:nvPr/>
          </p:nvSpPr>
          <p:spPr>
            <a:xfrm>
              <a:off x="636105" y="3366223"/>
              <a:ext cx="685800" cy="68381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EC22227-6C00-5E4A-AB6D-155A0389956E}"/>
                </a:ext>
              </a:extLst>
            </p:cNvPr>
            <p:cNvPicPr>
              <a:picLocks noChangeAspect="1"/>
            </p:cNvPicPr>
            <p:nvPr/>
          </p:nvPicPr>
          <p:blipFill>
            <a:blip r:embed="rId3">
              <a:duotone>
                <a:schemeClr val="accent4">
                  <a:shade val="45000"/>
                  <a:satMod val="135000"/>
                </a:schemeClr>
                <a:prstClr val="white"/>
              </a:duotone>
            </a:blip>
            <a:stretch>
              <a:fillRect/>
            </a:stretch>
          </p:blipFill>
          <p:spPr>
            <a:xfrm>
              <a:off x="689448" y="3418572"/>
              <a:ext cx="579114" cy="579114"/>
            </a:xfrm>
            <a:prstGeom prst="rect">
              <a:avLst/>
            </a:prstGeom>
          </p:spPr>
        </p:pic>
      </p:grpSp>
      <p:sp>
        <p:nvSpPr>
          <p:cNvPr id="8" name="Rectangle 7">
            <a:extLst>
              <a:ext uri="{FF2B5EF4-FFF2-40B4-BE49-F238E27FC236}">
                <a16:creationId xmlns:a16="http://schemas.microsoft.com/office/drawing/2014/main" id="{4296C111-6C1C-CA47-AC8C-C660A8756ECB}"/>
              </a:ext>
            </a:extLst>
          </p:cNvPr>
          <p:cNvSpPr/>
          <p:nvPr/>
        </p:nvSpPr>
        <p:spPr>
          <a:xfrm>
            <a:off x="979005" y="1145816"/>
            <a:ext cx="2138438" cy="13360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6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8E5E434-36A1-A546-A30F-9ADC7780B1AC}"/>
              </a:ext>
            </a:extLst>
          </p:cNvPr>
          <p:cNvPicPr>
            <a:picLocks noChangeAspect="1"/>
          </p:cNvPicPr>
          <p:nvPr/>
        </p:nvPicPr>
        <p:blipFill>
          <a:blip r:embed="rId4">
            <a:lum bright="70000" contrast="-70000"/>
          </a:blip>
          <a:stretch>
            <a:fillRect/>
          </a:stretch>
        </p:blipFill>
        <p:spPr>
          <a:xfrm>
            <a:off x="1284499" y="974860"/>
            <a:ext cx="1527450" cy="1527450"/>
          </a:xfrm>
          <a:prstGeom prst="rect">
            <a:avLst/>
          </a:prstGeom>
        </p:spPr>
      </p:pic>
      <p:sp>
        <p:nvSpPr>
          <p:cNvPr id="9" name="Content Placeholder 4">
            <a:extLst>
              <a:ext uri="{FF2B5EF4-FFF2-40B4-BE49-F238E27FC236}">
                <a16:creationId xmlns:a16="http://schemas.microsoft.com/office/drawing/2014/main" id="{BC36784D-2630-EC9B-82E4-69470AE463EB}"/>
              </a:ext>
            </a:extLst>
          </p:cNvPr>
          <p:cNvSpPr txBox="1">
            <a:spLocks/>
          </p:cNvSpPr>
          <p:nvPr/>
        </p:nvSpPr>
        <p:spPr>
          <a:xfrm>
            <a:off x="4264587" y="1836295"/>
            <a:ext cx="4138727" cy="1896256"/>
          </a:xfrm>
          <a:prstGeom prst="rect">
            <a:avLst/>
          </a:prstGeom>
          <a:solidFill>
            <a:schemeClr val="accent3">
              <a:lumMod val="20000"/>
              <a:lumOff val="80000"/>
            </a:schemeClr>
          </a:solidFill>
        </p:spPr>
        <p:txBody>
          <a:bodyPr vert="horz" lIns="91440" tIns="0" rIns="91440" bIns="0" rtlCol="0" anchor="ctr" anchorCtr="0">
            <a:noAutofit/>
          </a:bodyPr>
          <a:lstStyle>
            <a:lvl1pPr marL="171450" indent="-171450" algn="l" defTabSz="685800" rtl="0" eaLnBrk="1" latinLnBrk="0" hangingPunct="1">
              <a:lnSpc>
                <a:spcPct val="120000"/>
              </a:lnSpc>
              <a:spcBef>
                <a:spcPts val="600"/>
              </a:spcBef>
              <a:spcAft>
                <a:spcPts val="600"/>
              </a:spcAft>
              <a:buFont typeface="Arial" panose="020B0604020202020204" pitchFamily="34" charset="0"/>
              <a:buChar char="•"/>
              <a:defRPr sz="1000" b="1"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r>
              <a:rPr lang="en-US" b="0" dirty="0">
                <a:solidFill>
                  <a:schemeClr val="tx1"/>
                </a:solidFill>
                <a:cs typeface="Arial" panose="020B0604020202020204" pitchFamily="34" charset="0"/>
              </a:rPr>
              <a:t>Scamming is a very common occurrence. One form of scamming is performed by merchants: fraudulent merchants sell false or damaged goods – or – in a remote commerce scenario – fail to deliver at all.  </a:t>
            </a:r>
            <a:endParaRPr lang="en-US" b="0" strike="sngStrike" dirty="0">
              <a:solidFill>
                <a:schemeClr val="tx1"/>
              </a:solidFill>
              <a:cs typeface="Arial" panose="020B0604020202020204" pitchFamily="34" charset="0"/>
            </a:endParaRPr>
          </a:p>
          <a:p>
            <a:r>
              <a:rPr lang="en-US" b="0" dirty="0">
                <a:solidFill>
                  <a:schemeClr val="tx1"/>
                </a:solidFill>
                <a:cs typeface="Arial" panose="020B0604020202020204" pitchFamily="34" charset="0"/>
              </a:rPr>
              <a:t>Closing fraudulent merchant accounts is fairly easy to do but the fraudster will often simply open another merchant account.  This may be within the same payment scheme, or in another scheme.</a:t>
            </a:r>
          </a:p>
        </p:txBody>
      </p:sp>
    </p:spTree>
    <p:extLst>
      <p:ext uri="{BB962C8B-B14F-4D97-AF65-F5344CB8AC3E}">
        <p14:creationId xmlns:p14="http://schemas.microsoft.com/office/powerpoint/2010/main" val="3051623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E99828-CFE1-8D40-8C01-7ED36FDC414F}"/>
              </a:ext>
            </a:extLst>
          </p:cNvPr>
          <p:cNvSpPr>
            <a:spLocks noGrp="1"/>
          </p:cNvSpPr>
          <p:nvPr>
            <p:ph type="title"/>
          </p:nvPr>
        </p:nvSpPr>
        <p:spPr/>
        <p:txBody>
          <a:bodyPr/>
          <a:lstStyle/>
          <a:p>
            <a:r>
              <a:rPr lang="en-US" sz="1800" dirty="0"/>
              <a:t>Fraudulent Merchants Scamming Consumers: Mitigation Tactics</a:t>
            </a:r>
            <a:br>
              <a:rPr lang="en-US" sz="1800" dirty="0"/>
            </a:br>
            <a:br>
              <a:rPr lang="en-US" sz="1800" dirty="0"/>
            </a:br>
            <a:endParaRPr lang="en-US" sz="1800" dirty="0"/>
          </a:p>
        </p:txBody>
      </p:sp>
      <p:sp>
        <p:nvSpPr>
          <p:cNvPr id="19" name="Rectangle 18">
            <a:extLst>
              <a:ext uri="{FF2B5EF4-FFF2-40B4-BE49-F238E27FC236}">
                <a16:creationId xmlns:a16="http://schemas.microsoft.com/office/drawing/2014/main" id="{3F312EAD-06E4-B6CC-1F98-A3F60C819D57}"/>
              </a:ext>
            </a:extLst>
          </p:cNvPr>
          <p:cNvSpPr/>
          <p:nvPr/>
        </p:nvSpPr>
        <p:spPr>
          <a:xfrm>
            <a:off x="457199" y="1169233"/>
            <a:ext cx="6502011" cy="1608868"/>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sz="1200" b="1" dirty="0">
                <a:solidFill>
                  <a:schemeClr val="tx1"/>
                </a:solidFill>
                <a:latin typeface="+mj-lt"/>
              </a:rPr>
              <a:t>Best Practice: KYC Controls</a:t>
            </a:r>
            <a:endParaRPr lang="en-US" sz="1200" b="1" strike="sngStrike" dirty="0">
              <a:solidFill>
                <a:schemeClr val="tx1"/>
              </a:solidFill>
              <a:latin typeface="+mj-lt"/>
            </a:endParaRPr>
          </a:p>
          <a:p>
            <a:pPr marL="0" indent="0">
              <a:buNone/>
            </a:pPr>
            <a:endParaRPr lang="en-US" sz="1200" b="1" strike="sngStrike" dirty="0">
              <a:solidFill>
                <a:schemeClr val="tx1"/>
              </a:solidFill>
              <a:latin typeface="+mj-lt"/>
            </a:endParaRPr>
          </a:p>
          <a:p>
            <a:pPr defTabSz="1218780">
              <a:lnSpc>
                <a:spcPts val="1300"/>
              </a:lnSpc>
              <a:spcAft>
                <a:spcPts val="300"/>
              </a:spcAft>
              <a:defRPr/>
            </a:pPr>
            <a:r>
              <a:rPr lang="en-US" sz="1000" dirty="0">
                <a:solidFill>
                  <a:schemeClr val="tx1"/>
                </a:solidFill>
                <a:latin typeface="Arial" panose="020B0604020202020204" pitchFamily="34" charset="0"/>
                <a:cs typeface="Arial" panose="020B0604020202020204" pitchFamily="34" charset="0"/>
              </a:rPr>
              <a:t>Financial institutions can align controls to each customer risk profile and KYC tier to manage their risk exposure.</a:t>
            </a:r>
          </a:p>
          <a:p>
            <a:pPr defTabSz="1218780">
              <a:lnSpc>
                <a:spcPts val="1300"/>
              </a:lnSpc>
              <a:spcAft>
                <a:spcPts val="300"/>
              </a:spcAft>
              <a:defRPr/>
            </a:pPr>
            <a:r>
              <a:rPr lang="en-US" sz="1000" dirty="0">
                <a:solidFill>
                  <a:schemeClr val="tx1"/>
                </a:solidFill>
                <a:latin typeface="Arial" panose="020B0604020202020204" pitchFamily="34" charset="0"/>
                <a:cs typeface="Arial" panose="020B0604020202020204" pitchFamily="34" charset="0"/>
              </a:rPr>
              <a:t>Controls may pause services. For example, institutions may require that a new merchant account cannot withdraw funds deposited into their account for a certain (short) time period. </a:t>
            </a:r>
          </a:p>
          <a:p>
            <a:pPr defTabSz="1218780">
              <a:lnSpc>
                <a:spcPts val="1300"/>
              </a:lnSpc>
              <a:spcAft>
                <a:spcPts val="300"/>
              </a:spcAft>
              <a:defRPr/>
            </a:pPr>
            <a:r>
              <a:rPr lang="en-US" sz="1000" dirty="0">
                <a:solidFill>
                  <a:schemeClr val="tx1"/>
                </a:solidFill>
                <a:latin typeface="Arial" panose="020B0604020202020204" pitchFamily="34" charset="0"/>
                <a:cs typeface="Arial" panose="020B0604020202020204" pitchFamily="34" charset="0"/>
              </a:rPr>
              <a:t>Controls may limit services. Limits on the value or volume of transactions that a new merchant account is permitted to conduct can also be beneficial. While the application of limits is not strictly a fraud prevention tool, applying these limits may minimize the financial impact of fraud events. </a:t>
            </a:r>
          </a:p>
        </p:txBody>
      </p:sp>
      <p:sp>
        <p:nvSpPr>
          <p:cNvPr id="17" name="Rectangle 16">
            <a:extLst>
              <a:ext uri="{FF2B5EF4-FFF2-40B4-BE49-F238E27FC236}">
                <a16:creationId xmlns:a16="http://schemas.microsoft.com/office/drawing/2014/main" id="{F5B4B5CB-53A3-5786-1BB4-8645C7AE2328}"/>
              </a:ext>
            </a:extLst>
          </p:cNvPr>
          <p:cNvSpPr/>
          <p:nvPr/>
        </p:nvSpPr>
        <p:spPr>
          <a:xfrm>
            <a:off x="2184789" y="2961326"/>
            <a:ext cx="6502012" cy="1692630"/>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sz="1200" b="1" dirty="0">
                <a:solidFill>
                  <a:schemeClr val="tx1"/>
                </a:solidFill>
                <a:latin typeface="+mj-lt"/>
              </a:rPr>
              <a:t>Best Practice: Bad Actors Lists</a:t>
            </a:r>
            <a:endParaRPr lang="en-US" sz="1200" b="1" strike="sngStrike" dirty="0">
              <a:solidFill>
                <a:schemeClr val="tx1"/>
              </a:solidFill>
              <a:latin typeface="+mj-lt"/>
            </a:endParaRPr>
          </a:p>
          <a:p>
            <a:pPr marL="0" indent="0">
              <a:buNone/>
            </a:pPr>
            <a:endParaRPr lang="en-US" sz="1200" b="1" strike="sngStrike" dirty="0">
              <a:solidFill>
                <a:schemeClr val="tx1"/>
              </a:solidFill>
              <a:latin typeface="+mj-lt"/>
            </a:endParaRPr>
          </a:p>
          <a:p>
            <a:r>
              <a:rPr lang="en-US" sz="1000" dirty="0">
                <a:solidFill>
                  <a:schemeClr val="tx1"/>
                </a:solidFill>
                <a:latin typeface="Arial" panose="020B0604020202020204" pitchFamily="34" charset="0"/>
                <a:cs typeface="Arial" panose="020B0604020202020204" pitchFamily="34" charset="0"/>
              </a:rPr>
              <a:t>The best mitigation for this is a persistent merchant identity. The scheme can provide DFSPs with the capability to submit a list of bad actors so that they can “see” the same bad actor when they pop up with a different account. During a transaction, the scheme can screen the transaction against the list, and reject any that trigger the list.</a:t>
            </a:r>
          </a:p>
          <a:p>
            <a:endParaRPr lang="en-US" sz="1000" dirty="0">
              <a:solidFill>
                <a:schemeClr val="tx1"/>
              </a:solidFill>
              <a:latin typeface="Arial" panose="020B0604020202020204" pitchFamily="34" charset="0"/>
              <a:cs typeface="Arial" panose="020B0604020202020204" pitchFamily="34" charset="0"/>
            </a:endParaRPr>
          </a:p>
          <a:p>
            <a:r>
              <a:rPr lang="en-US" sz="1000" dirty="0">
                <a:solidFill>
                  <a:schemeClr val="tx1"/>
                </a:solidFill>
                <a:latin typeface="Arial" panose="020B0604020202020204" pitchFamily="34" charset="0"/>
                <a:cs typeface="Arial" panose="020B0604020202020204" pitchFamily="34" charset="0"/>
              </a:rPr>
              <a:t>Single Fast Payment schemes, and QR Code Repositories in shared QR implementations, have the opportunity to implement a common merchant ID.  Tying it to biometric national identity of business owners is a further step that can address this type of fraud. </a:t>
            </a:r>
            <a:endParaRPr lang="en-US" sz="1200" b="1" dirty="0">
              <a:solidFill>
                <a:schemeClr val="tx1"/>
              </a:solidFill>
              <a:latin typeface="+mj-lt"/>
            </a:endParaRPr>
          </a:p>
        </p:txBody>
      </p:sp>
      <p:pic>
        <p:nvPicPr>
          <p:cNvPr id="6" name="Graphic 5" descr="Employee badge with solid fill">
            <a:extLst>
              <a:ext uri="{FF2B5EF4-FFF2-40B4-BE49-F238E27FC236}">
                <a16:creationId xmlns:a16="http://schemas.microsoft.com/office/drawing/2014/main" id="{F7A36402-5703-C198-F9D3-DC55DA7432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922" y="3106382"/>
            <a:ext cx="1402517" cy="1402517"/>
          </a:xfrm>
          <a:prstGeom prst="rect">
            <a:avLst/>
          </a:prstGeom>
        </p:spPr>
      </p:pic>
      <p:pic>
        <p:nvPicPr>
          <p:cNvPr id="8" name="Graphic 7" descr="List with solid fill">
            <a:extLst>
              <a:ext uri="{FF2B5EF4-FFF2-40B4-BE49-F238E27FC236}">
                <a16:creationId xmlns:a16="http://schemas.microsoft.com/office/drawing/2014/main" id="{49FCF941-0A1D-ACE4-9F97-698577E0A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89558" y="1267333"/>
            <a:ext cx="1412668" cy="1412668"/>
          </a:xfrm>
          <a:prstGeom prst="rect">
            <a:avLst/>
          </a:prstGeom>
        </p:spPr>
      </p:pic>
    </p:spTree>
    <p:extLst>
      <p:ext uri="{BB962C8B-B14F-4D97-AF65-F5344CB8AC3E}">
        <p14:creationId xmlns:p14="http://schemas.microsoft.com/office/powerpoint/2010/main" val="29958848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E3959E2-5761-44D4-DF6C-F4E79B66CF60}"/>
              </a:ext>
            </a:extLst>
          </p:cNvPr>
          <p:cNvSpPr/>
          <p:nvPr/>
        </p:nvSpPr>
        <p:spPr>
          <a:xfrm>
            <a:off x="832622" y="1672762"/>
            <a:ext cx="7478752" cy="310611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t" anchorCtr="0"/>
          <a:lstStyle/>
          <a:p>
            <a:pPr algn="ctr"/>
            <a:r>
              <a:rPr lang="en-US" sz="1200" b="1" dirty="0">
                <a:solidFill>
                  <a:schemeClr val="tx1"/>
                </a:solidFill>
                <a:latin typeface="+mj-lt"/>
              </a:rPr>
              <a:t>Best Practice: Authenticate End Users</a:t>
            </a:r>
          </a:p>
          <a:p>
            <a:pPr algn="ctr"/>
            <a:r>
              <a:rPr lang="en-US" sz="1000" b="1" dirty="0">
                <a:solidFill>
                  <a:schemeClr val="tx1"/>
                </a:solidFill>
                <a:latin typeface="+mj-lt"/>
              </a:rPr>
              <a:t>DFSPs can utilize multiple tools and controls to authenticate end users. Layering these tools, as in Multi-Factor Authentication, more effectively prevents fraud.</a:t>
            </a:r>
          </a:p>
          <a:p>
            <a:endParaRPr lang="en-US" sz="1200" b="1" dirty="0">
              <a:solidFill>
                <a:schemeClr val="tx1"/>
              </a:solidFill>
              <a:highlight>
                <a:srgbClr val="FFFF00"/>
              </a:highlight>
              <a:latin typeface="+mj-lt"/>
            </a:endParaRPr>
          </a:p>
        </p:txBody>
      </p:sp>
      <p:sp>
        <p:nvSpPr>
          <p:cNvPr id="3" name="Title 2">
            <a:extLst>
              <a:ext uri="{FF2B5EF4-FFF2-40B4-BE49-F238E27FC236}">
                <a16:creationId xmlns:a16="http://schemas.microsoft.com/office/drawing/2014/main" id="{F0E99828-CFE1-8D40-8C01-7ED36FDC414F}"/>
              </a:ext>
            </a:extLst>
          </p:cNvPr>
          <p:cNvSpPr>
            <a:spLocks noGrp="1"/>
          </p:cNvSpPr>
          <p:nvPr>
            <p:ph type="title"/>
          </p:nvPr>
        </p:nvSpPr>
        <p:spPr/>
        <p:txBody>
          <a:bodyPr/>
          <a:lstStyle/>
          <a:p>
            <a:r>
              <a:rPr lang="en-US" dirty="0"/>
              <a:t>Other Innate QR Code Security Capabilities </a:t>
            </a:r>
          </a:p>
        </p:txBody>
      </p:sp>
      <p:sp>
        <p:nvSpPr>
          <p:cNvPr id="4" name="Content Placeholder 3">
            <a:extLst>
              <a:ext uri="{FF2B5EF4-FFF2-40B4-BE49-F238E27FC236}">
                <a16:creationId xmlns:a16="http://schemas.microsoft.com/office/drawing/2014/main" id="{13E262AA-24E6-7440-88AA-449AE27A87B0}"/>
              </a:ext>
            </a:extLst>
          </p:cNvPr>
          <p:cNvSpPr>
            <a:spLocks noGrp="1"/>
          </p:cNvSpPr>
          <p:nvPr>
            <p:ph idx="1"/>
          </p:nvPr>
        </p:nvSpPr>
        <p:spPr>
          <a:xfrm>
            <a:off x="1031028" y="3240735"/>
            <a:ext cx="2057400" cy="1515107"/>
          </a:xfrm>
        </p:spPr>
        <p:txBody>
          <a:bodyPr/>
          <a:lstStyle/>
          <a:p>
            <a:pPr algn="ctr">
              <a:spcBef>
                <a:spcPts val="300"/>
              </a:spcBef>
              <a:spcAft>
                <a:spcPts val="300"/>
              </a:spcAft>
              <a:buNone/>
            </a:pPr>
            <a:r>
              <a:rPr lang="en-US" sz="1000" b="1" dirty="0">
                <a:solidFill>
                  <a:schemeClr val="accent2"/>
                </a:solidFill>
              </a:rPr>
              <a:t>Device Identification</a:t>
            </a:r>
          </a:p>
          <a:p>
            <a:pPr algn="just">
              <a:spcBef>
                <a:spcPts val="300"/>
              </a:spcBef>
              <a:spcAft>
                <a:spcPts val="300"/>
              </a:spcAft>
              <a:buNone/>
            </a:pPr>
            <a:r>
              <a:rPr lang="en-US" sz="1000" dirty="0">
                <a:solidFill>
                  <a:schemeClr val="tx1"/>
                </a:solidFill>
              </a:rPr>
              <a:t>Every mobile device has unique characteristics that can be used to fingerprint, or identify, it within a reasonable level of certainty. DFSPs can use this information to verify the end-user identity.</a:t>
            </a:r>
            <a:endParaRPr lang="en-US" sz="1000" b="1" dirty="0">
              <a:solidFill>
                <a:schemeClr val="accent2"/>
              </a:solidFill>
            </a:endParaRPr>
          </a:p>
        </p:txBody>
      </p:sp>
      <p:sp>
        <p:nvSpPr>
          <p:cNvPr id="2" name="Text Placeholder 1">
            <a:extLst>
              <a:ext uri="{FF2B5EF4-FFF2-40B4-BE49-F238E27FC236}">
                <a16:creationId xmlns:a16="http://schemas.microsoft.com/office/drawing/2014/main" id="{7835F37B-AA31-6347-9E23-A6AB309141E3}"/>
              </a:ext>
            </a:extLst>
          </p:cNvPr>
          <p:cNvSpPr>
            <a:spLocks noGrp="1"/>
          </p:cNvSpPr>
          <p:nvPr>
            <p:ph type="body" sz="quarter" idx="10"/>
          </p:nvPr>
        </p:nvSpPr>
        <p:spPr>
          <a:xfrm>
            <a:off x="457200" y="901700"/>
            <a:ext cx="8229600" cy="713513"/>
          </a:xfrm>
        </p:spPr>
        <p:txBody>
          <a:bodyPr/>
          <a:lstStyle/>
          <a:p>
            <a:r>
              <a:rPr lang="en-US" b="0" dirty="0">
                <a:solidFill>
                  <a:schemeClr val="tx1"/>
                </a:solidFill>
              </a:rPr>
              <a:t>Whether the QR code is merchant or consumer-presented, at least one of the transaction participants must use a mobile device. Either the central repository or an individual scheme could authenticate the end user using one or more of the data points below:</a:t>
            </a:r>
          </a:p>
        </p:txBody>
      </p:sp>
      <p:sp>
        <p:nvSpPr>
          <p:cNvPr id="11" name="Content Placeholder 10">
            <a:extLst>
              <a:ext uri="{FF2B5EF4-FFF2-40B4-BE49-F238E27FC236}">
                <a16:creationId xmlns:a16="http://schemas.microsoft.com/office/drawing/2014/main" id="{584AE0B6-B66D-3B40-BA58-E2A79274F6C8}"/>
              </a:ext>
            </a:extLst>
          </p:cNvPr>
          <p:cNvSpPr>
            <a:spLocks noGrp="1"/>
          </p:cNvSpPr>
          <p:nvPr>
            <p:ph idx="11"/>
          </p:nvPr>
        </p:nvSpPr>
        <p:spPr>
          <a:xfrm>
            <a:off x="3509466" y="3240735"/>
            <a:ext cx="2057400" cy="1670516"/>
          </a:xfrm>
        </p:spPr>
        <p:txBody>
          <a:bodyPr/>
          <a:lstStyle/>
          <a:p>
            <a:pPr algn="ctr">
              <a:spcBef>
                <a:spcPts val="300"/>
              </a:spcBef>
              <a:spcAft>
                <a:spcPts val="300"/>
              </a:spcAft>
            </a:pPr>
            <a:r>
              <a:rPr lang="en-US" sz="1000" b="1" dirty="0">
                <a:solidFill>
                  <a:schemeClr val="accent2"/>
                </a:solidFill>
              </a:rPr>
              <a:t>Biometric Authentication</a:t>
            </a:r>
          </a:p>
          <a:p>
            <a:pPr algn="just">
              <a:spcBef>
                <a:spcPts val="300"/>
              </a:spcBef>
              <a:spcAft>
                <a:spcPts val="300"/>
              </a:spcAft>
              <a:buNone/>
            </a:pPr>
            <a:r>
              <a:rPr lang="en-US" sz="1000" dirty="0">
                <a:solidFill>
                  <a:schemeClr val="tx1"/>
                </a:solidFill>
              </a:rPr>
              <a:t>Increasingly, mobile devices use a biometric authentication mechanism to allow users to control device access.  QR based payment apps can leverage these built-in device authentication mechanisms. </a:t>
            </a:r>
          </a:p>
        </p:txBody>
      </p:sp>
      <p:sp>
        <p:nvSpPr>
          <p:cNvPr id="13" name="Content Placeholder 3">
            <a:extLst>
              <a:ext uri="{FF2B5EF4-FFF2-40B4-BE49-F238E27FC236}">
                <a16:creationId xmlns:a16="http://schemas.microsoft.com/office/drawing/2014/main" id="{A9FF4FEE-63E6-7D46-A34E-B354585F9460}"/>
              </a:ext>
            </a:extLst>
          </p:cNvPr>
          <p:cNvSpPr txBox="1">
            <a:spLocks/>
          </p:cNvSpPr>
          <p:nvPr/>
        </p:nvSpPr>
        <p:spPr>
          <a:xfrm>
            <a:off x="457201" y="959249"/>
            <a:ext cx="8154364" cy="921020"/>
          </a:xfrm>
          <a:prstGeom prst="rect">
            <a:avLst/>
          </a:prstGeom>
        </p:spPr>
        <p:txBody>
          <a:bodyPr vert="horz" lIns="0" tIns="0" rIns="0" bIns="0" rtlCol="0">
            <a:noAutofit/>
          </a:bodyPr>
          <a:lst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125" b="0" i="0" kern="1200">
                <a:solidFill>
                  <a:schemeClr val="accent6">
                    <a:lumMod val="65000"/>
                    <a:lumOff val="35000"/>
                  </a:schemeClr>
                </a:solidFill>
                <a:latin typeface="Arial" panose="020B0604020202020204" pitchFamily="34" charset="0"/>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Char char="​"/>
              <a:defRPr sz="1125" b="0" i="0" kern="1200">
                <a:solidFill>
                  <a:schemeClr val="accent6">
                    <a:lumMod val="65000"/>
                    <a:lumOff val="35000"/>
                  </a:schemeClr>
                </a:solidFill>
                <a:latin typeface="Arial" panose="020B0604020202020204" pitchFamily="34" charset="0"/>
                <a:ea typeface="+mn-ea"/>
                <a:cs typeface="+mn-cs"/>
              </a:defRPr>
            </a:lvl2pPr>
            <a:lvl3pPr marL="0" indent="0" algn="l" defTabSz="685800" rtl="0" eaLnBrk="1" latinLnBrk="0" hangingPunct="1">
              <a:lnSpc>
                <a:spcPct val="110000"/>
              </a:lnSpc>
              <a:spcBef>
                <a:spcPts val="450"/>
              </a:spcBef>
              <a:spcAft>
                <a:spcPts val="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825"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125"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825" b="0" i="0" kern="1200">
                <a:solidFill>
                  <a:schemeClr val="accent6">
                    <a:lumMod val="65000"/>
                    <a:lumOff val="35000"/>
                  </a:schemeClr>
                </a:solidFill>
                <a:latin typeface="Arial" panose="020B0604020202020204" pitchFamily="34" charset="0"/>
                <a:ea typeface="+mn-ea"/>
                <a:cs typeface="+mn-cs"/>
              </a:defRPr>
            </a:lvl9pPr>
          </a:lstStyle>
          <a:p>
            <a:pPr algn="just">
              <a:lnSpc>
                <a:spcPct val="100000"/>
              </a:lnSpc>
              <a:spcBef>
                <a:spcPts val="0"/>
              </a:spcBef>
              <a:spcAft>
                <a:spcPts val="600"/>
              </a:spcAft>
              <a:buNone/>
            </a:pPr>
            <a:endParaRPr lang="en-US" sz="1200" dirty="0">
              <a:solidFill>
                <a:schemeClr val="tx1"/>
              </a:solidFill>
            </a:endParaRPr>
          </a:p>
        </p:txBody>
      </p:sp>
      <p:sp>
        <p:nvSpPr>
          <p:cNvPr id="21" name="Content Placeholder 10">
            <a:extLst>
              <a:ext uri="{FF2B5EF4-FFF2-40B4-BE49-F238E27FC236}">
                <a16:creationId xmlns:a16="http://schemas.microsoft.com/office/drawing/2014/main" id="{E5631ACA-0E82-D571-D23D-D20B28BE4339}"/>
              </a:ext>
            </a:extLst>
          </p:cNvPr>
          <p:cNvSpPr txBox="1">
            <a:spLocks/>
          </p:cNvSpPr>
          <p:nvPr/>
        </p:nvSpPr>
        <p:spPr>
          <a:xfrm>
            <a:off x="5987904" y="3240735"/>
            <a:ext cx="2057400" cy="1591065"/>
          </a:xfrm>
          <a:prstGeom prst="rect">
            <a:avLst/>
          </a:prstGeom>
        </p:spPr>
        <p:txBody>
          <a:bodyPr vert="horz" lIns="0" tIns="0" rIns="0" bIns="0" rtlCol="0">
            <a:noAutofit/>
          </a:bodyPr>
          <a:lstStyle>
            <a:lvl1pPr marL="0" indent="0" algn="l" defTabSz="685800" rtl="0" eaLnBrk="1" latinLnBrk="0" hangingPunct="1">
              <a:lnSpc>
                <a:spcPct val="120000"/>
              </a:lnSpc>
              <a:spcBef>
                <a:spcPts val="600"/>
              </a:spcBef>
              <a:spcAft>
                <a:spcPts val="600"/>
              </a:spcAft>
              <a:buFont typeface="Arial" panose="020B0604020202020204" pitchFamily="34" charset="0"/>
              <a:buNone/>
              <a:defRPr sz="1100" b="0" i="0" kern="1200">
                <a:solidFill>
                  <a:schemeClr val="accent6">
                    <a:lumMod val="65000"/>
                    <a:lumOff val="35000"/>
                  </a:schemeClr>
                </a:solidFill>
                <a:latin typeface="Arial" panose="020B0604020202020204" pitchFamily="34" charset="0"/>
                <a:ea typeface="+mn-ea"/>
                <a:cs typeface="+mn-cs"/>
              </a:defRPr>
            </a:lvl1pPr>
            <a:lvl2pPr marL="458788" indent="-230188" algn="l" defTabSz="685800" rtl="0" eaLnBrk="1" latinLnBrk="0" hangingPunct="1">
              <a:lnSpc>
                <a:spcPct val="120000"/>
              </a:lnSpc>
              <a:spcBef>
                <a:spcPts val="600"/>
              </a:spcBef>
              <a:spcAft>
                <a:spcPts val="600"/>
              </a:spcAft>
              <a:buFont typeface="Arial" panose="020B0604020202020204" pitchFamily="34" charset="0"/>
              <a:buChar char="•"/>
              <a:tabLst/>
              <a:defRPr sz="1000" b="0" i="0" kern="1200">
                <a:solidFill>
                  <a:schemeClr val="accent6">
                    <a:lumMod val="65000"/>
                    <a:lumOff val="35000"/>
                  </a:schemeClr>
                </a:solidFill>
                <a:latin typeface="Arial" panose="020B0604020202020204" pitchFamily="34" charset="0"/>
                <a:ea typeface="+mn-ea"/>
                <a:cs typeface="+mn-cs"/>
              </a:defRPr>
            </a:lvl2pPr>
            <a:lvl3pPr marL="404812" indent="0" algn="l" defTabSz="685800" rtl="0" eaLnBrk="1" latinLnBrk="0" hangingPunct="1">
              <a:lnSpc>
                <a:spcPct val="110000"/>
              </a:lnSpc>
              <a:spcBef>
                <a:spcPts val="450"/>
              </a:spcBef>
              <a:spcAft>
                <a:spcPts val="0"/>
              </a:spcAft>
              <a:buFont typeface="Arial" panose="020B0604020202020204" pitchFamily="34" charset="0"/>
              <a:buNone/>
              <a:tabLst/>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14000"/>
              </a:lnSpc>
              <a:spcBef>
                <a:spcPts val="45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4pPr>
            <a:lvl5pPr marL="128588" indent="-128588" algn="l" defTabSz="685800" rtl="0" eaLnBrk="1" latinLnBrk="0" hangingPunct="1">
              <a:lnSpc>
                <a:spcPct val="95000"/>
              </a:lnSpc>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Arial" panose="020B0604020202020204" pitchFamily="34" charset="0"/>
              </a:defRPr>
            </a:lvl5pPr>
            <a:lvl6pPr marL="258366" indent="-129779" algn="l" defTabSz="685800" rtl="0" eaLnBrk="1" latinLnBrk="0" hangingPunct="1">
              <a:lnSpc>
                <a:spcPct val="85000"/>
              </a:lnSpc>
              <a:spcBef>
                <a:spcPct val="20000"/>
              </a:spcBef>
              <a:spcAft>
                <a:spcPts val="450"/>
              </a:spcAft>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6pPr>
            <a:lvl7pPr marL="0" indent="0" algn="l" defTabSz="685800" rtl="0" eaLnBrk="1" latinLnBrk="0" hangingPunct="1">
              <a:spcBef>
                <a:spcPts val="450"/>
              </a:spcBef>
              <a:spcAft>
                <a:spcPts val="450"/>
              </a:spcAft>
              <a:buClr>
                <a:schemeClr val="bg2"/>
              </a:buClr>
              <a:buFont typeface="Arial" panose="020B0604020202020204" pitchFamily="34" charset="0"/>
              <a:buChar char="​"/>
              <a:defRPr sz="1000" b="0" i="0" kern="1200" baseline="0">
                <a:solidFill>
                  <a:schemeClr val="accent6">
                    <a:lumMod val="65000"/>
                    <a:lumOff val="35000"/>
                  </a:schemeClr>
                </a:solidFill>
                <a:latin typeface="Arial" panose="020B0604020202020204" pitchFamily="34" charset="0"/>
                <a:ea typeface="+mn-ea"/>
                <a:cs typeface="+mn-cs"/>
              </a:defRPr>
            </a:lvl7pPr>
            <a:lvl8pPr marL="128588" indent="-128588" algn="l" defTabSz="685800" rtl="0" eaLnBrk="1" latinLnBrk="0" hangingPunct="1">
              <a:spcBef>
                <a:spcPts val="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8pPr>
            <a:lvl9pPr marL="258366" indent="-129779" algn="l" defTabSz="685800" rtl="0" eaLnBrk="1" latinLnBrk="0" hangingPunct="1">
              <a:spcBef>
                <a:spcPct val="20000"/>
              </a:spcBef>
              <a:spcAft>
                <a:spcPts val="450"/>
              </a:spcAft>
              <a:buFont typeface="Arial" panose="020B0604020202020204" pitchFamily="34" charset="0"/>
              <a:buChar char="•"/>
              <a:defRPr sz="1000" b="0" i="0" kern="1200">
                <a:solidFill>
                  <a:schemeClr val="accent6">
                    <a:lumMod val="65000"/>
                    <a:lumOff val="35000"/>
                  </a:schemeClr>
                </a:solidFill>
                <a:latin typeface="Arial" panose="020B0604020202020204" pitchFamily="34" charset="0"/>
                <a:ea typeface="+mn-ea"/>
                <a:cs typeface="+mn-cs"/>
              </a:defRPr>
            </a:lvl9pPr>
          </a:lstStyle>
          <a:p>
            <a:pPr algn="ctr">
              <a:spcBef>
                <a:spcPts val="300"/>
              </a:spcBef>
              <a:spcAft>
                <a:spcPts val="300"/>
              </a:spcAft>
            </a:pPr>
            <a:r>
              <a:rPr lang="en-US" sz="1000" b="1" dirty="0">
                <a:solidFill>
                  <a:schemeClr val="accent2"/>
                </a:solidFill>
              </a:rPr>
              <a:t>PIN or Password</a:t>
            </a:r>
          </a:p>
          <a:p>
            <a:pPr algn="just">
              <a:spcBef>
                <a:spcPts val="300"/>
              </a:spcBef>
              <a:spcAft>
                <a:spcPts val="300"/>
              </a:spcAft>
            </a:pPr>
            <a:r>
              <a:rPr lang="en-US" sz="1000" dirty="0">
                <a:solidFill>
                  <a:schemeClr val="tx1"/>
                </a:solidFill>
              </a:rPr>
              <a:t>A PIN or password is a knowledge-based method to verify  that the sender is who they claim to be.  QR based payment apps can require users to set an additional, app-specific PIN. </a:t>
            </a:r>
          </a:p>
        </p:txBody>
      </p:sp>
      <p:pic>
        <p:nvPicPr>
          <p:cNvPr id="1030" name="Picture 6" descr="mobile lock password Icon 4314567">
            <a:extLst>
              <a:ext uri="{FF2B5EF4-FFF2-40B4-BE49-F238E27FC236}">
                <a16:creationId xmlns:a16="http://schemas.microsoft.com/office/drawing/2014/main" id="{1AC25B3B-6B91-246D-EFDA-A7932D9A9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564" y="2482944"/>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bile finger lock Icon 3199220">
            <a:extLst>
              <a:ext uri="{FF2B5EF4-FFF2-40B4-BE49-F238E27FC236}">
                <a16:creationId xmlns:a16="http://schemas.microsoft.com/office/drawing/2014/main" id="{EA6655EA-4BAC-0C29-4E45-4B7182C9E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548" y="2503264"/>
            <a:ext cx="594360" cy="5943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ick, finger, hand, mobile, phone, smartphone ">
            <a:extLst>
              <a:ext uri="{FF2B5EF4-FFF2-40B4-BE49-F238E27FC236}">
                <a16:creationId xmlns:a16="http://schemas.microsoft.com/office/drawing/2014/main" id="{71D20A36-489E-39B1-73A6-64D6777C6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745" y="2528884"/>
            <a:ext cx="549275" cy="54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898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493E43-D3DB-E14E-8009-AD5E36665D55}"/>
              </a:ext>
            </a:extLst>
          </p:cNvPr>
          <p:cNvSpPr>
            <a:spLocks noGrp="1"/>
          </p:cNvSpPr>
          <p:nvPr>
            <p:ph type="body" sz="quarter" idx="10"/>
          </p:nvPr>
        </p:nvSpPr>
        <p:spPr/>
        <p:txBody>
          <a:bodyPr/>
          <a:lstStyle/>
          <a:p>
            <a:r>
              <a:rPr lang="en-US" dirty="0"/>
              <a:t>QR CODES: FUTURE DIRECTIONS</a:t>
            </a:r>
          </a:p>
        </p:txBody>
      </p:sp>
      <p:grpSp>
        <p:nvGrpSpPr>
          <p:cNvPr id="3" name="Group 2">
            <a:extLst>
              <a:ext uri="{FF2B5EF4-FFF2-40B4-BE49-F238E27FC236}">
                <a16:creationId xmlns:a16="http://schemas.microsoft.com/office/drawing/2014/main" id="{F96D1FDD-EDD1-9248-A519-40374BDDF0F0}"/>
              </a:ext>
            </a:extLst>
          </p:cNvPr>
          <p:cNvGrpSpPr/>
          <p:nvPr/>
        </p:nvGrpSpPr>
        <p:grpSpPr bwMode="gray">
          <a:xfrm>
            <a:off x="409698" y="2656240"/>
            <a:ext cx="1541419" cy="1645920"/>
            <a:chOff x="1603722" y="-25168"/>
            <a:chExt cx="1645920" cy="1645920"/>
          </a:xfrm>
        </p:grpSpPr>
        <p:grpSp>
          <p:nvGrpSpPr>
            <p:cNvPr id="4" name="Group 3">
              <a:extLst>
                <a:ext uri="{FF2B5EF4-FFF2-40B4-BE49-F238E27FC236}">
                  <a16:creationId xmlns:a16="http://schemas.microsoft.com/office/drawing/2014/main" id="{104C04F2-A49E-B14D-A501-7103EF59F35F}"/>
                </a:ext>
              </a:extLst>
            </p:cNvPr>
            <p:cNvGrpSpPr/>
            <p:nvPr/>
          </p:nvGrpSpPr>
          <p:grpSpPr bwMode="gray">
            <a:xfrm>
              <a:off x="1603722" y="-25168"/>
              <a:ext cx="1645920" cy="1645920"/>
              <a:chOff x="1603722" y="-25168"/>
              <a:chExt cx="1645920" cy="1645920"/>
            </a:xfrm>
          </p:grpSpPr>
          <p:sp>
            <p:nvSpPr>
              <p:cNvPr id="7" name="Rectangle 6">
                <a:extLst>
                  <a:ext uri="{FF2B5EF4-FFF2-40B4-BE49-F238E27FC236}">
                    <a16:creationId xmlns:a16="http://schemas.microsoft.com/office/drawing/2014/main" id="{004B284A-211F-534A-8857-027C88ED4C28}"/>
                  </a:ext>
                </a:extLst>
              </p:cNvPr>
              <p:cNvSpPr/>
              <p:nvPr/>
            </p:nvSpPr>
            <p:spPr bwMode="gray">
              <a:xfrm>
                <a:off x="1603722" y="-25168"/>
                <a:ext cx="1645920" cy="1645920"/>
              </a:xfrm>
              <a:prstGeom prst="rect">
                <a:avLst/>
              </a:prstGeom>
              <a:solidFill>
                <a:srgbClr val="AC2641"/>
              </a:solidFill>
              <a:ln>
                <a:solidFill>
                  <a:srgbClr val="AC2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8" name="Picture 7">
                <a:extLst>
                  <a:ext uri="{FF2B5EF4-FFF2-40B4-BE49-F238E27FC236}">
                    <a16:creationId xmlns:a16="http://schemas.microsoft.com/office/drawing/2014/main" id="{0E7627EF-81F7-274D-B7B1-5658BA46D070}"/>
                  </a:ext>
                </a:extLst>
              </p:cNvPr>
              <p:cNvPicPr>
                <a:picLocks noChangeAspect="1"/>
              </p:cNvPicPr>
              <p:nvPr/>
            </p:nvPicPr>
            <p:blipFill rotWithShape="1">
              <a:blip r:embed="rId2">
                <a:extLst>
                  <a:ext uri="{28A0092B-C50C-407E-A947-70E740481C1C}">
                    <a14:useLocalDpi xmlns:a14="http://schemas.microsoft.com/office/drawing/2010/main" val="0"/>
                  </a:ext>
                </a:extLst>
              </a:blip>
              <a:srcRect l="-6" b="-3"/>
              <a:stretch/>
            </p:blipFill>
            <p:spPr bwMode="gray">
              <a:xfrm>
                <a:off x="1632657" y="525928"/>
                <a:ext cx="532044" cy="226893"/>
              </a:xfrm>
              <a:prstGeom prst="rect">
                <a:avLst/>
              </a:prstGeom>
            </p:spPr>
          </p:pic>
          <p:pic>
            <p:nvPicPr>
              <p:cNvPr id="9" name="Picture 8">
                <a:extLst>
                  <a:ext uri="{FF2B5EF4-FFF2-40B4-BE49-F238E27FC236}">
                    <a16:creationId xmlns:a16="http://schemas.microsoft.com/office/drawing/2014/main" id="{F6E884CC-13FD-BF49-9A71-F62AB5B20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592092" y="91613"/>
                <a:ext cx="543249" cy="579466"/>
              </a:xfrm>
              <a:prstGeom prst="rect">
                <a:avLst/>
              </a:prstGeom>
            </p:spPr>
          </p:pic>
        </p:grpSp>
        <p:pic>
          <p:nvPicPr>
            <p:cNvPr id="5" name="Picture 4">
              <a:extLst>
                <a:ext uri="{FF2B5EF4-FFF2-40B4-BE49-F238E27FC236}">
                  <a16:creationId xmlns:a16="http://schemas.microsoft.com/office/drawing/2014/main" id="{8F003457-3E3D-0746-9BB6-3E080F0F2C12}"/>
                </a:ext>
              </a:extLst>
            </p:cNvPr>
            <p:cNvPicPr>
              <a:picLocks noChangeAspect="1"/>
            </p:cNvPicPr>
            <p:nvPr/>
          </p:nvPicPr>
          <p:blipFill rotWithShape="1">
            <a:blip r:embed="rId4">
              <a:extLst>
                <a:ext uri="{28A0092B-C50C-407E-A947-70E740481C1C}">
                  <a14:useLocalDpi xmlns:a14="http://schemas.microsoft.com/office/drawing/2010/main" val="0"/>
                </a:ext>
              </a:extLst>
            </a:blip>
            <a:srcRect t="-13119" b="-3"/>
            <a:stretch/>
          </p:blipFill>
          <p:spPr bwMode="gray">
            <a:xfrm>
              <a:off x="1632657" y="752821"/>
              <a:ext cx="1586203" cy="256667"/>
            </a:xfrm>
            <a:prstGeom prst="rect">
              <a:avLst/>
            </a:prstGeom>
          </p:spPr>
        </p:pic>
        <p:pic>
          <p:nvPicPr>
            <p:cNvPr id="6" name="Picture 5">
              <a:extLst>
                <a:ext uri="{FF2B5EF4-FFF2-40B4-BE49-F238E27FC236}">
                  <a16:creationId xmlns:a16="http://schemas.microsoft.com/office/drawing/2014/main" id="{BE8456B1-29C5-E948-8E92-B2BD2A691A94}"/>
                </a:ext>
              </a:extLst>
            </p:cNvPr>
            <p:cNvPicPr>
              <a:picLocks noChangeAspect="1"/>
            </p:cNvPicPr>
            <p:nvPr/>
          </p:nvPicPr>
          <p:blipFill rotWithShape="1">
            <a:blip r:embed="rId5">
              <a:extLst>
                <a:ext uri="{28A0092B-C50C-407E-A947-70E740481C1C}">
                  <a14:useLocalDpi xmlns:a14="http://schemas.microsoft.com/office/drawing/2010/main" val="0"/>
                </a:ext>
              </a:extLst>
            </a:blip>
            <a:srcRect r="-5258" b="-3"/>
            <a:stretch/>
          </p:blipFill>
          <p:spPr bwMode="gray">
            <a:xfrm>
              <a:off x="1632657" y="1053333"/>
              <a:ext cx="1182153" cy="226893"/>
            </a:xfrm>
            <a:prstGeom prst="rect">
              <a:avLst/>
            </a:prstGeom>
          </p:spPr>
        </p:pic>
      </p:grpSp>
    </p:spTree>
    <p:extLst>
      <p:ext uri="{BB962C8B-B14F-4D97-AF65-F5344CB8AC3E}">
        <p14:creationId xmlns:p14="http://schemas.microsoft.com/office/powerpoint/2010/main" val="2685513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QR Codes Support Rapid Transaction Volume Growth</a:t>
            </a:r>
          </a:p>
        </p:txBody>
      </p:sp>
      <p:sp>
        <p:nvSpPr>
          <p:cNvPr id="3" name="Text Placeholder 2">
            <a:extLst>
              <a:ext uri="{FF2B5EF4-FFF2-40B4-BE49-F238E27FC236}">
                <a16:creationId xmlns:a16="http://schemas.microsoft.com/office/drawing/2014/main" id="{C274B621-F8A0-6445-82B9-4355FE96D025}"/>
              </a:ext>
            </a:extLst>
          </p:cNvPr>
          <p:cNvSpPr>
            <a:spLocks noGrp="1"/>
          </p:cNvSpPr>
          <p:nvPr>
            <p:ph type="body" sz="quarter" idx="10"/>
          </p:nvPr>
        </p:nvSpPr>
        <p:spPr>
          <a:xfrm>
            <a:off x="5377934" y="1378576"/>
            <a:ext cx="3308866" cy="3392953"/>
          </a:xfrm>
        </p:spPr>
        <p:txBody>
          <a:bodyPr/>
          <a:lstStyle/>
          <a:p>
            <a:r>
              <a:rPr lang="en-US" b="0" kern="100" dirty="0">
                <a:solidFill>
                  <a:schemeClr val="tx1"/>
                </a:solidFill>
              </a:rPr>
              <a:t>India, Kenya, and Thailand, while still maturing as payments markets, are each undergoing transformational change and rapidly moving from cash based to digital payments.</a:t>
            </a:r>
          </a:p>
          <a:p>
            <a:r>
              <a:rPr lang="en-US" b="0" kern="100" dirty="0">
                <a:solidFill>
                  <a:schemeClr val="tx1"/>
                </a:solidFill>
              </a:rPr>
              <a:t>With the payment infrastructure in place, QR codes for payment initiation are enabling usage of the instant payment systems for a wider variety of use cases. </a:t>
            </a:r>
          </a:p>
          <a:p>
            <a:r>
              <a:rPr lang="en-US" b="0" kern="100" dirty="0">
                <a:solidFill>
                  <a:schemeClr val="tx1"/>
                </a:solidFill>
              </a:rPr>
              <a:t>Merchant payments, a critical use case and a key source of transaction volume, are still gaining traction in these markets, yet are already providing significant transaction volumes to the respective instant payment systems. </a:t>
            </a:r>
          </a:p>
        </p:txBody>
      </p:sp>
      <p:sp>
        <p:nvSpPr>
          <p:cNvPr id="39" name="Rounded Rectangle 38">
            <a:extLst>
              <a:ext uri="{FF2B5EF4-FFF2-40B4-BE49-F238E27FC236}">
                <a16:creationId xmlns:a16="http://schemas.microsoft.com/office/drawing/2014/main" id="{68BBE511-8101-F747-9DE7-8ABF55B1C334}"/>
              </a:ext>
            </a:extLst>
          </p:cNvPr>
          <p:cNvSpPr>
            <a:spLocks/>
          </p:cNvSpPr>
          <p:nvPr/>
        </p:nvSpPr>
        <p:spPr>
          <a:xfrm>
            <a:off x="2257435" y="3142018"/>
            <a:ext cx="685800" cy="39420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latin typeface="Arial" panose="020B0604020202020204" pitchFamily="34" charset="0"/>
              </a:rPr>
              <a:t>10</a:t>
            </a:r>
          </a:p>
        </p:txBody>
      </p:sp>
      <p:sp>
        <p:nvSpPr>
          <p:cNvPr id="41" name="Rounded Rectangle 40">
            <a:extLst>
              <a:ext uri="{FF2B5EF4-FFF2-40B4-BE49-F238E27FC236}">
                <a16:creationId xmlns:a16="http://schemas.microsoft.com/office/drawing/2014/main" id="{1AFEC217-A8EC-F142-8D77-777FDE7C4CA3}"/>
              </a:ext>
            </a:extLst>
          </p:cNvPr>
          <p:cNvSpPr>
            <a:spLocks/>
          </p:cNvSpPr>
          <p:nvPr/>
        </p:nvSpPr>
        <p:spPr>
          <a:xfrm>
            <a:off x="2257435" y="3888185"/>
            <a:ext cx="685800" cy="39420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latin typeface="Arial" panose="020B0604020202020204" pitchFamily="34" charset="0"/>
              </a:rPr>
              <a:t>43</a:t>
            </a:r>
          </a:p>
        </p:txBody>
      </p:sp>
      <p:sp>
        <p:nvSpPr>
          <p:cNvPr id="40" name="Rounded Rectangle 39">
            <a:extLst>
              <a:ext uri="{FF2B5EF4-FFF2-40B4-BE49-F238E27FC236}">
                <a16:creationId xmlns:a16="http://schemas.microsoft.com/office/drawing/2014/main" id="{C6F4D5E3-7C18-A248-83A5-C0518D87597E}"/>
              </a:ext>
            </a:extLst>
          </p:cNvPr>
          <p:cNvSpPr>
            <a:spLocks/>
          </p:cNvSpPr>
          <p:nvPr/>
        </p:nvSpPr>
        <p:spPr>
          <a:xfrm>
            <a:off x="2257435" y="1984188"/>
            <a:ext cx="685800" cy="392084"/>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latin typeface="Arial" panose="020B0604020202020204" pitchFamily="34" charset="0"/>
              </a:rPr>
              <a:t>95</a:t>
            </a:r>
          </a:p>
        </p:txBody>
      </p:sp>
      <p:sp>
        <p:nvSpPr>
          <p:cNvPr id="53" name="TextBox 52">
            <a:extLst>
              <a:ext uri="{FF2B5EF4-FFF2-40B4-BE49-F238E27FC236}">
                <a16:creationId xmlns:a16="http://schemas.microsoft.com/office/drawing/2014/main" id="{89271866-C1F2-9140-AC96-1A20629FC151}"/>
              </a:ext>
            </a:extLst>
          </p:cNvPr>
          <p:cNvSpPr txBox="1"/>
          <p:nvPr/>
        </p:nvSpPr>
        <p:spPr>
          <a:xfrm>
            <a:off x="1206064" y="3075731"/>
            <a:ext cx="914400" cy="526783"/>
          </a:xfrm>
          <a:prstGeom prst="rect">
            <a:avLst/>
          </a:prstGeom>
          <a:noFill/>
        </p:spPr>
        <p:txBody>
          <a:bodyPr wrap="square" lIns="0" tIns="0" rIns="0" bIns="0" rtlCol="0" anchor="ctr">
            <a:noAutofit/>
          </a:bodyPr>
          <a:lstStyle/>
          <a:p>
            <a:pPr lvl="0" algn="r"/>
            <a:r>
              <a:rPr lang="en-US" sz="1125" b="1" dirty="0">
                <a:latin typeface="Arial" panose="020B0604020202020204" pitchFamily="34" charset="0"/>
                <a:cs typeface="Arial" panose="020B0604020202020204" pitchFamily="34" charset="0"/>
              </a:rPr>
              <a:t>India UPI</a:t>
            </a:r>
          </a:p>
          <a:p>
            <a:pPr algn="r"/>
            <a:r>
              <a:rPr lang="en-US" sz="800" i="1" dirty="0">
                <a:solidFill>
                  <a:schemeClr val="accent6">
                    <a:lumMod val="50000"/>
                    <a:lumOff val="50000"/>
                  </a:schemeClr>
                </a:solidFill>
                <a:latin typeface="Arial" panose="020B0604020202020204" pitchFamily="34" charset="0"/>
              </a:rPr>
              <a:t>UPI launched with QR in 2016 </a:t>
            </a:r>
          </a:p>
        </p:txBody>
      </p:sp>
      <p:sp>
        <p:nvSpPr>
          <p:cNvPr id="55" name="TextBox 54">
            <a:extLst>
              <a:ext uri="{FF2B5EF4-FFF2-40B4-BE49-F238E27FC236}">
                <a16:creationId xmlns:a16="http://schemas.microsoft.com/office/drawing/2014/main" id="{35B91216-F6FA-1E45-8F05-1CFBF7033E3D}"/>
              </a:ext>
            </a:extLst>
          </p:cNvPr>
          <p:cNvSpPr txBox="1"/>
          <p:nvPr/>
        </p:nvSpPr>
        <p:spPr>
          <a:xfrm>
            <a:off x="924690" y="1854351"/>
            <a:ext cx="1195774" cy="651758"/>
          </a:xfrm>
          <a:prstGeom prst="rect">
            <a:avLst/>
          </a:prstGeom>
          <a:noFill/>
        </p:spPr>
        <p:txBody>
          <a:bodyPr wrap="square" lIns="0" tIns="0" rIns="0" bIns="0" rtlCol="0" anchor="ctr">
            <a:noAutofit/>
          </a:bodyPr>
          <a:lstStyle/>
          <a:p>
            <a:pPr lvl="0" algn="r"/>
            <a:r>
              <a:rPr lang="en-US" sz="1125" b="1" dirty="0">
                <a:latin typeface="Arial" panose="020B0604020202020204" pitchFamily="34" charset="0"/>
                <a:cs typeface="Arial" panose="020B0604020202020204" pitchFamily="34" charset="0"/>
              </a:rPr>
              <a:t>Kenya </a:t>
            </a:r>
            <a:r>
              <a:rPr lang="en-US" sz="1125" b="1" dirty="0" err="1">
                <a:latin typeface="Arial" panose="020B0604020202020204" pitchFamily="34" charset="0"/>
                <a:cs typeface="Arial" panose="020B0604020202020204" pitchFamily="34" charset="0"/>
              </a:rPr>
              <a:t>mPesa</a:t>
            </a:r>
            <a:endParaRPr lang="en-US" sz="1125" b="1" dirty="0">
              <a:latin typeface="Arial" panose="020B0604020202020204" pitchFamily="34" charset="0"/>
              <a:cs typeface="Arial" panose="020B0604020202020204" pitchFamily="34" charset="0"/>
            </a:endParaRPr>
          </a:p>
          <a:p>
            <a:pPr algn="r"/>
            <a:r>
              <a:rPr lang="en-US" sz="800" i="1" dirty="0" err="1">
                <a:solidFill>
                  <a:schemeClr val="accent6">
                    <a:lumMod val="50000"/>
                    <a:lumOff val="50000"/>
                  </a:schemeClr>
                </a:solidFill>
                <a:latin typeface="Arial" panose="020B0604020202020204" pitchFamily="34" charset="0"/>
              </a:rPr>
              <a:t>mPesa</a:t>
            </a:r>
            <a:r>
              <a:rPr lang="en-US" sz="800" i="1" dirty="0">
                <a:solidFill>
                  <a:schemeClr val="accent6">
                    <a:lumMod val="50000"/>
                    <a:lumOff val="50000"/>
                  </a:schemeClr>
                </a:solidFill>
                <a:latin typeface="Arial" panose="020B0604020202020204" pitchFamily="34" charset="0"/>
              </a:rPr>
              <a:t> launched in 2007; QR enabled in 2023</a:t>
            </a:r>
          </a:p>
        </p:txBody>
      </p:sp>
      <p:sp>
        <p:nvSpPr>
          <p:cNvPr id="56" name="TextBox 55">
            <a:extLst>
              <a:ext uri="{FF2B5EF4-FFF2-40B4-BE49-F238E27FC236}">
                <a16:creationId xmlns:a16="http://schemas.microsoft.com/office/drawing/2014/main" id="{978BE356-07D5-7048-A05D-F47B73E61DD9}"/>
              </a:ext>
            </a:extLst>
          </p:cNvPr>
          <p:cNvSpPr txBox="1"/>
          <p:nvPr/>
        </p:nvSpPr>
        <p:spPr>
          <a:xfrm>
            <a:off x="665018" y="3777036"/>
            <a:ext cx="1455446" cy="616506"/>
          </a:xfrm>
          <a:prstGeom prst="rect">
            <a:avLst/>
          </a:prstGeom>
          <a:noFill/>
        </p:spPr>
        <p:txBody>
          <a:bodyPr wrap="square" lIns="0" tIns="0" rIns="0" bIns="0" rtlCol="0" anchor="ctr">
            <a:noAutofit/>
          </a:bodyPr>
          <a:lstStyle/>
          <a:p>
            <a:pPr lvl="0" algn="r"/>
            <a:r>
              <a:rPr lang="en-US" sz="1125" b="1" dirty="0">
                <a:latin typeface="Arial" panose="020B0604020202020204" pitchFamily="34" charset="0"/>
                <a:cs typeface="Arial" panose="020B0604020202020204" pitchFamily="34" charset="0"/>
              </a:rPr>
              <a:t>Thailand </a:t>
            </a:r>
            <a:r>
              <a:rPr lang="en-US" sz="1125" b="1" dirty="0" err="1">
                <a:latin typeface="Arial" panose="020B0604020202020204" pitchFamily="34" charset="0"/>
                <a:cs typeface="Arial" panose="020B0604020202020204" pitchFamily="34" charset="0"/>
              </a:rPr>
              <a:t>PromptPay</a:t>
            </a:r>
            <a:endParaRPr lang="en-US" sz="1125" b="1" dirty="0">
              <a:latin typeface="Arial" panose="020B0604020202020204" pitchFamily="34" charset="0"/>
              <a:cs typeface="Arial" panose="020B0604020202020204" pitchFamily="34" charset="0"/>
            </a:endParaRPr>
          </a:p>
          <a:p>
            <a:pPr algn="r"/>
            <a:r>
              <a:rPr lang="en-US" sz="800" i="1" dirty="0" err="1">
                <a:solidFill>
                  <a:schemeClr val="accent6">
                    <a:lumMod val="50000"/>
                    <a:lumOff val="50000"/>
                  </a:schemeClr>
                </a:solidFill>
                <a:latin typeface="Arial" panose="020B0604020202020204" pitchFamily="34" charset="0"/>
              </a:rPr>
              <a:t>PromptPay</a:t>
            </a:r>
            <a:r>
              <a:rPr lang="en-US" sz="800" i="1" dirty="0">
                <a:solidFill>
                  <a:schemeClr val="accent6">
                    <a:lumMod val="50000"/>
                    <a:lumOff val="50000"/>
                  </a:schemeClr>
                </a:solidFill>
                <a:latin typeface="Arial" panose="020B0604020202020204" pitchFamily="34" charset="0"/>
              </a:rPr>
              <a:t> launched with </a:t>
            </a:r>
          </a:p>
          <a:p>
            <a:pPr algn="r"/>
            <a:r>
              <a:rPr lang="en-US" sz="800" i="1" dirty="0">
                <a:solidFill>
                  <a:schemeClr val="accent6">
                    <a:lumMod val="50000"/>
                    <a:lumOff val="50000"/>
                  </a:schemeClr>
                </a:solidFill>
                <a:latin typeface="Arial" panose="020B0604020202020204" pitchFamily="34" charset="0"/>
              </a:rPr>
              <a:t>QR in 2017</a:t>
            </a:r>
          </a:p>
        </p:txBody>
      </p:sp>
      <p:sp>
        <p:nvSpPr>
          <p:cNvPr id="59" name="TextBox 58">
            <a:extLst>
              <a:ext uri="{FF2B5EF4-FFF2-40B4-BE49-F238E27FC236}">
                <a16:creationId xmlns:a16="http://schemas.microsoft.com/office/drawing/2014/main" id="{584C2284-DEB4-7C4F-8150-72071E7729C3}"/>
              </a:ext>
            </a:extLst>
          </p:cNvPr>
          <p:cNvSpPr txBox="1"/>
          <p:nvPr/>
        </p:nvSpPr>
        <p:spPr>
          <a:xfrm>
            <a:off x="455349" y="4633518"/>
            <a:ext cx="2075928" cy="184666"/>
          </a:xfrm>
          <a:prstGeom prst="rect">
            <a:avLst/>
          </a:prstGeom>
          <a:noFill/>
        </p:spPr>
        <p:txBody>
          <a:bodyPr wrap="square" rtlCol="0">
            <a:spAutoFit/>
          </a:bodyPr>
          <a:lstStyle/>
          <a:p>
            <a:r>
              <a:rPr lang="en-US" sz="600" dirty="0">
                <a:latin typeface="Arial" panose="020B0604020202020204" pitchFamily="34" charset="0"/>
              </a:rPr>
              <a:t>All figures annual</a:t>
            </a:r>
          </a:p>
        </p:txBody>
      </p:sp>
      <p:sp>
        <p:nvSpPr>
          <p:cNvPr id="9" name="TextBox 8">
            <a:extLst>
              <a:ext uri="{FF2B5EF4-FFF2-40B4-BE49-F238E27FC236}">
                <a16:creationId xmlns:a16="http://schemas.microsoft.com/office/drawing/2014/main" id="{39006F38-5D6B-4141-94B1-EDF8F1A0BEEA}"/>
              </a:ext>
            </a:extLst>
          </p:cNvPr>
          <p:cNvSpPr txBox="1"/>
          <p:nvPr/>
        </p:nvSpPr>
        <p:spPr>
          <a:xfrm>
            <a:off x="237267" y="4818184"/>
            <a:ext cx="2581820" cy="200055"/>
          </a:xfrm>
          <a:prstGeom prst="rect">
            <a:avLst/>
          </a:prstGeom>
          <a:noFill/>
        </p:spPr>
        <p:txBody>
          <a:bodyPr wrap="square" rtlCol="0">
            <a:spAutoFit/>
          </a:bodyPr>
          <a:lstStyle/>
          <a:p>
            <a:pPr algn="l"/>
            <a:r>
              <a:rPr lang="en-US" sz="700" dirty="0">
                <a:latin typeface="Arial" panose="020B0604020202020204" pitchFamily="34" charset="0"/>
                <a:cs typeface="Arial" panose="020B0604020202020204" pitchFamily="34" charset="0"/>
              </a:rPr>
              <a:t>Source: Bank of Thailand, NPCI, Safaricom Results Booklet </a:t>
            </a:r>
          </a:p>
        </p:txBody>
      </p:sp>
      <p:sp>
        <p:nvSpPr>
          <p:cNvPr id="6" name="Right Arrow 5">
            <a:extLst>
              <a:ext uri="{FF2B5EF4-FFF2-40B4-BE49-F238E27FC236}">
                <a16:creationId xmlns:a16="http://schemas.microsoft.com/office/drawing/2014/main" id="{9658460E-3073-0C93-8179-BFF2EA2FA660}"/>
              </a:ext>
            </a:extLst>
          </p:cNvPr>
          <p:cNvSpPr/>
          <p:nvPr/>
        </p:nvSpPr>
        <p:spPr>
          <a:xfrm>
            <a:off x="3264629" y="3070312"/>
            <a:ext cx="761124" cy="537620"/>
          </a:xfrm>
          <a:prstGeom prst="rightArrow">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sz="1600" b="1" dirty="0">
                <a:solidFill>
                  <a:schemeClr val="tx1"/>
                </a:solidFill>
                <a:latin typeface="Arial" panose="020B0604020202020204" pitchFamily="34" charset="0"/>
                <a:cs typeface="Arial" panose="020B0604020202020204" pitchFamily="34" charset="0"/>
              </a:rPr>
              <a:t>88%</a:t>
            </a:r>
          </a:p>
        </p:txBody>
      </p:sp>
      <p:sp>
        <p:nvSpPr>
          <p:cNvPr id="12" name="Rounded Rectangle 11">
            <a:extLst>
              <a:ext uri="{FF2B5EF4-FFF2-40B4-BE49-F238E27FC236}">
                <a16:creationId xmlns:a16="http://schemas.microsoft.com/office/drawing/2014/main" id="{237E21FB-729A-1D67-703F-964C5EB1EFDD}"/>
              </a:ext>
            </a:extLst>
          </p:cNvPr>
          <p:cNvSpPr>
            <a:spLocks/>
          </p:cNvSpPr>
          <p:nvPr/>
        </p:nvSpPr>
        <p:spPr>
          <a:xfrm>
            <a:off x="4302695" y="3142018"/>
            <a:ext cx="685800" cy="39420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latin typeface="Arial" panose="020B0604020202020204" pitchFamily="34" charset="0"/>
              </a:rPr>
              <a:t>71</a:t>
            </a:r>
          </a:p>
        </p:txBody>
      </p:sp>
      <p:sp>
        <p:nvSpPr>
          <p:cNvPr id="14" name="TextBox 13">
            <a:extLst>
              <a:ext uri="{FF2B5EF4-FFF2-40B4-BE49-F238E27FC236}">
                <a16:creationId xmlns:a16="http://schemas.microsoft.com/office/drawing/2014/main" id="{16C4CB88-46D3-1307-D962-E1DBDE3D931C}"/>
              </a:ext>
            </a:extLst>
          </p:cNvPr>
          <p:cNvSpPr txBox="1"/>
          <p:nvPr/>
        </p:nvSpPr>
        <p:spPr>
          <a:xfrm>
            <a:off x="2143135" y="1467682"/>
            <a:ext cx="914400" cy="307777"/>
          </a:xfrm>
          <a:prstGeom prst="rect">
            <a:avLst/>
          </a:prstGeom>
          <a:noFill/>
        </p:spPr>
        <p:txBody>
          <a:bodyPr wrap="square" rtlCol="0">
            <a:spAutoFit/>
          </a:bodyPr>
          <a:lstStyle/>
          <a:p>
            <a:pPr algn="ctr"/>
            <a:r>
              <a:rPr lang="en-US" sz="1400" b="1" dirty="0">
                <a:latin typeface="+mj-lt"/>
                <a:cs typeface="Arial" panose="020B0604020202020204" pitchFamily="34" charset="0"/>
              </a:rPr>
              <a:t>2019</a:t>
            </a:r>
          </a:p>
        </p:txBody>
      </p:sp>
      <p:sp>
        <p:nvSpPr>
          <p:cNvPr id="17" name="Rounded Rectangle 16">
            <a:extLst>
              <a:ext uri="{FF2B5EF4-FFF2-40B4-BE49-F238E27FC236}">
                <a16:creationId xmlns:a16="http://schemas.microsoft.com/office/drawing/2014/main" id="{CA448DE8-97C4-7B5C-C1ED-5926D1A2BFAC}"/>
              </a:ext>
            </a:extLst>
          </p:cNvPr>
          <p:cNvSpPr>
            <a:spLocks/>
          </p:cNvSpPr>
          <p:nvPr/>
        </p:nvSpPr>
        <p:spPr>
          <a:xfrm>
            <a:off x="4302695" y="1983126"/>
            <a:ext cx="685800" cy="39420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latin typeface="Arial" panose="020B0604020202020204" pitchFamily="34" charset="0"/>
              </a:rPr>
              <a:t>379</a:t>
            </a:r>
          </a:p>
        </p:txBody>
      </p:sp>
      <p:sp>
        <p:nvSpPr>
          <p:cNvPr id="19" name="Rounded Rectangle 18">
            <a:extLst>
              <a:ext uri="{FF2B5EF4-FFF2-40B4-BE49-F238E27FC236}">
                <a16:creationId xmlns:a16="http://schemas.microsoft.com/office/drawing/2014/main" id="{D24A79A1-2859-899A-7C1F-94CFE50D0BB8}"/>
              </a:ext>
            </a:extLst>
          </p:cNvPr>
          <p:cNvSpPr>
            <a:spLocks/>
          </p:cNvSpPr>
          <p:nvPr/>
        </p:nvSpPr>
        <p:spPr>
          <a:xfrm>
            <a:off x="4302695" y="3888185"/>
            <a:ext cx="685800" cy="394209"/>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latin typeface="Arial" panose="020B0604020202020204" pitchFamily="34" charset="0"/>
              </a:rPr>
              <a:t>245</a:t>
            </a:r>
          </a:p>
        </p:txBody>
      </p:sp>
      <p:sp>
        <p:nvSpPr>
          <p:cNvPr id="20" name="TextBox 19">
            <a:extLst>
              <a:ext uri="{FF2B5EF4-FFF2-40B4-BE49-F238E27FC236}">
                <a16:creationId xmlns:a16="http://schemas.microsoft.com/office/drawing/2014/main" id="{AD586908-4660-33B5-2730-91B5D34B2BE8}"/>
              </a:ext>
            </a:extLst>
          </p:cNvPr>
          <p:cNvSpPr txBox="1"/>
          <p:nvPr/>
        </p:nvSpPr>
        <p:spPr>
          <a:xfrm>
            <a:off x="2219650" y="1075119"/>
            <a:ext cx="2716032" cy="307777"/>
          </a:xfrm>
          <a:prstGeom prst="rect">
            <a:avLst/>
          </a:prstGeom>
          <a:noFill/>
        </p:spPr>
        <p:txBody>
          <a:bodyPr wrap="square" rtlCol="0">
            <a:spAutoFit/>
          </a:bodyPr>
          <a:lstStyle/>
          <a:p>
            <a:pPr algn="ctr"/>
            <a:r>
              <a:rPr lang="en-US" sz="1400" dirty="0">
                <a:latin typeface="+mj-lt"/>
                <a:cs typeface="Arial" panose="020B0604020202020204" pitchFamily="34" charset="0"/>
              </a:rPr>
              <a:t>Annual Payments per Adult</a:t>
            </a:r>
          </a:p>
        </p:txBody>
      </p:sp>
      <p:cxnSp>
        <p:nvCxnSpPr>
          <p:cNvPr id="23" name="Straight Connector 22">
            <a:extLst>
              <a:ext uri="{FF2B5EF4-FFF2-40B4-BE49-F238E27FC236}">
                <a16:creationId xmlns:a16="http://schemas.microsoft.com/office/drawing/2014/main" id="{47A30D38-73C2-887E-1C22-671919AB990C}"/>
              </a:ext>
            </a:extLst>
          </p:cNvPr>
          <p:cNvCxnSpPr>
            <a:cxnSpLocks/>
          </p:cNvCxnSpPr>
          <p:nvPr/>
        </p:nvCxnSpPr>
        <p:spPr>
          <a:xfrm>
            <a:off x="2077873" y="1381774"/>
            <a:ext cx="302311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E5DE67B-95F4-4F69-C694-4F7DB57CE697}"/>
              </a:ext>
            </a:extLst>
          </p:cNvPr>
          <p:cNvSpPr txBox="1"/>
          <p:nvPr/>
        </p:nvSpPr>
        <p:spPr>
          <a:xfrm>
            <a:off x="4188395" y="1467682"/>
            <a:ext cx="914400" cy="307777"/>
          </a:xfrm>
          <a:prstGeom prst="rect">
            <a:avLst/>
          </a:prstGeom>
          <a:noFill/>
        </p:spPr>
        <p:txBody>
          <a:bodyPr wrap="square" rtlCol="0">
            <a:spAutoFit/>
          </a:bodyPr>
          <a:lstStyle/>
          <a:p>
            <a:pPr algn="ctr"/>
            <a:r>
              <a:rPr lang="en-US" sz="1400" b="1" dirty="0">
                <a:latin typeface="+mj-lt"/>
                <a:cs typeface="Arial" panose="020B0604020202020204" pitchFamily="34" charset="0"/>
              </a:rPr>
              <a:t>2022</a:t>
            </a:r>
          </a:p>
        </p:txBody>
      </p:sp>
      <p:sp>
        <p:nvSpPr>
          <p:cNvPr id="29" name="Right Arrow 28">
            <a:extLst>
              <a:ext uri="{FF2B5EF4-FFF2-40B4-BE49-F238E27FC236}">
                <a16:creationId xmlns:a16="http://schemas.microsoft.com/office/drawing/2014/main" id="{5B86D5BD-C840-C7CA-D4A7-FEA49D5BBF3E}"/>
              </a:ext>
            </a:extLst>
          </p:cNvPr>
          <p:cNvSpPr/>
          <p:nvPr/>
        </p:nvSpPr>
        <p:spPr>
          <a:xfrm>
            <a:off x="3264629" y="1911420"/>
            <a:ext cx="761124" cy="537620"/>
          </a:xfrm>
          <a:prstGeom prst="rightArrow">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sz="1600" b="1" dirty="0">
                <a:solidFill>
                  <a:schemeClr val="tx1"/>
                </a:solidFill>
                <a:latin typeface="Arial" panose="020B0604020202020204" pitchFamily="34" charset="0"/>
                <a:cs typeface="Arial" panose="020B0604020202020204" pitchFamily="34" charset="0"/>
              </a:rPr>
              <a:t>59%</a:t>
            </a:r>
          </a:p>
        </p:txBody>
      </p:sp>
      <p:sp>
        <p:nvSpPr>
          <p:cNvPr id="30" name="Right Arrow 29">
            <a:extLst>
              <a:ext uri="{FF2B5EF4-FFF2-40B4-BE49-F238E27FC236}">
                <a16:creationId xmlns:a16="http://schemas.microsoft.com/office/drawing/2014/main" id="{F9A24790-DAFB-F4AC-3FD2-3D32CEEE66BC}"/>
              </a:ext>
            </a:extLst>
          </p:cNvPr>
          <p:cNvSpPr/>
          <p:nvPr/>
        </p:nvSpPr>
        <p:spPr>
          <a:xfrm>
            <a:off x="3264629" y="3816479"/>
            <a:ext cx="761124" cy="537620"/>
          </a:xfrm>
          <a:prstGeom prst="rightArrow">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r>
              <a:rPr lang="en-US" sz="1600" b="1" dirty="0">
                <a:solidFill>
                  <a:schemeClr val="tx1"/>
                </a:solidFill>
                <a:latin typeface="Arial" panose="020B0604020202020204" pitchFamily="34" charset="0"/>
                <a:cs typeface="Arial" panose="020B0604020202020204" pitchFamily="34" charset="0"/>
              </a:rPr>
              <a:t>79%</a:t>
            </a:r>
          </a:p>
        </p:txBody>
      </p:sp>
      <p:cxnSp>
        <p:nvCxnSpPr>
          <p:cNvPr id="5" name="Straight Connector 4">
            <a:extLst>
              <a:ext uri="{FF2B5EF4-FFF2-40B4-BE49-F238E27FC236}">
                <a16:creationId xmlns:a16="http://schemas.microsoft.com/office/drawing/2014/main" id="{356F7F90-51C5-E089-23A9-A8CE0A0068FD}"/>
              </a:ext>
            </a:extLst>
          </p:cNvPr>
          <p:cNvCxnSpPr>
            <a:cxnSpLocks/>
          </p:cNvCxnSpPr>
          <p:nvPr/>
        </p:nvCxnSpPr>
        <p:spPr>
          <a:xfrm>
            <a:off x="358179" y="2592962"/>
            <a:ext cx="4742813"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41A211-A0BC-5241-9F97-4FCB696708F8}"/>
              </a:ext>
            </a:extLst>
          </p:cNvPr>
          <p:cNvSpPr txBox="1"/>
          <p:nvPr/>
        </p:nvSpPr>
        <p:spPr>
          <a:xfrm>
            <a:off x="3187991" y="1457936"/>
            <a:ext cx="914400" cy="338554"/>
          </a:xfrm>
          <a:prstGeom prst="rect">
            <a:avLst/>
          </a:prstGeom>
          <a:noFill/>
        </p:spPr>
        <p:txBody>
          <a:bodyPr wrap="square" rtlCol="0">
            <a:spAutoFit/>
          </a:bodyPr>
          <a:lstStyle/>
          <a:p>
            <a:pPr algn="ctr"/>
            <a:r>
              <a:rPr lang="en-US" sz="1600" b="1" dirty="0">
                <a:latin typeface="+mj-lt"/>
                <a:cs typeface="Arial" panose="020B0604020202020204" pitchFamily="34" charset="0"/>
              </a:rPr>
              <a:t>CAGR</a:t>
            </a:r>
          </a:p>
        </p:txBody>
      </p:sp>
      <p:sp>
        <p:nvSpPr>
          <p:cNvPr id="10" name="TextBox 9">
            <a:extLst>
              <a:ext uri="{FF2B5EF4-FFF2-40B4-BE49-F238E27FC236}">
                <a16:creationId xmlns:a16="http://schemas.microsoft.com/office/drawing/2014/main" id="{7EFE98DC-C14D-4F5B-F1F2-3B8CDB90E6AC}"/>
              </a:ext>
            </a:extLst>
          </p:cNvPr>
          <p:cNvSpPr txBox="1"/>
          <p:nvPr/>
        </p:nvSpPr>
        <p:spPr>
          <a:xfrm>
            <a:off x="362512" y="2640182"/>
            <a:ext cx="1762285" cy="461665"/>
          </a:xfrm>
          <a:prstGeom prst="rect">
            <a:avLst/>
          </a:prstGeom>
          <a:noFill/>
        </p:spPr>
        <p:txBody>
          <a:bodyPr wrap="square" lIns="0" rIns="0" rtlCol="0">
            <a:spAutoFit/>
          </a:bodyPr>
          <a:lstStyle/>
          <a:p>
            <a:r>
              <a:rPr lang="en-US" sz="1200" i="1" dirty="0">
                <a:latin typeface="+mj-lt"/>
                <a:cs typeface="Arial" panose="020B0604020202020204" pitchFamily="34" charset="0"/>
              </a:rPr>
              <a:t>QR enabled </a:t>
            </a:r>
            <a:r>
              <a:rPr lang="en-US" sz="1200" b="1" i="1" dirty="0">
                <a:latin typeface="+mj-lt"/>
                <a:cs typeface="Arial" panose="020B0604020202020204" pitchFamily="34" charset="0"/>
              </a:rPr>
              <a:t>at</a:t>
            </a:r>
            <a:r>
              <a:rPr lang="en-US" sz="1200" i="1" dirty="0">
                <a:latin typeface="+mj-lt"/>
                <a:cs typeface="Arial" panose="020B0604020202020204" pitchFamily="34" charset="0"/>
              </a:rPr>
              <a:t> launch of payment system</a:t>
            </a:r>
          </a:p>
        </p:txBody>
      </p:sp>
      <p:sp>
        <p:nvSpPr>
          <p:cNvPr id="11" name="TextBox 10">
            <a:extLst>
              <a:ext uri="{FF2B5EF4-FFF2-40B4-BE49-F238E27FC236}">
                <a16:creationId xmlns:a16="http://schemas.microsoft.com/office/drawing/2014/main" id="{17086E85-17A2-F3E3-B2A1-C7A4BE0615C9}"/>
              </a:ext>
            </a:extLst>
          </p:cNvPr>
          <p:cNvSpPr txBox="1"/>
          <p:nvPr/>
        </p:nvSpPr>
        <p:spPr>
          <a:xfrm>
            <a:off x="362512" y="1447642"/>
            <a:ext cx="1788180" cy="461665"/>
          </a:xfrm>
          <a:prstGeom prst="rect">
            <a:avLst/>
          </a:prstGeom>
          <a:noFill/>
        </p:spPr>
        <p:txBody>
          <a:bodyPr wrap="square" lIns="0" rIns="0" rtlCol="0">
            <a:spAutoFit/>
          </a:bodyPr>
          <a:lstStyle/>
          <a:p>
            <a:r>
              <a:rPr lang="en-US" sz="1200" i="1" dirty="0">
                <a:latin typeface="+mj-lt"/>
                <a:cs typeface="Arial" panose="020B0604020202020204" pitchFamily="34" charset="0"/>
              </a:rPr>
              <a:t>QR enabled </a:t>
            </a:r>
            <a:r>
              <a:rPr lang="en-US" sz="1200" b="1" i="1" dirty="0">
                <a:latin typeface="+mj-lt"/>
                <a:cs typeface="Arial" panose="020B0604020202020204" pitchFamily="34" charset="0"/>
              </a:rPr>
              <a:t>after</a:t>
            </a:r>
            <a:r>
              <a:rPr lang="en-US" sz="1200" i="1" dirty="0">
                <a:latin typeface="+mj-lt"/>
                <a:cs typeface="Arial" panose="020B0604020202020204" pitchFamily="34" charset="0"/>
              </a:rPr>
              <a:t> launch of payment system</a:t>
            </a:r>
          </a:p>
        </p:txBody>
      </p:sp>
    </p:spTree>
    <p:extLst>
      <p:ext uri="{BB962C8B-B14F-4D97-AF65-F5344CB8AC3E}">
        <p14:creationId xmlns:p14="http://schemas.microsoft.com/office/powerpoint/2010/main" val="2346008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CFB3A-C6CC-2B4C-8C57-BD4F2A7AAFCF}"/>
              </a:ext>
            </a:extLst>
          </p:cNvPr>
          <p:cNvSpPr>
            <a:spLocks noGrp="1"/>
          </p:cNvSpPr>
          <p:nvPr>
            <p:ph type="title"/>
          </p:nvPr>
        </p:nvSpPr>
        <p:spPr/>
        <p:txBody>
          <a:bodyPr/>
          <a:lstStyle/>
          <a:p>
            <a:r>
              <a:rPr lang="en-US" dirty="0"/>
              <a:t>QR Code Payments: Future Directions and Questions</a:t>
            </a:r>
          </a:p>
        </p:txBody>
      </p:sp>
      <p:sp>
        <p:nvSpPr>
          <p:cNvPr id="4" name="Content Placeholder 3">
            <a:extLst>
              <a:ext uri="{FF2B5EF4-FFF2-40B4-BE49-F238E27FC236}">
                <a16:creationId xmlns:a16="http://schemas.microsoft.com/office/drawing/2014/main" id="{13E262AA-24E6-7440-88AA-449AE27A87B0}"/>
              </a:ext>
            </a:extLst>
          </p:cNvPr>
          <p:cNvSpPr>
            <a:spLocks noGrp="1"/>
          </p:cNvSpPr>
          <p:nvPr>
            <p:ph idx="1"/>
          </p:nvPr>
        </p:nvSpPr>
        <p:spPr>
          <a:xfrm>
            <a:off x="457199" y="1660888"/>
            <a:ext cx="5389308" cy="2594560"/>
          </a:xfrm>
        </p:spPr>
        <p:txBody>
          <a:bodyPr/>
          <a:lstStyle/>
          <a:p>
            <a:pPr marL="228600" lvl="1" indent="0">
              <a:buNone/>
            </a:pPr>
            <a:r>
              <a:rPr lang="en-US" b="1" dirty="0">
                <a:solidFill>
                  <a:schemeClr val="tx1"/>
                </a:solidFill>
              </a:rPr>
              <a:t>QR Code payments are rapidly gaining traction worldwide. The following considerations may influence their forward path:</a:t>
            </a:r>
          </a:p>
          <a:p>
            <a:pPr lvl="1"/>
            <a:r>
              <a:rPr lang="en-US" dirty="0">
                <a:solidFill>
                  <a:schemeClr val="tx1"/>
                </a:solidFill>
              </a:rPr>
              <a:t>How broadly will merchants adopt QR codes? Will adoption be greater for dynamic QR codes, that allow merchants to integrate payment receipt data into their sales systems?  Logically, medium and larger merchants will do this – but will small (and low-income) merchants begin to adopt this in scale, or will they remain with static QR codes?</a:t>
            </a:r>
          </a:p>
          <a:p>
            <a:pPr lvl="1"/>
            <a:r>
              <a:rPr lang="en-US" dirty="0">
                <a:solidFill>
                  <a:schemeClr val="tx1"/>
                </a:solidFill>
              </a:rPr>
              <a:t>How will the integration of dynamic QR codes and “request to pay” messaging happen?  Either will allow online and remote merchants to enable customers to pay in ways that integrate with their sales systems: but will these be parallel paths, or two ways of doing the same thing?</a:t>
            </a:r>
          </a:p>
          <a:p>
            <a:pPr lvl="1"/>
            <a:r>
              <a:rPr lang="en-US" dirty="0">
                <a:solidFill>
                  <a:schemeClr val="tx1"/>
                </a:solidFill>
              </a:rPr>
              <a:t>At the point of sale, will merchants accept both NFC “tap and pay” payments and QR code payments?  Will these be integrated into merchant acceptance services?  How will consumer preference play out here?</a:t>
            </a:r>
          </a:p>
          <a:p>
            <a:pPr lvl="1"/>
            <a:endParaRPr lang="en-US" dirty="0">
              <a:solidFill>
                <a:schemeClr val="tx1"/>
              </a:solidFill>
            </a:endParaRPr>
          </a:p>
        </p:txBody>
      </p:sp>
      <p:sp>
        <p:nvSpPr>
          <p:cNvPr id="9" name="Text Placeholder 8">
            <a:extLst>
              <a:ext uri="{FF2B5EF4-FFF2-40B4-BE49-F238E27FC236}">
                <a16:creationId xmlns:a16="http://schemas.microsoft.com/office/drawing/2014/main" id="{B334EC30-B925-F343-9372-132D3D072FAE}"/>
              </a:ext>
            </a:extLst>
          </p:cNvPr>
          <p:cNvSpPr>
            <a:spLocks noGrp="1"/>
          </p:cNvSpPr>
          <p:nvPr>
            <p:ph type="body" sz="quarter" idx="10"/>
          </p:nvPr>
        </p:nvSpPr>
        <p:spPr/>
        <p:txBody>
          <a:bodyPr/>
          <a:lstStyle/>
          <a:p>
            <a:endParaRPr lang="en-US" dirty="0">
              <a:solidFill>
                <a:schemeClr val="tx1"/>
              </a:solidFill>
            </a:endParaRPr>
          </a:p>
        </p:txBody>
      </p:sp>
      <p:graphicFrame>
        <p:nvGraphicFramePr>
          <p:cNvPr id="6" name="Table 5">
            <a:extLst>
              <a:ext uri="{FF2B5EF4-FFF2-40B4-BE49-F238E27FC236}">
                <a16:creationId xmlns:a16="http://schemas.microsoft.com/office/drawing/2014/main" id="{49AA13ED-7641-6A41-A372-26D2AC4BC0A0}"/>
              </a:ext>
            </a:extLst>
          </p:cNvPr>
          <p:cNvGraphicFramePr>
            <a:graphicFrameLocks noGrp="1"/>
          </p:cNvGraphicFramePr>
          <p:nvPr>
            <p:extLst>
              <p:ext uri="{D42A27DB-BD31-4B8C-83A1-F6EECF244321}">
                <p14:modId xmlns:p14="http://schemas.microsoft.com/office/powerpoint/2010/main" val="3203276997"/>
              </p:ext>
            </p:extLst>
          </p:nvPr>
        </p:nvGraphicFramePr>
        <p:xfrm>
          <a:off x="6121872" y="1660888"/>
          <a:ext cx="2315818" cy="2497773"/>
        </p:xfrm>
        <a:graphic>
          <a:graphicData uri="http://schemas.openxmlformats.org/drawingml/2006/table">
            <a:tbl>
              <a:tblPr>
                <a:tableStyleId>{5C22544A-7EE6-4342-B048-85BDC9FD1C3A}</a:tableStyleId>
              </a:tblPr>
              <a:tblGrid>
                <a:gridCol w="2315818">
                  <a:extLst>
                    <a:ext uri="{9D8B030D-6E8A-4147-A177-3AD203B41FA5}">
                      <a16:colId xmlns:a16="http://schemas.microsoft.com/office/drawing/2014/main" val="20000"/>
                    </a:ext>
                  </a:extLst>
                </a:gridCol>
              </a:tblGrid>
              <a:tr h="2001289">
                <a:tc>
                  <a:txBody>
                    <a:bodyPr/>
                    <a:lstStyle/>
                    <a:p>
                      <a:pPr>
                        <a:lnSpc>
                          <a:spcPct val="120000"/>
                        </a:lnSpc>
                      </a:pPr>
                      <a:r>
                        <a:rPr lang="en-US" sz="1000" i="1" dirty="0">
                          <a:solidFill>
                            <a:schemeClr val="accent3">
                              <a:lumMod val="50000"/>
                            </a:schemeClr>
                          </a:solidFill>
                          <a:latin typeface="Arial" panose="020B0604020202020204" pitchFamily="34" charset="0"/>
                          <a:cs typeface="Arial" panose="020B0604020202020204" pitchFamily="34" charset="0"/>
                        </a:rPr>
                        <a:t>In the developed world, the EMVCo “Secure Remote Commerce” standard is creating a “virtual payment terminal” allowing remote merchants to effect one integration to accept a variety of consumer payment wallets.</a:t>
                      </a:r>
                    </a:p>
                    <a:p>
                      <a:pPr>
                        <a:lnSpc>
                          <a:spcPct val="120000"/>
                        </a:lnSpc>
                      </a:pPr>
                      <a:endParaRPr lang="en-US" sz="1000" i="1" dirty="0">
                        <a:solidFill>
                          <a:schemeClr val="accent3">
                            <a:lumMod val="50000"/>
                          </a:schemeClr>
                        </a:solidFill>
                        <a:latin typeface="Arial" panose="020B0604020202020204" pitchFamily="34" charset="0"/>
                        <a:cs typeface="Arial" panose="020B0604020202020204" pitchFamily="34" charset="0"/>
                      </a:endParaRPr>
                    </a:p>
                    <a:p>
                      <a:pPr>
                        <a:lnSpc>
                          <a:spcPct val="120000"/>
                        </a:lnSpc>
                      </a:pPr>
                      <a:r>
                        <a:rPr lang="en-US" sz="1000" i="1" dirty="0">
                          <a:solidFill>
                            <a:schemeClr val="accent3">
                              <a:lumMod val="50000"/>
                            </a:schemeClr>
                          </a:solidFill>
                          <a:latin typeface="Arial" panose="020B0604020202020204" pitchFamily="34" charset="0"/>
                          <a:cs typeface="Arial" panose="020B0604020202020204" pitchFamily="34" charset="0"/>
                        </a:rPr>
                        <a:t>How might this complement or converge with QR code payments at the point of sale?  In the online domain?</a:t>
                      </a:r>
                    </a:p>
                    <a:p>
                      <a:pPr>
                        <a:lnSpc>
                          <a:spcPct val="120000"/>
                        </a:lnSpc>
                      </a:pPr>
                      <a:endParaRPr lang="en-US" sz="1000" i="1" dirty="0">
                        <a:solidFill>
                          <a:schemeClr val="accent3">
                            <a:lumMod val="50000"/>
                          </a:schemeClr>
                        </a:solidFill>
                        <a:latin typeface="Arial" panose="020B0604020202020204" pitchFamily="34" charset="0"/>
                        <a:cs typeface="Arial" panose="020B0604020202020204" pitchFamily="34" charset="0"/>
                      </a:endParaRPr>
                    </a:p>
                    <a:p>
                      <a:pPr>
                        <a:lnSpc>
                          <a:spcPct val="120000"/>
                        </a:lnSpc>
                      </a:pPr>
                      <a:endParaRPr lang="en-US" sz="1000" i="1" dirty="0">
                        <a:solidFill>
                          <a:schemeClr val="accent3">
                            <a:lumMod val="50000"/>
                          </a:schemeClr>
                        </a:solidFill>
                        <a:latin typeface="Arial" panose="020B0604020202020204" pitchFamily="34" charset="0"/>
                        <a:cs typeface="Arial" panose="020B0604020202020204" pitchFamily="34" charset="0"/>
                      </a:endParaRPr>
                    </a:p>
                    <a:p>
                      <a:pPr>
                        <a:lnSpc>
                          <a:spcPct val="120000"/>
                        </a:lnSpc>
                      </a:pPr>
                      <a:r>
                        <a:rPr lang="en-US" sz="1000" i="1" dirty="0">
                          <a:solidFill>
                            <a:schemeClr val="accent3">
                              <a:lumMod val="50000"/>
                            </a:schemeClr>
                          </a:solidFill>
                          <a:latin typeface="Arial" panose="020B0604020202020204" pitchFamily="34" charset="0"/>
                          <a:cs typeface="Arial" panose="020B0604020202020204" pitchFamily="34" charset="0"/>
                        </a:rPr>
                        <a:t> </a:t>
                      </a:r>
                    </a:p>
                  </a:txBody>
                  <a:tcPr marL="0" marR="0" marT="68580" marB="6858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Picture 6">
            <a:extLst>
              <a:ext uri="{FF2B5EF4-FFF2-40B4-BE49-F238E27FC236}">
                <a16:creationId xmlns:a16="http://schemas.microsoft.com/office/drawing/2014/main" id="{4B96AA4F-2FB8-F44F-84BE-5774E3D161BD}"/>
              </a:ext>
            </a:extLst>
          </p:cNvPr>
          <p:cNvPicPr>
            <a:picLocks noChangeAspect="1"/>
          </p:cNvPicPr>
          <p:nvPr/>
        </p:nvPicPr>
        <p:blipFill>
          <a:blip r:embed="rId2"/>
          <a:stretch>
            <a:fillRect/>
          </a:stretch>
        </p:blipFill>
        <p:spPr>
          <a:xfrm>
            <a:off x="7762798" y="3660890"/>
            <a:ext cx="399527" cy="353538"/>
          </a:xfrm>
          <a:prstGeom prst="rect">
            <a:avLst/>
          </a:prstGeom>
        </p:spPr>
      </p:pic>
    </p:spTree>
    <p:extLst>
      <p:ext uri="{BB962C8B-B14F-4D97-AF65-F5344CB8AC3E}">
        <p14:creationId xmlns:p14="http://schemas.microsoft.com/office/powerpoint/2010/main" val="27070384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CFB3A-C6CC-2B4C-8C57-BD4F2A7AAFCF}"/>
              </a:ext>
            </a:extLst>
          </p:cNvPr>
          <p:cNvSpPr>
            <a:spLocks noGrp="1"/>
          </p:cNvSpPr>
          <p:nvPr>
            <p:ph type="title"/>
          </p:nvPr>
        </p:nvSpPr>
        <p:spPr/>
        <p:txBody>
          <a:bodyPr/>
          <a:lstStyle/>
          <a:p>
            <a:r>
              <a:rPr lang="en-US" dirty="0"/>
              <a:t>QR Code Payments: Future Directions and Questions</a:t>
            </a:r>
          </a:p>
        </p:txBody>
      </p:sp>
      <p:sp>
        <p:nvSpPr>
          <p:cNvPr id="4" name="Content Placeholder 3">
            <a:extLst>
              <a:ext uri="{FF2B5EF4-FFF2-40B4-BE49-F238E27FC236}">
                <a16:creationId xmlns:a16="http://schemas.microsoft.com/office/drawing/2014/main" id="{13E262AA-24E6-7440-88AA-449AE27A87B0}"/>
              </a:ext>
            </a:extLst>
          </p:cNvPr>
          <p:cNvSpPr>
            <a:spLocks noGrp="1"/>
          </p:cNvSpPr>
          <p:nvPr>
            <p:ph idx="1"/>
          </p:nvPr>
        </p:nvSpPr>
        <p:spPr>
          <a:xfrm>
            <a:off x="457200" y="1461155"/>
            <a:ext cx="7489596" cy="3299380"/>
          </a:xfrm>
        </p:spPr>
        <p:txBody>
          <a:bodyPr/>
          <a:lstStyle/>
          <a:p>
            <a:pPr marL="515938" lvl="1" indent="-228600"/>
            <a:r>
              <a:rPr lang="en-US" b="0" dirty="0">
                <a:solidFill>
                  <a:schemeClr val="tx1"/>
                </a:solidFill>
              </a:rPr>
              <a:t>Will the </a:t>
            </a:r>
            <a:r>
              <a:rPr lang="en-US" b="0" dirty="0" err="1">
                <a:solidFill>
                  <a:schemeClr val="tx1"/>
                </a:solidFill>
              </a:rPr>
              <a:t>EMVCo</a:t>
            </a:r>
            <a:r>
              <a:rPr lang="en-US" b="0" dirty="0">
                <a:solidFill>
                  <a:schemeClr val="tx1"/>
                </a:solidFill>
              </a:rPr>
              <a:t> member organization evolve to accept true interoperable QR code payments by supporting URL or URI formatting approaches?</a:t>
            </a:r>
          </a:p>
          <a:p>
            <a:pPr marL="515938" lvl="1" indent="-228600"/>
            <a:r>
              <a:rPr lang="en-US" b="0" dirty="0">
                <a:solidFill>
                  <a:schemeClr val="tx1"/>
                </a:solidFill>
              </a:rPr>
              <a:t>Today, there is a spectrum of control by schemes over consumer and merchant payments apps. How will this play out in the future – and how will it advantage (or disadvantage) the single-scheme vs. shared QR approach?</a:t>
            </a:r>
          </a:p>
          <a:p>
            <a:pPr marL="515938" lvl="1" indent="-228600"/>
            <a:r>
              <a:rPr lang="en-US" b="0" dirty="0">
                <a:solidFill>
                  <a:schemeClr val="tx1"/>
                </a:solidFill>
              </a:rPr>
              <a:t>Some countries have developed bilateral instant connections to enhance regional cross-border payment connectivity and increase financial inclusion. How will bilateral cross-border instant linkages continue to support or expand on QR code payments? </a:t>
            </a:r>
          </a:p>
          <a:p>
            <a:pPr marL="515938" lvl="1" indent="-228600"/>
            <a:r>
              <a:rPr lang="en-US" b="0" dirty="0">
                <a:solidFill>
                  <a:schemeClr val="tx1"/>
                </a:solidFill>
              </a:rPr>
              <a:t>How, if at all, will QR implementations be used to increase security and fight fraud? </a:t>
            </a:r>
          </a:p>
        </p:txBody>
      </p:sp>
    </p:spTree>
    <p:extLst>
      <p:ext uri="{BB962C8B-B14F-4D97-AF65-F5344CB8AC3E}">
        <p14:creationId xmlns:p14="http://schemas.microsoft.com/office/powerpoint/2010/main" val="29216099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B66532-DC54-3E4E-89B1-C3706C883705}"/>
              </a:ext>
            </a:extLst>
          </p:cNvPr>
          <p:cNvSpPr>
            <a:spLocks noGrp="1"/>
          </p:cNvSpPr>
          <p:nvPr>
            <p:ph type="body" sz="quarter" idx="10"/>
          </p:nvPr>
        </p:nvSpPr>
        <p:spPr/>
        <p:txBody>
          <a:bodyPr/>
          <a:lstStyle/>
          <a:p>
            <a:r>
              <a:rPr lang="en-US" dirty="0"/>
              <a:t>APPENDIX: QR CODE FORMATTING</a:t>
            </a:r>
          </a:p>
        </p:txBody>
      </p:sp>
      <p:grpSp>
        <p:nvGrpSpPr>
          <p:cNvPr id="9" name="Group 8">
            <a:extLst>
              <a:ext uri="{FF2B5EF4-FFF2-40B4-BE49-F238E27FC236}">
                <a16:creationId xmlns:a16="http://schemas.microsoft.com/office/drawing/2014/main" id="{FD0079A2-3B91-174A-B4E4-359ABBA7BE88}"/>
              </a:ext>
            </a:extLst>
          </p:cNvPr>
          <p:cNvGrpSpPr/>
          <p:nvPr/>
        </p:nvGrpSpPr>
        <p:grpSpPr bwMode="gray">
          <a:xfrm>
            <a:off x="409698" y="2656240"/>
            <a:ext cx="1541419" cy="1645920"/>
            <a:chOff x="1603722" y="-25168"/>
            <a:chExt cx="1645920" cy="1645920"/>
          </a:xfrm>
        </p:grpSpPr>
        <p:grpSp>
          <p:nvGrpSpPr>
            <p:cNvPr id="10" name="Group 9">
              <a:extLst>
                <a:ext uri="{FF2B5EF4-FFF2-40B4-BE49-F238E27FC236}">
                  <a16:creationId xmlns:a16="http://schemas.microsoft.com/office/drawing/2014/main" id="{18A862FD-E47A-0E41-9CF9-1354F2B5C488}"/>
                </a:ext>
              </a:extLst>
            </p:cNvPr>
            <p:cNvGrpSpPr/>
            <p:nvPr/>
          </p:nvGrpSpPr>
          <p:grpSpPr bwMode="gray">
            <a:xfrm>
              <a:off x="1603722" y="-25168"/>
              <a:ext cx="1645920" cy="1645920"/>
              <a:chOff x="1603722" y="-25168"/>
              <a:chExt cx="1645920" cy="1645920"/>
            </a:xfrm>
          </p:grpSpPr>
          <p:sp>
            <p:nvSpPr>
              <p:cNvPr id="13" name="Rectangle 12">
                <a:extLst>
                  <a:ext uri="{FF2B5EF4-FFF2-40B4-BE49-F238E27FC236}">
                    <a16:creationId xmlns:a16="http://schemas.microsoft.com/office/drawing/2014/main" id="{C5E148CC-99ED-1542-9086-C5C49605DFD6}"/>
                  </a:ext>
                </a:extLst>
              </p:cNvPr>
              <p:cNvSpPr/>
              <p:nvPr/>
            </p:nvSpPr>
            <p:spPr bwMode="gray">
              <a:xfrm>
                <a:off x="1603722" y="-25168"/>
                <a:ext cx="1645920" cy="1645920"/>
              </a:xfrm>
              <a:prstGeom prst="rect">
                <a:avLst/>
              </a:prstGeom>
              <a:solidFill>
                <a:srgbClr val="AC2641"/>
              </a:solidFill>
              <a:ln>
                <a:solidFill>
                  <a:srgbClr val="AC2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4" name="Picture 13">
                <a:extLst>
                  <a:ext uri="{FF2B5EF4-FFF2-40B4-BE49-F238E27FC236}">
                    <a16:creationId xmlns:a16="http://schemas.microsoft.com/office/drawing/2014/main" id="{CD94413B-CEB0-C340-9B2A-34C8095A9D0C}"/>
                  </a:ext>
                </a:extLst>
              </p:cNvPr>
              <p:cNvPicPr>
                <a:picLocks noChangeAspect="1"/>
              </p:cNvPicPr>
              <p:nvPr/>
            </p:nvPicPr>
            <p:blipFill rotWithShape="1">
              <a:blip r:embed="rId2">
                <a:extLst>
                  <a:ext uri="{28A0092B-C50C-407E-A947-70E740481C1C}">
                    <a14:useLocalDpi xmlns:a14="http://schemas.microsoft.com/office/drawing/2010/main" val="0"/>
                  </a:ext>
                </a:extLst>
              </a:blip>
              <a:srcRect l="-6" b="-3"/>
              <a:stretch/>
            </p:blipFill>
            <p:spPr bwMode="gray">
              <a:xfrm>
                <a:off x="1632657" y="525928"/>
                <a:ext cx="532044" cy="226893"/>
              </a:xfrm>
              <a:prstGeom prst="rect">
                <a:avLst/>
              </a:prstGeom>
            </p:spPr>
          </p:pic>
          <p:pic>
            <p:nvPicPr>
              <p:cNvPr id="15" name="Picture 14">
                <a:extLst>
                  <a:ext uri="{FF2B5EF4-FFF2-40B4-BE49-F238E27FC236}">
                    <a16:creationId xmlns:a16="http://schemas.microsoft.com/office/drawing/2014/main" id="{0CE9E88B-7DF2-404C-BFCE-19846A7EE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592092" y="91613"/>
                <a:ext cx="543249" cy="579466"/>
              </a:xfrm>
              <a:prstGeom prst="rect">
                <a:avLst/>
              </a:prstGeom>
            </p:spPr>
          </p:pic>
        </p:grpSp>
        <p:pic>
          <p:nvPicPr>
            <p:cNvPr id="11" name="Picture 10">
              <a:extLst>
                <a:ext uri="{FF2B5EF4-FFF2-40B4-BE49-F238E27FC236}">
                  <a16:creationId xmlns:a16="http://schemas.microsoft.com/office/drawing/2014/main" id="{FB188E5E-F789-974C-B954-F29E0E756D80}"/>
                </a:ext>
              </a:extLst>
            </p:cNvPr>
            <p:cNvPicPr>
              <a:picLocks noChangeAspect="1"/>
            </p:cNvPicPr>
            <p:nvPr/>
          </p:nvPicPr>
          <p:blipFill rotWithShape="1">
            <a:blip r:embed="rId4">
              <a:extLst>
                <a:ext uri="{28A0092B-C50C-407E-A947-70E740481C1C}">
                  <a14:useLocalDpi xmlns:a14="http://schemas.microsoft.com/office/drawing/2010/main" val="0"/>
                </a:ext>
              </a:extLst>
            </a:blip>
            <a:srcRect t="-13119" b="-3"/>
            <a:stretch/>
          </p:blipFill>
          <p:spPr bwMode="gray">
            <a:xfrm>
              <a:off x="1632657" y="752821"/>
              <a:ext cx="1586203" cy="256667"/>
            </a:xfrm>
            <a:prstGeom prst="rect">
              <a:avLst/>
            </a:prstGeom>
          </p:spPr>
        </p:pic>
        <p:pic>
          <p:nvPicPr>
            <p:cNvPr id="12" name="Picture 11">
              <a:extLst>
                <a:ext uri="{FF2B5EF4-FFF2-40B4-BE49-F238E27FC236}">
                  <a16:creationId xmlns:a16="http://schemas.microsoft.com/office/drawing/2014/main" id="{D84AB4B5-0CA6-9E4B-8696-61AFA951F724}"/>
                </a:ext>
              </a:extLst>
            </p:cNvPr>
            <p:cNvPicPr>
              <a:picLocks noChangeAspect="1"/>
            </p:cNvPicPr>
            <p:nvPr/>
          </p:nvPicPr>
          <p:blipFill rotWithShape="1">
            <a:blip r:embed="rId5">
              <a:extLst>
                <a:ext uri="{28A0092B-C50C-407E-A947-70E740481C1C}">
                  <a14:useLocalDpi xmlns:a14="http://schemas.microsoft.com/office/drawing/2010/main" val="0"/>
                </a:ext>
              </a:extLst>
            </a:blip>
            <a:srcRect r="-5258" b="-3"/>
            <a:stretch/>
          </p:blipFill>
          <p:spPr bwMode="gray">
            <a:xfrm>
              <a:off x="1632657" y="1053333"/>
              <a:ext cx="1182153" cy="226893"/>
            </a:xfrm>
            <a:prstGeom prst="rect">
              <a:avLst/>
            </a:prstGeom>
          </p:spPr>
        </p:pic>
      </p:grpSp>
    </p:spTree>
    <p:extLst>
      <p:ext uri="{BB962C8B-B14F-4D97-AF65-F5344CB8AC3E}">
        <p14:creationId xmlns:p14="http://schemas.microsoft.com/office/powerpoint/2010/main" val="36061148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33B1F9-36CB-4443-8452-64D127306790}"/>
              </a:ext>
            </a:extLst>
          </p:cNvPr>
          <p:cNvSpPr>
            <a:spLocks noGrp="1"/>
          </p:cNvSpPr>
          <p:nvPr>
            <p:ph type="title"/>
          </p:nvPr>
        </p:nvSpPr>
        <p:spPr/>
        <p:txBody>
          <a:bodyPr/>
          <a:lstStyle/>
          <a:p>
            <a:r>
              <a:rPr lang="en-US" dirty="0"/>
              <a:t>QR CODE DATA FORMATTING</a:t>
            </a:r>
          </a:p>
        </p:txBody>
      </p:sp>
      <p:sp>
        <p:nvSpPr>
          <p:cNvPr id="2" name="Content Placeholder 1">
            <a:extLst>
              <a:ext uri="{FF2B5EF4-FFF2-40B4-BE49-F238E27FC236}">
                <a16:creationId xmlns:a16="http://schemas.microsoft.com/office/drawing/2014/main" id="{72926BD0-9DFA-6642-ACE9-3F718AB73063}"/>
              </a:ext>
            </a:extLst>
          </p:cNvPr>
          <p:cNvSpPr>
            <a:spLocks noGrp="1"/>
          </p:cNvSpPr>
          <p:nvPr>
            <p:ph idx="1"/>
          </p:nvPr>
        </p:nvSpPr>
        <p:spPr>
          <a:xfrm>
            <a:off x="636494" y="1347124"/>
            <a:ext cx="7691718" cy="2594560"/>
          </a:xfrm>
        </p:spPr>
        <p:txBody>
          <a:bodyPr/>
          <a:lstStyle/>
          <a:p>
            <a:pPr lvl="1">
              <a:buClr>
                <a:schemeClr val="accent3"/>
              </a:buClr>
            </a:pPr>
            <a:r>
              <a:rPr lang="en-US" dirty="0">
                <a:solidFill>
                  <a:schemeClr val="tx1"/>
                </a:solidFill>
              </a:rPr>
              <a:t>A QR scheme must establish what data elements are required for every payment message.</a:t>
            </a:r>
          </a:p>
          <a:p>
            <a:pPr lvl="1">
              <a:buClr>
                <a:schemeClr val="accent3"/>
              </a:buClr>
            </a:pPr>
            <a:r>
              <a:rPr lang="en-US" dirty="0">
                <a:solidFill>
                  <a:schemeClr val="tx1"/>
                </a:solidFill>
              </a:rPr>
              <a:t>For a static QR code, the data objects typically include:</a:t>
            </a:r>
          </a:p>
          <a:p>
            <a:pPr>
              <a:buClr>
                <a:schemeClr val="accent3"/>
              </a:buClr>
            </a:pPr>
            <a:endParaRPr lang="en-US" dirty="0">
              <a:solidFill>
                <a:schemeClr val="tx1"/>
              </a:solidFill>
            </a:endParaRPr>
          </a:p>
          <a:p>
            <a:pPr>
              <a:buClr>
                <a:schemeClr val="accent3"/>
              </a:buClr>
            </a:pPr>
            <a:endParaRPr lang="en-US" dirty="0">
              <a:solidFill>
                <a:schemeClr val="tx1"/>
              </a:solidFill>
            </a:endParaRPr>
          </a:p>
          <a:p>
            <a:pPr>
              <a:buClr>
                <a:schemeClr val="accent3"/>
              </a:buClr>
            </a:pPr>
            <a:endParaRPr lang="en-US" dirty="0">
              <a:solidFill>
                <a:schemeClr val="tx1"/>
              </a:solidFill>
            </a:endParaRPr>
          </a:p>
          <a:p>
            <a:pPr lvl="1">
              <a:buClr>
                <a:schemeClr val="accent3"/>
              </a:buClr>
            </a:pPr>
            <a:r>
              <a:rPr lang="en-US" dirty="0">
                <a:solidFill>
                  <a:schemeClr val="tx1"/>
                </a:solidFill>
              </a:rPr>
              <a:t>If using dynamic QR code, schemes can opt to include additional data elements that vary from transaction to transaction: </a:t>
            </a:r>
          </a:p>
          <a:p>
            <a:endParaRPr lang="en-US" dirty="0">
              <a:solidFill>
                <a:schemeClr val="tx1"/>
              </a:solidFill>
            </a:endParaRPr>
          </a:p>
        </p:txBody>
      </p:sp>
      <p:sp>
        <p:nvSpPr>
          <p:cNvPr id="3" name="Text Placeholder 2">
            <a:extLst>
              <a:ext uri="{FF2B5EF4-FFF2-40B4-BE49-F238E27FC236}">
                <a16:creationId xmlns:a16="http://schemas.microsoft.com/office/drawing/2014/main" id="{EF39866D-B971-9746-844A-60A9044F49B8}"/>
              </a:ext>
            </a:extLst>
          </p:cNvPr>
          <p:cNvSpPr>
            <a:spLocks noGrp="1"/>
          </p:cNvSpPr>
          <p:nvPr>
            <p:ph type="body" sz="quarter" idx="10"/>
          </p:nvPr>
        </p:nvSpPr>
        <p:spPr/>
        <p:txBody>
          <a:bodyPr/>
          <a:lstStyle/>
          <a:p>
            <a:r>
              <a:rPr lang="en-US" dirty="0">
                <a:solidFill>
                  <a:schemeClr val="tx1"/>
                </a:solidFill>
              </a:rPr>
              <a:t>What data objects are included in a QR payment?</a:t>
            </a:r>
          </a:p>
          <a:p>
            <a:endParaRPr lang="en-US" dirty="0">
              <a:solidFill>
                <a:schemeClr val="tx1"/>
              </a:solidFill>
            </a:endParaRPr>
          </a:p>
        </p:txBody>
      </p:sp>
      <p:sp>
        <p:nvSpPr>
          <p:cNvPr id="9" name="Rectangle 8">
            <a:extLst>
              <a:ext uri="{FF2B5EF4-FFF2-40B4-BE49-F238E27FC236}">
                <a16:creationId xmlns:a16="http://schemas.microsoft.com/office/drawing/2014/main" id="{B6DB55D6-D5D1-F741-92EA-B5B3E15CA50F}"/>
              </a:ext>
            </a:extLst>
          </p:cNvPr>
          <p:cNvSpPr/>
          <p:nvPr/>
        </p:nvSpPr>
        <p:spPr>
          <a:xfrm>
            <a:off x="2357902" y="1963984"/>
            <a:ext cx="1178560" cy="89538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a:solidFill>
                  <a:schemeClr val="bg1"/>
                </a:solidFill>
                <a:latin typeface="Arial" panose="020B0604020202020204" pitchFamily="34" charset="0"/>
                <a:cs typeface="Arial" panose="020B0604020202020204" pitchFamily="34" charset="0"/>
              </a:rPr>
              <a:t>Receiving Account Identifier</a:t>
            </a:r>
          </a:p>
        </p:txBody>
      </p:sp>
      <p:sp>
        <p:nvSpPr>
          <p:cNvPr id="12" name="Rectangle 11">
            <a:extLst>
              <a:ext uri="{FF2B5EF4-FFF2-40B4-BE49-F238E27FC236}">
                <a16:creationId xmlns:a16="http://schemas.microsoft.com/office/drawing/2014/main" id="{62240464-29D3-9345-9156-7169DD060F8F}"/>
              </a:ext>
            </a:extLst>
          </p:cNvPr>
          <p:cNvSpPr/>
          <p:nvPr/>
        </p:nvSpPr>
        <p:spPr>
          <a:xfrm>
            <a:off x="4057737" y="1963984"/>
            <a:ext cx="1178560" cy="89538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a:solidFill>
                  <a:schemeClr val="bg1"/>
                </a:solidFill>
                <a:latin typeface="Arial" panose="020B0604020202020204" pitchFamily="34" charset="0"/>
                <a:cs typeface="Arial" panose="020B0604020202020204" pitchFamily="34" charset="0"/>
              </a:rPr>
              <a:t>Receiving DFSP</a:t>
            </a:r>
          </a:p>
          <a:p>
            <a:pPr algn="ctr">
              <a:lnSpc>
                <a:spcPct val="95000"/>
              </a:lnSpc>
            </a:pPr>
            <a:r>
              <a:rPr lang="en-US" sz="1200">
                <a:solidFill>
                  <a:schemeClr val="bg1"/>
                </a:solidFill>
                <a:latin typeface="Arial" panose="020B0604020202020204" pitchFamily="34" charset="0"/>
                <a:cs typeface="Arial" panose="020B0604020202020204" pitchFamily="34" charset="0"/>
              </a:rPr>
              <a:t>Identifier</a:t>
            </a:r>
          </a:p>
        </p:txBody>
      </p:sp>
      <p:sp>
        <p:nvSpPr>
          <p:cNvPr id="14" name="Rectangle 13">
            <a:extLst>
              <a:ext uri="{FF2B5EF4-FFF2-40B4-BE49-F238E27FC236}">
                <a16:creationId xmlns:a16="http://schemas.microsoft.com/office/drawing/2014/main" id="{6E8FFCED-21B4-1540-A492-556A9D97530A}"/>
              </a:ext>
            </a:extLst>
          </p:cNvPr>
          <p:cNvSpPr/>
          <p:nvPr/>
        </p:nvSpPr>
        <p:spPr>
          <a:xfrm>
            <a:off x="5757572" y="1963984"/>
            <a:ext cx="1178560" cy="89538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dirty="0">
                <a:solidFill>
                  <a:schemeClr val="bg1"/>
                </a:solidFill>
                <a:latin typeface="Arial" panose="020B0604020202020204" pitchFamily="34" charset="0"/>
                <a:cs typeface="Arial" panose="020B0604020202020204" pitchFamily="34" charset="0"/>
              </a:rPr>
              <a:t>Payment Network Identifier </a:t>
            </a:r>
            <a:br>
              <a:rPr lang="en-US" sz="12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(for shared QR implementations)</a:t>
            </a:r>
            <a:endParaRPr lang="en-US" sz="12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1C9E6AD-0C3A-F64C-807A-AB74A6533BE1}"/>
              </a:ext>
            </a:extLst>
          </p:cNvPr>
          <p:cNvSpPr/>
          <p:nvPr/>
        </p:nvSpPr>
        <p:spPr>
          <a:xfrm>
            <a:off x="1712222" y="3585145"/>
            <a:ext cx="1178560" cy="89538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a:solidFill>
                  <a:schemeClr val="bg1"/>
                </a:solidFill>
                <a:latin typeface="Arial" panose="020B0604020202020204" pitchFamily="34" charset="0"/>
                <a:cs typeface="Arial" panose="020B0604020202020204" pitchFamily="34" charset="0"/>
              </a:rPr>
              <a:t>Invoice Detail</a:t>
            </a:r>
          </a:p>
        </p:txBody>
      </p:sp>
      <p:sp>
        <p:nvSpPr>
          <p:cNvPr id="17" name="Rectangle 16">
            <a:extLst>
              <a:ext uri="{FF2B5EF4-FFF2-40B4-BE49-F238E27FC236}">
                <a16:creationId xmlns:a16="http://schemas.microsoft.com/office/drawing/2014/main" id="{799A9FAD-F01B-B84D-BD61-9CA14034C907}"/>
              </a:ext>
            </a:extLst>
          </p:cNvPr>
          <p:cNvSpPr/>
          <p:nvPr/>
        </p:nvSpPr>
        <p:spPr>
          <a:xfrm>
            <a:off x="2957109" y="3585145"/>
            <a:ext cx="1178560" cy="89538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a:solidFill>
                  <a:schemeClr val="bg1"/>
                </a:solidFill>
                <a:latin typeface="Arial" panose="020B0604020202020204" pitchFamily="34" charset="0"/>
                <a:cs typeface="Arial" panose="020B0604020202020204" pitchFamily="34" charset="0"/>
              </a:rPr>
              <a:t>Order Reference Number</a:t>
            </a:r>
          </a:p>
        </p:txBody>
      </p:sp>
      <p:sp>
        <p:nvSpPr>
          <p:cNvPr id="18" name="Rectangle 17">
            <a:extLst>
              <a:ext uri="{FF2B5EF4-FFF2-40B4-BE49-F238E27FC236}">
                <a16:creationId xmlns:a16="http://schemas.microsoft.com/office/drawing/2014/main" id="{440D9DE8-C68A-2945-B830-15D89458A9DB}"/>
              </a:ext>
            </a:extLst>
          </p:cNvPr>
          <p:cNvSpPr/>
          <p:nvPr/>
        </p:nvSpPr>
        <p:spPr>
          <a:xfrm>
            <a:off x="4201996" y="3585145"/>
            <a:ext cx="1178560" cy="89538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a:solidFill>
                  <a:schemeClr val="bg1"/>
                </a:solidFill>
                <a:latin typeface="Arial" panose="020B0604020202020204" pitchFamily="34" charset="0"/>
                <a:cs typeface="Arial" panose="020B0604020202020204" pitchFamily="34" charset="0"/>
              </a:rPr>
              <a:t>Transaction Amount</a:t>
            </a:r>
          </a:p>
        </p:txBody>
      </p:sp>
      <p:sp>
        <p:nvSpPr>
          <p:cNvPr id="19" name="Rectangle 18">
            <a:extLst>
              <a:ext uri="{FF2B5EF4-FFF2-40B4-BE49-F238E27FC236}">
                <a16:creationId xmlns:a16="http://schemas.microsoft.com/office/drawing/2014/main" id="{983B65E5-F1EB-FE4A-BB72-5F0618E3BBB3}"/>
              </a:ext>
            </a:extLst>
          </p:cNvPr>
          <p:cNvSpPr/>
          <p:nvPr/>
        </p:nvSpPr>
        <p:spPr>
          <a:xfrm>
            <a:off x="5446883" y="3585145"/>
            <a:ext cx="1178560" cy="89538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a:solidFill>
                  <a:schemeClr val="bg1"/>
                </a:solidFill>
                <a:latin typeface="Arial" panose="020B0604020202020204" pitchFamily="34" charset="0"/>
                <a:cs typeface="Arial" panose="020B0604020202020204" pitchFamily="34" charset="0"/>
              </a:rPr>
              <a:t>Tip Indicator</a:t>
            </a:r>
          </a:p>
        </p:txBody>
      </p:sp>
      <p:sp>
        <p:nvSpPr>
          <p:cNvPr id="20" name="Rectangle 19">
            <a:extLst>
              <a:ext uri="{FF2B5EF4-FFF2-40B4-BE49-F238E27FC236}">
                <a16:creationId xmlns:a16="http://schemas.microsoft.com/office/drawing/2014/main" id="{7B23E817-34C7-7848-95DC-36235C19CE1C}"/>
              </a:ext>
            </a:extLst>
          </p:cNvPr>
          <p:cNvSpPr/>
          <p:nvPr/>
        </p:nvSpPr>
        <p:spPr>
          <a:xfrm>
            <a:off x="6691771" y="3585145"/>
            <a:ext cx="1178560" cy="89538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a:solidFill>
                  <a:schemeClr val="bg1"/>
                </a:solidFill>
                <a:latin typeface="Arial" panose="020B0604020202020204" pitchFamily="34" charset="0"/>
                <a:cs typeface="Arial" panose="020B0604020202020204" pitchFamily="34" charset="0"/>
              </a:rPr>
              <a:t>Data Validation</a:t>
            </a:r>
          </a:p>
        </p:txBody>
      </p:sp>
    </p:spTree>
    <p:extLst>
      <p:ext uri="{BB962C8B-B14F-4D97-AF65-F5344CB8AC3E}">
        <p14:creationId xmlns:p14="http://schemas.microsoft.com/office/powerpoint/2010/main" val="33381880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64DF638-5D0A-050A-DAE1-358BAED7290B}"/>
              </a:ext>
            </a:extLst>
          </p:cNvPr>
          <p:cNvSpPr txBox="1"/>
          <p:nvPr/>
        </p:nvSpPr>
        <p:spPr>
          <a:xfrm>
            <a:off x="5767593" y="4081750"/>
            <a:ext cx="1726511" cy="547070"/>
          </a:xfrm>
          <a:prstGeom prst="rect">
            <a:avLst/>
          </a:prstGeom>
          <a:noFill/>
          <a:ln>
            <a:solidFill>
              <a:schemeClr val="tx1"/>
            </a:solidFill>
          </a:ln>
        </p:spPr>
        <p:txBody>
          <a:bodyPr wrap="square" rtlCol="0">
            <a:spAutoFit/>
          </a:bodyPr>
          <a:lstStyle/>
          <a:p>
            <a:pPr algn="l">
              <a:lnSpc>
                <a:spcPct val="120000"/>
              </a:lnSpc>
              <a:spcBef>
                <a:spcPts val="300"/>
              </a:spcBef>
              <a:spcAft>
                <a:spcPts val="300"/>
              </a:spcAft>
            </a:pPr>
            <a:endParaRPr lang="en-US" sz="1050" dirty="0">
              <a:solidFill>
                <a:schemeClr val="accent6"/>
              </a:solidFill>
              <a:latin typeface="Bell MT" panose="02020503060305020303" pitchFamily="18" charset="77"/>
              <a:cs typeface="Arial" panose="020B0604020202020204" pitchFamily="34" charset="0"/>
            </a:endParaRPr>
          </a:p>
        </p:txBody>
      </p:sp>
      <p:sp>
        <p:nvSpPr>
          <p:cNvPr id="6" name="Title 5">
            <a:extLst>
              <a:ext uri="{FF2B5EF4-FFF2-40B4-BE49-F238E27FC236}">
                <a16:creationId xmlns:a16="http://schemas.microsoft.com/office/drawing/2014/main" id="{50471CCC-C4F9-AF4C-B9CC-EF20CC0713E0}"/>
              </a:ext>
            </a:extLst>
          </p:cNvPr>
          <p:cNvSpPr>
            <a:spLocks noGrp="1"/>
          </p:cNvSpPr>
          <p:nvPr>
            <p:ph type="title"/>
          </p:nvPr>
        </p:nvSpPr>
        <p:spPr/>
        <p:txBody>
          <a:bodyPr/>
          <a:lstStyle/>
          <a:p>
            <a:r>
              <a:rPr lang="en-US" dirty="0"/>
              <a:t>QR CODE DATA FORMATTING</a:t>
            </a:r>
          </a:p>
        </p:txBody>
      </p:sp>
      <p:sp>
        <p:nvSpPr>
          <p:cNvPr id="2" name="Content Placeholder 1">
            <a:extLst>
              <a:ext uri="{FF2B5EF4-FFF2-40B4-BE49-F238E27FC236}">
                <a16:creationId xmlns:a16="http://schemas.microsoft.com/office/drawing/2014/main" id="{72926BD0-9DFA-6642-ACE9-3F718AB73063}"/>
              </a:ext>
            </a:extLst>
          </p:cNvPr>
          <p:cNvSpPr>
            <a:spLocks noGrp="1"/>
          </p:cNvSpPr>
          <p:nvPr>
            <p:ph idx="1"/>
          </p:nvPr>
        </p:nvSpPr>
        <p:spPr>
          <a:xfrm>
            <a:off x="457199" y="1042324"/>
            <a:ext cx="7933765" cy="780521"/>
          </a:xfrm>
        </p:spPr>
        <p:txBody>
          <a:bodyPr/>
          <a:lstStyle/>
          <a:p>
            <a:pPr marL="228600" lvl="1" indent="0">
              <a:buClr>
                <a:schemeClr val="accent3"/>
              </a:buClr>
              <a:buNone/>
            </a:pPr>
            <a:r>
              <a:rPr lang="en-US" dirty="0">
                <a:solidFill>
                  <a:schemeClr val="tx1"/>
                </a:solidFill>
              </a:rPr>
              <a:t>The QR scheme standards dictate the data objects included in a QR payment and how they are formatted. These scheme standards are used to create the formatted payload, which we sometimes refer to as the underlying data string. Like any other formatted payment message, comprehensive standards are key to ensuring all scheme participants can consistently interpret the data and processing and 'action' the payment message. </a:t>
            </a:r>
          </a:p>
        </p:txBody>
      </p:sp>
      <p:sp>
        <p:nvSpPr>
          <p:cNvPr id="3" name="Rounded Rectangle 2">
            <a:extLst>
              <a:ext uri="{FF2B5EF4-FFF2-40B4-BE49-F238E27FC236}">
                <a16:creationId xmlns:a16="http://schemas.microsoft.com/office/drawing/2014/main" id="{A34E4F79-CD0E-9DB2-045B-61C6C8E29D29}"/>
              </a:ext>
            </a:extLst>
          </p:cNvPr>
          <p:cNvSpPr/>
          <p:nvPr/>
        </p:nvSpPr>
        <p:spPr>
          <a:xfrm>
            <a:off x="1698513" y="2466185"/>
            <a:ext cx="1671765" cy="9144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dirty="0">
                <a:solidFill>
                  <a:schemeClr val="bg1"/>
                </a:solidFill>
                <a:latin typeface="Arial" panose="020B0604020202020204" pitchFamily="34" charset="0"/>
                <a:cs typeface="Arial" panose="020B0604020202020204" pitchFamily="34" charset="0"/>
              </a:rPr>
              <a:t>Data Objects</a:t>
            </a:r>
          </a:p>
        </p:txBody>
      </p:sp>
      <p:sp>
        <p:nvSpPr>
          <p:cNvPr id="4" name="Rounded Rectangle 3">
            <a:extLst>
              <a:ext uri="{FF2B5EF4-FFF2-40B4-BE49-F238E27FC236}">
                <a16:creationId xmlns:a16="http://schemas.microsoft.com/office/drawing/2014/main" id="{78F16225-46D9-68C3-77A8-2DF61A5C0F60}"/>
              </a:ext>
            </a:extLst>
          </p:cNvPr>
          <p:cNvSpPr/>
          <p:nvPr/>
        </p:nvSpPr>
        <p:spPr>
          <a:xfrm>
            <a:off x="3939396" y="2463953"/>
            <a:ext cx="1672287" cy="9144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dirty="0">
                <a:solidFill>
                  <a:schemeClr val="bg1"/>
                </a:solidFill>
                <a:latin typeface="Arial" panose="020B0604020202020204" pitchFamily="34" charset="0"/>
                <a:cs typeface="Arial" panose="020B0604020202020204" pitchFamily="34" charset="0"/>
              </a:rPr>
              <a:t>Formatted Payload / Underlying Data String</a:t>
            </a:r>
          </a:p>
        </p:txBody>
      </p:sp>
      <p:sp>
        <p:nvSpPr>
          <p:cNvPr id="7" name="TextBox 6">
            <a:extLst>
              <a:ext uri="{FF2B5EF4-FFF2-40B4-BE49-F238E27FC236}">
                <a16:creationId xmlns:a16="http://schemas.microsoft.com/office/drawing/2014/main" id="{BA0C3022-0B02-1135-C363-CFFF0A3AD2B0}"/>
              </a:ext>
            </a:extLst>
          </p:cNvPr>
          <p:cNvSpPr txBox="1"/>
          <p:nvPr/>
        </p:nvSpPr>
        <p:spPr>
          <a:xfrm>
            <a:off x="2659829" y="1841433"/>
            <a:ext cx="1987825" cy="327077"/>
          </a:xfrm>
          <a:prstGeom prst="rect">
            <a:avLst/>
          </a:prstGeom>
          <a:noFill/>
        </p:spPr>
        <p:txBody>
          <a:bodyPr wrap="square" rtlCol="0">
            <a:spAutoFit/>
          </a:bodyPr>
          <a:lstStyle/>
          <a:p>
            <a:pPr algn="ctr">
              <a:lnSpc>
                <a:spcPct val="120000"/>
              </a:lnSpc>
              <a:spcBef>
                <a:spcPts val="300"/>
              </a:spcBef>
              <a:spcAft>
                <a:spcPts val="300"/>
              </a:spcAft>
            </a:pPr>
            <a:r>
              <a:rPr lang="en-US" sz="1400" b="1" dirty="0">
                <a:solidFill>
                  <a:schemeClr val="accent4"/>
                </a:solidFill>
                <a:latin typeface="+mj-lt"/>
                <a:cs typeface="Arial" panose="020B0604020202020204" pitchFamily="34" charset="0"/>
              </a:rPr>
              <a:t>Scheme Standard</a:t>
            </a:r>
          </a:p>
        </p:txBody>
      </p:sp>
      <p:cxnSp>
        <p:nvCxnSpPr>
          <p:cNvPr id="9" name="Straight Arrow Connector 8">
            <a:extLst>
              <a:ext uri="{FF2B5EF4-FFF2-40B4-BE49-F238E27FC236}">
                <a16:creationId xmlns:a16="http://schemas.microsoft.com/office/drawing/2014/main" id="{86319549-314F-A5A6-8C7B-CEB73BE8D3B5}"/>
              </a:ext>
            </a:extLst>
          </p:cNvPr>
          <p:cNvCxnSpPr>
            <a:cxnSpLocks/>
          </p:cNvCxnSpPr>
          <p:nvPr/>
        </p:nvCxnSpPr>
        <p:spPr>
          <a:xfrm flipV="1">
            <a:off x="3370278" y="2805797"/>
            <a:ext cx="569118" cy="223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E9D0480-84CD-A917-8444-63CD2AFF64BB}"/>
              </a:ext>
            </a:extLst>
          </p:cNvPr>
          <p:cNvCxnSpPr>
            <a:cxnSpLocks/>
          </p:cNvCxnSpPr>
          <p:nvPr/>
        </p:nvCxnSpPr>
        <p:spPr>
          <a:xfrm flipV="1">
            <a:off x="5611683" y="2806295"/>
            <a:ext cx="883606" cy="1734"/>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51EDE4C-AE84-0AFD-AA82-0FEE553B68C7}"/>
              </a:ext>
            </a:extLst>
          </p:cNvPr>
          <p:cNvCxnSpPr>
            <a:cxnSpLocks/>
          </p:cNvCxnSpPr>
          <p:nvPr/>
        </p:nvCxnSpPr>
        <p:spPr>
          <a:xfrm>
            <a:off x="5949450" y="4262488"/>
            <a:ext cx="596143" cy="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103E9B-12EF-45B0-2C2D-D70DEB925790}"/>
              </a:ext>
            </a:extLst>
          </p:cNvPr>
          <p:cNvCxnSpPr>
            <a:cxnSpLocks/>
          </p:cNvCxnSpPr>
          <p:nvPr/>
        </p:nvCxnSpPr>
        <p:spPr>
          <a:xfrm flipH="1">
            <a:off x="5951233" y="4490303"/>
            <a:ext cx="594360"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807A589-3CC1-0B17-BF66-C3C17EDE467E}"/>
              </a:ext>
            </a:extLst>
          </p:cNvPr>
          <p:cNvCxnSpPr>
            <a:cxnSpLocks/>
          </p:cNvCxnSpPr>
          <p:nvPr/>
        </p:nvCxnSpPr>
        <p:spPr>
          <a:xfrm flipH="1">
            <a:off x="5608321" y="3007482"/>
            <a:ext cx="88696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B52B9F-4563-59E8-10E1-94988C13788E}"/>
              </a:ext>
            </a:extLst>
          </p:cNvPr>
          <p:cNvCxnSpPr>
            <a:cxnSpLocks/>
          </p:cNvCxnSpPr>
          <p:nvPr/>
        </p:nvCxnSpPr>
        <p:spPr>
          <a:xfrm flipH="1">
            <a:off x="3370278" y="3007482"/>
            <a:ext cx="56692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D3C0528-D51E-6CF2-A34D-0A0A48819414}"/>
              </a:ext>
            </a:extLst>
          </p:cNvPr>
          <p:cNvSpPr txBox="1"/>
          <p:nvPr/>
        </p:nvSpPr>
        <p:spPr>
          <a:xfrm>
            <a:off x="6628625" y="4111506"/>
            <a:ext cx="865479" cy="507831"/>
          </a:xfrm>
          <a:prstGeom prst="rect">
            <a:avLst/>
          </a:prstGeom>
          <a:noFill/>
        </p:spPr>
        <p:txBody>
          <a:bodyPr wrap="square" rtlCol="0">
            <a:spAutoFit/>
          </a:bodyPr>
          <a:lstStyle/>
          <a:p>
            <a:pPr algn="l">
              <a:spcBef>
                <a:spcPts val="300"/>
              </a:spcBef>
              <a:spcAft>
                <a:spcPts val="300"/>
              </a:spcAft>
            </a:pPr>
            <a:r>
              <a:rPr lang="en-US" sz="1100" dirty="0">
                <a:latin typeface="+mj-lt"/>
                <a:cs typeface="Arial" panose="020B0604020202020204" pitchFamily="34" charset="0"/>
              </a:rPr>
              <a:t>Encoding</a:t>
            </a:r>
          </a:p>
          <a:p>
            <a:pPr algn="l">
              <a:spcBef>
                <a:spcPts val="300"/>
              </a:spcBef>
              <a:spcAft>
                <a:spcPts val="300"/>
              </a:spcAft>
            </a:pPr>
            <a:r>
              <a:rPr lang="en-US" sz="1100" dirty="0">
                <a:latin typeface="+mj-lt"/>
                <a:cs typeface="Arial" panose="020B0604020202020204" pitchFamily="34" charset="0"/>
              </a:rPr>
              <a:t>Decoding</a:t>
            </a:r>
          </a:p>
        </p:txBody>
      </p:sp>
      <p:sp>
        <p:nvSpPr>
          <p:cNvPr id="19" name="Right Bracket 18">
            <a:extLst>
              <a:ext uri="{FF2B5EF4-FFF2-40B4-BE49-F238E27FC236}">
                <a16:creationId xmlns:a16="http://schemas.microsoft.com/office/drawing/2014/main" id="{F5409061-B44C-7465-994A-012BF7AB6F1E}"/>
              </a:ext>
            </a:extLst>
          </p:cNvPr>
          <p:cNvSpPr/>
          <p:nvPr/>
        </p:nvSpPr>
        <p:spPr>
          <a:xfrm rot="16200000">
            <a:off x="3533068" y="201910"/>
            <a:ext cx="228600" cy="4240452"/>
          </a:xfrm>
          <a:prstGeom prst="righ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ket 19">
            <a:extLst>
              <a:ext uri="{FF2B5EF4-FFF2-40B4-BE49-F238E27FC236}">
                <a16:creationId xmlns:a16="http://schemas.microsoft.com/office/drawing/2014/main" id="{B9636780-E65C-2B23-5E51-3A91EE83E229}"/>
              </a:ext>
            </a:extLst>
          </p:cNvPr>
          <p:cNvSpPr/>
          <p:nvPr/>
        </p:nvSpPr>
        <p:spPr>
          <a:xfrm rot="5400000">
            <a:off x="3533067" y="1448917"/>
            <a:ext cx="228600" cy="4240452"/>
          </a:xfrm>
          <a:prstGeom prst="righ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a:extLst>
              <a:ext uri="{FF2B5EF4-FFF2-40B4-BE49-F238E27FC236}">
                <a16:creationId xmlns:a16="http://schemas.microsoft.com/office/drawing/2014/main" id="{E8A02A80-32CA-707E-D054-0B6B7F3EB476}"/>
              </a:ext>
            </a:extLst>
          </p:cNvPr>
          <p:cNvGrpSpPr/>
          <p:nvPr/>
        </p:nvGrpSpPr>
        <p:grpSpPr>
          <a:xfrm>
            <a:off x="6495289" y="2462219"/>
            <a:ext cx="914400" cy="914400"/>
            <a:chOff x="6273297" y="2466185"/>
            <a:chExt cx="914400" cy="914400"/>
          </a:xfrm>
        </p:grpSpPr>
        <p:sp>
          <p:nvSpPr>
            <p:cNvPr id="5" name="Rounded Rectangle 4">
              <a:extLst>
                <a:ext uri="{FF2B5EF4-FFF2-40B4-BE49-F238E27FC236}">
                  <a16:creationId xmlns:a16="http://schemas.microsoft.com/office/drawing/2014/main" id="{DC381A8A-CFF9-5D8A-0043-B381D6E2D8EE}"/>
                </a:ext>
              </a:extLst>
            </p:cNvPr>
            <p:cNvSpPr>
              <a:spLocks noChangeAspect="1"/>
            </p:cNvSpPr>
            <p:nvPr/>
          </p:nvSpPr>
          <p:spPr>
            <a:xfrm>
              <a:off x="6273297" y="2466185"/>
              <a:ext cx="914400" cy="9144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100" dirty="0">
                  <a:solidFill>
                    <a:schemeClr val="bg1"/>
                  </a:solidFill>
                  <a:latin typeface="Arial" panose="020B0604020202020204" pitchFamily="34" charset="0"/>
                  <a:cs typeface="Arial" panose="020B0604020202020204" pitchFamily="34" charset="0"/>
                </a:rPr>
                <a:t>QR Code</a:t>
              </a:r>
            </a:p>
            <a:p>
              <a:pPr algn="ctr">
                <a:lnSpc>
                  <a:spcPct val="95000"/>
                </a:lnSpc>
              </a:pPr>
              <a:endParaRPr lang="en-US" sz="1100" dirty="0">
                <a:solidFill>
                  <a:schemeClr val="bg1"/>
                </a:solidFill>
                <a:latin typeface="Arial" panose="020B0604020202020204" pitchFamily="34" charset="0"/>
                <a:cs typeface="Arial" panose="020B0604020202020204" pitchFamily="34" charset="0"/>
              </a:endParaRPr>
            </a:p>
            <a:p>
              <a:pPr algn="ctr">
                <a:lnSpc>
                  <a:spcPct val="95000"/>
                </a:lnSpc>
              </a:pPr>
              <a:endParaRPr lang="en-US" sz="1100" dirty="0">
                <a:solidFill>
                  <a:schemeClr val="bg1"/>
                </a:solidFill>
                <a:latin typeface="Arial" panose="020B0604020202020204" pitchFamily="34" charset="0"/>
                <a:cs typeface="Arial" panose="020B0604020202020204" pitchFamily="34" charset="0"/>
              </a:endParaRPr>
            </a:p>
            <a:p>
              <a:pPr algn="ctr">
                <a:lnSpc>
                  <a:spcPct val="95000"/>
                </a:lnSpc>
              </a:pPr>
              <a:endParaRPr lang="en-US" sz="1100" dirty="0">
                <a:solidFill>
                  <a:schemeClr val="bg1"/>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CE0FCB88-0CE1-121D-BA58-110B63DADE67}"/>
                </a:ext>
              </a:extLst>
            </p:cNvPr>
            <p:cNvPicPr>
              <a:picLocks noChangeAspect="1"/>
            </p:cNvPicPr>
            <p:nvPr/>
          </p:nvPicPr>
          <p:blipFill>
            <a:blip r:embed="rId3"/>
            <a:stretch>
              <a:fillRect/>
            </a:stretch>
          </p:blipFill>
          <p:spPr>
            <a:xfrm>
              <a:off x="6466768" y="2786642"/>
              <a:ext cx="530352" cy="530352"/>
            </a:xfrm>
            <a:prstGeom prst="rect">
              <a:avLst/>
            </a:prstGeom>
          </p:spPr>
        </p:pic>
      </p:grpSp>
    </p:spTree>
    <p:extLst>
      <p:ext uri="{BB962C8B-B14F-4D97-AF65-F5344CB8AC3E}">
        <p14:creationId xmlns:p14="http://schemas.microsoft.com/office/powerpoint/2010/main" val="5754644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F68AB7-6261-574D-BA97-FF5C5305A5D6}"/>
              </a:ext>
            </a:extLst>
          </p:cNvPr>
          <p:cNvSpPr>
            <a:spLocks noGrp="1"/>
          </p:cNvSpPr>
          <p:nvPr>
            <p:ph type="title"/>
          </p:nvPr>
        </p:nvSpPr>
        <p:spPr/>
        <p:txBody>
          <a:bodyPr/>
          <a:lstStyle/>
          <a:p>
            <a:r>
              <a:rPr lang="en-US" dirty="0"/>
              <a:t>QR CODE DATA FORMATTING OPTIONS</a:t>
            </a:r>
          </a:p>
        </p:txBody>
      </p:sp>
      <p:sp>
        <p:nvSpPr>
          <p:cNvPr id="7" name="Text Placeholder 6">
            <a:extLst>
              <a:ext uri="{FF2B5EF4-FFF2-40B4-BE49-F238E27FC236}">
                <a16:creationId xmlns:a16="http://schemas.microsoft.com/office/drawing/2014/main" id="{5A128540-36ED-B543-A935-DC6B9EBB0F3A}"/>
              </a:ext>
            </a:extLst>
          </p:cNvPr>
          <p:cNvSpPr>
            <a:spLocks noGrp="1"/>
          </p:cNvSpPr>
          <p:nvPr>
            <p:ph type="body" sz="quarter" idx="10"/>
          </p:nvPr>
        </p:nvSpPr>
        <p:spPr/>
        <p:txBody>
          <a:bodyPr/>
          <a:lstStyle/>
          <a:p>
            <a:r>
              <a:rPr lang="en-US" dirty="0">
                <a:solidFill>
                  <a:schemeClr val="tx1"/>
                </a:solidFill>
              </a:rPr>
              <a:t>This is what is most commonly meant when discussing “QR Code Standardization”.  There are various approaches : proprietary, URL and URI formats.</a:t>
            </a:r>
          </a:p>
          <a:p>
            <a:endParaRPr lang="en-US" dirty="0">
              <a:solidFill>
                <a:schemeClr val="tx1"/>
              </a:solidFill>
            </a:endParaRPr>
          </a:p>
        </p:txBody>
      </p:sp>
      <p:sp>
        <p:nvSpPr>
          <p:cNvPr id="5" name="Content Placeholder 4">
            <a:extLst>
              <a:ext uri="{FF2B5EF4-FFF2-40B4-BE49-F238E27FC236}">
                <a16:creationId xmlns:a16="http://schemas.microsoft.com/office/drawing/2014/main" id="{E55F109F-E4C6-954A-8BD1-9B95BD20F380}"/>
              </a:ext>
            </a:extLst>
          </p:cNvPr>
          <p:cNvSpPr>
            <a:spLocks noGrp="1"/>
          </p:cNvSpPr>
          <p:nvPr>
            <p:ph idx="11"/>
          </p:nvPr>
        </p:nvSpPr>
        <p:spPr>
          <a:xfrm>
            <a:off x="457200" y="1660888"/>
            <a:ext cx="5611906" cy="2594560"/>
          </a:xfrm>
        </p:spPr>
        <p:txBody>
          <a:bodyPr/>
          <a:lstStyle/>
          <a:p>
            <a:r>
              <a:rPr lang="en-US" sz="1000" b="1" dirty="0">
                <a:solidFill>
                  <a:schemeClr val="tx1"/>
                </a:solidFill>
              </a:rPr>
              <a:t>Proprietary formats</a:t>
            </a:r>
          </a:p>
          <a:p>
            <a:pPr lvl="1">
              <a:buClr>
                <a:schemeClr val="accent3"/>
              </a:buClr>
            </a:pPr>
            <a:r>
              <a:rPr lang="en-US" dirty="0">
                <a:solidFill>
                  <a:schemeClr val="tx1"/>
                </a:solidFill>
              </a:rPr>
              <a:t>Data objects are formatted using specific, proprietary rules.  These may be set by an individual company (as with a closed-loop implementation) or by an industry body or group. the </a:t>
            </a:r>
            <a:r>
              <a:rPr lang="en-US" b="1" dirty="0">
                <a:solidFill>
                  <a:schemeClr val="accent3">
                    <a:lumMod val="50000"/>
                  </a:schemeClr>
                </a:solidFill>
              </a:rPr>
              <a:t>EMVCo QR standard is a proprietary format, and the most frequently used QR code format in the market today</a:t>
            </a:r>
            <a:r>
              <a:rPr lang="en-US" dirty="0">
                <a:solidFill>
                  <a:schemeClr val="accent3">
                    <a:lumMod val="50000"/>
                  </a:schemeClr>
                </a:solidFill>
              </a:rPr>
              <a:t>.  </a:t>
            </a:r>
          </a:p>
          <a:p>
            <a:pPr lvl="1">
              <a:buClr>
                <a:schemeClr val="accent3"/>
              </a:buClr>
            </a:pPr>
            <a:r>
              <a:rPr lang="en-US" dirty="0">
                <a:solidFill>
                  <a:schemeClr val="tx1"/>
                </a:solidFill>
              </a:rPr>
              <a:t>On scanning, the app parses and validates the data objects, and constructs a payment message.</a:t>
            </a:r>
          </a:p>
          <a:p>
            <a:pPr lvl="1">
              <a:buClr>
                <a:schemeClr val="accent3"/>
              </a:buClr>
            </a:pPr>
            <a:r>
              <a:rPr lang="en-US" dirty="0">
                <a:solidFill>
                  <a:schemeClr val="tx1"/>
                </a:solidFill>
              </a:rPr>
              <a:t>The data string produced by the proprietary formatting is available to any QR scanner but can only be resolved by an app which holds the logic to create a payment message</a:t>
            </a:r>
          </a:p>
          <a:p>
            <a:endParaRPr lang="en-US" sz="1000" dirty="0"/>
          </a:p>
        </p:txBody>
      </p:sp>
    </p:spTree>
    <p:extLst>
      <p:ext uri="{BB962C8B-B14F-4D97-AF65-F5344CB8AC3E}">
        <p14:creationId xmlns:p14="http://schemas.microsoft.com/office/powerpoint/2010/main" val="13739857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F68AB7-6261-574D-BA97-FF5C5305A5D6}"/>
              </a:ext>
            </a:extLst>
          </p:cNvPr>
          <p:cNvSpPr>
            <a:spLocks noGrp="1"/>
          </p:cNvSpPr>
          <p:nvPr>
            <p:ph type="title"/>
          </p:nvPr>
        </p:nvSpPr>
        <p:spPr/>
        <p:txBody>
          <a:bodyPr/>
          <a:lstStyle/>
          <a:p>
            <a:r>
              <a:rPr lang="en-US" dirty="0"/>
              <a:t>QR CODE DATA FORMATTING OPTIONS</a:t>
            </a:r>
          </a:p>
        </p:txBody>
      </p:sp>
      <p:sp>
        <p:nvSpPr>
          <p:cNvPr id="2" name="Content Placeholder 1">
            <a:extLst>
              <a:ext uri="{FF2B5EF4-FFF2-40B4-BE49-F238E27FC236}">
                <a16:creationId xmlns:a16="http://schemas.microsoft.com/office/drawing/2014/main" id="{72926BD0-9DFA-6642-ACE9-3F718AB73063}"/>
              </a:ext>
            </a:extLst>
          </p:cNvPr>
          <p:cNvSpPr>
            <a:spLocks noGrp="1"/>
          </p:cNvSpPr>
          <p:nvPr>
            <p:ph idx="1"/>
          </p:nvPr>
        </p:nvSpPr>
        <p:spPr>
          <a:xfrm>
            <a:off x="457200" y="1274470"/>
            <a:ext cx="7404847" cy="2594560"/>
          </a:xfrm>
        </p:spPr>
        <p:txBody>
          <a:bodyPr/>
          <a:lstStyle/>
          <a:p>
            <a:r>
              <a:rPr lang="en-US" sz="1000" b="1" dirty="0">
                <a:solidFill>
                  <a:schemeClr val="tx1"/>
                </a:solidFill>
              </a:rPr>
              <a:t>URL format</a:t>
            </a:r>
          </a:p>
          <a:p>
            <a:pPr marL="274320" lvl="1" indent="-274320">
              <a:buClr>
                <a:schemeClr val="accent3"/>
              </a:buClr>
            </a:pPr>
            <a:r>
              <a:rPr lang="en-US" dirty="0">
                <a:solidFill>
                  <a:schemeClr val="tx1"/>
                </a:solidFill>
              </a:rPr>
              <a:t>This approach uses a global standard for a resource locator to format the payload in the QR code. The data string encoded into the QR code is a URL.  </a:t>
            </a:r>
          </a:p>
          <a:p>
            <a:pPr marL="274320" lvl="1" indent="-274320">
              <a:buClr>
                <a:schemeClr val="accent3"/>
              </a:buClr>
            </a:pPr>
            <a:r>
              <a:rPr lang="en-US" dirty="0">
                <a:solidFill>
                  <a:schemeClr val="tx1"/>
                </a:solidFill>
              </a:rPr>
              <a:t>On scanning, the URL points the scanner to a webpage, which contains code to redirect the user to the intended screen within the payment application on the consumer’s phone. The consumer’s application then “knows” the merchant’s payment address, and is ready to create the payment order.</a:t>
            </a:r>
          </a:p>
          <a:p>
            <a:pPr marL="274320" lvl="1" indent="-274320">
              <a:buClr>
                <a:schemeClr val="accent3"/>
              </a:buClr>
            </a:pPr>
            <a:r>
              <a:rPr lang="en-US" dirty="0">
                <a:solidFill>
                  <a:schemeClr val="tx1"/>
                </a:solidFill>
              </a:rPr>
              <a:t>If it is a static QR code, the consumer will enter the payment amount into the application.</a:t>
            </a:r>
          </a:p>
          <a:p>
            <a:pPr marL="274320" lvl="1" indent="-274320">
              <a:buClr>
                <a:schemeClr val="accent3"/>
              </a:buClr>
            </a:pPr>
            <a:r>
              <a:rPr lang="en-US" dirty="0">
                <a:solidFill>
                  <a:schemeClr val="tx1"/>
                </a:solidFill>
              </a:rPr>
              <a:t>If it is a dynamic QR code, the payment amount will be prepopulated on the screen the consumer sees, and additional transaction-specific data may also be prepopulated</a:t>
            </a:r>
          </a:p>
          <a:p>
            <a:pPr marL="274320" lvl="1" indent="-274320">
              <a:buClr>
                <a:schemeClr val="accent3"/>
              </a:buClr>
            </a:pPr>
            <a:r>
              <a:rPr lang="en-US" dirty="0">
                <a:solidFill>
                  <a:schemeClr val="tx1"/>
                </a:solidFill>
              </a:rPr>
              <a:t>Though the URL is available to any QR scanner in plain text, no payment data is directly readable;  the payment address is held at the URL location.  The consumer app needs to be able to use the address found at the URL location to create the payment order.</a:t>
            </a:r>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p:txBody>
      </p:sp>
    </p:spTree>
    <p:extLst>
      <p:ext uri="{BB962C8B-B14F-4D97-AF65-F5344CB8AC3E}">
        <p14:creationId xmlns:p14="http://schemas.microsoft.com/office/powerpoint/2010/main" val="17066773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F68AB7-6261-574D-BA97-FF5C5305A5D6}"/>
              </a:ext>
            </a:extLst>
          </p:cNvPr>
          <p:cNvSpPr>
            <a:spLocks noGrp="1"/>
          </p:cNvSpPr>
          <p:nvPr>
            <p:ph type="title"/>
          </p:nvPr>
        </p:nvSpPr>
        <p:spPr/>
        <p:txBody>
          <a:bodyPr/>
          <a:lstStyle/>
          <a:p>
            <a:r>
              <a:rPr lang="en-US" dirty="0"/>
              <a:t>QR CODE DATA FORMATTING</a:t>
            </a:r>
          </a:p>
        </p:txBody>
      </p:sp>
      <p:sp>
        <p:nvSpPr>
          <p:cNvPr id="8" name="Content Placeholder 7">
            <a:extLst>
              <a:ext uri="{FF2B5EF4-FFF2-40B4-BE49-F238E27FC236}">
                <a16:creationId xmlns:a16="http://schemas.microsoft.com/office/drawing/2014/main" id="{5A168C04-8F4B-3342-8745-D7EDB6AB65AC}"/>
              </a:ext>
            </a:extLst>
          </p:cNvPr>
          <p:cNvSpPr>
            <a:spLocks noGrp="1"/>
          </p:cNvSpPr>
          <p:nvPr>
            <p:ph idx="12"/>
          </p:nvPr>
        </p:nvSpPr>
        <p:spPr>
          <a:xfrm>
            <a:off x="457199" y="1186216"/>
            <a:ext cx="7709647" cy="2594560"/>
          </a:xfrm>
        </p:spPr>
        <p:txBody>
          <a:bodyPr/>
          <a:lstStyle/>
          <a:p>
            <a:r>
              <a:rPr lang="en-US" sz="1000" b="1" dirty="0">
                <a:solidFill>
                  <a:schemeClr val="tx1"/>
                </a:solidFill>
              </a:rPr>
              <a:t>URI format</a:t>
            </a:r>
          </a:p>
          <a:p>
            <a:pPr lvl="1">
              <a:buClr>
                <a:schemeClr val="accent3"/>
              </a:buClr>
            </a:pPr>
            <a:r>
              <a:rPr lang="en-US" dirty="0">
                <a:solidFill>
                  <a:schemeClr val="tx1"/>
                </a:solidFill>
              </a:rPr>
              <a:t>This approach also uses a global standard for a resource locator to format the payload in the QR code. </a:t>
            </a:r>
          </a:p>
          <a:p>
            <a:pPr lvl="1">
              <a:buClr>
                <a:schemeClr val="accent3"/>
              </a:buClr>
            </a:pPr>
            <a:r>
              <a:rPr lang="en-US" dirty="0">
                <a:solidFill>
                  <a:schemeClr val="tx1"/>
                </a:solidFill>
              </a:rPr>
              <a:t>The data string encoded into the QR code is a URI.   The data payload, including the merchant’s payment address, is in the encoded data string; other data may be in the string or may be held elsewhere, as described in the string.  All data in the string is formatted and labelled according to global standards.</a:t>
            </a:r>
          </a:p>
          <a:p>
            <a:pPr lvl="1">
              <a:buClr>
                <a:schemeClr val="accent3"/>
              </a:buClr>
            </a:pPr>
            <a:r>
              <a:rPr lang="en-US" dirty="0">
                <a:solidFill>
                  <a:schemeClr val="tx1"/>
                </a:solidFill>
              </a:rPr>
              <a:t>The URI  approach allows a consumer to use either a generic reader application or a proprietary payment application.  The chosen app parses and validates the data objects, and constructs a payment message.</a:t>
            </a:r>
          </a:p>
          <a:p>
            <a:pPr lvl="1">
              <a:buClr>
                <a:schemeClr val="accent3"/>
              </a:buClr>
            </a:pPr>
            <a:r>
              <a:rPr lang="en-US" dirty="0">
                <a:solidFill>
                  <a:schemeClr val="tx1"/>
                </a:solidFill>
              </a:rPr>
              <a:t>The data string produced by the proprietary formatting is available to any QR scanner but can only be resolved by an app which holds the logic to create a payment order</a:t>
            </a:r>
          </a:p>
          <a:p>
            <a:endParaRPr lang="en-US" sz="1000" dirty="0">
              <a:solidFill>
                <a:schemeClr val="tx1"/>
              </a:solidFill>
            </a:endParaRPr>
          </a:p>
        </p:txBody>
      </p:sp>
    </p:spTree>
    <p:extLst>
      <p:ext uri="{BB962C8B-B14F-4D97-AF65-F5344CB8AC3E}">
        <p14:creationId xmlns:p14="http://schemas.microsoft.com/office/powerpoint/2010/main" val="39876611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FD83F4-7210-364D-ABB9-A4CF3054D174}"/>
              </a:ext>
            </a:extLst>
          </p:cNvPr>
          <p:cNvSpPr>
            <a:spLocks noGrp="1"/>
          </p:cNvSpPr>
          <p:nvPr>
            <p:ph type="title"/>
          </p:nvPr>
        </p:nvSpPr>
        <p:spPr/>
        <p:txBody>
          <a:bodyPr/>
          <a:lstStyle/>
          <a:p>
            <a:r>
              <a:rPr lang="en-US" dirty="0"/>
              <a:t>QR CODE DATA FORMATTING: DATA ENCODING</a:t>
            </a:r>
          </a:p>
        </p:txBody>
      </p:sp>
      <p:sp>
        <p:nvSpPr>
          <p:cNvPr id="2" name="Content Placeholder 1">
            <a:extLst>
              <a:ext uri="{FF2B5EF4-FFF2-40B4-BE49-F238E27FC236}">
                <a16:creationId xmlns:a16="http://schemas.microsoft.com/office/drawing/2014/main" id="{72926BD0-9DFA-6642-ACE9-3F718AB73063}"/>
              </a:ext>
            </a:extLst>
          </p:cNvPr>
          <p:cNvSpPr>
            <a:spLocks noGrp="1"/>
          </p:cNvSpPr>
          <p:nvPr>
            <p:ph idx="1"/>
          </p:nvPr>
        </p:nvSpPr>
        <p:spPr>
          <a:xfrm>
            <a:off x="457200" y="2905063"/>
            <a:ext cx="4857722" cy="1548107"/>
          </a:xfrm>
        </p:spPr>
        <p:txBody>
          <a:bodyPr/>
          <a:lstStyle/>
          <a:p>
            <a:pPr lvl="1">
              <a:buClr>
                <a:schemeClr val="accent3"/>
              </a:buClr>
            </a:pPr>
            <a:r>
              <a:rPr lang="en-US" dirty="0">
                <a:solidFill>
                  <a:schemeClr val="tx1"/>
                </a:solidFill>
              </a:rPr>
              <a:t>Once formatted, the underlying data string is encoded into a machine-readable visual representation using ISO 18004 standards. The results of this process is the familiar form of black squares arranged on a white background.  </a:t>
            </a:r>
          </a:p>
          <a:p>
            <a:pPr lvl="1">
              <a:buClr>
                <a:schemeClr val="accent3"/>
              </a:buClr>
            </a:pPr>
            <a:r>
              <a:rPr lang="en-US" dirty="0">
                <a:solidFill>
                  <a:schemeClr val="tx1"/>
                </a:solidFill>
              </a:rPr>
              <a:t>When scanned, the imaging device recognizes this visual format and uses a standard algorithm to decode it back into the underlying data string using a standard algorithm</a:t>
            </a:r>
          </a:p>
          <a:p>
            <a:endParaRPr lang="en-US" dirty="0">
              <a:solidFill>
                <a:schemeClr val="tx1"/>
              </a:solidFill>
            </a:endParaRPr>
          </a:p>
        </p:txBody>
      </p:sp>
      <p:sp>
        <p:nvSpPr>
          <p:cNvPr id="5" name="TextBox 4">
            <a:extLst>
              <a:ext uri="{FF2B5EF4-FFF2-40B4-BE49-F238E27FC236}">
                <a16:creationId xmlns:a16="http://schemas.microsoft.com/office/drawing/2014/main" id="{99E17865-894E-F6BF-4B22-4A0708076C89}"/>
              </a:ext>
            </a:extLst>
          </p:cNvPr>
          <p:cNvSpPr txBox="1"/>
          <p:nvPr/>
        </p:nvSpPr>
        <p:spPr>
          <a:xfrm>
            <a:off x="5993835" y="3178159"/>
            <a:ext cx="1726511" cy="547070"/>
          </a:xfrm>
          <a:prstGeom prst="rect">
            <a:avLst/>
          </a:prstGeom>
          <a:noFill/>
          <a:ln>
            <a:solidFill>
              <a:schemeClr val="tx1"/>
            </a:solidFill>
          </a:ln>
        </p:spPr>
        <p:txBody>
          <a:bodyPr wrap="square" rtlCol="0">
            <a:spAutoFit/>
          </a:bodyPr>
          <a:lstStyle/>
          <a:p>
            <a:pPr algn="l">
              <a:lnSpc>
                <a:spcPct val="120000"/>
              </a:lnSpc>
              <a:spcBef>
                <a:spcPts val="300"/>
              </a:spcBef>
              <a:spcAft>
                <a:spcPts val="300"/>
              </a:spcAft>
            </a:pPr>
            <a:endParaRPr lang="en-US" sz="1050" dirty="0">
              <a:solidFill>
                <a:schemeClr val="accent6"/>
              </a:solidFill>
              <a:latin typeface="Bell MT" panose="02020503060305020303" pitchFamily="18" charset="77"/>
              <a:cs typeface="Arial" panose="020B0604020202020204" pitchFamily="34" charset="0"/>
            </a:endParaRPr>
          </a:p>
        </p:txBody>
      </p:sp>
      <p:sp>
        <p:nvSpPr>
          <p:cNvPr id="6" name="Rounded Rectangle 5">
            <a:extLst>
              <a:ext uri="{FF2B5EF4-FFF2-40B4-BE49-F238E27FC236}">
                <a16:creationId xmlns:a16="http://schemas.microsoft.com/office/drawing/2014/main" id="{7FCFCFEB-359B-09BC-D45A-0E8D1967B434}"/>
              </a:ext>
            </a:extLst>
          </p:cNvPr>
          <p:cNvSpPr/>
          <p:nvPr/>
        </p:nvSpPr>
        <p:spPr>
          <a:xfrm>
            <a:off x="1924755" y="1562594"/>
            <a:ext cx="1671765" cy="9144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dirty="0">
                <a:solidFill>
                  <a:schemeClr val="bg1"/>
                </a:solidFill>
                <a:latin typeface="Arial" panose="020B0604020202020204" pitchFamily="34" charset="0"/>
                <a:cs typeface="Arial" panose="020B0604020202020204" pitchFamily="34" charset="0"/>
              </a:rPr>
              <a:t>Data Objects</a:t>
            </a:r>
          </a:p>
        </p:txBody>
      </p:sp>
      <p:sp>
        <p:nvSpPr>
          <p:cNvPr id="8" name="Rounded Rectangle 7">
            <a:extLst>
              <a:ext uri="{FF2B5EF4-FFF2-40B4-BE49-F238E27FC236}">
                <a16:creationId xmlns:a16="http://schemas.microsoft.com/office/drawing/2014/main" id="{4D3B770F-C2FF-323E-AD5B-EEA602E93EC7}"/>
              </a:ext>
            </a:extLst>
          </p:cNvPr>
          <p:cNvSpPr/>
          <p:nvPr/>
        </p:nvSpPr>
        <p:spPr>
          <a:xfrm>
            <a:off x="4165638" y="1560362"/>
            <a:ext cx="1672287" cy="9144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 dirty="0">
                <a:solidFill>
                  <a:schemeClr val="bg1"/>
                </a:solidFill>
                <a:latin typeface="Arial" panose="020B0604020202020204" pitchFamily="34" charset="0"/>
                <a:cs typeface="Arial" panose="020B0604020202020204" pitchFamily="34" charset="0"/>
              </a:rPr>
              <a:t>Formatted Payload / Underlying Data String</a:t>
            </a:r>
          </a:p>
        </p:txBody>
      </p:sp>
      <p:sp>
        <p:nvSpPr>
          <p:cNvPr id="9" name="TextBox 8">
            <a:extLst>
              <a:ext uri="{FF2B5EF4-FFF2-40B4-BE49-F238E27FC236}">
                <a16:creationId xmlns:a16="http://schemas.microsoft.com/office/drawing/2014/main" id="{8E6ACECA-54EC-9665-DE9E-EE2DB0EBAF3E}"/>
              </a:ext>
            </a:extLst>
          </p:cNvPr>
          <p:cNvSpPr txBox="1"/>
          <p:nvPr/>
        </p:nvSpPr>
        <p:spPr>
          <a:xfrm>
            <a:off x="6195672" y="1067036"/>
            <a:ext cx="1987825" cy="327077"/>
          </a:xfrm>
          <a:prstGeom prst="rect">
            <a:avLst/>
          </a:prstGeom>
          <a:noFill/>
        </p:spPr>
        <p:txBody>
          <a:bodyPr wrap="square" rtlCol="0">
            <a:spAutoFit/>
          </a:bodyPr>
          <a:lstStyle/>
          <a:p>
            <a:pPr algn="ctr">
              <a:lnSpc>
                <a:spcPct val="120000"/>
              </a:lnSpc>
              <a:spcBef>
                <a:spcPts val="300"/>
              </a:spcBef>
              <a:spcAft>
                <a:spcPts val="300"/>
              </a:spcAft>
            </a:pPr>
            <a:r>
              <a:rPr lang="en-US" sz="1400" b="1" dirty="0">
                <a:solidFill>
                  <a:schemeClr val="accent4"/>
                </a:solidFill>
                <a:latin typeface="+mj-lt"/>
                <a:cs typeface="Arial" panose="020B0604020202020204" pitchFamily="34" charset="0"/>
              </a:rPr>
              <a:t>ISO 18004</a:t>
            </a:r>
          </a:p>
        </p:txBody>
      </p:sp>
      <p:cxnSp>
        <p:nvCxnSpPr>
          <p:cNvPr id="10" name="Straight Arrow Connector 9">
            <a:extLst>
              <a:ext uri="{FF2B5EF4-FFF2-40B4-BE49-F238E27FC236}">
                <a16:creationId xmlns:a16="http://schemas.microsoft.com/office/drawing/2014/main" id="{5E536136-0019-9C2F-24B4-0A3B3249A27E}"/>
              </a:ext>
            </a:extLst>
          </p:cNvPr>
          <p:cNvCxnSpPr>
            <a:cxnSpLocks/>
          </p:cNvCxnSpPr>
          <p:nvPr/>
        </p:nvCxnSpPr>
        <p:spPr>
          <a:xfrm flipV="1">
            <a:off x="3596520" y="1902206"/>
            <a:ext cx="569118" cy="223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32403B0-4422-02F6-25CC-8D350121E37D}"/>
              </a:ext>
            </a:extLst>
          </p:cNvPr>
          <p:cNvCxnSpPr>
            <a:cxnSpLocks/>
          </p:cNvCxnSpPr>
          <p:nvPr/>
        </p:nvCxnSpPr>
        <p:spPr>
          <a:xfrm flipV="1">
            <a:off x="5837925" y="1902704"/>
            <a:ext cx="883606" cy="1734"/>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E3384BB-9E42-ECF8-F6D3-38F4310E8A2B}"/>
              </a:ext>
            </a:extLst>
          </p:cNvPr>
          <p:cNvCxnSpPr>
            <a:cxnSpLocks/>
          </p:cNvCxnSpPr>
          <p:nvPr/>
        </p:nvCxnSpPr>
        <p:spPr>
          <a:xfrm>
            <a:off x="6175692" y="3358897"/>
            <a:ext cx="596143" cy="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B3CDFF-3FAF-DFAD-61FF-9DE9553B4B87}"/>
              </a:ext>
            </a:extLst>
          </p:cNvPr>
          <p:cNvCxnSpPr>
            <a:cxnSpLocks/>
          </p:cNvCxnSpPr>
          <p:nvPr/>
        </p:nvCxnSpPr>
        <p:spPr>
          <a:xfrm flipH="1">
            <a:off x="6177475" y="3586712"/>
            <a:ext cx="594360"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841A401-56E8-4F27-B63A-4480B0D01DBC}"/>
              </a:ext>
            </a:extLst>
          </p:cNvPr>
          <p:cNvCxnSpPr>
            <a:cxnSpLocks/>
          </p:cNvCxnSpPr>
          <p:nvPr/>
        </p:nvCxnSpPr>
        <p:spPr>
          <a:xfrm flipH="1">
            <a:off x="5834563" y="2103891"/>
            <a:ext cx="88696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BE8689-C985-7744-D84A-278CA862DDB8}"/>
              </a:ext>
            </a:extLst>
          </p:cNvPr>
          <p:cNvCxnSpPr>
            <a:cxnSpLocks/>
          </p:cNvCxnSpPr>
          <p:nvPr/>
        </p:nvCxnSpPr>
        <p:spPr>
          <a:xfrm flipH="1">
            <a:off x="3596520" y="2103891"/>
            <a:ext cx="56692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843FAB7-C0F6-AE3D-19F1-1C670AACF764}"/>
              </a:ext>
            </a:extLst>
          </p:cNvPr>
          <p:cNvSpPr txBox="1"/>
          <p:nvPr/>
        </p:nvSpPr>
        <p:spPr>
          <a:xfrm>
            <a:off x="6854867" y="3207915"/>
            <a:ext cx="865479" cy="507831"/>
          </a:xfrm>
          <a:prstGeom prst="rect">
            <a:avLst/>
          </a:prstGeom>
          <a:noFill/>
        </p:spPr>
        <p:txBody>
          <a:bodyPr wrap="square" rtlCol="0">
            <a:spAutoFit/>
          </a:bodyPr>
          <a:lstStyle/>
          <a:p>
            <a:pPr algn="l">
              <a:spcBef>
                <a:spcPts val="300"/>
              </a:spcBef>
              <a:spcAft>
                <a:spcPts val="300"/>
              </a:spcAft>
            </a:pPr>
            <a:r>
              <a:rPr lang="en-US" sz="1100" dirty="0">
                <a:latin typeface="+mj-lt"/>
                <a:cs typeface="Arial" panose="020B0604020202020204" pitchFamily="34" charset="0"/>
              </a:rPr>
              <a:t>Encoding</a:t>
            </a:r>
          </a:p>
          <a:p>
            <a:pPr algn="l">
              <a:spcBef>
                <a:spcPts val="300"/>
              </a:spcBef>
              <a:spcAft>
                <a:spcPts val="300"/>
              </a:spcAft>
            </a:pPr>
            <a:r>
              <a:rPr lang="en-US" sz="1100" dirty="0">
                <a:latin typeface="+mj-lt"/>
                <a:cs typeface="Arial" panose="020B0604020202020204" pitchFamily="34" charset="0"/>
              </a:rPr>
              <a:t>Decoding</a:t>
            </a:r>
          </a:p>
        </p:txBody>
      </p:sp>
      <p:sp>
        <p:nvSpPr>
          <p:cNvPr id="17" name="Right Bracket 16">
            <a:extLst>
              <a:ext uri="{FF2B5EF4-FFF2-40B4-BE49-F238E27FC236}">
                <a16:creationId xmlns:a16="http://schemas.microsoft.com/office/drawing/2014/main" id="{F1F13DBD-3E42-A232-5363-24CD70449B4F}"/>
              </a:ext>
            </a:extLst>
          </p:cNvPr>
          <p:cNvSpPr/>
          <p:nvPr/>
        </p:nvSpPr>
        <p:spPr>
          <a:xfrm rot="16200000">
            <a:off x="7075286" y="884705"/>
            <a:ext cx="228600" cy="1294771"/>
          </a:xfrm>
          <a:prstGeom prst="righ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ket 17">
            <a:extLst>
              <a:ext uri="{FF2B5EF4-FFF2-40B4-BE49-F238E27FC236}">
                <a16:creationId xmlns:a16="http://schemas.microsoft.com/office/drawing/2014/main" id="{355583E0-2BAF-576C-2D76-D8505044A362}"/>
              </a:ext>
            </a:extLst>
          </p:cNvPr>
          <p:cNvSpPr/>
          <p:nvPr/>
        </p:nvSpPr>
        <p:spPr>
          <a:xfrm rot="5400000">
            <a:off x="7075285" y="1877186"/>
            <a:ext cx="228600" cy="1294771"/>
          </a:xfrm>
          <a:prstGeom prst="righ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a:extLst>
              <a:ext uri="{FF2B5EF4-FFF2-40B4-BE49-F238E27FC236}">
                <a16:creationId xmlns:a16="http://schemas.microsoft.com/office/drawing/2014/main" id="{1B583E83-A70B-0F28-F5F2-E9AEAE3C95FD}"/>
              </a:ext>
            </a:extLst>
          </p:cNvPr>
          <p:cNvGrpSpPr/>
          <p:nvPr/>
        </p:nvGrpSpPr>
        <p:grpSpPr>
          <a:xfrm>
            <a:off x="6721531" y="1558628"/>
            <a:ext cx="914400" cy="914400"/>
            <a:chOff x="6273297" y="2466185"/>
            <a:chExt cx="914400" cy="914400"/>
          </a:xfrm>
        </p:grpSpPr>
        <p:sp>
          <p:nvSpPr>
            <p:cNvPr id="20" name="Rounded Rectangle 19">
              <a:extLst>
                <a:ext uri="{FF2B5EF4-FFF2-40B4-BE49-F238E27FC236}">
                  <a16:creationId xmlns:a16="http://schemas.microsoft.com/office/drawing/2014/main" id="{DCC5567C-024A-B7F1-99B6-7A38752EA8E4}"/>
                </a:ext>
              </a:extLst>
            </p:cNvPr>
            <p:cNvSpPr>
              <a:spLocks noChangeAspect="1"/>
            </p:cNvSpPr>
            <p:nvPr/>
          </p:nvSpPr>
          <p:spPr>
            <a:xfrm>
              <a:off x="6273297" y="2466185"/>
              <a:ext cx="914400" cy="914400"/>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100" dirty="0">
                  <a:solidFill>
                    <a:schemeClr val="bg1"/>
                  </a:solidFill>
                  <a:latin typeface="Arial" panose="020B0604020202020204" pitchFamily="34" charset="0"/>
                  <a:cs typeface="Arial" panose="020B0604020202020204" pitchFamily="34" charset="0"/>
                </a:rPr>
                <a:t>QR Code</a:t>
              </a:r>
            </a:p>
            <a:p>
              <a:pPr algn="ctr">
                <a:lnSpc>
                  <a:spcPct val="95000"/>
                </a:lnSpc>
              </a:pPr>
              <a:endParaRPr lang="en-US" sz="1100" dirty="0">
                <a:solidFill>
                  <a:schemeClr val="bg1"/>
                </a:solidFill>
                <a:latin typeface="Arial" panose="020B0604020202020204" pitchFamily="34" charset="0"/>
                <a:cs typeface="Arial" panose="020B0604020202020204" pitchFamily="34" charset="0"/>
              </a:endParaRPr>
            </a:p>
            <a:p>
              <a:pPr algn="ctr">
                <a:lnSpc>
                  <a:spcPct val="95000"/>
                </a:lnSpc>
              </a:pPr>
              <a:endParaRPr lang="en-US" sz="1100" dirty="0">
                <a:solidFill>
                  <a:schemeClr val="bg1"/>
                </a:solidFill>
                <a:latin typeface="Arial" panose="020B0604020202020204" pitchFamily="34" charset="0"/>
                <a:cs typeface="Arial" panose="020B0604020202020204" pitchFamily="34" charset="0"/>
              </a:endParaRPr>
            </a:p>
            <a:p>
              <a:pPr algn="ctr">
                <a:lnSpc>
                  <a:spcPct val="95000"/>
                </a:lnSpc>
              </a:pPr>
              <a:endParaRPr lang="en-US" sz="1100" dirty="0">
                <a:solidFill>
                  <a:schemeClr val="bg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D5E044D-6FA9-C18F-6AC4-93743EA898BC}"/>
                </a:ext>
              </a:extLst>
            </p:cNvPr>
            <p:cNvPicPr>
              <a:picLocks noChangeAspect="1"/>
            </p:cNvPicPr>
            <p:nvPr/>
          </p:nvPicPr>
          <p:blipFill>
            <a:blip r:embed="rId3"/>
            <a:stretch>
              <a:fillRect/>
            </a:stretch>
          </p:blipFill>
          <p:spPr>
            <a:xfrm>
              <a:off x="6466768" y="2786642"/>
              <a:ext cx="530352" cy="530352"/>
            </a:xfrm>
            <a:prstGeom prst="rect">
              <a:avLst/>
            </a:prstGeom>
          </p:spPr>
        </p:pic>
      </p:grpSp>
    </p:spTree>
    <p:extLst>
      <p:ext uri="{BB962C8B-B14F-4D97-AF65-F5344CB8AC3E}">
        <p14:creationId xmlns:p14="http://schemas.microsoft.com/office/powerpoint/2010/main" val="20265919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FD1FCF-1C99-1D43-AF0A-C667F3DB4B0A}"/>
              </a:ext>
            </a:extLst>
          </p:cNvPr>
          <p:cNvSpPr>
            <a:spLocks noGrp="1"/>
          </p:cNvSpPr>
          <p:nvPr>
            <p:ph type="title"/>
          </p:nvPr>
        </p:nvSpPr>
        <p:spPr/>
        <p:txBody>
          <a:bodyPr/>
          <a:lstStyle/>
          <a:p>
            <a:r>
              <a:rPr lang="en-US" dirty="0"/>
              <a:t>QR CODE DATA FORMATTING: ENCRYPTION AND HASHES</a:t>
            </a:r>
          </a:p>
        </p:txBody>
      </p:sp>
      <p:sp>
        <p:nvSpPr>
          <p:cNvPr id="2" name="Content Placeholder 1">
            <a:extLst>
              <a:ext uri="{FF2B5EF4-FFF2-40B4-BE49-F238E27FC236}">
                <a16:creationId xmlns:a16="http://schemas.microsoft.com/office/drawing/2014/main" id="{72926BD0-9DFA-6642-ACE9-3F718AB73063}"/>
              </a:ext>
            </a:extLst>
          </p:cNvPr>
          <p:cNvSpPr>
            <a:spLocks noGrp="1"/>
          </p:cNvSpPr>
          <p:nvPr>
            <p:ph idx="1"/>
          </p:nvPr>
        </p:nvSpPr>
        <p:spPr>
          <a:xfrm>
            <a:off x="457200" y="1526417"/>
            <a:ext cx="7620000" cy="2594560"/>
          </a:xfrm>
        </p:spPr>
        <p:txBody>
          <a:bodyPr/>
          <a:lstStyle/>
          <a:p>
            <a:pPr>
              <a:lnSpc>
                <a:spcPct val="100000"/>
              </a:lnSpc>
              <a:spcBef>
                <a:spcPts val="300"/>
              </a:spcBef>
              <a:spcAft>
                <a:spcPts val="300"/>
              </a:spcAft>
            </a:pPr>
            <a:r>
              <a:rPr lang="en-US" dirty="0">
                <a:solidFill>
                  <a:schemeClr val="tx1"/>
                </a:solidFill>
              </a:rPr>
              <a:t>QR Code Implementations may either:</a:t>
            </a:r>
          </a:p>
          <a:p>
            <a:pPr lvl="1">
              <a:lnSpc>
                <a:spcPct val="100000"/>
              </a:lnSpc>
              <a:spcBef>
                <a:spcPts val="300"/>
              </a:spcBef>
              <a:spcAft>
                <a:spcPts val="300"/>
              </a:spcAft>
            </a:pPr>
            <a:r>
              <a:rPr lang="en-US" dirty="0">
                <a:solidFill>
                  <a:schemeClr val="tx1"/>
                </a:solidFill>
              </a:rPr>
              <a:t>Create a hash of the QR code data string.  The string is read when the consumer app scans the QR code.  If the rules then require the consumer app to validate the data string with the QR code issuer (either the merchant DFSP or, more probably, the central authority – for example, the QR code repository in a shared QR implementation), the QR code issuer can validate that the data string is properly issued and not tampered with.</a:t>
            </a:r>
          </a:p>
          <a:p>
            <a:pPr lvl="1">
              <a:lnSpc>
                <a:spcPct val="100000"/>
              </a:lnSpc>
              <a:spcBef>
                <a:spcPts val="300"/>
              </a:spcBef>
              <a:spcAft>
                <a:spcPts val="300"/>
              </a:spcAft>
            </a:pPr>
            <a:r>
              <a:rPr lang="en-US" dirty="0">
                <a:solidFill>
                  <a:schemeClr val="tx1"/>
                </a:solidFill>
              </a:rPr>
              <a:t>Encrypt some or all of the data elements in the QR code data string: the QR code issuer would digitally sign the elements with a private key; the consumer application would then use a public key to validate the signature.  This can be done locally, and does not require the consumer app to connect to the issuer/central authority </a:t>
            </a:r>
          </a:p>
          <a:p>
            <a:pPr>
              <a:lnSpc>
                <a:spcPct val="100000"/>
              </a:lnSpc>
              <a:spcBef>
                <a:spcPts val="300"/>
              </a:spcBef>
              <a:spcAft>
                <a:spcPts val="300"/>
              </a:spcAft>
            </a:pPr>
            <a:r>
              <a:rPr lang="en-US" dirty="0">
                <a:solidFill>
                  <a:schemeClr val="tx1"/>
                </a:solidFill>
              </a:rPr>
              <a:t>There is debate within the industry about the merits – or need – for the use of encryption to disguise merchant payments credentials.  </a:t>
            </a:r>
          </a:p>
          <a:p>
            <a:pPr lvl="1">
              <a:lnSpc>
                <a:spcPct val="100000"/>
              </a:lnSpc>
              <a:spcBef>
                <a:spcPts val="300"/>
              </a:spcBef>
              <a:spcAft>
                <a:spcPts val="300"/>
              </a:spcAft>
            </a:pPr>
            <a:r>
              <a:rPr lang="en-US" dirty="0">
                <a:solidFill>
                  <a:schemeClr val="tx1"/>
                </a:solidFill>
              </a:rPr>
              <a:t>This would be a good idea if a card or bank account number – which could be used to fraudulently “pull” a payment – was exposed in the QR data string.  However,</a:t>
            </a:r>
          </a:p>
          <a:p>
            <a:pPr lvl="1">
              <a:lnSpc>
                <a:spcPct val="100000"/>
              </a:lnSpc>
              <a:spcBef>
                <a:spcPts val="300"/>
              </a:spcBef>
              <a:spcAft>
                <a:spcPts val="300"/>
              </a:spcAft>
            </a:pPr>
            <a:r>
              <a:rPr lang="en-US" dirty="0">
                <a:solidFill>
                  <a:schemeClr val="tx1"/>
                </a:solidFill>
              </a:rPr>
              <a:t>Merchant payments addresses that are aliases, or tokenized forms of card numbers or bank accounts, arguably cannot be used for fraudulent “pulls” and therefore do not need to be encrypted.   It appears that most QR code implementations are taking this direction</a:t>
            </a:r>
          </a:p>
          <a:p>
            <a:pPr lvl="1">
              <a:lnSpc>
                <a:spcPct val="100000"/>
              </a:lnSpc>
              <a:spcBef>
                <a:spcPts val="300"/>
              </a:spcBef>
              <a:spcAft>
                <a:spcPts val="300"/>
              </a:spcAft>
            </a:pPr>
            <a:endParaRPr lang="en-US" dirty="0">
              <a:solidFill>
                <a:schemeClr val="tx1"/>
              </a:solidFill>
            </a:endParaRPr>
          </a:p>
          <a:p>
            <a:pPr lvl="1">
              <a:lnSpc>
                <a:spcPct val="100000"/>
              </a:lnSpc>
              <a:spcBef>
                <a:spcPts val="300"/>
              </a:spcBef>
              <a:spcAft>
                <a:spcPts val="300"/>
              </a:spcAft>
            </a:pPr>
            <a:endParaRPr lang="en-US" dirty="0">
              <a:solidFill>
                <a:schemeClr val="tx1"/>
              </a:solidFill>
            </a:endParaRPr>
          </a:p>
          <a:p>
            <a:pPr>
              <a:lnSpc>
                <a:spcPct val="100000"/>
              </a:lnSpc>
              <a:spcBef>
                <a:spcPts val="300"/>
              </a:spcBef>
              <a:spcAft>
                <a:spcPts val="300"/>
              </a:spcAft>
            </a:pPr>
            <a:endParaRPr lang="en-US" dirty="0">
              <a:solidFill>
                <a:schemeClr val="tx1"/>
              </a:solidFill>
            </a:endParaRPr>
          </a:p>
          <a:p>
            <a:pPr>
              <a:lnSpc>
                <a:spcPct val="100000"/>
              </a:lnSpc>
              <a:spcBef>
                <a:spcPts val="300"/>
              </a:spcBef>
              <a:spcAft>
                <a:spcPts val="300"/>
              </a:spcAft>
            </a:pPr>
            <a:endParaRPr lang="en-US" dirty="0">
              <a:solidFill>
                <a:schemeClr val="tx1"/>
              </a:solidFill>
            </a:endParaRPr>
          </a:p>
          <a:p>
            <a:pPr>
              <a:lnSpc>
                <a:spcPct val="100000"/>
              </a:lnSpc>
              <a:spcBef>
                <a:spcPts val="300"/>
              </a:spcBef>
              <a:spcAft>
                <a:spcPts val="300"/>
              </a:spcAft>
            </a:pPr>
            <a:endParaRPr lang="en-US" dirty="0">
              <a:solidFill>
                <a:schemeClr val="tx1"/>
              </a:solidFill>
            </a:endParaRPr>
          </a:p>
        </p:txBody>
      </p:sp>
      <p:sp>
        <p:nvSpPr>
          <p:cNvPr id="3" name="Text Placeholder 2">
            <a:extLst>
              <a:ext uri="{FF2B5EF4-FFF2-40B4-BE49-F238E27FC236}">
                <a16:creationId xmlns:a16="http://schemas.microsoft.com/office/drawing/2014/main" id="{5B3956EB-9E0C-734D-8483-3700A897EE59}"/>
              </a:ext>
            </a:extLst>
          </p:cNvPr>
          <p:cNvSpPr>
            <a:spLocks noGrp="1"/>
          </p:cNvSpPr>
          <p:nvPr>
            <p:ph type="body" sz="quarter" idx="10"/>
          </p:nvPr>
        </p:nvSpPr>
        <p:spPr/>
        <p:txBody>
          <a:bodyPr anchor="ctr"/>
          <a:lstStyle/>
          <a:p>
            <a:r>
              <a:rPr lang="en-US" dirty="0">
                <a:solidFill>
                  <a:schemeClr val="tx1"/>
                </a:solidFill>
              </a:rPr>
              <a:t>Which, if any, of the data elements are encrypted and/or hashed for validation purposes?</a:t>
            </a:r>
          </a:p>
        </p:txBody>
      </p:sp>
    </p:spTree>
    <p:extLst>
      <p:ext uri="{BB962C8B-B14F-4D97-AF65-F5344CB8AC3E}">
        <p14:creationId xmlns:p14="http://schemas.microsoft.com/office/powerpoint/2010/main" val="3126686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B66532-DC54-3E4E-89B1-C3706C883705}"/>
              </a:ext>
            </a:extLst>
          </p:cNvPr>
          <p:cNvSpPr>
            <a:spLocks noGrp="1"/>
          </p:cNvSpPr>
          <p:nvPr>
            <p:ph type="body" sz="quarter" idx="10"/>
          </p:nvPr>
        </p:nvSpPr>
        <p:spPr/>
        <p:txBody>
          <a:bodyPr/>
          <a:lstStyle/>
          <a:p>
            <a:r>
              <a:rPr lang="en-US" dirty="0"/>
              <a:t>QR CODE MODELS</a:t>
            </a:r>
          </a:p>
        </p:txBody>
      </p:sp>
      <p:grpSp>
        <p:nvGrpSpPr>
          <p:cNvPr id="9" name="Group 8">
            <a:extLst>
              <a:ext uri="{FF2B5EF4-FFF2-40B4-BE49-F238E27FC236}">
                <a16:creationId xmlns:a16="http://schemas.microsoft.com/office/drawing/2014/main" id="{FD0079A2-3B91-174A-B4E4-359ABBA7BE88}"/>
              </a:ext>
            </a:extLst>
          </p:cNvPr>
          <p:cNvGrpSpPr/>
          <p:nvPr/>
        </p:nvGrpSpPr>
        <p:grpSpPr bwMode="gray">
          <a:xfrm>
            <a:off x="409698" y="2656240"/>
            <a:ext cx="1541419" cy="1645920"/>
            <a:chOff x="1603722" y="-25168"/>
            <a:chExt cx="1645920" cy="1645920"/>
          </a:xfrm>
        </p:grpSpPr>
        <p:grpSp>
          <p:nvGrpSpPr>
            <p:cNvPr id="10" name="Group 9">
              <a:extLst>
                <a:ext uri="{FF2B5EF4-FFF2-40B4-BE49-F238E27FC236}">
                  <a16:creationId xmlns:a16="http://schemas.microsoft.com/office/drawing/2014/main" id="{18A862FD-E47A-0E41-9CF9-1354F2B5C488}"/>
                </a:ext>
              </a:extLst>
            </p:cNvPr>
            <p:cNvGrpSpPr/>
            <p:nvPr/>
          </p:nvGrpSpPr>
          <p:grpSpPr bwMode="gray">
            <a:xfrm>
              <a:off x="1603722" y="-25168"/>
              <a:ext cx="1645920" cy="1645920"/>
              <a:chOff x="1603722" y="-25168"/>
              <a:chExt cx="1645920" cy="1645920"/>
            </a:xfrm>
          </p:grpSpPr>
          <p:sp>
            <p:nvSpPr>
              <p:cNvPr id="13" name="Rectangle 12">
                <a:extLst>
                  <a:ext uri="{FF2B5EF4-FFF2-40B4-BE49-F238E27FC236}">
                    <a16:creationId xmlns:a16="http://schemas.microsoft.com/office/drawing/2014/main" id="{C5E148CC-99ED-1542-9086-C5C49605DFD6}"/>
                  </a:ext>
                </a:extLst>
              </p:cNvPr>
              <p:cNvSpPr/>
              <p:nvPr/>
            </p:nvSpPr>
            <p:spPr bwMode="gray">
              <a:xfrm>
                <a:off x="1603722" y="-25168"/>
                <a:ext cx="1645920" cy="1645920"/>
              </a:xfrm>
              <a:prstGeom prst="rect">
                <a:avLst/>
              </a:prstGeom>
              <a:solidFill>
                <a:srgbClr val="AC2641"/>
              </a:solidFill>
              <a:ln>
                <a:solidFill>
                  <a:srgbClr val="AC2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4" name="Picture 13">
                <a:extLst>
                  <a:ext uri="{FF2B5EF4-FFF2-40B4-BE49-F238E27FC236}">
                    <a16:creationId xmlns:a16="http://schemas.microsoft.com/office/drawing/2014/main" id="{CD94413B-CEB0-C340-9B2A-34C8095A9D0C}"/>
                  </a:ext>
                </a:extLst>
              </p:cNvPr>
              <p:cNvPicPr>
                <a:picLocks noChangeAspect="1"/>
              </p:cNvPicPr>
              <p:nvPr/>
            </p:nvPicPr>
            <p:blipFill rotWithShape="1">
              <a:blip r:embed="rId2">
                <a:extLst>
                  <a:ext uri="{28A0092B-C50C-407E-A947-70E740481C1C}">
                    <a14:useLocalDpi xmlns:a14="http://schemas.microsoft.com/office/drawing/2010/main" val="0"/>
                  </a:ext>
                </a:extLst>
              </a:blip>
              <a:srcRect l="-6" b="-3"/>
              <a:stretch/>
            </p:blipFill>
            <p:spPr bwMode="gray">
              <a:xfrm>
                <a:off x="1632657" y="525928"/>
                <a:ext cx="532044" cy="226893"/>
              </a:xfrm>
              <a:prstGeom prst="rect">
                <a:avLst/>
              </a:prstGeom>
            </p:spPr>
          </p:pic>
          <p:pic>
            <p:nvPicPr>
              <p:cNvPr id="15" name="Picture 14">
                <a:extLst>
                  <a:ext uri="{FF2B5EF4-FFF2-40B4-BE49-F238E27FC236}">
                    <a16:creationId xmlns:a16="http://schemas.microsoft.com/office/drawing/2014/main" id="{0CE9E88B-7DF2-404C-BFCE-19846A7EE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592092" y="91613"/>
                <a:ext cx="543249" cy="579466"/>
              </a:xfrm>
              <a:prstGeom prst="rect">
                <a:avLst/>
              </a:prstGeom>
            </p:spPr>
          </p:pic>
        </p:grpSp>
        <p:pic>
          <p:nvPicPr>
            <p:cNvPr id="11" name="Picture 10">
              <a:extLst>
                <a:ext uri="{FF2B5EF4-FFF2-40B4-BE49-F238E27FC236}">
                  <a16:creationId xmlns:a16="http://schemas.microsoft.com/office/drawing/2014/main" id="{FB188E5E-F789-974C-B954-F29E0E756D80}"/>
                </a:ext>
              </a:extLst>
            </p:cNvPr>
            <p:cNvPicPr>
              <a:picLocks noChangeAspect="1"/>
            </p:cNvPicPr>
            <p:nvPr/>
          </p:nvPicPr>
          <p:blipFill rotWithShape="1">
            <a:blip r:embed="rId4">
              <a:extLst>
                <a:ext uri="{28A0092B-C50C-407E-A947-70E740481C1C}">
                  <a14:useLocalDpi xmlns:a14="http://schemas.microsoft.com/office/drawing/2010/main" val="0"/>
                </a:ext>
              </a:extLst>
            </a:blip>
            <a:srcRect t="-13119" b="-3"/>
            <a:stretch/>
          </p:blipFill>
          <p:spPr bwMode="gray">
            <a:xfrm>
              <a:off x="1632657" y="752821"/>
              <a:ext cx="1586203" cy="256667"/>
            </a:xfrm>
            <a:prstGeom prst="rect">
              <a:avLst/>
            </a:prstGeom>
          </p:spPr>
        </p:pic>
        <p:pic>
          <p:nvPicPr>
            <p:cNvPr id="12" name="Picture 11">
              <a:extLst>
                <a:ext uri="{FF2B5EF4-FFF2-40B4-BE49-F238E27FC236}">
                  <a16:creationId xmlns:a16="http://schemas.microsoft.com/office/drawing/2014/main" id="{D84AB4B5-0CA6-9E4B-8696-61AFA951F724}"/>
                </a:ext>
              </a:extLst>
            </p:cNvPr>
            <p:cNvPicPr>
              <a:picLocks noChangeAspect="1"/>
            </p:cNvPicPr>
            <p:nvPr/>
          </p:nvPicPr>
          <p:blipFill rotWithShape="1">
            <a:blip r:embed="rId5">
              <a:extLst>
                <a:ext uri="{28A0092B-C50C-407E-A947-70E740481C1C}">
                  <a14:useLocalDpi xmlns:a14="http://schemas.microsoft.com/office/drawing/2010/main" val="0"/>
                </a:ext>
              </a:extLst>
            </a:blip>
            <a:srcRect r="-5258" b="-3"/>
            <a:stretch/>
          </p:blipFill>
          <p:spPr bwMode="gray">
            <a:xfrm>
              <a:off x="1632657" y="1053333"/>
              <a:ext cx="1182153" cy="226893"/>
            </a:xfrm>
            <a:prstGeom prst="rect">
              <a:avLst/>
            </a:prstGeom>
          </p:spPr>
        </p:pic>
      </p:grpSp>
    </p:spTree>
    <p:extLst>
      <p:ext uri="{BB962C8B-B14F-4D97-AF65-F5344CB8AC3E}">
        <p14:creationId xmlns:p14="http://schemas.microsoft.com/office/powerpoint/2010/main" val="6924114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20CDFD-DD2F-0E4A-B4E1-976B75B904B9}"/>
              </a:ext>
            </a:extLst>
          </p:cNvPr>
          <p:cNvSpPr txBox="1"/>
          <p:nvPr/>
        </p:nvSpPr>
        <p:spPr>
          <a:xfrm>
            <a:off x="618565" y="717176"/>
            <a:ext cx="3953435" cy="4233082"/>
          </a:xfrm>
          <a:prstGeom prst="rect">
            <a:avLst/>
          </a:prstGeom>
          <a:noFill/>
        </p:spPr>
        <p:txBody>
          <a:bodyPr wrap="square" rtlCol="0">
            <a:spAutoFit/>
          </a:bodyPr>
          <a:lstStyle/>
          <a:p>
            <a:pPr algn="l">
              <a:lnSpc>
                <a:spcPct val="120000"/>
              </a:lnSpc>
              <a:spcBef>
                <a:spcPts val="300"/>
              </a:spcBef>
              <a:spcAft>
                <a:spcPts val="300"/>
              </a:spcAft>
            </a:pPr>
            <a:r>
              <a:rPr lang="en-US" sz="1200" dirty="0">
                <a:latin typeface="+mj-lt"/>
                <a:cs typeface="Arial" panose="020B0604020202020204" pitchFamily="34" charset="0"/>
              </a:rPr>
              <a:t>For more information about the Level One Project, visit </a:t>
            </a:r>
            <a:r>
              <a:rPr lang="en-US" sz="1200" dirty="0" err="1">
                <a:latin typeface="+mj-lt"/>
                <a:cs typeface="Arial" panose="020B0604020202020204" pitchFamily="34" charset="0"/>
              </a:rPr>
              <a:t>leveloneproject.org</a:t>
            </a:r>
            <a:endParaRPr lang="en-US" sz="1200" dirty="0">
              <a:latin typeface="+mj-lt"/>
              <a:cs typeface="Arial" panose="020B0604020202020204" pitchFamily="34" charset="0"/>
            </a:endParaRPr>
          </a:p>
          <a:p>
            <a:pPr algn="l">
              <a:lnSpc>
                <a:spcPct val="120000"/>
              </a:lnSpc>
              <a:spcBef>
                <a:spcPts val="300"/>
              </a:spcBef>
              <a:spcAft>
                <a:spcPts val="300"/>
              </a:spcAft>
            </a:pPr>
            <a:r>
              <a:rPr lang="en-US" sz="1200" dirty="0">
                <a:latin typeface="+mj-lt"/>
                <a:cs typeface="Arial" panose="020B0604020202020204" pitchFamily="34" charset="0"/>
              </a:rPr>
              <a:t>For more information about the Bill &amp; Melinda Gates Foundation’s Financial Services for the Poor, visit </a:t>
            </a:r>
            <a:r>
              <a:rPr lang="en-US" sz="1200" dirty="0" err="1">
                <a:latin typeface="+mj-lt"/>
                <a:cs typeface="Arial" panose="020B0604020202020204" pitchFamily="34" charset="0"/>
              </a:rPr>
              <a:t>gatesfoundation.org</a:t>
            </a:r>
            <a:endParaRPr lang="en-US" sz="1200" dirty="0">
              <a:latin typeface="+mj-lt"/>
              <a:cs typeface="Arial" panose="020B0604020202020204" pitchFamily="34" charset="0"/>
            </a:endParaRPr>
          </a:p>
          <a:p>
            <a:pPr algn="l">
              <a:lnSpc>
                <a:spcPct val="120000"/>
              </a:lnSpc>
              <a:spcBef>
                <a:spcPts val="300"/>
              </a:spcBef>
              <a:spcAft>
                <a:spcPts val="300"/>
              </a:spcAft>
            </a:pPr>
            <a:endParaRPr lang="en-US" sz="1200" dirty="0">
              <a:latin typeface="+mj-lt"/>
              <a:cs typeface="Arial" panose="020B0604020202020204" pitchFamily="34" charset="0"/>
            </a:endParaRPr>
          </a:p>
          <a:p>
            <a:pPr algn="l">
              <a:lnSpc>
                <a:spcPct val="120000"/>
              </a:lnSpc>
              <a:spcBef>
                <a:spcPts val="300"/>
              </a:spcBef>
              <a:spcAft>
                <a:spcPts val="300"/>
              </a:spcAft>
            </a:pPr>
            <a:r>
              <a:rPr lang="en-US" sz="1200" dirty="0">
                <a:latin typeface="+mj-lt"/>
                <a:cs typeface="Arial" panose="020B0604020202020204" pitchFamily="34" charset="0"/>
              </a:rPr>
              <a:t>Report Authors</a:t>
            </a:r>
          </a:p>
          <a:p>
            <a:pPr algn="l">
              <a:lnSpc>
                <a:spcPct val="120000"/>
              </a:lnSpc>
              <a:spcBef>
                <a:spcPts val="300"/>
              </a:spcBef>
              <a:spcAft>
                <a:spcPts val="300"/>
              </a:spcAft>
            </a:pPr>
            <a:r>
              <a:rPr lang="en-US" sz="1200" dirty="0">
                <a:latin typeface="+mj-lt"/>
                <a:cs typeface="Arial" panose="020B0604020202020204" pitchFamily="34" charset="0"/>
              </a:rPr>
              <a:t>Elizabeth </a:t>
            </a:r>
            <a:r>
              <a:rPr lang="en-US" sz="1200" dirty="0" err="1">
                <a:latin typeface="+mj-lt"/>
                <a:cs typeface="Arial" panose="020B0604020202020204" pitchFamily="34" charset="0"/>
              </a:rPr>
              <a:t>McQuerry</a:t>
            </a:r>
            <a:r>
              <a:rPr lang="en-US" sz="1200" dirty="0">
                <a:latin typeface="+mj-lt"/>
                <a:cs typeface="Arial" panose="020B0604020202020204" pitchFamily="34" charset="0"/>
              </a:rPr>
              <a:t>, Glenbrook Partners</a:t>
            </a:r>
            <a:br>
              <a:rPr lang="en-US" sz="1200" dirty="0">
                <a:latin typeface="+mj-lt"/>
                <a:cs typeface="Arial" panose="020B0604020202020204" pitchFamily="34" charset="0"/>
              </a:rPr>
            </a:br>
            <a:r>
              <a:rPr lang="en-US" sz="1200" u="sng" dirty="0" err="1">
                <a:latin typeface="+mj-lt"/>
                <a:cs typeface="Arial" panose="020B0604020202020204" pitchFamily="34" charset="0"/>
              </a:rPr>
              <a:t>elizabeth@glenbrook.com</a:t>
            </a:r>
            <a:endParaRPr lang="en-US" sz="1200" u="sng" dirty="0">
              <a:latin typeface="+mj-lt"/>
              <a:cs typeface="Arial" panose="020B0604020202020204" pitchFamily="34" charset="0"/>
            </a:endParaRPr>
          </a:p>
          <a:p>
            <a:pPr algn="l">
              <a:lnSpc>
                <a:spcPct val="120000"/>
              </a:lnSpc>
              <a:spcBef>
                <a:spcPts val="300"/>
              </a:spcBef>
              <a:spcAft>
                <a:spcPts val="300"/>
              </a:spcAft>
            </a:pPr>
            <a:r>
              <a:rPr lang="en-US" sz="1200" dirty="0">
                <a:latin typeface="+mj-lt"/>
                <a:cs typeface="Arial" panose="020B0604020202020204" pitchFamily="34" charset="0"/>
              </a:rPr>
              <a:t>Bethany May, Glenbrook Partners</a:t>
            </a:r>
            <a:br>
              <a:rPr lang="en-US" sz="1200" dirty="0">
                <a:latin typeface="+mj-lt"/>
                <a:cs typeface="Arial" panose="020B0604020202020204" pitchFamily="34" charset="0"/>
              </a:rPr>
            </a:br>
            <a:r>
              <a:rPr lang="en-US" sz="1200" u="sng" dirty="0">
                <a:latin typeface="+mj-lt"/>
                <a:cs typeface="Arial" panose="020B0604020202020204" pitchFamily="34" charset="0"/>
              </a:rPr>
              <a:t>bethany@glenbrook.com</a:t>
            </a:r>
          </a:p>
          <a:p>
            <a:pPr>
              <a:lnSpc>
                <a:spcPct val="120000"/>
              </a:lnSpc>
              <a:spcBef>
                <a:spcPts val="300"/>
              </a:spcBef>
              <a:spcAft>
                <a:spcPts val="300"/>
              </a:spcAft>
            </a:pPr>
            <a:r>
              <a:rPr lang="en-US" sz="1200" dirty="0" err="1">
                <a:latin typeface="+mj-lt"/>
                <a:cs typeface="Arial" panose="020B0604020202020204" pitchFamily="34" charset="0"/>
              </a:rPr>
              <a:t>Cici</a:t>
            </a:r>
            <a:r>
              <a:rPr lang="en-US" sz="1200" dirty="0">
                <a:latin typeface="+mj-lt"/>
                <a:cs typeface="Arial" panose="020B0604020202020204" pitchFamily="34" charset="0"/>
              </a:rPr>
              <a:t> Northup, Glenbrook Partners</a:t>
            </a:r>
            <a:br>
              <a:rPr lang="en-US" sz="1200" dirty="0">
                <a:latin typeface="+mj-lt"/>
                <a:cs typeface="Arial" panose="020B0604020202020204" pitchFamily="34" charset="0"/>
              </a:rPr>
            </a:br>
            <a:r>
              <a:rPr lang="en-US" sz="1200" u="sng" dirty="0">
                <a:latin typeface="+mj-lt"/>
                <a:cs typeface="Arial" panose="020B0604020202020204" pitchFamily="34" charset="0"/>
              </a:rPr>
              <a:t>cici</a:t>
            </a:r>
            <a:r>
              <a:rPr lang="en-US" sz="1200" u="sng" dirty="0">
                <a:latin typeface="+mj-lt"/>
                <a:cs typeface="Arial" panose="020B0604020202020204" pitchFamily="34" charset="0"/>
                <a:hlinkClick r:id="rId2">
                  <a:extLst>
                    <a:ext uri="{A12FA001-AC4F-418D-AE19-62706E023703}">
                      <ahyp:hlinkClr xmlns:ahyp="http://schemas.microsoft.com/office/drawing/2018/hyperlinkcolor" val="tx"/>
                    </a:ext>
                  </a:extLst>
                </a:hlinkClick>
              </a:rPr>
              <a:t>@glenbrook.com</a:t>
            </a:r>
            <a:endParaRPr lang="en-US" sz="1200" u="sng" dirty="0">
              <a:latin typeface="+mj-lt"/>
              <a:cs typeface="Arial" panose="020B0604020202020204" pitchFamily="34" charset="0"/>
            </a:endParaRPr>
          </a:p>
          <a:p>
            <a:pPr>
              <a:lnSpc>
                <a:spcPct val="120000"/>
              </a:lnSpc>
              <a:spcBef>
                <a:spcPts val="300"/>
              </a:spcBef>
              <a:spcAft>
                <a:spcPts val="300"/>
              </a:spcAft>
            </a:pPr>
            <a:r>
              <a:rPr lang="en-US" sz="1200" dirty="0">
                <a:latin typeface="+mj-lt"/>
                <a:cs typeface="Arial" panose="020B0604020202020204" pitchFamily="34" charset="0"/>
              </a:rPr>
              <a:t>Gene </a:t>
            </a:r>
            <a:r>
              <a:rPr lang="en-US" sz="1200" dirty="0" err="1">
                <a:latin typeface="+mj-lt"/>
                <a:cs typeface="Arial" panose="020B0604020202020204" pitchFamily="34" charset="0"/>
              </a:rPr>
              <a:t>Neyer</a:t>
            </a:r>
            <a:r>
              <a:rPr lang="en-US" sz="1200" dirty="0">
                <a:latin typeface="+mj-lt"/>
                <a:cs typeface="Arial" panose="020B0604020202020204" pitchFamily="34" charset="0"/>
              </a:rPr>
              <a:t>, Glenbrook Partners</a:t>
            </a:r>
            <a:br>
              <a:rPr lang="en-US" sz="1200" dirty="0">
                <a:latin typeface="+mj-lt"/>
                <a:cs typeface="Arial" panose="020B0604020202020204" pitchFamily="34" charset="0"/>
              </a:rPr>
            </a:br>
            <a:r>
              <a:rPr lang="en-US" sz="1200" u="sng" dirty="0" err="1">
                <a:latin typeface="+mj-lt"/>
                <a:cs typeface="Arial" panose="020B0604020202020204" pitchFamily="34" charset="0"/>
              </a:rPr>
              <a:t>gene</a:t>
            </a:r>
            <a:r>
              <a:rPr lang="en-US" sz="1200" u="sng" dirty="0" err="1">
                <a:latin typeface="+mj-lt"/>
                <a:cs typeface="Arial" panose="020B0604020202020204" pitchFamily="34" charset="0"/>
                <a:hlinkClick r:id="rId2">
                  <a:extLst>
                    <a:ext uri="{A12FA001-AC4F-418D-AE19-62706E023703}">
                      <ahyp:hlinkClr xmlns:ahyp="http://schemas.microsoft.com/office/drawing/2018/hyperlinkcolor" val="tx"/>
                    </a:ext>
                  </a:extLst>
                </a:hlinkClick>
              </a:rPr>
              <a:t>@glenbrook.com</a:t>
            </a:r>
            <a:endParaRPr lang="en-US" sz="1200" dirty="0">
              <a:latin typeface="+mj-lt"/>
              <a:cs typeface="Arial" panose="020B0604020202020204" pitchFamily="34" charset="0"/>
            </a:endParaRPr>
          </a:p>
          <a:p>
            <a:pPr algn="l">
              <a:lnSpc>
                <a:spcPct val="120000"/>
              </a:lnSpc>
              <a:spcBef>
                <a:spcPts val="300"/>
              </a:spcBef>
              <a:spcAft>
                <a:spcPts val="300"/>
              </a:spcAft>
            </a:pPr>
            <a:r>
              <a:rPr lang="en-US" sz="1200" dirty="0">
                <a:latin typeface="+mj-lt"/>
                <a:cs typeface="Arial" panose="020B0604020202020204" pitchFamily="34" charset="0"/>
              </a:rPr>
              <a:t>June 2023</a:t>
            </a:r>
          </a:p>
        </p:txBody>
      </p:sp>
      <p:cxnSp>
        <p:nvCxnSpPr>
          <p:cNvPr id="5" name="Straight Connector 4">
            <a:extLst>
              <a:ext uri="{FF2B5EF4-FFF2-40B4-BE49-F238E27FC236}">
                <a16:creationId xmlns:a16="http://schemas.microsoft.com/office/drawing/2014/main" id="{43AE9DD8-76FC-DA41-A4C6-FCE1DD7BD0FA}"/>
              </a:ext>
            </a:extLst>
          </p:cNvPr>
          <p:cNvCxnSpPr>
            <a:cxnSpLocks/>
          </p:cNvCxnSpPr>
          <p:nvPr/>
        </p:nvCxnSpPr>
        <p:spPr>
          <a:xfrm flipV="1">
            <a:off x="618565" y="2144894"/>
            <a:ext cx="4939553" cy="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FFC1A8D-F5B5-A646-BF0D-186E6B7CCFD5}"/>
              </a:ext>
            </a:extLst>
          </p:cNvPr>
          <p:cNvGrpSpPr/>
          <p:nvPr/>
        </p:nvGrpSpPr>
        <p:grpSpPr bwMode="gray">
          <a:xfrm>
            <a:off x="6819463" y="280593"/>
            <a:ext cx="1541419" cy="1645920"/>
            <a:chOff x="1603722" y="-25168"/>
            <a:chExt cx="1645920" cy="1645920"/>
          </a:xfrm>
        </p:grpSpPr>
        <p:grpSp>
          <p:nvGrpSpPr>
            <p:cNvPr id="7" name="Group 6">
              <a:extLst>
                <a:ext uri="{FF2B5EF4-FFF2-40B4-BE49-F238E27FC236}">
                  <a16:creationId xmlns:a16="http://schemas.microsoft.com/office/drawing/2014/main" id="{C5B6EE51-1A48-EF42-AE80-50AC258CB343}"/>
                </a:ext>
              </a:extLst>
            </p:cNvPr>
            <p:cNvGrpSpPr/>
            <p:nvPr/>
          </p:nvGrpSpPr>
          <p:grpSpPr bwMode="gray">
            <a:xfrm>
              <a:off x="1603722" y="-25168"/>
              <a:ext cx="1645920" cy="1645920"/>
              <a:chOff x="1603722" y="-25168"/>
              <a:chExt cx="1645920" cy="1645920"/>
            </a:xfrm>
          </p:grpSpPr>
          <p:sp>
            <p:nvSpPr>
              <p:cNvPr id="10" name="Rectangle 9">
                <a:extLst>
                  <a:ext uri="{FF2B5EF4-FFF2-40B4-BE49-F238E27FC236}">
                    <a16:creationId xmlns:a16="http://schemas.microsoft.com/office/drawing/2014/main" id="{2EEF877C-19B3-1A4C-9D44-500D351DD1AC}"/>
                  </a:ext>
                </a:extLst>
              </p:cNvPr>
              <p:cNvSpPr/>
              <p:nvPr/>
            </p:nvSpPr>
            <p:spPr bwMode="gray">
              <a:xfrm>
                <a:off x="1603722" y="-25168"/>
                <a:ext cx="1645920" cy="1645920"/>
              </a:xfrm>
              <a:prstGeom prst="rect">
                <a:avLst/>
              </a:prstGeom>
              <a:solidFill>
                <a:srgbClr val="AC2641"/>
              </a:solidFill>
              <a:ln>
                <a:solidFill>
                  <a:srgbClr val="AC2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1" name="Picture 10">
                <a:extLst>
                  <a:ext uri="{FF2B5EF4-FFF2-40B4-BE49-F238E27FC236}">
                    <a16:creationId xmlns:a16="http://schemas.microsoft.com/office/drawing/2014/main" id="{03419CF6-AE53-3546-9093-CDDDD346FCBB}"/>
                  </a:ext>
                </a:extLst>
              </p:cNvPr>
              <p:cNvPicPr>
                <a:picLocks noChangeAspect="1"/>
              </p:cNvPicPr>
              <p:nvPr/>
            </p:nvPicPr>
            <p:blipFill rotWithShape="1">
              <a:blip r:embed="rId3">
                <a:extLst>
                  <a:ext uri="{28A0092B-C50C-407E-A947-70E740481C1C}">
                    <a14:useLocalDpi xmlns:a14="http://schemas.microsoft.com/office/drawing/2010/main" val="0"/>
                  </a:ext>
                </a:extLst>
              </a:blip>
              <a:srcRect l="-6" b="-3"/>
              <a:stretch/>
            </p:blipFill>
            <p:spPr bwMode="gray">
              <a:xfrm>
                <a:off x="1632657" y="525928"/>
                <a:ext cx="532044" cy="226893"/>
              </a:xfrm>
              <a:prstGeom prst="rect">
                <a:avLst/>
              </a:prstGeom>
            </p:spPr>
          </p:pic>
          <p:pic>
            <p:nvPicPr>
              <p:cNvPr id="12" name="Picture 11">
                <a:extLst>
                  <a:ext uri="{FF2B5EF4-FFF2-40B4-BE49-F238E27FC236}">
                    <a16:creationId xmlns:a16="http://schemas.microsoft.com/office/drawing/2014/main" id="{83D58706-C3CB-F049-AB3E-DE8207B93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2592092" y="91613"/>
                <a:ext cx="543249" cy="579466"/>
              </a:xfrm>
              <a:prstGeom prst="rect">
                <a:avLst/>
              </a:prstGeom>
            </p:spPr>
          </p:pic>
        </p:grpSp>
        <p:pic>
          <p:nvPicPr>
            <p:cNvPr id="8" name="Picture 7">
              <a:extLst>
                <a:ext uri="{FF2B5EF4-FFF2-40B4-BE49-F238E27FC236}">
                  <a16:creationId xmlns:a16="http://schemas.microsoft.com/office/drawing/2014/main" id="{987334E9-081C-2246-80AE-5C3BCF1AB679}"/>
                </a:ext>
              </a:extLst>
            </p:cNvPr>
            <p:cNvPicPr>
              <a:picLocks noChangeAspect="1"/>
            </p:cNvPicPr>
            <p:nvPr/>
          </p:nvPicPr>
          <p:blipFill rotWithShape="1">
            <a:blip r:embed="rId5">
              <a:extLst>
                <a:ext uri="{28A0092B-C50C-407E-A947-70E740481C1C}">
                  <a14:useLocalDpi xmlns:a14="http://schemas.microsoft.com/office/drawing/2010/main" val="0"/>
                </a:ext>
              </a:extLst>
            </a:blip>
            <a:srcRect t="-13119" b="-3"/>
            <a:stretch/>
          </p:blipFill>
          <p:spPr bwMode="gray">
            <a:xfrm>
              <a:off x="1632657" y="752821"/>
              <a:ext cx="1586203" cy="256667"/>
            </a:xfrm>
            <a:prstGeom prst="rect">
              <a:avLst/>
            </a:prstGeom>
          </p:spPr>
        </p:pic>
        <p:pic>
          <p:nvPicPr>
            <p:cNvPr id="9" name="Picture 8">
              <a:extLst>
                <a:ext uri="{FF2B5EF4-FFF2-40B4-BE49-F238E27FC236}">
                  <a16:creationId xmlns:a16="http://schemas.microsoft.com/office/drawing/2014/main" id="{A79351D1-0BB7-EF4F-99DC-631AF9B02F7C}"/>
                </a:ext>
              </a:extLst>
            </p:cNvPr>
            <p:cNvPicPr>
              <a:picLocks noChangeAspect="1"/>
            </p:cNvPicPr>
            <p:nvPr/>
          </p:nvPicPr>
          <p:blipFill rotWithShape="1">
            <a:blip r:embed="rId6">
              <a:extLst>
                <a:ext uri="{28A0092B-C50C-407E-A947-70E740481C1C}">
                  <a14:useLocalDpi xmlns:a14="http://schemas.microsoft.com/office/drawing/2010/main" val="0"/>
                </a:ext>
              </a:extLst>
            </a:blip>
            <a:srcRect r="-5258" b="-3"/>
            <a:stretch/>
          </p:blipFill>
          <p:spPr bwMode="gray">
            <a:xfrm>
              <a:off x="1632657" y="1053333"/>
              <a:ext cx="1182153" cy="226893"/>
            </a:xfrm>
            <a:prstGeom prst="rect">
              <a:avLst/>
            </a:prstGeom>
          </p:spPr>
        </p:pic>
      </p:grpSp>
    </p:spTree>
    <p:extLst>
      <p:ext uri="{BB962C8B-B14F-4D97-AF65-F5344CB8AC3E}">
        <p14:creationId xmlns:p14="http://schemas.microsoft.com/office/powerpoint/2010/main" val="36059755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GUID" val="2d49d88f-48ac-4c52-8380-a989cd394cf8"/>
</p:tagLst>
</file>

<file path=ppt/tags/tag2.xml><?xml version="1.0" encoding="utf-8"?>
<p:tagLst xmlns:a="http://schemas.openxmlformats.org/drawingml/2006/main" xmlns:r="http://schemas.openxmlformats.org/officeDocument/2006/relationships" xmlns:p="http://schemas.openxmlformats.org/presentationml/2006/main">
  <p:tag name="MIO_GUID" val="090146a4-bb99-4a33-9c77-4b66509355c7"/>
</p:tagLst>
</file>

<file path=ppt/theme/theme1.xml><?xml version="1.0" encoding="utf-8"?>
<a:theme xmlns:a="http://schemas.openxmlformats.org/drawingml/2006/main" name="Modern Swiss">
  <a:themeElements>
    <a:clrScheme name="l1p colors">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lnSpc>
            <a:spcPct val="95000"/>
          </a:lnSpc>
          <a:defRPr sz="1600" dirty="0" smtClean="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20000"/>
          </a:lnSpc>
          <a:spcBef>
            <a:spcPts val="300"/>
          </a:spcBef>
          <a:spcAft>
            <a:spcPts val="300"/>
          </a:spcAft>
          <a:defRPr sz="1050" dirty="0">
            <a:solidFill>
              <a:schemeClr val="accent6"/>
            </a:solidFill>
            <a:latin typeface="Bell MT" panose="02020503060305020303" pitchFamily="18" charset="77"/>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Modern Swiss">
      <a:dk1>
        <a:sysClr val="windowText" lastClr="000000"/>
      </a:dk1>
      <a:lt1>
        <a:sysClr val="window" lastClr="FFFFFF"/>
      </a:lt1>
      <a:dk2>
        <a:srgbClr val="3C3D3E"/>
      </a:dk2>
      <a:lt2>
        <a:srgbClr val="999683"/>
      </a:lt2>
      <a:accent1>
        <a:srgbClr val="E34A06"/>
      </a:accent1>
      <a:accent2>
        <a:srgbClr val="31CCE8"/>
      </a:accent2>
      <a:accent3>
        <a:srgbClr val="C1C139"/>
      </a:accent3>
      <a:accent4>
        <a:srgbClr val="118E97"/>
      </a:accent4>
      <a:accent5>
        <a:srgbClr val="F9BD03"/>
      </a:accent5>
      <a:accent6>
        <a:srgbClr val="407026"/>
      </a:accent6>
      <a:hlink>
        <a:srgbClr val="3C3D3E"/>
      </a:hlink>
      <a:folHlink>
        <a:srgbClr val="999683"/>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odern Swiss">
      <a:dk1>
        <a:sysClr val="windowText" lastClr="000000"/>
      </a:dk1>
      <a:lt1>
        <a:sysClr val="window" lastClr="FFFFFF"/>
      </a:lt1>
      <a:dk2>
        <a:srgbClr val="3C3D3E"/>
      </a:dk2>
      <a:lt2>
        <a:srgbClr val="999683"/>
      </a:lt2>
      <a:accent1>
        <a:srgbClr val="E34A06"/>
      </a:accent1>
      <a:accent2>
        <a:srgbClr val="31CCE8"/>
      </a:accent2>
      <a:accent3>
        <a:srgbClr val="C1C139"/>
      </a:accent3>
      <a:accent4>
        <a:srgbClr val="118E97"/>
      </a:accent4>
      <a:accent5>
        <a:srgbClr val="F9BD03"/>
      </a:accent5>
      <a:accent6>
        <a:srgbClr val="407026"/>
      </a:accent6>
      <a:hlink>
        <a:srgbClr val="3C3D3E"/>
      </a:hlink>
      <a:folHlink>
        <a:srgbClr val="999683"/>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1p colors">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themeOverride>
</file>

<file path=ppt/theme/themeOverride2.xml><?xml version="1.0" encoding="utf-8"?>
<a:themeOverride xmlns:a="http://schemas.openxmlformats.org/drawingml/2006/main">
  <a:clrScheme name="l1p colors">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3086AB"/>
    </a:hlink>
    <a:folHlink>
      <a:srgbClr val="3086AB"/>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DF8914-91C8-BF49-95C2-38A87D04B784}">
  <we:reference id="wa104381063" version="1.0.0.1" store="en-US" storeType="OMEX"/>
  <we:alternateReferences>
    <we:reference id="wa104381063" version="1.0.0.1"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D321EB67C22E438360ADA3089EAF63" ma:contentTypeVersion="16" ma:contentTypeDescription="Create a new document." ma:contentTypeScope="" ma:versionID="57dbed7738dfb6c8c40dd2a0ffd06af0">
  <xsd:schema xmlns:xsd="http://www.w3.org/2001/XMLSchema" xmlns:xs="http://www.w3.org/2001/XMLSchema" xmlns:p="http://schemas.microsoft.com/office/2006/metadata/properties" xmlns:ns2="d4e34bb9-44fc-4c5c-9381-0d945942ec9d" xmlns:ns3="b56933ad-6dd2-4ed4-a723-955a7addd4c1" xmlns:ns4="02e959f2-c4b1-4c82-8ad2-fbdae0af7fef" targetNamespace="http://schemas.microsoft.com/office/2006/metadata/properties" ma:root="true" ma:fieldsID="aaa8a0a4bc56637bae4b63abd3b296f4" ns2:_="" ns3:_="" ns4:_="">
    <xsd:import namespace="d4e34bb9-44fc-4c5c-9381-0d945942ec9d"/>
    <xsd:import namespace="b56933ad-6dd2-4ed4-a723-955a7addd4c1"/>
    <xsd:import namespace="02e959f2-c4b1-4c82-8ad2-fbdae0af7f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e34bb9-44fc-4c5c-9381-0d945942e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97590d4-f9cd-4952-aa38-5a1111e36f0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6933ad-6dd2-4ed4-a723-955a7addd4c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e959f2-c4b1-4c82-8ad2-fbdae0af7fe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e1aabe1-cf61-4fb5-80f1-9801d426b91f}" ma:internalName="TaxCatchAll" ma:showField="CatchAllData" ma:web="b56933ad-6dd2-4ed4-a723-955a7addd4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2e959f2-c4b1-4c82-8ad2-fbdae0af7fef" xsi:nil="true"/>
    <lcf76f155ced4ddcb4097134ff3c332f xmlns="d4e34bb9-44fc-4c5c-9381-0d945942ec9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EEA287-A14A-4C0E-98B3-2358D64B9D55}"/>
</file>

<file path=customXml/itemProps2.xml><?xml version="1.0" encoding="utf-8"?>
<ds:datastoreItem xmlns:ds="http://schemas.openxmlformats.org/officeDocument/2006/customXml" ds:itemID="{C8874537-3DA2-4582-8483-F49BE35DB83A}"/>
</file>

<file path=customXml/itemProps3.xml><?xml version="1.0" encoding="utf-8"?>
<ds:datastoreItem xmlns:ds="http://schemas.openxmlformats.org/officeDocument/2006/customXml" ds:itemID="{EC5CA10A-73E4-4323-9C0F-0B72B543EB32}"/>
</file>

<file path=docProps/app.xml><?xml version="1.0" encoding="utf-8"?>
<Properties xmlns="http://schemas.openxmlformats.org/officeDocument/2006/extended-properties" xmlns:vt="http://schemas.openxmlformats.org/officeDocument/2006/docPropsVTypes">
  <Template/>
  <TotalTime>60212</TotalTime>
  <Words>13843</Words>
  <Application>Microsoft Macintosh PowerPoint</Application>
  <PresentationFormat>On-screen Show (16:9)</PresentationFormat>
  <Paragraphs>1015</Paragraphs>
  <Slides>90</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Avenir Book</vt:lpstr>
      <vt:lpstr>Bell MT</vt:lpstr>
      <vt:lpstr>Calibri</vt:lpstr>
      <vt:lpstr>Courier New</vt:lpstr>
      <vt:lpstr>Microsoft New Tai Lue</vt:lpstr>
      <vt:lpstr>Wingdings</vt:lpstr>
      <vt:lpstr>Modern Swiss</vt:lpstr>
      <vt:lpstr>The qr code  payments landscape  A LEVEL ONE PROJECT PERSPECTIVE  JUNE 2023</vt:lpstr>
      <vt:lpstr>CONTENTS</vt:lpstr>
      <vt:lpstr>CONTENTS</vt:lpstr>
      <vt:lpstr>Executive Summary</vt:lpstr>
      <vt:lpstr>PowerPoint Presentation</vt:lpstr>
      <vt:lpstr>QR Codes Are A Key Enabler Of Merchant Payments</vt:lpstr>
      <vt:lpstr>Merchant Payments are Critical for Financial Inclusion</vt:lpstr>
      <vt:lpstr>QR Codes Support Rapid Transaction Volume Growth</vt:lpstr>
      <vt:lpstr>PowerPoint Presentation</vt:lpstr>
      <vt:lpstr>QR Code Payment Models In Market</vt:lpstr>
      <vt:lpstr>A Note on Payments System Terminology</vt:lpstr>
      <vt:lpstr>“QR Code Interoperability”</vt:lpstr>
      <vt:lpstr>The Shared QR Code Model</vt:lpstr>
      <vt:lpstr>The Shared QR Code Model and EMVCo Specifications</vt:lpstr>
      <vt:lpstr>Shared QR Code: Business Relationships</vt:lpstr>
      <vt:lpstr>The Shared QR Code Model: Consumer Experience</vt:lpstr>
      <vt:lpstr>The Shared QR Code: Merchant Provisioning</vt:lpstr>
      <vt:lpstr>A Shared QR Code Variation:</vt:lpstr>
      <vt:lpstr>Implications of the Shared QR Code Model</vt:lpstr>
      <vt:lpstr>Challenges with the Shared QR Code Model</vt:lpstr>
      <vt:lpstr>The Single QR Code Model</vt:lpstr>
      <vt:lpstr>Implications of the Single QR Code Model</vt:lpstr>
      <vt:lpstr>Single Scheme QR Code Model</vt:lpstr>
      <vt:lpstr>Implications: Single QR Code Model</vt:lpstr>
      <vt:lpstr>PowerPoint Presentation</vt:lpstr>
      <vt:lpstr>The Level One Project</vt:lpstr>
      <vt:lpstr>THE LEVEL ONE PROJECT VISION</vt:lpstr>
      <vt:lpstr>QR Code Specification Standards and Presentment Mode</vt:lpstr>
      <vt:lpstr>Applicability of QR Code</vt:lpstr>
      <vt:lpstr>App Functionalities and Support for Basic Phone Payments</vt:lpstr>
      <vt:lpstr>Dynamic QR Code Capability</vt:lpstr>
      <vt:lpstr>Proper Use of URL/URI and Rich Data Capabilities</vt:lpstr>
      <vt:lpstr>Party Providing Dedicated Reader App</vt:lpstr>
      <vt:lpstr>Generating Party of QR Code</vt:lpstr>
      <vt:lpstr>Use of Merchant Registration / Identification</vt:lpstr>
      <vt:lpstr>Verification of the QR Code and the Party Presenting the QR Code</vt:lpstr>
      <vt:lpstr>QR Code Payments Pricing to Fee to DFSP/PSP</vt:lpstr>
      <vt:lpstr>QR Code Payments Pricing to Consumers and Merchants</vt:lpstr>
      <vt:lpstr>Articulated Rules for Governance of QR Code Payments</vt:lpstr>
      <vt:lpstr>PowerPoint Presentation</vt:lpstr>
      <vt:lpstr>Privacy Features</vt:lpstr>
      <vt:lpstr>Fraud Management</vt:lpstr>
      <vt:lpstr>Security</vt:lpstr>
      <vt:lpstr>Security</vt:lpstr>
      <vt:lpstr>PowerPoint Presentation</vt:lpstr>
      <vt:lpstr>Table of Contents</vt:lpstr>
      <vt:lpstr>Singapore SGQR</vt:lpstr>
      <vt:lpstr>Singapore SGQR</vt:lpstr>
      <vt:lpstr>Nigeria QR Framework</vt:lpstr>
      <vt:lpstr>Tanzania TANQR</vt:lpstr>
      <vt:lpstr>Tanzania TANQR</vt:lpstr>
      <vt:lpstr>Brazil BR Code</vt:lpstr>
      <vt:lpstr>Brazil BR Code</vt:lpstr>
      <vt:lpstr>India</vt:lpstr>
      <vt:lpstr>India: Bharat QR</vt:lpstr>
      <vt:lpstr>Thailand’s Standardized QR Code</vt:lpstr>
      <vt:lpstr>Thailand’s Standardized QR Code</vt:lpstr>
      <vt:lpstr>India: UPI QR</vt:lpstr>
      <vt:lpstr>Mexico’s CoDi</vt:lpstr>
      <vt:lpstr>Mexico’s CoDi</vt:lpstr>
      <vt:lpstr>Mexico’s CoDi</vt:lpstr>
      <vt:lpstr>China and QR Codes</vt:lpstr>
      <vt:lpstr>Chinese Closed-loop Wallet Providers Expand Globally</vt:lpstr>
      <vt:lpstr>China’s AliPay</vt:lpstr>
      <vt:lpstr>Asia’s GrabPay</vt:lpstr>
      <vt:lpstr>A Mojaloop Perspective on QR Codes </vt:lpstr>
      <vt:lpstr>A Mojaloop QR Code Payment Flow</vt:lpstr>
      <vt:lpstr>PowerPoint Presentation</vt:lpstr>
      <vt:lpstr>Mitigating Fraud Risk in QR Code Payments</vt:lpstr>
      <vt:lpstr>Fraud in QR Code Payments: Misdirected Payments</vt:lpstr>
      <vt:lpstr>Misdirected QR Code Payments: Mitigation Tactics</vt:lpstr>
      <vt:lpstr>Fraud in QR Payments: Exposing Sensitive Account Information  </vt:lpstr>
      <vt:lpstr>Exposing Sensitive Account Information: Mitigation Tactics</vt:lpstr>
      <vt:lpstr>Fraud in QR Payments: Redirecting Scanner to a Malicious URL  </vt:lpstr>
      <vt:lpstr>Redirecting Scanner to a Malicious URL: Mitigation Tactics  </vt:lpstr>
      <vt:lpstr>Fraud in QR Code Payments: Fraudulent Merchants Scamming Consumers  </vt:lpstr>
      <vt:lpstr>Fraudulent Merchants Scamming Consumers: Mitigation Tactics  </vt:lpstr>
      <vt:lpstr>Other Innate QR Code Security Capabilities </vt:lpstr>
      <vt:lpstr>PowerPoint Presentation</vt:lpstr>
      <vt:lpstr>QR Code Payments: Future Directions and Questions</vt:lpstr>
      <vt:lpstr>QR Code Payments: Future Directions and Questions</vt:lpstr>
      <vt:lpstr>PowerPoint Presentation</vt:lpstr>
      <vt:lpstr>QR CODE DATA FORMATTING</vt:lpstr>
      <vt:lpstr>QR CODE DATA FORMATTING</vt:lpstr>
      <vt:lpstr>QR CODE DATA FORMATTING OPTIONS</vt:lpstr>
      <vt:lpstr>QR CODE DATA FORMATTING OPTIONS</vt:lpstr>
      <vt:lpstr>QR CODE DATA FORMATTING</vt:lpstr>
      <vt:lpstr>QR CODE DATA FORMATTING: DATA ENCODING</vt:lpstr>
      <vt:lpstr>QR CODE DATA FORMATTING: ENCRYPTION AND HASHES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qr code  payments landscape  A LEVEL ONE PROJECT PERSPECTIVE  July 2019</dc:title>
  <dc:creator>Revital Rasis</dc:creator>
  <cp:lastModifiedBy>Bethany May</cp:lastModifiedBy>
  <cp:revision>1083</cp:revision>
  <cp:lastPrinted>2019-09-01T18:40:23Z</cp:lastPrinted>
  <dcterms:created xsi:type="dcterms:W3CDTF">2019-07-22T20:12:43Z</dcterms:created>
  <dcterms:modified xsi:type="dcterms:W3CDTF">2023-08-08T15:06:45Z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0x0101002CD321EB67C22E438360ADA3089EAF63</vt:lpwstr>
  </property>
</Properties>
</file>