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4.xml" ContentType="application/vnd.openxmlformats-officedocument.presentationml.slideLayout+xml"/>
  <Override PartName="/ppt/notesSlides/notesSlide14.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authors.xml" ContentType="application/vnd.ms-powerpoint.authors+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2.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4734" r:id="rId2"/>
    <p:sldId id="10790" r:id="rId3"/>
    <p:sldId id="10553" r:id="rId4"/>
    <p:sldId id="10781" r:id="rId5"/>
    <p:sldId id="10579" r:id="rId6"/>
    <p:sldId id="10776" r:id="rId7"/>
    <p:sldId id="10782" r:id="rId8"/>
    <p:sldId id="4755" r:id="rId9"/>
    <p:sldId id="4757" r:id="rId10"/>
    <p:sldId id="4775" r:id="rId11"/>
    <p:sldId id="10778" r:id="rId12"/>
    <p:sldId id="10791" r:id="rId13"/>
    <p:sldId id="10779" r:id="rId14"/>
    <p:sldId id="10777" r:id="rId15"/>
    <p:sldId id="10780" r:id="rId16"/>
    <p:sldId id="10784" r:id="rId17"/>
    <p:sldId id="10794" r:id="rId18"/>
    <p:sldId id="10795" r:id="rId19"/>
    <p:sldId id="10796" r:id="rId20"/>
    <p:sldId id="10797" r:id="rId21"/>
    <p:sldId id="10786" r:id="rId22"/>
    <p:sldId id="4783" r:id="rId23"/>
    <p:sldId id="4785" r:id="rId24"/>
    <p:sldId id="4758" r:id="rId25"/>
    <p:sldId id="4767" r:id="rId26"/>
    <p:sldId id="4773" r:id="rId27"/>
    <p:sldId id="4768" r:id="rId28"/>
    <p:sldId id="4769" r:id="rId29"/>
    <p:sldId id="4772" r:id="rId30"/>
    <p:sldId id="10783" r:id="rId31"/>
    <p:sldId id="4762" r:id="rId32"/>
    <p:sldId id="4765" r:id="rId33"/>
    <p:sldId id="4784" r:id="rId34"/>
    <p:sldId id="4786" r:id="rId35"/>
    <p:sldId id="10793" r:id="rId36"/>
    <p:sldId id="4782" r:id="rId37"/>
    <p:sldId id="4764" r:id="rId38"/>
    <p:sldId id="475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4" userDrawn="1">
          <p15:clr>
            <a:srgbClr val="A4A3A4"/>
          </p15:clr>
        </p15:guide>
        <p15:guide id="2" pos="76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ABF3A-591F-9E60-9A97-B6A3EA5FB495}" name="Bethany May" initials="BM" userId="S::bethany@glenbrook.com::4d248b3e-d6b7-4be9-8e1f-9a9157e0e601" providerId="AD"/>
  <p188:author id="{AF69D9E6-2B38-97B6-47D9-5389D1D83285}" name="Elizabeth McQuerry" initials="EM" userId="S::elizabeth@glenbrook.com::9c28ddf8-6d09-41f5-b8e3-09e5cde7e281"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FFFFFF"/>
    <a:srgbClr val="FFFFF6"/>
    <a:srgbClr val="EBEBEB"/>
    <a:srgbClr val="FE12ED"/>
    <a:srgbClr val="FFF5CB"/>
    <a:srgbClr val="008000"/>
    <a:srgbClr val="CEC9B5"/>
    <a:srgbClr val="69685B"/>
    <a:srgbClr val="66A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95755" autoAdjust="0"/>
  </p:normalViewPr>
  <p:slideViewPr>
    <p:cSldViewPr snapToGrid="0" snapToObjects="1">
      <p:cViewPr varScale="1">
        <p:scale>
          <a:sx n="119" d="100"/>
          <a:sy n="119" d="100"/>
        </p:scale>
        <p:origin x="808" y="184"/>
      </p:cViewPr>
      <p:guideLst>
        <p:guide orient="horz" pos="3984"/>
        <p:guide pos="7648"/>
      </p:guideLst>
    </p:cSldViewPr>
  </p:slideViewPr>
  <p:notesTextViewPr>
    <p:cViewPr>
      <p:scale>
        <a:sx n="1" d="1"/>
        <a:sy n="1" d="1"/>
      </p:scale>
      <p:origin x="0" y="0"/>
    </p:cViewPr>
  </p:notesTextViewPr>
  <p:sorterViewPr>
    <p:cViewPr>
      <p:scale>
        <a:sx n="176" d="100"/>
        <a:sy n="176" d="100"/>
      </p:scale>
      <p:origin x="0" y="36848"/>
    </p:cViewPr>
  </p:sorterViewPr>
  <p:notesViewPr>
    <p:cSldViewPr snapToGrid="0" snapToObjects="1">
      <p:cViewPr varScale="1">
        <p:scale>
          <a:sx n="121" d="100"/>
          <a:sy n="121" d="100"/>
        </p:scale>
        <p:origin x="-4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Users\bethanymay\Glenbrook%20Dropbox\Bethany%20May\Glenbrook%20and%20GF%20Sharing\BCEAO\2022-2023\Payment%20initiation\01%20research\01%20Brazil\pix%20payment%20initiat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ethanymay\Glenbrook%20Dropbox\Bethany%20May\Glenbrook%20and%20GF%20Sharing\BCEAO\2022-2023\Payment%20initiation\01%20research\03%20India\India%20UP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 of Pix payment $ volume is initiated by</a:t>
            </a:r>
            <a:r>
              <a:rPr lang="en-US" baseline="0"/>
              <a:t> payment initiators - March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'Payment Intiation'!$P$18</c:f>
              <c:strCache>
                <c:ptCount val="1"/>
                <c:pt idx="0">
                  <c:v>2023-03-31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405-614C-97F6-0B493D729F89}"/>
              </c:ext>
            </c:extLst>
          </c:dPt>
          <c:dPt>
            <c:idx val="1"/>
            <c:bubble3D val="0"/>
            <c:spPr>
              <a:solidFill>
                <a:schemeClr val="accent2"/>
              </a:solidFill>
              <a:ln w="19050">
                <a:noFill/>
              </a:ln>
              <a:effectLst/>
            </c:spPr>
            <c:extLst>
              <c:ext xmlns:c16="http://schemas.microsoft.com/office/drawing/2014/chart" uri="{C3380CC4-5D6E-409C-BE32-E72D297353CC}">
                <c16:uniqueId val="{00000003-1405-614C-97F6-0B493D729F89}"/>
              </c:ext>
            </c:extLst>
          </c:dPt>
          <c:dLbls>
            <c:dLbl>
              <c:idx val="1"/>
              <c:layout>
                <c:manualLayout>
                  <c:x val="-0.14618780731011244"/>
                  <c:y val="-1.987163732014858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5-614C-97F6-0B493D729F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'Payment Intiation'!$Q$1:$R$1</c:f>
              <c:strCache>
                <c:ptCount val="2"/>
                <c:pt idx="0">
                  <c:v>Payment Initiators</c:v>
                </c:pt>
                <c:pt idx="1">
                  <c:v>DFSP</c:v>
                </c:pt>
              </c:strCache>
            </c:strRef>
          </c:cat>
          <c:val>
            <c:numRef>
              <c:f>'Payment Intiation'!$Q$18:$R$18</c:f>
              <c:numCache>
                <c:formatCode>_(* #,##0_);_(* \(#,##0\);_(* "-"??_);_(@_)</c:formatCode>
                <c:ptCount val="2"/>
                <c:pt idx="0">
                  <c:v>28320930000</c:v>
                </c:pt>
                <c:pt idx="1">
                  <c:v>1251970340000</c:v>
                </c:pt>
              </c:numCache>
            </c:numRef>
          </c:val>
          <c:extLst>
            <c:ext xmlns:c16="http://schemas.microsoft.com/office/drawing/2014/chart" uri="{C3380CC4-5D6E-409C-BE32-E72D297353CC}">
              <c16:uniqueId val="{00000004-1405-614C-97F6-0B493D729F8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venir Book" panose="02000503020000020003" pitchFamily="2" charset="0"/>
                <a:ea typeface="+mn-ea"/>
                <a:cs typeface="+mn-cs"/>
              </a:defRPr>
            </a:pPr>
            <a:r>
              <a:rPr lang="en-US" b="1" dirty="0"/>
              <a:t> 85% of UPI payment $ volume is initiated by third-party apps (TPAP)</a:t>
            </a:r>
            <a:r>
              <a:rPr lang="en-US" b="1" baseline="0" dirty="0"/>
              <a:t> - </a:t>
            </a:r>
            <a:r>
              <a:rPr lang="en-US" b="1" dirty="0"/>
              <a:t>March 2023</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venir Book" panose="02000503020000020003" pitchFamily="2" charset="0"/>
              <a:ea typeface="+mn-ea"/>
              <a:cs typeface="+mn-cs"/>
            </a:defRPr>
          </a:pPr>
          <a:endParaRPr lang="en-US"/>
        </a:p>
      </c:txPr>
    </c:title>
    <c:autoTitleDeleted val="0"/>
    <c:plotArea>
      <c:layout>
        <c:manualLayout>
          <c:layoutTarget val="inner"/>
          <c:xMode val="edge"/>
          <c:yMode val="edge"/>
          <c:x val="0.37066726395732852"/>
          <c:y val="0.26692883895131087"/>
          <c:w val="0.60269822583837729"/>
          <c:h val="0.69187265917602991"/>
        </c:manualLayout>
      </c:layout>
      <c:barChart>
        <c:barDir val="bar"/>
        <c:grouping val="clustered"/>
        <c:varyColors val="0"/>
        <c:ser>
          <c:idx val="0"/>
          <c:order val="0"/>
          <c:spPr>
            <a:solidFill>
              <a:srgbClr val="002060"/>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1-AFAB-D543-8CB7-E4E79D36446C}"/>
              </c:ext>
            </c:extLst>
          </c:dPt>
          <c:dPt>
            <c:idx val="5"/>
            <c:invertIfNegative val="0"/>
            <c:bubble3D val="0"/>
            <c:spPr>
              <a:solidFill>
                <a:srgbClr val="C00000"/>
              </a:solidFill>
              <a:ln>
                <a:noFill/>
              </a:ln>
              <a:effectLst/>
            </c:spPr>
            <c:extLst>
              <c:ext xmlns:c16="http://schemas.microsoft.com/office/drawing/2014/chart" uri="{C3380CC4-5D6E-409C-BE32-E72D297353CC}">
                <c16:uniqueId val="{00000003-AFAB-D543-8CB7-E4E79D36446C}"/>
              </c:ext>
            </c:extLst>
          </c:dPt>
          <c:dPt>
            <c:idx val="6"/>
            <c:invertIfNegative val="0"/>
            <c:bubble3D val="0"/>
            <c:spPr>
              <a:solidFill>
                <a:srgbClr val="C00000"/>
              </a:solidFill>
              <a:ln>
                <a:noFill/>
              </a:ln>
              <a:effectLst/>
            </c:spPr>
            <c:extLst>
              <c:ext xmlns:c16="http://schemas.microsoft.com/office/drawing/2014/chart" uri="{C3380CC4-5D6E-409C-BE32-E72D297353CC}">
                <c16:uniqueId val="{00000005-AFAB-D543-8CB7-E4E79D36446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Sheet2!$C$66:$C$72</c:f>
              <c:strCache>
                <c:ptCount val="7"/>
                <c:pt idx="0">
                  <c:v>BHIM</c:v>
                </c:pt>
                <c:pt idx="1">
                  <c:v>Yes Bank Apps</c:v>
                </c:pt>
                <c:pt idx="2">
                  <c:v>ICICI Bank Apps</c:v>
                </c:pt>
                <c:pt idx="3">
                  <c:v>Cred</c:v>
                </c:pt>
                <c:pt idx="4">
                  <c:v>Paytm Payments Bank App</c:v>
                </c:pt>
                <c:pt idx="5">
                  <c:v>Google Pay</c:v>
                </c:pt>
                <c:pt idx="6">
                  <c:v>PhonePe</c:v>
                </c:pt>
              </c:strCache>
            </c:strRef>
          </c:cat>
          <c:val>
            <c:numRef>
              <c:f>Sheet2!$N$66:$N$72</c:f>
              <c:numCache>
                <c:formatCode>0%</c:formatCode>
                <c:ptCount val="7"/>
                <c:pt idx="0">
                  <c:v>5.2402156274819339E-3</c:v>
                </c:pt>
                <c:pt idx="1">
                  <c:v>7.0542170592352189E-3</c:v>
                </c:pt>
                <c:pt idx="2">
                  <c:v>1.2316796188029383E-2</c:v>
                </c:pt>
                <c:pt idx="3">
                  <c:v>1.4715400509866866E-2</c:v>
                </c:pt>
                <c:pt idx="4">
                  <c:v>0.10792513915776049</c:v>
                </c:pt>
                <c:pt idx="5">
                  <c:v>0.33747689876521675</c:v>
                </c:pt>
                <c:pt idx="6">
                  <c:v>0.49438046794158891</c:v>
                </c:pt>
              </c:numCache>
            </c:numRef>
          </c:val>
          <c:extLst>
            <c:ext xmlns:c16="http://schemas.microsoft.com/office/drawing/2014/chart" uri="{C3380CC4-5D6E-409C-BE32-E72D297353CC}">
              <c16:uniqueId val="{00000006-AFAB-D543-8CB7-E4E79D36446C}"/>
            </c:ext>
          </c:extLst>
        </c:ser>
        <c:dLbls>
          <c:showLegendKey val="0"/>
          <c:showVal val="0"/>
          <c:showCatName val="0"/>
          <c:showSerName val="0"/>
          <c:showPercent val="0"/>
          <c:showBubbleSize val="0"/>
        </c:dLbls>
        <c:gapWidth val="182"/>
        <c:axId val="1834808687"/>
        <c:axId val="1834164351"/>
      </c:barChart>
      <c:catAx>
        <c:axId val="1834808687"/>
        <c:scaling>
          <c:orientation val="minMax"/>
        </c:scaling>
        <c:delete val="1"/>
        <c:axPos val="l"/>
        <c:numFmt formatCode="General" sourceLinked="1"/>
        <c:majorTickMark val="none"/>
        <c:minorTickMark val="none"/>
        <c:tickLblPos val="nextTo"/>
        <c:crossAx val="1834164351"/>
        <c:crosses val="autoZero"/>
        <c:auto val="1"/>
        <c:lblAlgn val="ctr"/>
        <c:lblOffset val="100"/>
        <c:noMultiLvlLbl val="0"/>
      </c:catAx>
      <c:valAx>
        <c:axId val="1834164351"/>
        <c:scaling>
          <c:orientation val="minMax"/>
        </c:scaling>
        <c:delete val="1"/>
        <c:axPos val="b"/>
        <c:numFmt formatCode="0%" sourceLinked="1"/>
        <c:majorTickMark val="none"/>
        <c:minorTickMark val="none"/>
        <c:tickLblPos val="nextTo"/>
        <c:crossAx val="1834808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Book" panose="02000503020000020003"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venir Book" panose="02000503020000020003"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C89EDB-3FDD-4915-A3CE-62FA29C01A32}" type="datetimeFigureOut">
              <a:rPr lang="en-US" smtClean="0">
                <a:latin typeface="Avenir Book" panose="02000503020000020003" pitchFamily="2" charset="0"/>
              </a:rPr>
              <a:t>4/25/25</a:t>
            </a:fld>
            <a:endParaRPr lang="en-US" dirty="0">
              <a:latin typeface="Avenir Book" panose="02000503020000020003"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venir Book" panose="02000503020000020003"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042649-1860-4D03-9360-22C2D8836B44}" type="slidenum">
              <a:rPr lang="en-US" smtClean="0">
                <a:latin typeface="Avenir Book" panose="02000503020000020003" pitchFamily="2" charset="0"/>
              </a:rPr>
              <a:t>‹#›</a:t>
            </a:fld>
            <a:endParaRPr lang="en-US" dirty="0">
              <a:latin typeface="Avenir Book" panose="02000503020000020003" pitchFamily="2" charset="0"/>
            </a:endParaRPr>
          </a:p>
        </p:txBody>
      </p:sp>
    </p:spTree>
    <p:extLst>
      <p:ext uri="{BB962C8B-B14F-4D97-AF65-F5344CB8AC3E}">
        <p14:creationId xmlns:p14="http://schemas.microsoft.com/office/powerpoint/2010/main" val="633661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054499FB-0CC7-453D-9493-CBDCD6D233E2}" type="datetimeFigureOut">
              <a:rPr lang="en-US" smtClean="0"/>
              <a:pPr/>
              <a:t>4/25/25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4476A24B-926E-40EB-9E1B-5321DC3775E5}" type="slidenum">
              <a:rPr lang="en-US" smtClean="0"/>
              <a:pPr/>
              <a:t>‹#›</a:t>
            </a:fld>
            <a:endParaRPr lang="en-US" dirty="0"/>
          </a:p>
        </p:txBody>
      </p:sp>
    </p:spTree>
    <p:extLst>
      <p:ext uri="{BB962C8B-B14F-4D97-AF65-F5344CB8AC3E}">
        <p14:creationId xmlns:p14="http://schemas.microsoft.com/office/powerpoint/2010/main" val="2167594663"/>
      </p:ext>
    </p:extLst>
  </p:cSld>
  <p:clrMap bg1="lt1" tx1="dk1" bg2="lt2" tx2="dk2" accent1="accent1" accent2="accent2" accent3="accent3" accent4="accent4" accent5="accent5" accent6="accent6" hlink="hlink" folHlink="folHlink"/>
  <p:hf hdr="0" ftr="0" dt="0"/>
  <p:notesStyle>
    <a:lvl1pPr marL="117475" indent="-117475" algn="l" defTabSz="914400" rtl="0" eaLnBrk="1" latinLnBrk="0" hangingPunct="1">
      <a:lnSpc>
        <a:spcPct val="110000"/>
      </a:lnSpc>
      <a:buFont typeface="Arial" panose="020B0604020202020204" pitchFamily="34" charset="0"/>
      <a:buChar char="•"/>
      <a:defRPr sz="14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reasury.gov.au/consultation/c2022-31746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ocardless.com/en-au/solutions/payto/"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ayto.com.au/wp-content/uploads/2022/06/PayTo-Service-Overview-Nov-2021-2.0-2.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t>A mature Open Banking market is characterized by secure exchange of consumer-permissioned data</a:t>
            </a: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3</a:t>
            </a:fld>
            <a:endParaRPr lang="en-US" dirty="0"/>
          </a:p>
        </p:txBody>
      </p:sp>
    </p:spTree>
    <p:extLst>
      <p:ext uri="{BB962C8B-B14F-4D97-AF65-F5344CB8AC3E}">
        <p14:creationId xmlns:p14="http://schemas.microsoft.com/office/powerpoint/2010/main" val="2874638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spcAft>
                <a:spcPts val="600"/>
              </a:spcAft>
            </a:pPr>
            <a:r>
              <a:rPr lang="en-US" b="1" i="0" dirty="0">
                <a:effectLst/>
                <a:latin typeface="Lato" panose="020F0502020204030204" pitchFamily="34" charset="0"/>
              </a:rPr>
              <a:t>BM: </a:t>
            </a:r>
            <a:r>
              <a:rPr lang="en-US" sz="1400" dirty="0">
                <a:solidFill>
                  <a:schemeClr val="tx2"/>
                </a:solidFill>
                <a:latin typeface="Avenir Book" panose="02000503020000020003" pitchFamily="2" charset="0"/>
                <a:hlinkClick r:id="rId3"/>
              </a:rPr>
              <a:t>https://treasury.gov.au/consultation/c2022-317468</a:t>
            </a:r>
            <a:endParaRPr lang="en-US" sz="1400" dirty="0">
              <a:solidFill>
                <a:schemeClr val="tx2"/>
              </a:solidFill>
              <a:latin typeface="Avenir Book" panose="02000503020000020003" pitchFamily="2" charset="0"/>
            </a:endParaRPr>
          </a:p>
          <a:p>
            <a:pPr algn="ctr">
              <a:spcBef>
                <a:spcPts val="600"/>
              </a:spcBef>
              <a:spcAft>
                <a:spcPts val="600"/>
              </a:spcAft>
            </a:pPr>
            <a:r>
              <a:rPr lang="en-US" sz="1400" dirty="0">
                <a:solidFill>
                  <a:schemeClr val="tx2"/>
                </a:solidFill>
                <a:latin typeface="Avenir Book" panose="02000503020000020003" pitchFamily="2" charset="0"/>
              </a:rPr>
              <a:t>Double check this is accurate, then add a link to the sources.</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b="1" i="0" dirty="0">
              <a:effectLst/>
              <a:latin typeface="Lato" panose="020F0502020204030204" pitchFamily="34" charset="0"/>
            </a:endParaRP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b="1" i="0" dirty="0">
              <a:effectLst/>
              <a:latin typeface="Lato" panose="020F0502020204030204" pitchFamily="34" charset="0"/>
            </a:endParaRP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b="1" i="0" dirty="0">
                <a:effectLst/>
                <a:latin typeface="Lato" panose="020F0502020204030204" pitchFamily="34" charset="0"/>
              </a:rPr>
              <a:t>https://</a:t>
            </a:r>
            <a:r>
              <a:rPr lang="en-US" b="1" i="0" dirty="0" err="1">
                <a:effectLst/>
                <a:latin typeface="Lato" panose="020F0502020204030204" pitchFamily="34" charset="0"/>
              </a:rPr>
              <a:t>www.ashurst.com</a:t>
            </a:r>
            <a:r>
              <a:rPr lang="en-US" b="1" i="0" dirty="0">
                <a:effectLst/>
                <a:latin typeface="Lato" panose="020F0502020204030204" pitchFamily="34" charset="0"/>
              </a:rPr>
              <a:t>/</a:t>
            </a:r>
            <a:r>
              <a:rPr lang="en-US" b="1" i="0" dirty="0" err="1">
                <a:effectLst/>
                <a:latin typeface="Lato" panose="020F0502020204030204" pitchFamily="34" charset="0"/>
              </a:rPr>
              <a:t>en</a:t>
            </a:r>
            <a:r>
              <a:rPr lang="en-US" b="1" i="0" dirty="0">
                <a:effectLst/>
                <a:latin typeface="Lato" panose="020F0502020204030204" pitchFamily="34" charset="0"/>
              </a:rPr>
              <a:t>/news-and-insights/legal-updates/action-initiation-under-the-consumer-data-right-is-coming/</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b="1" i="0" dirty="0">
              <a:effectLst/>
              <a:latin typeface="Lato" panose="020F0502020204030204" pitchFamily="34" charset="0"/>
            </a:endParaRP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b="1" i="0" dirty="0">
                <a:effectLst/>
                <a:latin typeface="Lato" panose="020F0502020204030204" pitchFamily="34" charset="0"/>
              </a:rPr>
              <a:t>Add*? </a:t>
            </a:r>
            <a:r>
              <a:rPr lang="en-US" dirty="0"/>
              <a:t>In regulations, entities that fall under the scope of CDR are known as CDR participants, but in NPP documents are known as authorized third party payment initiators</a:t>
            </a:r>
          </a:p>
          <a:p>
            <a:pPr algn="l"/>
            <a:endParaRPr lang="en-US" b="1" i="0" dirty="0">
              <a:effectLst/>
              <a:latin typeface="Lato" panose="020F0502020204030204" pitchFamily="34" charset="0"/>
            </a:endParaRPr>
          </a:p>
          <a:p>
            <a:pPr algn="l"/>
            <a:endParaRPr lang="en-US" b="1" i="0" dirty="0">
              <a:effectLst/>
              <a:latin typeface="Lato" panose="020F0502020204030204" pitchFamily="34" charset="0"/>
            </a:endParaRPr>
          </a:p>
          <a:p>
            <a:pPr algn="l"/>
            <a:r>
              <a:rPr lang="en-US" b="1" i="0" dirty="0">
                <a:effectLst/>
                <a:latin typeface="Lato" panose="020F0502020204030204" pitchFamily="34" charset="0"/>
              </a:rPr>
              <a:t>Regulation?</a:t>
            </a:r>
          </a:p>
          <a:p>
            <a:pPr algn="l"/>
            <a:r>
              <a:rPr lang="en-US" b="0" i="0" dirty="0">
                <a:solidFill>
                  <a:srgbClr val="4F6772"/>
                </a:solidFill>
                <a:effectLst/>
                <a:latin typeface="Inter"/>
              </a:rPr>
              <a:t>There’s been a multitude of regulatory bodies and players in the above analysis and the good news is – the regulation has adapted extremely well to the convergence of Open Banking and Payments. As demonstrated by the partnership between </a:t>
            </a:r>
            <a:r>
              <a:rPr lang="en-US" b="0" i="0" dirty="0" err="1">
                <a:solidFill>
                  <a:srgbClr val="4F6772"/>
                </a:solidFill>
                <a:effectLst/>
                <a:latin typeface="Inter"/>
              </a:rPr>
              <a:t>Basiq</a:t>
            </a:r>
            <a:r>
              <a:rPr lang="en-US" b="0" i="0" dirty="0">
                <a:solidFill>
                  <a:srgbClr val="4F6772"/>
                </a:solidFill>
                <a:effectLst/>
                <a:latin typeface="Inter"/>
              </a:rPr>
              <a:t> and a payments processor – this has been possible for years. In other words, allowing a data provider (</a:t>
            </a:r>
            <a:r>
              <a:rPr lang="en-US" b="0" i="0" dirty="0" err="1">
                <a:solidFill>
                  <a:srgbClr val="4F6772"/>
                </a:solidFill>
                <a:effectLst/>
                <a:latin typeface="Inter"/>
              </a:rPr>
              <a:t>Basiq</a:t>
            </a:r>
            <a:r>
              <a:rPr lang="en-US" b="0" i="0" dirty="0">
                <a:solidFill>
                  <a:srgbClr val="4F6772"/>
                </a:solidFill>
                <a:effectLst/>
                <a:latin typeface="Inter"/>
              </a:rPr>
              <a:t>) to initiate payments via a provider (e.g. Payments processor)  – has been possible through digital data capture (screen scraping) and the creation of a direct debit authority. However, with the advent of Open Banking and NPP/MPS (</a:t>
            </a:r>
            <a:r>
              <a:rPr lang="en-US" b="0" i="0" dirty="0" err="1">
                <a:solidFill>
                  <a:srgbClr val="4F6772"/>
                </a:solidFill>
                <a:effectLst/>
                <a:latin typeface="Inter"/>
              </a:rPr>
              <a:t>PayTo</a:t>
            </a:r>
            <a:r>
              <a:rPr lang="en-US" b="0" i="0" dirty="0">
                <a:solidFill>
                  <a:srgbClr val="4F6772"/>
                </a:solidFill>
                <a:effectLst/>
                <a:latin typeface="Inter"/>
              </a:rPr>
              <a:t>) – this is providing new technology to support both customers and merchants alike by enabling greater payment optionality, both rails and the payment provider.</a:t>
            </a:r>
          </a:p>
          <a:p>
            <a:pPr algn="l"/>
            <a:r>
              <a:rPr lang="en-US" b="0" i="0" dirty="0">
                <a:solidFill>
                  <a:srgbClr val="4F6772"/>
                </a:solidFill>
                <a:effectLst/>
                <a:latin typeface="Inter"/>
              </a:rPr>
              <a:t>The MPS is managed and governed by the NPPA (the New Payments Platform Australia) – Industry Level, whereas Open Banking comes under the blanket of the Consumer Data Right – at a Treasury (Federal) level.</a:t>
            </a:r>
          </a:p>
          <a:p>
            <a:pPr algn="l"/>
            <a:r>
              <a:rPr lang="en-US" b="0" i="0" dirty="0">
                <a:solidFill>
                  <a:srgbClr val="4F6772"/>
                </a:solidFill>
                <a:effectLst/>
                <a:latin typeface="Inter"/>
              </a:rPr>
              <a:t>With the advent of ‘</a:t>
            </a:r>
            <a:r>
              <a:rPr lang="en-US" b="0" i="1" dirty="0">
                <a:solidFill>
                  <a:srgbClr val="4F6772"/>
                </a:solidFill>
                <a:effectLst/>
                <a:latin typeface="Inter"/>
              </a:rPr>
              <a:t>Action Initiation</a:t>
            </a:r>
            <a:r>
              <a:rPr lang="en-US" b="0" i="0" dirty="0">
                <a:solidFill>
                  <a:srgbClr val="4F6772"/>
                </a:solidFill>
                <a:effectLst/>
                <a:latin typeface="Inter"/>
              </a:rPr>
              <a:t>‘ – which is an extension of Treasury’s CDR, we can hope for the merge of  both Governing Policy and User Experience (which the CDR has set incredibly-well laid out guidelines for). This would mean that at the same time of capturing consent to share data, the consent to a ‘pull’ (mandate or direct debit) can be consented to in tandem.</a:t>
            </a:r>
          </a:p>
          <a:p>
            <a:pPr algn="l"/>
            <a:endParaRPr lang="en-US" b="0" i="0" dirty="0">
              <a:solidFill>
                <a:srgbClr val="4F6772"/>
              </a:solidFill>
              <a:effectLst/>
              <a:latin typeface="Inter"/>
            </a:endParaRPr>
          </a:p>
          <a:p>
            <a:r>
              <a:rPr lang="en-US" dirty="0"/>
              <a:t>The NPP currently supports credit payments or “push” payments whereby customers themselves initiate a payment from their account via their banking channel. With the Mandated Payments Service, NPP Australia is developing capability to enable customers to </a:t>
            </a:r>
            <a:r>
              <a:rPr lang="en-US" dirty="0" err="1"/>
              <a:t>authorise</a:t>
            </a:r>
            <a:r>
              <a:rPr lang="en-US" dirty="0"/>
              <a:t> third parties to initiate payments from their accounts via the NPP. The MPS is native capability, which is flexible, extendable and which will support a broad range of use cases and different payment initiation scenarios:</a:t>
            </a:r>
          </a:p>
          <a:p>
            <a:r>
              <a:rPr lang="en-US" dirty="0"/>
              <a:t>Supported use cases range from a better alternative to current direct debit payments to merchant initiated ecommerce and in app payments, to ‘on behalf of’ payment services offered by third parties, e.g. a cloud accounting software provider </a:t>
            </a:r>
            <a:r>
              <a:rPr lang="en-US" dirty="0" err="1"/>
              <a:t>authorised</a:t>
            </a:r>
            <a:r>
              <a:rPr lang="en-US" dirty="0"/>
              <a:t> by a corporate banking customer to manage their finance functions such as payroll, and various fintech applications. A </a:t>
            </a:r>
            <a:r>
              <a:rPr lang="en-US" dirty="0" err="1"/>
              <a:t>standardised</a:t>
            </a:r>
            <a:r>
              <a:rPr lang="en-US" dirty="0"/>
              <a:t> and consistent approach to third party payment initiation via the NPP, combined with a common process for establishing persistent customer </a:t>
            </a:r>
            <a:r>
              <a:rPr lang="en-US" dirty="0" err="1"/>
              <a:t>authorisation</a:t>
            </a:r>
            <a:r>
              <a:rPr lang="en-US" dirty="0"/>
              <a:t>, will </a:t>
            </a:r>
            <a:r>
              <a:rPr lang="en-US" dirty="0" err="1"/>
              <a:t>maximise</a:t>
            </a:r>
            <a:r>
              <a:rPr lang="en-US" dirty="0"/>
              <a:t> the utility of this capability and ensure that the MPS provides a broad, scalable and secure solution for account-based third party payment initiation in Australia.</a:t>
            </a:r>
          </a:p>
          <a:p>
            <a:endParaRPr lang="en-US" dirty="0"/>
          </a:p>
          <a:p>
            <a:r>
              <a:rPr lang="en-US" dirty="0"/>
              <a:t>The MPS consists of: • Payment initiation message capability used by third parties to request payments from a customer’s bank account. Those payment requests are associated with a customer </a:t>
            </a:r>
            <a:r>
              <a:rPr lang="en-US" dirty="0" err="1"/>
              <a:t>authorised</a:t>
            </a:r>
            <a:r>
              <a:rPr lang="en-US" dirty="0"/>
              <a:t> payment arrangement, a ‘mandate’ • A </a:t>
            </a:r>
            <a:r>
              <a:rPr lang="en-US" dirty="0" err="1"/>
              <a:t>centralised</a:t>
            </a:r>
            <a:r>
              <a:rPr lang="en-US" dirty="0"/>
              <a:t> database for creating, storing and maintaining mandate records (the Mandate Management Service), which is owned and operated by NPP Australia • Associated business rules (which provides assurance that the payment initiation messages will be acted upon by the financial institution where the customer’s bank account is held and rules regarding risk and liability)</a:t>
            </a:r>
          </a:p>
          <a:p>
            <a:endParaRPr lang="en-US" dirty="0"/>
          </a:p>
          <a:p>
            <a:r>
              <a:rPr lang="en-US" dirty="0"/>
              <a:t>A key feature of the MPS is that third parties that want to initiate payments only require one access point to the NPP infrastructure. This one access point enables them to initiate payments, with the customer’s </a:t>
            </a:r>
            <a:r>
              <a:rPr lang="en-US" dirty="0" err="1"/>
              <a:t>authorisation</a:t>
            </a:r>
            <a:r>
              <a:rPr lang="en-US" dirty="0"/>
              <a:t>, from any one of the 67 million (and growing) NPP enabled accounts. This is an important difference from other markets, such as the UK, which have introduced third party payment initiation (or ‘write access’ under Open Banking) which requires third parties to integrate with multiple financial institutions in order to initiate payments from customers’ accounts</a:t>
            </a:r>
          </a:p>
          <a:p>
            <a:endParaRPr lang="en-US" dirty="0"/>
          </a:p>
          <a:p>
            <a:r>
              <a:rPr lang="en-US" dirty="0"/>
              <a:t>**add note about API specs in CDR section</a:t>
            </a:r>
          </a:p>
          <a:p>
            <a:endParaRPr lang="en-US" dirty="0"/>
          </a:p>
          <a:p>
            <a:pPr algn="l"/>
            <a:endParaRPr lang="en-US" b="0" i="0" dirty="0">
              <a:solidFill>
                <a:srgbClr val="4F6772"/>
              </a:solidFill>
              <a:effectLst/>
              <a:latin typeface="Inter"/>
            </a:endParaRP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31</a:t>
            </a:fld>
            <a:endParaRPr lang="en-US" dirty="0"/>
          </a:p>
        </p:txBody>
      </p:sp>
    </p:spTree>
    <p:extLst>
      <p:ext uri="{BB962C8B-B14F-4D97-AF65-F5344CB8AC3E}">
        <p14:creationId xmlns:p14="http://schemas.microsoft.com/office/powerpoint/2010/main" val="235223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err="1">
                <a:solidFill>
                  <a:srgbClr val="1C1B18"/>
                </a:solidFill>
                <a:effectLst/>
                <a:latin typeface="Haffer"/>
              </a:rPr>
              <a:t>PayTo</a:t>
            </a:r>
            <a:r>
              <a:rPr lang="en-US" b="1" i="0" dirty="0">
                <a:solidFill>
                  <a:srgbClr val="1C1B18"/>
                </a:solidFill>
                <a:effectLst/>
                <a:latin typeface="Haffer"/>
              </a:rPr>
              <a:t> offers a smarter alternative to Direct Debit</a:t>
            </a:r>
          </a:p>
          <a:p>
            <a:pPr algn="l"/>
            <a:r>
              <a:rPr lang="en-US" b="1" i="0" u="sng" strike="noStrike" dirty="0">
                <a:solidFill>
                  <a:srgbClr val="1C1B18"/>
                </a:solidFill>
                <a:effectLst/>
                <a:latin typeface="inherit"/>
                <a:hlinkClick r:id="rId3"/>
              </a:rPr>
              <a:t>PayTo</a:t>
            </a:r>
            <a:r>
              <a:rPr lang="en-US" b="0" i="0" dirty="0">
                <a:solidFill>
                  <a:srgbClr val="1C1B18"/>
                </a:solidFill>
                <a:effectLst/>
                <a:latin typeface="Para"/>
              </a:rPr>
              <a:t> lets customers link their bank accounts to apps, account-on-file arrangements for eCommerce and subscription services, loan repayments, membership fees, digital wallets and payment options like buy-now-pay-later services.</a:t>
            </a:r>
          </a:p>
          <a:p>
            <a:pPr algn="l"/>
            <a:r>
              <a:rPr lang="en-US" b="1" i="0" dirty="0">
                <a:solidFill>
                  <a:srgbClr val="1C1B18"/>
                </a:solidFill>
                <a:effectLst/>
                <a:latin typeface="Para"/>
              </a:rPr>
              <a:t>Reduced risk</a:t>
            </a:r>
            <a:endParaRPr lang="en-US" b="0" i="0" dirty="0">
              <a:solidFill>
                <a:srgbClr val="1C1B18"/>
              </a:solidFill>
              <a:effectLst/>
              <a:latin typeface="Para"/>
            </a:endParaRPr>
          </a:p>
          <a:p>
            <a:pPr algn="l"/>
            <a:r>
              <a:rPr lang="en-US" b="0" i="0" dirty="0">
                <a:solidFill>
                  <a:srgbClr val="1C1B18"/>
                </a:solidFill>
                <a:effectLst/>
                <a:latin typeface="Para"/>
              </a:rPr>
              <a:t>Current Direct Debit rails increase the risk for these types of payments, as they often require instant </a:t>
            </a:r>
            <a:r>
              <a:rPr lang="en-US" b="0" i="0" dirty="0" err="1">
                <a:solidFill>
                  <a:srgbClr val="1C1B18"/>
                </a:solidFill>
                <a:effectLst/>
                <a:latin typeface="Para"/>
              </a:rPr>
              <a:t>authorisation</a:t>
            </a:r>
            <a:r>
              <a:rPr lang="en-US" b="0" i="0" dirty="0">
                <a:solidFill>
                  <a:srgbClr val="1C1B18"/>
                </a:solidFill>
                <a:effectLst/>
                <a:latin typeface="Para"/>
              </a:rPr>
              <a:t> and visibility. With instant customer verification, </a:t>
            </a:r>
            <a:r>
              <a:rPr lang="en-US" b="0" i="0" dirty="0" err="1">
                <a:solidFill>
                  <a:srgbClr val="1C1B18"/>
                </a:solidFill>
                <a:effectLst/>
                <a:latin typeface="Para"/>
              </a:rPr>
              <a:t>PayTo</a:t>
            </a:r>
            <a:r>
              <a:rPr lang="en-US" b="0" i="0" dirty="0">
                <a:solidFill>
                  <a:srgbClr val="1C1B18"/>
                </a:solidFill>
                <a:effectLst/>
                <a:latin typeface="Para"/>
              </a:rPr>
              <a:t> is now the fastest and safest way to conduct account-to-account payments.</a:t>
            </a:r>
          </a:p>
          <a:p>
            <a:pPr algn="l"/>
            <a:r>
              <a:rPr lang="en-US" b="1" i="0" dirty="0">
                <a:solidFill>
                  <a:srgbClr val="1C1B18"/>
                </a:solidFill>
                <a:effectLst/>
                <a:latin typeface="Para"/>
              </a:rPr>
              <a:t>Flexibility &amp; rich data</a:t>
            </a:r>
            <a:endParaRPr lang="en-US" b="0" i="0" dirty="0">
              <a:solidFill>
                <a:srgbClr val="1C1B18"/>
              </a:solidFill>
              <a:effectLst/>
              <a:latin typeface="Para"/>
            </a:endParaRPr>
          </a:p>
          <a:p>
            <a:pPr algn="l"/>
            <a:r>
              <a:rPr lang="en-US" b="1" i="0" u="sng" strike="noStrike" dirty="0">
                <a:solidFill>
                  <a:srgbClr val="1C1B18"/>
                </a:solidFill>
                <a:effectLst/>
                <a:latin typeface="inherit"/>
                <a:hlinkClick r:id="rId3"/>
              </a:rPr>
              <a:t>PayTo</a:t>
            </a:r>
            <a:r>
              <a:rPr lang="en-US" b="0" i="0" dirty="0">
                <a:solidFill>
                  <a:srgbClr val="1C1B18"/>
                </a:solidFill>
                <a:effectLst/>
                <a:latin typeface="Para"/>
              </a:rPr>
              <a:t> payment agreements were purpose-built for flexibility, and the range of available data fields on offer is proof. </a:t>
            </a:r>
          </a:p>
          <a:p>
            <a:pPr algn="l"/>
            <a:r>
              <a:rPr lang="en-US" b="0" i="0" dirty="0">
                <a:solidFill>
                  <a:srgbClr val="1C1B18"/>
                </a:solidFill>
                <a:effectLst/>
                <a:latin typeface="Para"/>
              </a:rPr>
              <a:t>Identifying data on the account holder and the agreement conditions come as a standard. Businesses also have the ability to add optional data fields, depending on the needs of the customer and the party initiating the payments. </a:t>
            </a:r>
          </a:p>
          <a:p>
            <a:pPr algn="l"/>
            <a:r>
              <a:rPr lang="en-US" b="0" i="0" dirty="0" err="1">
                <a:solidFill>
                  <a:srgbClr val="1C1B18"/>
                </a:solidFill>
                <a:effectLst/>
                <a:latin typeface="Para"/>
              </a:rPr>
              <a:t>PayTo’s</a:t>
            </a:r>
            <a:r>
              <a:rPr lang="en-US" b="0" i="0" dirty="0">
                <a:solidFill>
                  <a:srgbClr val="1C1B18"/>
                </a:solidFill>
                <a:effectLst/>
                <a:latin typeface="Para"/>
              </a:rPr>
              <a:t> rich data capability will enhance GoCardless customers’ accounting matching and easy reconciliation. The result? Even easier accounting admin. </a:t>
            </a:r>
          </a:p>
          <a:p>
            <a:endParaRPr lang="en-US" dirty="0"/>
          </a:p>
          <a:p>
            <a:endParaRPr lang="en-US" dirty="0"/>
          </a:p>
          <a:p>
            <a:endParaRPr lang="en-US" dirty="0"/>
          </a:p>
          <a:p>
            <a:r>
              <a:rPr lang="en-US" dirty="0"/>
              <a:t>The NPP currently supports credit payments or “push” payments whereby customers themselves initiate a payment from their account via their banking channel. With the Mandated Payments Service, NPP Australia is developing capability to enable customers to </a:t>
            </a:r>
            <a:r>
              <a:rPr lang="en-US" dirty="0" err="1"/>
              <a:t>authorise</a:t>
            </a:r>
            <a:r>
              <a:rPr lang="en-US" dirty="0"/>
              <a:t> third parties to initiate payments from their accounts via the NPP. The MPS is native capability, which is flexible, extendable and which will support a broad range of use cases and different payment initiation scenarios:</a:t>
            </a:r>
          </a:p>
          <a:p>
            <a:r>
              <a:rPr lang="en-US" dirty="0"/>
              <a:t>Supported use cases range from a better alternative to current direct debit payments to merchant initiated ecommerce and in app payments, to ‘on behalf of’ payment services offered by third parties, e.g. a cloud accounting software provider </a:t>
            </a:r>
            <a:r>
              <a:rPr lang="en-US" dirty="0" err="1"/>
              <a:t>authorised</a:t>
            </a:r>
            <a:r>
              <a:rPr lang="en-US" dirty="0"/>
              <a:t> by a corporate banking customer to manage their finance functions such as payroll, and various fintech applications. A </a:t>
            </a:r>
            <a:r>
              <a:rPr lang="en-US" dirty="0" err="1"/>
              <a:t>standardised</a:t>
            </a:r>
            <a:r>
              <a:rPr lang="en-US" dirty="0"/>
              <a:t> and consistent approach to third party payment initiation via the NPP, combined with a common process for establishing persistent customer </a:t>
            </a:r>
            <a:r>
              <a:rPr lang="en-US" dirty="0" err="1"/>
              <a:t>authorisation</a:t>
            </a:r>
            <a:r>
              <a:rPr lang="en-US" dirty="0"/>
              <a:t>, will </a:t>
            </a:r>
            <a:r>
              <a:rPr lang="en-US" dirty="0" err="1"/>
              <a:t>maximise</a:t>
            </a:r>
            <a:r>
              <a:rPr lang="en-US" dirty="0"/>
              <a:t> the utility of this capability and ensure that the MPS provides a broad, scalable and secure solution for account-based third party payment initiation in Australia.</a:t>
            </a:r>
          </a:p>
          <a:p>
            <a:endParaRPr lang="en-US" dirty="0"/>
          </a:p>
          <a:p>
            <a:r>
              <a:rPr lang="en-US" dirty="0"/>
              <a:t>The MPS consists of: • Payment initiation message capability used by third parties to request payments from a customer’s bank account. Those payment requests are associated with a customer </a:t>
            </a:r>
            <a:r>
              <a:rPr lang="en-US" dirty="0" err="1"/>
              <a:t>authorised</a:t>
            </a:r>
            <a:r>
              <a:rPr lang="en-US" dirty="0"/>
              <a:t> payment arrangement, a ‘mandate’ • A </a:t>
            </a:r>
            <a:r>
              <a:rPr lang="en-US" dirty="0" err="1"/>
              <a:t>centralised</a:t>
            </a:r>
            <a:r>
              <a:rPr lang="en-US" dirty="0"/>
              <a:t> database for creating, storing and maintaining mandate records (the Mandate Management Service), which is owned and operated by NPP Australia • Associated business rules (which provides assurance that the payment initiation messages will be acted upon by the financial institution where the customer’s bank account is held and rules regarding risk and liability)</a:t>
            </a:r>
          </a:p>
          <a:p>
            <a:endParaRPr lang="en-US" dirty="0"/>
          </a:p>
          <a:p>
            <a:r>
              <a:rPr lang="en-US" dirty="0"/>
              <a:t>A key feature of the MPS is that third parties that want to initiate payments only require one access point to the NPP infrastructure. This one access point enables them to initiate payments, with the customer’s </a:t>
            </a:r>
            <a:r>
              <a:rPr lang="en-US" dirty="0" err="1"/>
              <a:t>authorisation</a:t>
            </a:r>
            <a:r>
              <a:rPr lang="en-US" dirty="0"/>
              <a:t>, from any one of the 67 million (and growing) NPP enabled accounts. This is an important difference from other markets, such as the UK, which have introduced third party payment initiation (or ‘write access’ under Open Banking) which requires third parties to integrate with multiple financial institutions in order to initiate payments from customers’ accounts</a:t>
            </a:r>
          </a:p>
        </p:txBody>
      </p:sp>
      <p:sp>
        <p:nvSpPr>
          <p:cNvPr id="4" name="Slide Number Placeholder 3"/>
          <p:cNvSpPr>
            <a:spLocks noGrp="1"/>
          </p:cNvSpPr>
          <p:nvPr>
            <p:ph type="sldNum" sz="quarter" idx="5"/>
          </p:nvPr>
        </p:nvSpPr>
        <p:spPr/>
        <p:txBody>
          <a:bodyPr/>
          <a:lstStyle/>
          <a:p>
            <a:fld id="{4476A24B-926E-40EB-9E1B-5321DC3775E5}" type="slidenum">
              <a:rPr lang="en-US" smtClean="0"/>
              <a:pPr/>
              <a:t>32</a:t>
            </a:fld>
            <a:endParaRPr lang="en-US" dirty="0"/>
          </a:p>
        </p:txBody>
      </p:sp>
    </p:spTree>
    <p:extLst>
      <p:ext uri="{BB962C8B-B14F-4D97-AF65-F5344CB8AC3E}">
        <p14:creationId xmlns:p14="http://schemas.microsoft.com/office/powerpoint/2010/main" val="248622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Worth adding? Once authorized by the consumer, a record of the customer’s authorization (a ‘mandate’) is created and stored centrally. Both the customer’s bank and payment initiator’s bank can view the record</a:t>
            </a:r>
          </a:p>
          <a:p>
            <a:r>
              <a:rPr lang="en-US" dirty="0"/>
              <a:t>The mandate record includes the agreed payment terms, </a:t>
            </a:r>
            <a:r>
              <a:rPr lang="en-US" b="1" dirty="0"/>
              <a:t>such as the customer’s name, their bank account details, payment initiator details</a:t>
            </a:r>
            <a:r>
              <a:rPr lang="en-US" dirty="0"/>
              <a:t>, etc.</a:t>
            </a:r>
          </a:p>
          <a:p>
            <a:pPr lvl="1"/>
            <a:r>
              <a:rPr lang="en-US" dirty="0"/>
              <a:t>Mandate records </a:t>
            </a:r>
            <a:r>
              <a:rPr lang="en-US" b="1" dirty="0"/>
              <a:t>offer flexibility with a range of data fields</a:t>
            </a:r>
            <a:r>
              <a:rPr lang="en-US" dirty="0"/>
              <a:t>. In addition to the mandatory data fields within the mandate record, optional data fields can be included based on on the needs of the customer and the third-party payment initiator. </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dirty="0"/>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dirty="0"/>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t>BM: </a:t>
            </a:r>
            <a:r>
              <a:rPr lang="en-US" dirty="0">
                <a:solidFill>
                  <a:schemeClr val="tx2"/>
                </a:solidFill>
              </a:rPr>
              <a:t>Difficult to read the writing. May need to crop the photo and just write the words. May new to take a new screen shot from the </a:t>
            </a:r>
            <a:r>
              <a:rPr lang="en-US" dirty="0" err="1">
                <a:solidFill>
                  <a:schemeClr val="tx2"/>
                </a:solidFill>
              </a:rPr>
              <a:t>graphc</a:t>
            </a:r>
            <a:r>
              <a:rPr lang="en-US" dirty="0">
                <a:solidFill>
                  <a:schemeClr val="tx2"/>
                </a:solidFill>
              </a:rPr>
              <a:t> on page 7: https://</a:t>
            </a:r>
            <a:r>
              <a:rPr lang="en-US" dirty="0" err="1">
                <a:solidFill>
                  <a:schemeClr val="tx2"/>
                </a:solidFill>
              </a:rPr>
              <a:t>payto.com.au</a:t>
            </a:r>
            <a:r>
              <a:rPr lang="en-US" dirty="0">
                <a:solidFill>
                  <a:schemeClr val="tx2"/>
                </a:solidFill>
              </a:rPr>
              <a:t>/wp-content/uploads/2022/06/PayTo-Service-Overview-Nov-2021-2.0-2.pdf</a:t>
            </a: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34</a:t>
            </a:fld>
            <a:endParaRPr lang="en-US" dirty="0"/>
          </a:p>
        </p:txBody>
      </p:sp>
    </p:spTree>
    <p:extLst>
      <p:ext uri="{BB962C8B-B14F-4D97-AF65-F5344CB8AC3E}">
        <p14:creationId xmlns:p14="http://schemas.microsoft.com/office/powerpoint/2010/main" val="524931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t>Read more about this on page 7: </a:t>
            </a:r>
            <a:r>
              <a:rPr lang="en-US" dirty="0">
                <a:hlinkClick r:id="rId3"/>
              </a:rPr>
              <a:t>https://payto.com.au/wp-content/uploads/2022/06/PayTo-Service-Overview-Nov-2021-2.0-2.pdf</a:t>
            </a:r>
            <a:endParaRPr lang="en-US" dirty="0"/>
          </a:p>
          <a:p>
            <a:endParaRPr lang="en-US" dirty="0"/>
          </a:p>
          <a:p>
            <a:r>
              <a:rPr lang="en-US" dirty="0"/>
              <a:t>NPP Participants and Connected Institutions can interact directly with the Mandate Management Service via their NPP payment access gateway to create and manage </a:t>
            </a:r>
            <a:r>
              <a:rPr lang="en-US" dirty="0" err="1"/>
              <a:t>PayTo</a:t>
            </a:r>
            <a:r>
              <a:rPr lang="en-US" dirty="0"/>
              <a:t> agreements. All other entities interact with the MMS indirectly via either an NPP Participant or an NPP Connected Institution.</a:t>
            </a:r>
          </a:p>
          <a:p>
            <a:endParaRPr lang="en-US" dirty="0"/>
          </a:p>
          <a:p>
            <a:r>
              <a:rPr lang="en-US" dirty="0"/>
              <a:t>A Connected Institution can send payment initiation requests and is not involved in the clearing and settling of payments. Any </a:t>
            </a:r>
            <a:r>
              <a:rPr lang="en-US" dirty="0" err="1"/>
              <a:t>organisation</a:t>
            </a:r>
            <a:r>
              <a:rPr lang="en-US" dirty="0"/>
              <a:t> who can meet the NPP technical connectivity and security requirements along with other applicable criteria, is legally </a:t>
            </a:r>
            <a:r>
              <a:rPr lang="en-US" dirty="0" err="1"/>
              <a:t>authorised</a:t>
            </a:r>
            <a:r>
              <a:rPr lang="en-US" dirty="0"/>
              <a:t> to operate in Australia, and is financially solvent could apply to become an NPP Connected Institution1 . Connected Institutions must also comply with the obligations and rules relating to accessing and using the Mandate Management Service (MMS) and the payment initiation service. </a:t>
            </a:r>
          </a:p>
        </p:txBody>
      </p:sp>
      <p:sp>
        <p:nvSpPr>
          <p:cNvPr id="4" name="Slide Number Placeholder 3"/>
          <p:cNvSpPr>
            <a:spLocks noGrp="1"/>
          </p:cNvSpPr>
          <p:nvPr>
            <p:ph type="sldNum" sz="quarter" idx="5"/>
          </p:nvPr>
        </p:nvSpPr>
        <p:spPr/>
        <p:txBody>
          <a:bodyPr/>
          <a:lstStyle/>
          <a:p>
            <a:fld id="{4476A24B-926E-40EB-9E1B-5321DC3775E5}" type="slidenum">
              <a:rPr lang="en-US" smtClean="0"/>
              <a:pPr/>
              <a:t>36</a:t>
            </a:fld>
            <a:endParaRPr lang="en-US" dirty="0"/>
          </a:p>
        </p:txBody>
      </p:sp>
    </p:spTree>
    <p:extLst>
      <p:ext uri="{BB962C8B-B14F-4D97-AF65-F5344CB8AC3E}">
        <p14:creationId xmlns:p14="http://schemas.microsoft.com/office/powerpoint/2010/main" val="50758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the future, other classes of </a:t>
            </a:r>
            <a:r>
              <a:rPr lang="en-US" dirty="0" err="1"/>
              <a:t>organisations</a:t>
            </a:r>
            <a:r>
              <a:rPr lang="en-US" dirty="0"/>
              <a:t> without ADI </a:t>
            </a:r>
            <a:r>
              <a:rPr lang="en-US" dirty="0" err="1"/>
              <a:t>licences</a:t>
            </a:r>
            <a:r>
              <a:rPr lang="en-US" dirty="0"/>
              <a:t> called ‘Connected Institutions’, which otherwise satisfy the required criteria, could obtain their own payment gateway and submit non-value messages such as payment initiation messages that are processed by NPP participants.</a:t>
            </a:r>
          </a:p>
          <a:p>
            <a:endParaRPr lang="en-US" dirty="0"/>
          </a:p>
          <a:p>
            <a:endParaRPr lang="en-US" dirty="0"/>
          </a:p>
          <a:p>
            <a:r>
              <a:rPr lang="en-US" dirty="0"/>
              <a:t>Access Options Options at a glance: 1. A </a:t>
            </a:r>
            <a:r>
              <a:rPr lang="en-US" dirty="0" err="1"/>
              <a:t>PayTo</a:t>
            </a:r>
            <a:r>
              <a:rPr lang="en-US" dirty="0"/>
              <a:t> User is sponsored by either an NPP Participant or an Identified Institution 2. An Identified Institution is sponsored by an NPP Participant and can sponsor </a:t>
            </a:r>
            <a:r>
              <a:rPr lang="en-US" dirty="0" err="1"/>
              <a:t>PayTo</a:t>
            </a:r>
            <a:r>
              <a:rPr lang="en-US" dirty="0"/>
              <a:t> Users (if </a:t>
            </a:r>
            <a:r>
              <a:rPr lang="en-US" dirty="0" err="1"/>
              <a:t>authorised</a:t>
            </a:r>
            <a:r>
              <a:rPr lang="en-US" dirty="0"/>
              <a:t> to do so by their sponsoring NPP Participant) 3. A Connected Institution connects directly to the NPP infrastructure by installing an NPP payment access gateway, or PAG, in its own environment. It does not need to be an ADI but must meet certain technical and security requirements 4. A client of a Connected Institution can also request payments associated with </a:t>
            </a:r>
            <a:r>
              <a:rPr lang="en-US" dirty="0" err="1"/>
              <a:t>PayTo</a:t>
            </a:r>
            <a:r>
              <a:rPr lang="en-US" dirty="0"/>
              <a:t> agreements to which it is a party</a:t>
            </a:r>
          </a:p>
          <a:p>
            <a:endParaRPr lang="en-US" dirty="0"/>
          </a:p>
          <a:p>
            <a:r>
              <a:rPr lang="en-US" dirty="0"/>
              <a:t>Following text not needed in slide?</a:t>
            </a:r>
          </a:p>
          <a:p>
            <a:r>
              <a:rPr lang="en-US" dirty="0"/>
              <a:t>Supporting detail: ADIs can participate in the NPP by becoming either an ‘NPP participant’ to directly clear and/or settle NPP payments or an ‘identified institution’ by forming an agency arrangement with a ‘sponsor participant’, who clears and/or settles the NPP payments on their behalf</a:t>
            </a:r>
          </a:p>
          <a:p>
            <a:r>
              <a:rPr lang="en-US" dirty="0"/>
              <a:t>These organizations or </a:t>
            </a:r>
            <a:r>
              <a:rPr lang="en-US" b="1" dirty="0"/>
              <a:t>NPP participants who provide institutional banking services can also provide access to third parties other than ADIs, such as </a:t>
            </a:r>
            <a:r>
              <a:rPr lang="en-US" b="1" dirty="0" err="1"/>
              <a:t>fintechs</a:t>
            </a:r>
            <a:r>
              <a:rPr lang="en-US" b="1" dirty="0"/>
              <a:t> or corporates</a:t>
            </a:r>
            <a:r>
              <a:rPr lang="en-US" dirty="0"/>
              <a:t>. </a:t>
            </a:r>
          </a:p>
          <a:p>
            <a:r>
              <a:rPr lang="en-US" dirty="0"/>
              <a:t>NPP participants can choose to connect to the NPP Basic Infrastructure by either installing their own payment gateway, arranging to use another NPP participant's payment gateway, or using a third-party payment gateway provider. </a:t>
            </a: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37</a:t>
            </a:fld>
            <a:endParaRPr lang="en-US" dirty="0"/>
          </a:p>
        </p:txBody>
      </p:sp>
    </p:spTree>
    <p:extLst>
      <p:ext uri="{BB962C8B-B14F-4D97-AF65-F5344CB8AC3E}">
        <p14:creationId xmlns:p14="http://schemas.microsoft.com/office/powerpoint/2010/main" val="230342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606060"/>
                </a:solidFill>
                <a:effectLst/>
                <a:latin typeface="Ubuntu" panose="020B0504030602030204" pitchFamily="34" charset="0"/>
              </a:rPr>
              <a:t>The Open Finance Governance Structure is composed of:</a:t>
            </a:r>
          </a:p>
          <a:p>
            <a:pPr algn="l">
              <a:buFont typeface="Arial" panose="020B0604020202020204" pitchFamily="34" charset="0"/>
              <a:buChar char="•"/>
            </a:pPr>
            <a:r>
              <a:rPr lang="en-US" b="0" i="0" u="none" strike="noStrike" dirty="0">
                <a:solidFill>
                  <a:srgbClr val="606060"/>
                </a:solidFill>
                <a:effectLst/>
                <a:latin typeface="Ubuntu" panose="020B0504030602030204" pitchFamily="34" charset="0"/>
              </a:rPr>
              <a:t>The Deliberative Council – decisions on issues related the implementation of Open Finance and propositions of technical standards to BCB.</a:t>
            </a:r>
            <a:br>
              <a:rPr lang="en-US" b="0" i="0" u="none" strike="noStrike" dirty="0">
                <a:solidFill>
                  <a:srgbClr val="606060"/>
                </a:solidFill>
                <a:effectLst/>
                <a:latin typeface="Ubuntu" panose="020B0504030602030204" pitchFamily="34" charset="0"/>
              </a:rPr>
            </a:br>
            <a:endParaRPr lang="en-US" b="0" i="0" u="none" strike="noStrike" dirty="0">
              <a:solidFill>
                <a:srgbClr val="606060"/>
              </a:solidFill>
              <a:effectLst/>
              <a:latin typeface="Ubuntu" panose="020B0504030602030204" pitchFamily="34" charset="0"/>
            </a:endParaRPr>
          </a:p>
          <a:p>
            <a:pPr algn="l">
              <a:buFont typeface="Arial" panose="020B0604020202020204" pitchFamily="34" charset="0"/>
              <a:buChar char="•"/>
            </a:pPr>
            <a:r>
              <a:rPr lang="en-US" b="0" i="0" u="none" strike="noStrike" dirty="0">
                <a:solidFill>
                  <a:srgbClr val="606060"/>
                </a:solidFill>
                <a:effectLst/>
                <a:latin typeface="Ubuntu" panose="020B0504030602030204" pitchFamily="34" charset="0"/>
              </a:rPr>
              <a:t>Technical groups – studies and technical proposals for the Open Finance ecosystem.</a:t>
            </a:r>
          </a:p>
          <a:p>
            <a:pPr algn="l">
              <a:buFont typeface="Arial" panose="020B0604020202020204" pitchFamily="34" charset="0"/>
              <a:buChar char="•"/>
            </a:pPr>
            <a:r>
              <a:rPr lang="en-US" b="0" i="0" u="none" strike="noStrike" dirty="0">
                <a:solidFill>
                  <a:srgbClr val="606060"/>
                </a:solidFill>
                <a:effectLst/>
                <a:latin typeface="Ubuntu" panose="020B0504030602030204" pitchFamily="34" charset="0"/>
              </a:rPr>
              <a:t>The Secretariat – organization and coordination of the </a:t>
            </a:r>
            <a:r>
              <a:rPr lang="en-US" b="0" i="0" u="none" strike="noStrike" dirty="0" err="1">
                <a:solidFill>
                  <a:srgbClr val="606060"/>
                </a:solidFill>
                <a:effectLst/>
                <a:latin typeface="Ubuntu" panose="020B0504030602030204" pitchFamily="34" charset="0"/>
              </a:rPr>
              <a:t>Struture's</a:t>
            </a:r>
            <a:r>
              <a:rPr lang="en-US" b="0" i="0" u="none" strike="noStrike" dirty="0">
                <a:solidFill>
                  <a:srgbClr val="606060"/>
                </a:solidFill>
                <a:effectLst/>
                <a:latin typeface="Ubuntu" panose="020B0504030602030204" pitchFamily="34" charset="0"/>
              </a:rPr>
              <a:t> working agenda.</a:t>
            </a: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10</a:t>
            </a:fld>
            <a:endParaRPr lang="en-US" dirty="0"/>
          </a:p>
        </p:txBody>
      </p:sp>
    </p:spTree>
    <p:extLst>
      <p:ext uri="{BB962C8B-B14F-4D97-AF65-F5344CB8AC3E}">
        <p14:creationId xmlns:p14="http://schemas.microsoft.com/office/powerpoint/2010/main" val="29665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t>From the Central Bank: “</a:t>
            </a:r>
            <a:r>
              <a:rPr lang="en-US" sz="1400" dirty="0">
                <a:effectLst/>
                <a:latin typeface="Times" pitchFamily="2" charset="0"/>
              </a:rPr>
              <a:t>The financial institution, the payment institution and the other institutions authorized to operate by the Central Bank of Brazil that, within the scope of Pix, have as their exclusive objective to provide payment transaction initiation service may act as initiator.”</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b="1" dirty="0">
                <a:solidFill>
                  <a:srgbClr val="3A3A3A"/>
                </a:solidFill>
                <a:effectLst/>
                <a:latin typeface="BloggerSans"/>
              </a:rPr>
              <a:t>From Open Finance report: PISPs as a Service: </a:t>
            </a:r>
            <a:r>
              <a:rPr lang="en-US" sz="1400" b="0" dirty="0">
                <a:solidFill>
                  <a:srgbClr val="3A3A3A"/>
                </a:solidFill>
                <a:effectLst/>
                <a:latin typeface="BloggerSans"/>
              </a:rPr>
              <a:t>allows institutions to initiate payments using the infrastructure and integration with the Open Finance ecosystem of third-party companies (PISP as a Service). </a:t>
            </a:r>
            <a:r>
              <a:rPr lang="en-US" sz="1400" b="0" dirty="0">
                <a:solidFill>
                  <a:srgbClr val="3A3A3A"/>
                </a:solidFill>
                <a:effectLst/>
                <a:highlight>
                  <a:srgbClr val="FFFF00"/>
                </a:highlight>
                <a:latin typeface="BloggerSans"/>
              </a:rPr>
              <a:t>Companies are being established that offer this service.</a:t>
            </a:r>
            <a:endParaRPr lang="en-US" dirty="0">
              <a:highlight>
                <a:srgbClr val="FFFF00"/>
              </a:highlight>
            </a:endParaRP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sz="1400" dirty="0">
              <a:effectLst/>
              <a:latin typeface="Times" pitchFamily="2" charset="0"/>
            </a:endParaRPr>
          </a:p>
        </p:txBody>
      </p:sp>
      <p:sp>
        <p:nvSpPr>
          <p:cNvPr id="4" name="Slide Number Placeholder 3"/>
          <p:cNvSpPr>
            <a:spLocks noGrp="1"/>
          </p:cNvSpPr>
          <p:nvPr>
            <p:ph type="sldNum" sz="quarter" idx="5"/>
          </p:nvPr>
        </p:nvSpPr>
        <p:spPr/>
        <p:txBody>
          <a:bodyPr/>
          <a:lstStyle/>
          <a:p>
            <a:fld id="{4476A24B-926E-40EB-9E1B-5321DC3775E5}" type="slidenum">
              <a:rPr lang="en-US" smtClean="0"/>
              <a:pPr/>
              <a:t>11</a:t>
            </a:fld>
            <a:endParaRPr lang="en-US" dirty="0"/>
          </a:p>
        </p:txBody>
      </p:sp>
    </p:spTree>
    <p:extLst>
      <p:ext uri="{BB962C8B-B14F-4D97-AF65-F5344CB8AC3E}">
        <p14:creationId xmlns:p14="http://schemas.microsoft.com/office/powerpoint/2010/main" val="130548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863" indent="-285750"/>
            <a:r>
              <a:rPr lang="en-US" sz="1400" dirty="0"/>
              <a:t>SCA and PISPs: The personalized security credentials used for secure customer authentication by the payment service user or by the payment initiation service provider are usually those issued by the account servicing payment service providers. Payment initiation service providers do not necessarily enter into a contractual relationship with the account servicing payment service providers and, regardless of the business model used by the payment initiation service providers, the account servicing payment service providers should make it possible for payment initiation service providers to rely on the authentication procedures provided by the account servicing payments service providers to initiate a specific payment on behalf of the payer.</a:t>
            </a:r>
          </a:p>
          <a:p>
            <a:r>
              <a:rPr lang="en-US" sz="1400" dirty="0"/>
              <a:t>Requirement that banks develop secure channels for third-parties to transmit data and initiate payments. Over time, APIs emerged as the common practice to meet this requirement.</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highlight>
                  <a:srgbClr val="FFFF00"/>
                </a:highlight>
              </a:rPr>
              <a:t>Add at bottom? - PSD2 focuses on </a:t>
            </a:r>
            <a:r>
              <a:rPr lang="en-US" b="1" dirty="0">
                <a:highlight>
                  <a:srgbClr val="FFFF00"/>
                </a:highlight>
              </a:rPr>
              <a:t>push/A2A payments </a:t>
            </a:r>
            <a:r>
              <a:rPr lang="en-US" dirty="0">
                <a:highlight>
                  <a:srgbClr val="FFFF00"/>
                </a:highlight>
              </a:rPr>
              <a:t>and</a:t>
            </a:r>
            <a:r>
              <a:rPr lang="en-US" b="1" dirty="0">
                <a:highlight>
                  <a:srgbClr val="FFFF00"/>
                </a:highlight>
              </a:rPr>
              <a:t> </a:t>
            </a:r>
            <a:r>
              <a:rPr lang="en-US" dirty="0">
                <a:highlight>
                  <a:srgbClr val="FFFF00"/>
                </a:highlight>
              </a:rPr>
              <a:t>enables payment initiation through multiple payment schemes</a:t>
            </a:r>
            <a:endParaRPr lang="en-US" b="1" dirty="0">
              <a:highlight>
                <a:srgbClr val="FFFF00"/>
              </a:highlight>
            </a:endParaRP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t>Add to 1st: The goal was to make cross-border payments as easy, efficient and safe as 'national' payments within a Member State?</a:t>
            </a:r>
          </a:p>
          <a:p>
            <a:endParaRPr lang="en-US" dirty="0"/>
          </a:p>
          <a:p>
            <a:r>
              <a:rPr lang="en-US" dirty="0"/>
              <a:t>https://</a:t>
            </a:r>
            <a:r>
              <a:rPr lang="en-US" dirty="0" err="1"/>
              <a:t>www.jpmorgan.com</a:t>
            </a:r>
            <a:r>
              <a:rPr lang="en-US" dirty="0"/>
              <a:t>/</a:t>
            </a:r>
            <a:r>
              <a:rPr lang="en-US" dirty="0" err="1"/>
              <a:t>europe</a:t>
            </a:r>
            <a:r>
              <a:rPr lang="en-US" dirty="0"/>
              <a:t>/merchant-services/insights/PSD2-all-you-need-to-know </a:t>
            </a:r>
          </a:p>
          <a:p>
            <a:r>
              <a:rPr lang="en-US" dirty="0"/>
              <a:t>^Focus on SCA and 2 new regulated entities</a:t>
            </a:r>
          </a:p>
          <a:p>
            <a:endParaRPr lang="en-US" dirty="0"/>
          </a:p>
          <a:p>
            <a:r>
              <a:rPr lang="en-US" dirty="0"/>
              <a:t>History: The first </a:t>
            </a:r>
            <a:r>
              <a:rPr lang="en-US" b="1" dirty="0"/>
              <a:t>Payment Services Directive (PSD1)</a:t>
            </a:r>
            <a:r>
              <a:rPr lang="en-US" dirty="0"/>
              <a:t> was adopted in 2007, and offered the legal foundation for an EU single market for payments, to establish </a:t>
            </a:r>
            <a:r>
              <a:rPr lang="en-US" b="1" dirty="0"/>
              <a:t>safer and more innovative payment services </a:t>
            </a:r>
            <a:r>
              <a:rPr lang="en-US" dirty="0"/>
              <a:t>across the EU. The objective was to make cross-border payments as easy, efficient and secure as 'national' payments within a Member State.</a:t>
            </a:r>
          </a:p>
          <a:p>
            <a:r>
              <a:rPr lang="en-US" dirty="0"/>
              <a:t>Focus on PSD2: The </a:t>
            </a:r>
            <a:r>
              <a:rPr lang="en-US" b="1" dirty="0"/>
              <a:t>PSD2 opens the EU payment market for companies offering consumer or business-oriented payment services based on the access to the information from the payment account </a:t>
            </a:r>
            <a:r>
              <a:rPr lang="en-US" dirty="0"/>
              <a:t>–"payment initiation services providers" and "account information services providers". Payment initiation services providers typically </a:t>
            </a:r>
            <a:r>
              <a:rPr lang="en-US" b="1" dirty="0"/>
              <a:t>help consumers to make online credit transfers and inform the merchant immediately of the payment initiation</a:t>
            </a:r>
            <a:r>
              <a:rPr lang="en-US" dirty="0"/>
              <a:t>. For online payments, they constitute a true alternative to credit card payments as they offer an easily accessible payment service, as the consumer only needs to possess an online payment account. </a:t>
            </a:r>
          </a:p>
          <a:p>
            <a:r>
              <a:rPr lang="en-US" dirty="0"/>
              <a:t>Objectives:</a:t>
            </a:r>
          </a:p>
          <a:p>
            <a:pPr lvl="1"/>
            <a:r>
              <a:rPr lang="en-US" dirty="0"/>
              <a:t>Contribute to a more integrated and efficient European payments market</a:t>
            </a:r>
          </a:p>
          <a:p>
            <a:pPr lvl="1"/>
            <a:r>
              <a:rPr lang="en-US" dirty="0"/>
              <a:t>Improve the level playing field for payment service providers (including new players)</a:t>
            </a:r>
          </a:p>
          <a:p>
            <a:pPr lvl="1"/>
            <a:r>
              <a:rPr lang="en-US" dirty="0"/>
              <a:t>Make payments safer and more secure</a:t>
            </a:r>
          </a:p>
          <a:p>
            <a:pPr lvl="1"/>
            <a:r>
              <a:rPr lang="en-US" dirty="0"/>
              <a:t>Protect consumers </a:t>
            </a:r>
          </a:p>
          <a:p>
            <a:r>
              <a:rPr lang="en-US" dirty="0"/>
              <a:t>Relevance of SCA: The PSD2 text introduces strict security requirements for the initiation and processing of electronic payments, which apply to all payment service providers, including newly regulated payment service providers. This stricter approach on security should contribute to reducing the risk of fraud for all new and more traditional means of payment, especially online payments, and to protecting the confidentiality of the user's financial data (including personal data).</a:t>
            </a:r>
          </a:p>
          <a:p>
            <a:r>
              <a:rPr lang="en-US" dirty="0"/>
              <a:t>Open banking focuses on push/A2A payments</a:t>
            </a:r>
          </a:p>
          <a:p>
            <a:endParaRPr lang="en-US" dirty="0"/>
          </a:p>
          <a:p>
            <a:r>
              <a:rPr lang="en-US" dirty="0"/>
              <a:t>Payment service providers will be obliged to apply so-called strong customer authentication (SCA) when a payer initiates an electronic payment transaction. Strong customer authentication is an authentication process that validates the identity of the user of a payment service or of the payment transaction (more specifically, whether the use of a payment instrument is </a:t>
            </a:r>
            <a:r>
              <a:rPr lang="en-US" dirty="0" err="1"/>
              <a:t>authorised</a:t>
            </a:r>
            <a:r>
              <a:rPr lang="en-US" dirty="0"/>
              <a:t>). Strong customer authentication is based on the use of two or more elements </a:t>
            </a:r>
            <a:r>
              <a:rPr lang="en-US" dirty="0" err="1"/>
              <a:t>categorised</a:t>
            </a:r>
            <a:r>
              <a:rPr lang="en-US" dirty="0"/>
              <a:t> as knowledge (something only the user knows, e.g. a password or a PIN), possession (something only the user possesses, e.g. the card or an authentication code generating device) and inherence (something the user is, e.g. the use of a fingerprint or voice recognition) to validate the user or the transaction. These elements are independent (the breach of one element does not compromise the reliability of the others) and designed in such a way as to protect the confidentiality of the authentication data. On 27 November 2017, the Commission adopted rules that spell out how strong customer authentication (SCA) is to be applied.”</a:t>
            </a:r>
          </a:p>
          <a:p>
            <a:endParaRPr lang="en-US" dirty="0"/>
          </a:p>
          <a:p>
            <a:r>
              <a:rPr lang="en-US" dirty="0"/>
              <a:t>Once a customer has agreed to allow an external provider to access his banking details, a payment interface owned by PISP will ask the user for information, and the user will then choose his bank and enter his online banking credentials to complete the process.</a:t>
            </a:r>
          </a:p>
          <a:p>
            <a:r>
              <a:rPr lang="en-US" dirty="0"/>
              <a:t>The bank then validates the credentials and authorizes the request for the payment transaction. A digital signature is then requested. </a:t>
            </a:r>
            <a:r>
              <a:rPr lang="en-US" dirty="0">
                <a:highlight>
                  <a:srgbClr val="FF0000"/>
                </a:highlight>
              </a:rPr>
              <a:t>Strong Customer Authentication (SCA) is applied</a:t>
            </a:r>
            <a:r>
              <a:rPr lang="en-US" dirty="0"/>
              <a:t>—an additional verification factor on top of the regular password, which can use biometric elements, such as the user’s fingerprint or face, or a one-time code sent to the user’s mobile. Once the authentication is carried out, the transaction is carried out.</a:t>
            </a:r>
          </a:p>
          <a:p>
            <a:r>
              <a:rPr lang="en-US" dirty="0"/>
              <a:t>Although payment initiation services already existed before the PSD2 Directive was implemented, its entry into force has forced banks to open their customers’ data up to third parties, upon request. This new legal requirement is prompting a surge in new companies which aim to offer services obtained from their applications, i.e. what are known as payment initiation service providers (PISP).</a:t>
            </a:r>
          </a:p>
          <a:p>
            <a:r>
              <a:rPr lang="en-US" dirty="0"/>
              <a:t>These are companies that offer applications that act as intermediaries between financial institutions and merchants, and allow the issuance of direct transfers between banks and the digital store, following authorization by customers.</a:t>
            </a: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17</a:t>
            </a:fld>
            <a:endParaRPr lang="en-US" dirty="0"/>
          </a:p>
        </p:txBody>
      </p:sp>
    </p:spTree>
    <p:extLst>
      <p:ext uri="{BB962C8B-B14F-4D97-AF65-F5344CB8AC3E}">
        <p14:creationId xmlns:p14="http://schemas.microsoft.com/office/powerpoint/2010/main" val="236947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dirty="0">
                <a:solidFill>
                  <a:schemeClr val="tx2"/>
                </a:solidFill>
                <a:latin typeface="Avenir Book" panose="02000503020000020003" pitchFamily="2" charset="0"/>
              </a:rPr>
              <a:t>https://</a:t>
            </a:r>
            <a:r>
              <a:rPr lang="en-US" sz="1400" dirty="0" err="1">
                <a:solidFill>
                  <a:schemeClr val="tx2"/>
                </a:solidFill>
                <a:latin typeface="Avenir Book" panose="02000503020000020003" pitchFamily="2" charset="0"/>
              </a:rPr>
              <a:t>www.europeanpaymentscouncil.eu</a:t>
            </a:r>
            <a:r>
              <a:rPr lang="en-US" sz="1400" dirty="0">
                <a:solidFill>
                  <a:schemeClr val="tx2"/>
                </a:solidFill>
                <a:latin typeface="Avenir Book" panose="02000503020000020003" pitchFamily="2" charset="0"/>
              </a:rPr>
              <a:t>/sites/default/files/inline-files/whos-who-in-payments-2020-complete-overview-of-key-payment-providers.pdf</a:t>
            </a:r>
          </a:p>
          <a:p>
            <a:endParaRPr lang="en-US" dirty="0"/>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t>BM: </a:t>
            </a:r>
            <a:r>
              <a:rPr lang="en-US" dirty="0">
                <a:solidFill>
                  <a:schemeClr val="tx2"/>
                </a:solidFill>
              </a:rPr>
              <a:t>It’s difficult to get the key points of this slide. I think focus this slide just on PISP</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dirty="0">
              <a:solidFill>
                <a:schemeClr val="tx2"/>
              </a:solidFill>
            </a:endParaRP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solidFill>
                  <a:schemeClr val="tx2"/>
                </a:solidFill>
              </a:rPr>
              <a:t>WE: this slide is not IPS-specific </a:t>
            </a: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18</a:t>
            </a:fld>
            <a:endParaRPr lang="en-US" dirty="0"/>
          </a:p>
        </p:txBody>
      </p:sp>
    </p:spTree>
    <p:extLst>
      <p:ext uri="{BB962C8B-B14F-4D97-AF65-F5344CB8AC3E}">
        <p14:creationId xmlns:p14="http://schemas.microsoft.com/office/powerpoint/2010/main" val="326781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Arial" panose="020B0604020202020204" pitchFamily="34" charset="0"/>
              </a:rPr>
              <a:t>EMI not in context of PI – more like banking license lite </a:t>
            </a:r>
          </a:p>
          <a:p>
            <a:pPr algn="l"/>
            <a:endParaRPr lang="en-US" b="1" i="0" dirty="0">
              <a:solidFill>
                <a:srgbClr val="000000"/>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In UK if want to be PISP, need to be accredited w FCA – there is registry of TPPISPs – then open banking relies on this defined registry -- </a:t>
            </a:r>
          </a:p>
          <a:p>
            <a:pPr algn="l"/>
            <a:r>
              <a:rPr lang="en-US" b="1" i="0" dirty="0">
                <a:solidFill>
                  <a:srgbClr val="000000"/>
                </a:solidFill>
                <a:effectLst/>
                <a:latin typeface="Arial" panose="020B0604020202020204" pitchFamily="34" charset="0"/>
              </a:rPr>
              <a:t>Register 4) </a:t>
            </a:r>
            <a:r>
              <a:rPr lang="en-US" sz="1400" dirty="0"/>
              <a:t>But there are high chances that the regulator rejects your application. In that case, your documents do not meet requirements, or you have missed the deadline, e.g., FCA, the UK’s regulator, has a one-year deadline.</a:t>
            </a:r>
          </a:p>
          <a:p>
            <a:pPr algn="l"/>
            <a:endParaRPr lang="en-US" sz="1400" b="1" i="0" dirty="0">
              <a:solidFill>
                <a:srgbClr val="000000"/>
              </a:solidFill>
              <a:effectLst/>
              <a:latin typeface="Arial" panose="020B0604020202020204" pitchFamily="34" charset="0"/>
            </a:endParaRPr>
          </a:p>
          <a:p>
            <a:pPr algn="l"/>
            <a:r>
              <a:rPr lang="en-US" sz="1400" b="1" i="0" dirty="0">
                <a:solidFill>
                  <a:srgbClr val="000000"/>
                </a:solidFill>
                <a:effectLst/>
                <a:latin typeface="Arial" panose="020B0604020202020204" pitchFamily="34" charset="0"/>
              </a:rPr>
              <a:t>Local license types relevant as well – PSD2 guidance higher level</a:t>
            </a:r>
          </a:p>
          <a:p>
            <a:pPr algn="l"/>
            <a:endParaRPr lang="en-US" sz="1400" b="1" i="0" dirty="0">
              <a:solidFill>
                <a:srgbClr val="000000"/>
              </a:solidFill>
              <a:effectLst/>
              <a:latin typeface="Arial" panose="020B0604020202020204" pitchFamily="34" charset="0"/>
            </a:endParaRPr>
          </a:p>
          <a:p>
            <a:pPr algn="l"/>
            <a:r>
              <a:rPr lang="en-US" sz="1400" b="1" i="0" dirty="0">
                <a:solidFill>
                  <a:srgbClr val="000000"/>
                </a:solidFill>
                <a:effectLst/>
                <a:latin typeface="Arial" panose="020B0604020202020204" pitchFamily="34" charset="0"/>
              </a:rPr>
              <a:t>AISP more traction than PISP – fractional share of PI market </a:t>
            </a:r>
          </a:p>
          <a:p>
            <a:pPr algn="l"/>
            <a:endParaRPr lang="en-US" sz="1400" b="1" i="0" dirty="0">
              <a:solidFill>
                <a:srgbClr val="000000"/>
              </a:solidFill>
              <a:effectLst/>
              <a:latin typeface="Arial" panose="020B0604020202020204" pitchFamily="34" charset="0"/>
            </a:endParaRPr>
          </a:p>
          <a:p>
            <a:pPr algn="l"/>
            <a:r>
              <a:rPr lang="en-US" sz="1400" b="1" i="0" dirty="0">
                <a:solidFill>
                  <a:srgbClr val="000000"/>
                </a:solidFill>
                <a:effectLst/>
                <a:latin typeface="Arial" panose="020B0604020202020204" pitchFamily="34" charset="0"/>
              </a:rPr>
              <a:t>Many directives translated directly into UK law</a:t>
            </a:r>
          </a:p>
          <a:p>
            <a:pPr algn="l"/>
            <a:endParaRPr lang="en-US" sz="1400" b="1" i="0" dirty="0">
              <a:solidFill>
                <a:srgbClr val="000000"/>
              </a:solidFill>
              <a:effectLst/>
              <a:latin typeface="Arial" panose="020B0604020202020204" pitchFamily="34" charset="0"/>
            </a:endParaRPr>
          </a:p>
          <a:p>
            <a:pPr algn="l"/>
            <a:r>
              <a:rPr lang="en-US" sz="1400" b="1" i="0" dirty="0">
                <a:solidFill>
                  <a:srgbClr val="000000"/>
                </a:solidFill>
                <a:effectLst/>
                <a:latin typeface="Arial" panose="020B0604020202020204" pitchFamily="34" charset="0"/>
              </a:rPr>
              <a:t>In each member state, some legislation that enacts directive – overseen by regulator </a:t>
            </a:r>
            <a:endParaRPr lang="en-US" b="1" i="0" dirty="0">
              <a:solidFill>
                <a:srgbClr val="000000"/>
              </a:solidFill>
              <a:effectLst/>
              <a:latin typeface="Arial" panose="020B0604020202020204" pitchFamily="34" charset="0"/>
            </a:endParaRPr>
          </a:p>
          <a:p>
            <a:pPr algn="l"/>
            <a:endParaRPr lang="en-US" b="1" i="0" dirty="0">
              <a:solidFill>
                <a:srgbClr val="000000"/>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26.Can existing providers of payment initiation and account information services continue to provide their services after the date of application of PSD2? As of when will they need to apply for a </a:t>
            </a:r>
            <a:r>
              <a:rPr lang="en-US" b="1" i="0" dirty="0" err="1">
                <a:solidFill>
                  <a:srgbClr val="000000"/>
                </a:solidFill>
                <a:effectLst/>
                <a:latin typeface="Arial" panose="020B0604020202020204" pitchFamily="34" charset="0"/>
              </a:rPr>
              <a:t>licence</a:t>
            </a:r>
            <a:r>
              <a:rPr lang="en-US" b="1" i="0" dirty="0">
                <a:solidFill>
                  <a:srgbClr val="000000"/>
                </a:solidFill>
                <a:effectLst/>
                <a:latin typeface="Arial" panose="020B0604020202020204" pitchFamily="34" charset="0"/>
              </a:rPr>
              <a:t>? </a:t>
            </a:r>
            <a:endParaRPr lang="en-US" b="0"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PSD2 provisions ensure that providers of payment initiation services (PIS) and account information services (AIS) that are already established in the market can continue to perform their activities. More specifically, PSD2 states that Member States shall allow existing PIS or AIS providers in their territories to operate in accordance with the currently applicable regulatory framework.</a:t>
            </a:r>
          </a:p>
          <a:p>
            <a:pPr algn="l"/>
            <a:r>
              <a:rPr lang="en-US" b="0" i="0" dirty="0">
                <a:solidFill>
                  <a:srgbClr val="000000"/>
                </a:solidFill>
                <a:effectLst/>
                <a:latin typeface="Arial" panose="020B0604020202020204" pitchFamily="34" charset="0"/>
              </a:rPr>
              <a:t>As the provision of PIS and AIS is a new payment service </a:t>
            </a:r>
            <a:r>
              <a:rPr lang="en-US" b="0" i="0" dirty="0" err="1">
                <a:solidFill>
                  <a:srgbClr val="000000"/>
                </a:solidFill>
                <a:effectLst/>
                <a:latin typeface="Arial" panose="020B0604020202020204" pitchFamily="34" charset="0"/>
              </a:rPr>
              <a:t>recognised</a:t>
            </a:r>
            <a:r>
              <a:rPr lang="en-US" b="0" i="0" dirty="0">
                <a:solidFill>
                  <a:srgbClr val="000000"/>
                </a:solidFill>
                <a:effectLst/>
                <a:latin typeface="Arial" panose="020B0604020202020204" pitchFamily="34" charset="0"/>
              </a:rPr>
              <a:t> in PSD2, existing and new providers of such services would need to apply for </a:t>
            </a:r>
            <a:r>
              <a:rPr lang="en-US" b="0" i="0" dirty="0" err="1">
                <a:solidFill>
                  <a:srgbClr val="000000"/>
                </a:solidFill>
                <a:effectLst/>
                <a:latin typeface="Arial" panose="020B0604020202020204" pitchFamily="34" charset="0"/>
              </a:rPr>
              <a:t>authorisation</a:t>
            </a:r>
            <a:r>
              <a:rPr lang="en-US" b="0" i="0" dirty="0">
                <a:solidFill>
                  <a:srgbClr val="000000"/>
                </a:solidFill>
                <a:effectLst/>
                <a:latin typeface="Arial" panose="020B0604020202020204" pitchFamily="34" charset="0"/>
              </a:rPr>
              <a:t> under the PSD2 regime from the date of application of the new Directive.</a:t>
            </a:r>
          </a:p>
          <a:p>
            <a:pPr algn="l"/>
            <a:r>
              <a:rPr lang="en-US" b="0" i="0" dirty="0">
                <a:solidFill>
                  <a:srgbClr val="000000"/>
                </a:solidFill>
                <a:effectLst/>
                <a:latin typeface="Arial" panose="020B0604020202020204" pitchFamily="34" charset="0"/>
              </a:rPr>
              <a:t>Furthermore, because the new security measures of PSD2 regarding strong customer authentication and standards for secure communication will become applicable later than other provisions (see answer 24), PIS and AIS providers that seek </a:t>
            </a:r>
            <a:r>
              <a:rPr lang="en-US" b="0" i="0" dirty="0" err="1">
                <a:solidFill>
                  <a:srgbClr val="000000"/>
                </a:solidFill>
                <a:effectLst/>
                <a:latin typeface="Arial" panose="020B0604020202020204" pitchFamily="34" charset="0"/>
              </a:rPr>
              <a:t>authorisation</a:t>
            </a:r>
            <a:r>
              <a:rPr lang="en-US" b="0" i="0" dirty="0">
                <a:solidFill>
                  <a:srgbClr val="000000"/>
                </a:solidFill>
                <a:effectLst/>
                <a:latin typeface="Arial" panose="020B0604020202020204" pitchFamily="34" charset="0"/>
              </a:rPr>
              <a:t> under PSD2 are not required to submit proof of compliance with these security requirements until that later date. As provision of both types of services is dependent on the authentication procedures provided by banks, upgrades to the security requirements and procedures applied by banks need to be fully implemented by banks before the application of these measures is possible for the PIS and AIS. In case banks do not comply on time with the security requirements and standards for secure communication, they cannot use this non-compliance to hinder or obstruct the use of PIS and AIS.</a:t>
            </a:r>
          </a:p>
          <a:p>
            <a:pPr algn="l"/>
            <a:r>
              <a:rPr lang="en-US" b="0" i="0" dirty="0">
                <a:solidFill>
                  <a:srgbClr val="000000"/>
                </a:solidFill>
                <a:effectLst/>
                <a:latin typeface="Arial" panose="020B0604020202020204" pitchFamily="34" charset="0"/>
              </a:rPr>
              <a:t>The delayed application of the security requirements should not create any difficulties for the provision of existing payment-related services by market players that have been operating in Member States before 13 January 2016. Article 115(5) of PSD2 ensures the continuity of these services. These payment services providers should still apply for the relevant </a:t>
            </a:r>
            <a:r>
              <a:rPr lang="en-US" b="0" i="0" dirty="0" err="1">
                <a:solidFill>
                  <a:srgbClr val="000000"/>
                </a:solidFill>
                <a:effectLst/>
                <a:latin typeface="Arial" panose="020B0604020202020204" pitchFamily="34" charset="0"/>
              </a:rPr>
              <a:t>authorisation</a:t>
            </a:r>
            <a:r>
              <a:rPr lang="en-US" b="0" i="0" dirty="0">
                <a:solidFill>
                  <a:srgbClr val="000000"/>
                </a:solidFill>
                <a:effectLst/>
                <a:latin typeface="Arial" panose="020B0604020202020204" pitchFamily="34" charset="0"/>
              </a:rPr>
              <a:t> under PSD2 to their national authority as soon as possible.</a:t>
            </a: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19</a:t>
            </a:fld>
            <a:endParaRPr lang="en-US" dirty="0"/>
          </a:p>
        </p:txBody>
      </p:sp>
    </p:spTree>
    <p:extLst>
      <p:ext uri="{BB962C8B-B14F-4D97-AF65-F5344CB8AC3E}">
        <p14:creationId xmlns:p14="http://schemas.microsoft.com/office/powerpoint/2010/main" val="41011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b="1" dirty="0">
                <a:highlight>
                  <a:srgbClr val="FFFF00"/>
                </a:highlight>
                <a:latin typeface="Avenir Black" panose="02000503020000020003" pitchFamily="2" charset="0"/>
              </a:rPr>
              <a:t>In markets like the EU and UK, PISPs are linked through direct (or brokered) agreements to account-holding institutions, who in turn connect to the payment system.</a:t>
            </a:r>
          </a:p>
          <a:p>
            <a:endParaRPr lang="en-US" dirty="0"/>
          </a:p>
          <a:p>
            <a:endParaRPr lang="en-US" dirty="0"/>
          </a:p>
          <a:p>
            <a:r>
              <a:rPr lang="en-US" dirty="0"/>
              <a:t>A PISP app only works for a given account holder if the</a:t>
            </a:r>
          </a:p>
          <a:p>
            <a:r>
              <a:rPr lang="en-US" dirty="0"/>
              <a:t>PISP has somehow connected with that institution</a:t>
            </a: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20</a:t>
            </a:fld>
            <a:endParaRPr lang="en-US" dirty="0"/>
          </a:p>
        </p:txBody>
      </p:sp>
    </p:spTree>
    <p:extLst>
      <p:ext uri="{BB962C8B-B14F-4D97-AF65-F5344CB8AC3E}">
        <p14:creationId xmlns:p14="http://schemas.microsoft.com/office/powerpoint/2010/main" val="354287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dirty="0"/>
              <a:t>BM: Recreate chart </a:t>
            </a:r>
            <a:r>
              <a:rPr lang="en-US" sz="1400" dirty="0">
                <a:solidFill>
                  <a:schemeClr val="tx2"/>
                </a:solidFill>
                <a:latin typeface="Avenir Book" panose="02000503020000020003" pitchFamily="2" charset="0"/>
              </a:rPr>
              <a:t>https://</a:t>
            </a:r>
            <a:r>
              <a:rPr lang="en-US" sz="1400" dirty="0" err="1">
                <a:solidFill>
                  <a:schemeClr val="tx2"/>
                </a:solidFill>
                <a:latin typeface="Avenir Book" panose="02000503020000020003" pitchFamily="2" charset="0"/>
              </a:rPr>
              <a:t>www.openbanking.org.uk</a:t>
            </a:r>
            <a:r>
              <a:rPr lang="en-US" sz="1400" dirty="0">
                <a:solidFill>
                  <a:schemeClr val="tx2"/>
                </a:solidFill>
                <a:latin typeface="Avenir Book" panose="02000503020000020003" pitchFamily="2" charset="0"/>
              </a:rPr>
              <a:t>/</a:t>
            </a:r>
            <a:r>
              <a:rPr lang="en-US" sz="1400" dirty="0" err="1">
                <a:solidFill>
                  <a:schemeClr val="tx2"/>
                </a:solidFill>
                <a:latin typeface="Avenir Book" panose="02000503020000020003" pitchFamily="2" charset="0"/>
              </a:rPr>
              <a:t>api</a:t>
            </a:r>
            <a:r>
              <a:rPr lang="en-US" sz="1400" dirty="0">
                <a:solidFill>
                  <a:schemeClr val="tx2"/>
                </a:solidFill>
                <a:latin typeface="Avenir Book" panose="02000503020000020003" pitchFamily="2" charset="0"/>
              </a:rPr>
              <a:t>-performance/</a:t>
            </a:r>
          </a:p>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pPr/>
              <a:t>22</a:t>
            </a:fld>
            <a:endParaRPr lang="en-US" dirty="0"/>
          </a:p>
        </p:txBody>
      </p:sp>
    </p:spTree>
    <p:extLst>
      <p:ext uri="{BB962C8B-B14F-4D97-AF65-F5344CB8AC3E}">
        <p14:creationId xmlns:p14="http://schemas.microsoft.com/office/powerpoint/2010/main" val="420087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dirty="0">
                <a:solidFill>
                  <a:schemeClr val="tx2"/>
                </a:solidFill>
                <a:latin typeface="Avenir Book" panose="02000503020000020003" pitchFamily="2" charset="0"/>
              </a:rPr>
              <a:t>https://</a:t>
            </a:r>
            <a:r>
              <a:rPr lang="en-US" sz="1400" dirty="0" err="1">
                <a:solidFill>
                  <a:schemeClr val="tx2"/>
                </a:solidFill>
                <a:latin typeface="Avenir Book" panose="02000503020000020003" pitchFamily="2" charset="0"/>
              </a:rPr>
              <a:t>openbankinguk.github.io</a:t>
            </a:r>
            <a:r>
              <a:rPr lang="en-US" sz="1400" dirty="0">
                <a:solidFill>
                  <a:schemeClr val="tx2"/>
                </a:solidFill>
                <a:latin typeface="Avenir Book" panose="02000503020000020003" pitchFamily="2" charset="0"/>
              </a:rPr>
              <a:t>/read-write-api-site3/v3.1.11-draft1/profiles/payment-initiation-</a:t>
            </a:r>
            <a:r>
              <a:rPr lang="en-US" sz="1400" dirty="0" err="1">
                <a:solidFill>
                  <a:schemeClr val="tx2"/>
                </a:solidFill>
                <a:latin typeface="Avenir Book" panose="02000503020000020003" pitchFamily="2" charset="0"/>
              </a:rPr>
              <a:t>api</a:t>
            </a:r>
            <a:r>
              <a:rPr lang="en-US" sz="1400" dirty="0">
                <a:solidFill>
                  <a:schemeClr val="tx2"/>
                </a:solidFill>
                <a:latin typeface="Avenir Book" panose="02000503020000020003" pitchFamily="2" charset="0"/>
              </a:rPr>
              <a:t>-</a:t>
            </a:r>
            <a:r>
              <a:rPr lang="en-US" sz="1400" dirty="0" err="1">
                <a:solidFill>
                  <a:schemeClr val="tx2"/>
                </a:solidFill>
                <a:latin typeface="Avenir Book" panose="02000503020000020003" pitchFamily="2" charset="0"/>
              </a:rPr>
              <a:t>profile.html</a:t>
            </a:r>
            <a:endParaRPr lang="en-US" sz="1400" dirty="0">
              <a:solidFill>
                <a:schemeClr val="tx2"/>
              </a:solidFill>
              <a:latin typeface="Avenir Book" panose="02000503020000020003" pitchFamily="2" charset="0"/>
            </a:endParaRPr>
          </a:p>
          <a:p>
            <a:endParaRPr lang="en-US" dirty="0"/>
          </a:p>
          <a:p>
            <a:r>
              <a:rPr lang="en-US" dirty="0"/>
              <a:t>Recreate this?</a:t>
            </a:r>
          </a:p>
        </p:txBody>
      </p:sp>
      <p:sp>
        <p:nvSpPr>
          <p:cNvPr id="4" name="Slide Number Placeholder 3"/>
          <p:cNvSpPr>
            <a:spLocks noGrp="1"/>
          </p:cNvSpPr>
          <p:nvPr>
            <p:ph type="sldNum" sz="quarter" idx="5"/>
          </p:nvPr>
        </p:nvSpPr>
        <p:spPr/>
        <p:txBody>
          <a:bodyPr/>
          <a:lstStyle/>
          <a:p>
            <a:fld id="{4476A24B-926E-40EB-9E1B-5321DC3775E5}" type="slidenum">
              <a:rPr lang="en-US" smtClean="0"/>
              <a:pPr/>
              <a:t>23</a:t>
            </a:fld>
            <a:endParaRPr lang="en-US" dirty="0"/>
          </a:p>
        </p:txBody>
      </p:sp>
    </p:spTree>
    <p:extLst>
      <p:ext uri="{BB962C8B-B14F-4D97-AF65-F5344CB8AC3E}">
        <p14:creationId xmlns:p14="http://schemas.microsoft.com/office/powerpoint/2010/main" val="2858310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72A9E-E471-1F4A-8D71-818096E123F9}"/>
              </a:ext>
            </a:extLst>
          </p:cNvPr>
          <p:cNvSpPr/>
          <p:nvPr userDrawn="1"/>
        </p:nvSpPr>
        <p:spPr>
          <a:xfrm>
            <a:off x="609600" y="0"/>
            <a:ext cx="483523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endParaRPr lang="en-US" sz="1400" b="0" i="0" dirty="0">
              <a:solidFill>
                <a:schemeClr val="accent1"/>
              </a:solidFill>
              <a:latin typeface="Avenir" panose="02000503020000020003" pitchFamily="2" charset="0"/>
            </a:endParaRPr>
          </a:p>
        </p:txBody>
      </p:sp>
      <p:sp>
        <p:nvSpPr>
          <p:cNvPr id="3" name="Footer Placeholder 2">
            <a:extLst>
              <a:ext uri="{FF2B5EF4-FFF2-40B4-BE49-F238E27FC236}">
                <a16:creationId xmlns:a16="http://schemas.microsoft.com/office/drawing/2014/main" id="{FB22D92F-CC5B-2747-9371-E1197DD8F997}"/>
              </a:ext>
            </a:extLst>
          </p:cNvPr>
          <p:cNvSpPr>
            <a:spLocks noGrp="1"/>
          </p:cNvSpPr>
          <p:nvPr>
            <p:ph type="ftr" sz="quarter" idx="10"/>
          </p:nvPr>
        </p:nvSpPr>
        <p:spPr/>
        <p:txBody>
          <a:bodyPr/>
          <a:lstStyle>
            <a:lvl1pPr>
              <a:defRPr>
                <a:solidFill>
                  <a:schemeClr val="bg1"/>
                </a:solidFill>
              </a:defRPr>
            </a:lvl1pPr>
          </a:lstStyle>
          <a:p>
            <a:r>
              <a:rPr lang="en-US"/>
              <a:t>© Glenbrook Partners, LLC 2023</a:t>
            </a:r>
            <a:endParaRPr lang="en-US" dirty="0"/>
          </a:p>
        </p:txBody>
      </p:sp>
      <p:sp>
        <p:nvSpPr>
          <p:cNvPr id="4" name="Slide Number Placeholder 3">
            <a:extLst>
              <a:ext uri="{FF2B5EF4-FFF2-40B4-BE49-F238E27FC236}">
                <a16:creationId xmlns:a16="http://schemas.microsoft.com/office/drawing/2014/main" id="{4579F930-6460-4944-96A4-A8BA83A573E7}"/>
              </a:ext>
            </a:extLst>
          </p:cNvPr>
          <p:cNvSpPr>
            <a:spLocks noGrp="1"/>
          </p:cNvSpPr>
          <p:nvPr>
            <p:ph type="sldNum" sz="quarter" idx="11"/>
          </p:nvPr>
        </p:nvSpPr>
        <p:spPr/>
        <p:txBody>
          <a:bodyPr/>
          <a:lstStyle/>
          <a:p>
            <a:fld id="{097F3099-CFFF-D54D-B818-93F1AB56C116}" type="slidenum">
              <a:rPr lang="en-US" smtClean="0"/>
              <a:pPr/>
              <a:t>‹#›</a:t>
            </a:fld>
            <a:endParaRPr lang="en-US"/>
          </a:p>
        </p:txBody>
      </p:sp>
      <p:sp>
        <p:nvSpPr>
          <p:cNvPr id="5" name="Date Placeholder 4">
            <a:extLst>
              <a:ext uri="{FF2B5EF4-FFF2-40B4-BE49-F238E27FC236}">
                <a16:creationId xmlns:a16="http://schemas.microsoft.com/office/drawing/2014/main" id="{1ED63363-BECA-234F-8D3F-EB2516BDA424}"/>
              </a:ext>
            </a:extLst>
          </p:cNvPr>
          <p:cNvSpPr>
            <a:spLocks noGrp="1"/>
          </p:cNvSpPr>
          <p:nvPr>
            <p:ph type="dt" sz="half" idx="12"/>
          </p:nvPr>
        </p:nvSpPr>
        <p:spPr/>
        <p:txBody>
          <a:bodyPr/>
          <a:lstStyle>
            <a:lvl1pPr>
              <a:defRPr>
                <a:solidFill>
                  <a:schemeClr val="bg1"/>
                </a:solidFill>
              </a:defRPr>
            </a:lvl1pPr>
          </a:lstStyle>
          <a:p>
            <a:fld id="{74A53A37-6101-9D40-B906-8AA23BEC21B5}" type="datetime1">
              <a:rPr lang="en-US" smtClean="0"/>
              <a:t>4/25/25</a:t>
            </a:fld>
            <a:endParaRPr lang="en-US"/>
          </a:p>
        </p:txBody>
      </p:sp>
      <p:pic>
        <p:nvPicPr>
          <p:cNvPr id="7" name="Picture 6">
            <a:extLst>
              <a:ext uri="{FF2B5EF4-FFF2-40B4-BE49-F238E27FC236}">
                <a16:creationId xmlns:a16="http://schemas.microsoft.com/office/drawing/2014/main" id="{A4A10602-0468-2A4B-8C1C-AC689FA65D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568" y="1447800"/>
            <a:ext cx="3797300" cy="1879600"/>
          </a:xfrm>
          <a:prstGeom prst="rect">
            <a:avLst/>
          </a:prstGeom>
        </p:spPr>
      </p:pic>
      <p:sp>
        <p:nvSpPr>
          <p:cNvPr id="8" name="Title 7">
            <a:extLst>
              <a:ext uri="{FF2B5EF4-FFF2-40B4-BE49-F238E27FC236}">
                <a16:creationId xmlns:a16="http://schemas.microsoft.com/office/drawing/2014/main" id="{262F4053-307B-D34C-9D00-F678765242E7}"/>
              </a:ext>
            </a:extLst>
          </p:cNvPr>
          <p:cNvSpPr>
            <a:spLocks noGrp="1"/>
          </p:cNvSpPr>
          <p:nvPr>
            <p:ph type="title"/>
          </p:nvPr>
        </p:nvSpPr>
        <p:spPr>
          <a:xfrm>
            <a:off x="5688280" y="3197032"/>
            <a:ext cx="5894120" cy="1974271"/>
          </a:xfrm>
        </p:spPr>
        <p:txBody>
          <a:bodyPr/>
          <a:lstStyle>
            <a:lvl1pPr>
              <a:defRPr sz="40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DCDBFF29-0A8C-A143-9850-E3C8BE52F17A}"/>
              </a:ext>
            </a:extLst>
          </p:cNvPr>
          <p:cNvSpPr>
            <a:spLocks noGrp="1"/>
          </p:cNvSpPr>
          <p:nvPr>
            <p:ph type="body" idx="28" hasCustomPrompt="1"/>
          </p:nvPr>
        </p:nvSpPr>
        <p:spPr>
          <a:xfrm>
            <a:off x="5688279" y="5342212"/>
            <a:ext cx="5894120" cy="983966"/>
          </a:xfrm>
        </p:spPr>
        <p:txBody>
          <a:bodyPr anchor="t"/>
          <a:lstStyle>
            <a:lvl1pPr marL="0" indent="0">
              <a:lnSpc>
                <a:spcPct val="100000"/>
              </a:lnSpc>
              <a:spcBef>
                <a:spcPts val="0"/>
              </a:spcBef>
              <a:spcAft>
                <a:spcPts val="0"/>
              </a:spcAft>
              <a:buNone/>
              <a:defRPr sz="18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99584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9538FC9D-409C-964F-892F-DD4B24A7F518}"/>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1" name="Slide Number Placeholder 4">
            <a:extLst>
              <a:ext uri="{FF2B5EF4-FFF2-40B4-BE49-F238E27FC236}">
                <a16:creationId xmlns:a16="http://schemas.microsoft.com/office/drawing/2014/main" id="{B8502F74-CD85-944C-BA00-069A13AFB0D0}"/>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2" name="Date Placeholder 5">
            <a:extLst>
              <a:ext uri="{FF2B5EF4-FFF2-40B4-BE49-F238E27FC236}">
                <a16:creationId xmlns:a16="http://schemas.microsoft.com/office/drawing/2014/main" id="{A2D0E4A2-170E-064F-8200-7BFBD6656580}"/>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BF1F1AAC-6BA3-404D-8A58-41642DA04D8F}" type="datetime1">
              <a:rPr lang="en-US" smtClean="0"/>
              <a:t>4/25/25</a:t>
            </a:fld>
            <a:endParaRPr lang="en-US" dirty="0"/>
          </a:p>
        </p:txBody>
      </p:sp>
      <p:sp>
        <p:nvSpPr>
          <p:cNvPr id="13" name="Text Placeholder 2">
            <a:extLst>
              <a:ext uri="{FF2B5EF4-FFF2-40B4-BE49-F238E27FC236}">
                <a16:creationId xmlns:a16="http://schemas.microsoft.com/office/drawing/2014/main" id="{FEC5AD25-8385-144B-B187-34471984E29F}"/>
              </a:ext>
            </a:extLst>
          </p:cNvPr>
          <p:cNvSpPr>
            <a:spLocks noGrp="1"/>
          </p:cNvSpPr>
          <p:nvPr>
            <p:ph type="body" idx="28" hasCustomPrompt="1"/>
          </p:nvPr>
        </p:nvSpPr>
        <p:spPr>
          <a:xfrm>
            <a:off x="609600" y="375155"/>
            <a:ext cx="10972800" cy="213360"/>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itle 1">
            <a:extLst>
              <a:ext uri="{FF2B5EF4-FFF2-40B4-BE49-F238E27FC236}">
                <a16:creationId xmlns:a16="http://schemas.microsoft.com/office/drawing/2014/main" id="{4B7C3171-25AF-B948-A9DE-1A04CA746E31}"/>
              </a:ext>
            </a:extLst>
          </p:cNvPr>
          <p:cNvSpPr>
            <a:spLocks noGrp="1"/>
          </p:cNvSpPr>
          <p:nvPr>
            <p:ph type="title"/>
          </p:nvPr>
        </p:nvSpPr>
        <p:spPr>
          <a:xfrm>
            <a:off x="609600" y="699439"/>
            <a:ext cx="10972800" cy="733741"/>
          </a:xfrm>
        </p:spPr>
        <p:txBody>
          <a:bodyPr/>
          <a:lstStyle/>
          <a:p>
            <a:r>
              <a:rPr lang="en-US"/>
              <a:t>Click to edit Master title style</a:t>
            </a:r>
            <a:endParaRPr lang="en-US" dirty="0"/>
          </a:p>
        </p:txBody>
      </p:sp>
    </p:spTree>
    <p:extLst>
      <p:ext uri="{BB962C8B-B14F-4D97-AF65-F5344CB8AC3E}">
        <p14:creationId xmlns:p14="http://schemas.microsoft.com/office/powerpoint/2010/main" val="1869678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9AC9821C-4BC5-8B46-AD71-B48CC5A7606B}"/>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9" name="Slide Number Placeholder 4">
            <a:extLst>
              <a:ext uri="{FF2B5EF4-FFF2-40B4-BE49-F238E27FC236}">
                <a16:creationId xmlns:a16="http://schemas.microsoft.com/office/drawing/2014/main" id="{EB9CCCBA-2162-DB41-82F5-1CB55F29C494}"/>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0" name="Date Placeholder 5">
            <a:extLst>
              <a:ext uri="{FF2B5EF4-FFF2-40B4-BE49-F238E27FC236}">
                <a16:creationId xmlns:a16="http://schemas.microsoft.com/office/drawing/2014/main" id="{FE1E4B8E-4543-284D-9AC8-10B9E599D22D}"/>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5CA0037C-60E7-6C4D-9BCD-6AEEE4A20A81}" type="datetime1">
              <a:rPr lang="en-US" smtClean="0"/>
              <a:t>4/25/25</a:t>
            </a:fld>
            <a:endParaRPr lang="en-US" dirty="0"/>
          </a:p>
        </p:txBody>
      </p:sp>
    </p:spTree>
    <p:extLst>
      <p:ext uri="{BB962C8B-B14F-4D97-AF65-F5344CB8AC3E}">
        <p14:creationId xmlns:p14="http://schemas.microsoft.com/office/powerpoint/2010/main" val="2902820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1"/>
            <a:ext cx="10970418" cy="2225262"/>
          </a:xfrm>
        </p:spPr>
        <p:txBody>
          <a:bodyPr anchor="ctr"/>
          <a:lstStyle>
            <a:lvl1pPr>
              <a:lnSpc>
                <a:spcPct val="100000"/>
              </a:lnSpc>
              <a:defRPr sz="4200">
                <a:solidFill>
                  <a:schemeClr val="accent1"/>
                </a:solidFill>
              </a:defRPr>
            </a:lvl1pPr>
          </a:lstStyle>
          <a:p>
            <a:r>
              <a:rPr lang="en-US"/>
              <a:t>Click to edit Master title style</a:t>
            </a:r>
            <a:endParaRPr lang="en-US" dirty="0"/>
          </a:p>
        </p:txBody>
      </p:sp>
      <p:sp>
        <p:nvSpPr>
          <p:cNvPr id="10" name="Text Placeholder 9"/>
          <p:cNvSpPr>
            <a:spLocks noGrp="1"/>
          </p:cNvSpPr>
          <p:nvPr>
            <p:ph type="body" sz="quarter" idx="14" hasCustomPrompt="1"/>
          </p:nvPr>
        </p:nvSpPr>
        <p:spPr>
          <a:xfrm>
            <a:off x="609600" y="4474364"/>
            <a:ext cx="10970417" cy="1562298"/>
          </a:xfrm>
        </p:spPr>
        <p:txBody>
          <a:bodyPr>
            <a:noAutofit/>
          </a:bodyPr>
          <a:lstStyle>
            <a:lvl1pPr marL="0" indent="0">
              <a:lnSpc>
                <a:spcPct val="100000"/>
              </a:lnSpc>
              <a:spcAft>
                <a:spcPts val="0"/>
              </a:spcAft>
              <a:buFont typeface="Arial" panose="020B0604020202020204" pitchFamily="34" charset="0"/>
              <a:buChar char="​"/>
              <a:defRPr sz="2000" b="0" i="0">
                <a:solidFill>
                  <a:schemeClr val="tx2"/>
                </a:solidFill>
                <a:latin typeface="Avenir Book" panose="02000503020000020003" pitchFamily="2"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dirty="0"/>
              <a:t>Click To Edit Master Text Styles</a:t>
            </a:r>
          </a:p>
        </p:txBody>
      </p:sp>
      <p:grpSp>
        <p:nvGrpSpPr>
          <p:cNvPr id="4" name="Group 3"/>
          <p:cNvGrpSpPr/>
          <p:nvPr userDrawn="1"/>
        </p:nvGrpSpPr>
        <p:grpSpPr>
          <a:xfrm>
            <a:off x="609600" y="1681357"/>
            <a:ext cx="10972800"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b="0" i="0" dirty="0">
                <a:latin typeface="Avenir Book" panose="02000503020000020003" pitchFamily="2" charset="0"/>
              </a:endParaRPr>
            </a:p>
          </p:txBody>
        </p:sp>
      </p:grpSp>
      <p:sp>
        <p:nvSpPr>
          <p:cNvPr id="14" name="Footer Placeholder 3">
            <a:extLst>
              <a:ext uri="{FF2B5EF4-FFF2-40B4-BE49-F238E27FC236}">
                <a16:creationId xmlns:a16="http://schemas.microsoft.com/office/drawing/2014/main" id="{F3F4C869-B44F-474F-A365-A21DE551052E}"/>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5" name="Slide Number Placeholder 4">
            <a:extLst>
              <a:ext uri="{FF2B5EF4-FFF2-40B4-BE49-F238E27FC236}">
                <a16:creationId xmlns:a16="http://schemas.microsoft.com/office/drawing/2014/main" id="{88E3AA42-587D-3946-B0C6-F589E621F1D7}"/>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6" name="Date Placeholder 5">
            <a:extLst>
              <a:ext uri="{FF2B5EF4-FFF2-40B4-BE49-F238E27FC236}">
                <a16:creationId xmlns:a16="http://schemas.microsoft.com/office/drawing/2014/main" id="{7CC6C07C-889E-9640-901A-8B88B231B881}"/>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D6FB3178-B06A-F548-A982-1321196584C4}" type="datetime1">
              <a:rPr lang="en-US" smtClean="0"/>
              <a:t>4/25/25</a:t>
            </a:fld>
            <a:endParaRPr lang="en-US" dirty="0"/>
          </a:p>
        </p:txBody>
      </p:sp>
    </p:spTree>
    <p:extLst>
      <p:ext uri="{BB962C8B-B14F-4D97-AF65-F5344CB8AC3E}">
        <p14:creationId xmlns:p14="http://schemas.microsoft.com/office/powerpoint/2010/main" val="21399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gue">
    <p:bg>
      <p:bgPr>
        <a:solidFill>
          <a:schemeClr val="bg1">
            <a:lumMod val="85000"/>
          </a:schemeClr>
        </a:solidFill>
        <a:effectLst/>
      </p:bgPr>
    </p:bg>
    <p:spTree>
      <p:nvGrpSpPr>
        <p:cNvPr id="1" name=""/>
        <p:cNvGrpSpPr/>
        <p:nvPr/>
      </p:nvGrpSpPr>
      <p:grpSpPr>
        <a:xfrm>
          <a:off x="0" y="0"/>
          <a:ext cx="0" cy="0"/>
          <a:chOff x="0" y="0"/>
          <a:chExt cx="0" cy="0"/>
        </a:xfrm>
      </p:grpSpPr>
      <p:sp>
        <p:nvSpPr>
          <p:cNvPr id="25" name="TextBox 24"/>
          <p:cNvSpPr txBox="1"/>
          <p:nvPr userDrawn="1"/>
        </p:nvSpPr>
        <p:spPr>
          <a:xfrm>
            <a:off x="-1270000" y="2959101"/>
            <a:ext cx="65" cy="318549"/>
          </a:xfrm>
          <a:prstGeom prst="rect">
            <a:avLst/>
          </a:prstGeom>
          <a:noFill/>
        </p:spPr>
        <p:txBody>
          <a:bodyPr wrap="none" lIns="0" tIns="0" rIns="0" bIns="0" rtlCol="0">
            <a:spAutoFit/>
          </a:bodyPr>
          <a:lstStyle/>
          <a:p>
            <a:pPr>
              <a:lnSpc>
                <a:spcPct val="120000"/>
              </a:lnSpc>
            </a:pPr>
            <a:endParaRPr lang="en-US" sz="1800" b="0" i="0" dirty="0">
              <a:solidFill>
                <a:schemeClr val="tx2"/>
              </a:solidFill>
              <a:latin typeface="Avenir Book" panose="02000503020000020003" pitchFamily="2" charset="0"/>
            </a:endParaRPr>
          </a:p>
        </p:txBody>
      </p:sp>
      <p:sp>
        <p:nvSpPr>
          <p:cNvPr id="37" name="Text Placeholder 31"/>
          <p:cNvSpPr>
            <a:spLocks noGrp="1"/>
          </p:cNvSpPr>
          <p:nvPr>
            <p:ph type="body" sz="quarter" idx="10"/>
          </p:nvPr>
        </p:nvSpPr>
        <p:spPr>
          <a:xfrm>
            <a:off x="7908972" y="2904236"/>
            <a:ext cx="3383426" cy="2746756"/>
          </a:xfrm>
        </p:spPr>
        <p:txBody>
          <a:bodyPr/>
          <a:lstStyle>
            <a:lvl1pPr marL="0" indent="0">
              <a:spcBef>
                <a:spcPts val="0"/>
              </a:spcBef>
              <a:spcAft>
                <a:spcPts val="0"/>
              </a:spcAft>
              <a:buFontTx/>
              <a:buNone/>
              <a:defRPr lang="en-US" sz="2000" b="1" i="0" dirty="0" smtClean="0">
                <a:solidFill>
                  <a:schemeClr val="tx2"/>
                </a:solidFill>
                <a:latin typeface="Avenir Heavy" panose="02000503020000020003" pitchFamily="2"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1" hasCustomPrompt="1"/>
          </p:nvPr>
        </p:nvSpPr>
        <p:spPr>
          <a:xfrm>
            <a:off x="902208" y="2940813"/>
            <a:ext cx="6305919" cy="2946231"/>
          </a:xfrm>
        </p:spPr>
        <p:txBody>
          <a:bodyPr/>
          <a:lstStyle>
            <a:lvl1pPr marL="0" algn="r" defTabSz="914400" rtl="0" eaLnBrk="1" latinLnBrk="0" hangingPunct="1">
              <a:lnSpc>
                <a:spcPct val="70000"/>
              </a:lnSpc>
              <a:buNone/>
              <a:defRPr lang="en-US" sz="8000" b="0" i="0" kern="1200" dirty="0" smtClean="0">
                <a:solidFill>
                  <a:schemeClr val="accent1"/>
                </a:solidFill>
                <a:latin typeface="Avenir Medium" panose="02000503020000020003" pitchFamily="2" charset="0"/>
                <a:ea typeface="+mn-ea"/>
                <a:cs typeface="+mn-cs"/>
              </a:defRPr>
            </a:lvl1pPr>
            <a:lvl2pPr algn="r">
              <a:defRPr/>
            </a:lvl2pPr>
            <a:lvl3pPr algn="r">
              <a:defRPr/>
            </a:lvl3pPr>
            <a:lvl4pPr algn="r">
              <a:defRPr/>
            </a:lvl4pPr>
            <a:lvl5pPr algn="r">
              <a:defRPr/>
            </a:lvl5pPr>
          </a:lstStyle>
          <a:p>
            <a:pPr lvl="0"/>
            <a:r>
              <a:rPr lang="en-US" dirty="0"/>
              <a:t>#</a:t>
            </a:r>
          </a:p>
        </p:txBody>
      </p:sp>
      <p:cxnSp>
        <p:nvCxnSpPr>
          <p:cNvPr id="6" name="Straight Connector 5"/>
          <p:cNvCxnSpPr/>
          <p:nvPr userDrawn="1"/>
        </p:nvCxnSpPr>
        <p:spPr>
          <a:xfrm>
            <a:off x="7622959" y="2769834"/>
            <a:ext cx="0" cy="2881159"/>
          </a:xfrm>
          <a:prstGeom prst="line">
            <a:avLst/>
          </a:prstGeom>
          <a:ln>
            <a:solidFill>
              <a:srgbClr val="C1131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0886832" y="6527632"/>
            <a:ext cx="390769" cy="184666"/>
          </a:xfrm>
          <a:prstGeom prst="rect">
            <a:avLst/>
          </a:prstGeom>
          <a:noFill/>
        </p:spPr>
        <p:txBody>
          <a:bodyPr wrap="square" lIns="0" tIns="0" rIns="0" bIns="0" rtlCol="0" anchor="t">
            <a:spAutoFit/>
          </a:bodyPr>
          <a:lstStyle/>
          <a:p>
            <a:pPr algn="r"/>
            <a:fld id="{12EB7FDA-3CFA-48E9-9A35-E50E94D3505F}" type="slidenum">
              <a:rPr lang="en-US" sz="1200" b="0" i="0" smtClean="0">
                <a:solidFill>
                  <a:schemeClr val="tx2">
                    <a:lumMod val="60000"/>
                    <a:lumOff val="40000"/>
                  </a:schemeClr>
                </a:solidFill>
                <a:latin typeface="Avenir Book" panose="02000503020000020003" pitchFamily="2" charset="0"/>
                <a:cs typeface="Avenir Next Regular"/>
              </a:rPr>
              <a:pPr algn="r"/>
              <a:t>‹#›</a:t>
            </a:fld>
            <a:endParaRPr lang="en-US" sz="1200" b="0" i="0" dirty="0">
              <a:solidFill>
                <a:schemeClr val="tx2">
                  <a:lumMod val="60000"/>
                  <a:lumOff val="40000"/>
                </a:schemeClr>
              </a:solidFill>
              <a:latin typeface="Avenir Book" panose="02000503020000020003" pitchFamily="2" charset="0"/>
              <a:cs typeface="Avenir Next Regular"/>
            </a:endParaRPr>
          </a:p>
        </p:txBody>
      </p:sp>
    </p:spTree>
    <p:extLst>
      <p:ext uri="{BB962C8B-B14F-4D97-AF65-F5344CB8AC3E}">
        <p14:creationId xmlns:p14="http://schemas.microsoft.com/office/powerpoint/2010/main" val="2901853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b="0" i="0" smtClean="0">
                <a:solidFill>
                  <a:schemeClr val="tx2">
                    <a:lumMod val="60000"/>
                    <a:lumOff val="40000"/>
                  </a:schemeClr>
                </a:solidFill>
                <a:latin typeface="Avenir Book" panose="02000503020000020003" pitchFamily="2" charset="0"/>
              </a:rPr>
              <a:pPr algn="r"/>
              <a:t>‹#›</a:t>
            </a:fld>
            <a:endParaRPr lang="en-US" sz="800" b="0" i="0" dirty="0">
              <a:solidFill>
                <a:schemeClr val="tx2">
                  <a:lumMod val="60000"/>
                  <a:lumOff val="40000"/>
                </a:schemeClr>
              </a:solidFill>
              <a:latin typeface="Avenir Book" panose="02000503020000020003" pitchFamily="2" charset="0"/>
            </a:endParaRPr>
          </a:p>
        </p:txBody>
      </p:sp>
      <p:sp>
        <p:nvSpPr>
          <p:cNvPr id="28" name="Text Placeholder 10"/>
          <p:cNvSpPr>
            <a:spLocks noGrp="1"/>
          </p:cNvSpPr>
          <p:nvPr>
            <p:ph type="body" sz="quarter" idx="14" hasCustomPrompt="1"/>
          </p:nvPr>
        </p:nvSpPr>
        <p:spPr>
          <a:xfrm>
            <a:off x="914400" y="6589188"/>
            <a:ext cx="6705600" cy="123111"/>
          </a:xfrm>
        </p:spPr>
        <p:txBody>
          <a:bodyPr wrap="square" anchor="b">
            <a:spAutoFit/>
          </a:bodyPr>
          <a:lstStyle>
            <a:lvl1pPr>
              <a:defRPr sz="800" b="0" i="0" baseline="0">
                <a:solidFill>
                  <a:schemeClr val="tx2">
                    <a:lumMod val="60000"/>
                    <a:lumOff val="40000"/>
                  </a:schemeClr>
                </a:solidFill>
                <a:latin typeface="Avenir Book" panose="02000503020000020003" pitchFamily="2" charset="0"/>
              </a:defRPr>
            </a:lvl1pPr>
          </a:lstStyle>
          <a:p>
            <a:pPr lvl="0"/>
            <a:r>
              <a:rPr lang="en-US" dirty="0"/>
              <a:t>click to insert source</a:t>
            </a:r>
          </a:p>
        </p:txBody>
      </p:sp>
      <p:grpSp>
        <p:nvGrpSpPr>
          <p:cNvPr id="2" name="Group 1"/>
          <p:cNvGrpSpPr/>
          <p:nvPr userDrawn="1"/>
        </p:nvGrpSpPr>
        <p:grpSpPr>
          <a:xfrm>
            <a:off x="0" y="1"/>
            <a:ext cx="12192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rgbClr val="F26531"/>
                  </a:solidFill>
                  <a:latin typeface="Avenir Book" panose="02000503020000020003" pitchFamily="2" charset="0"/>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rgbClr val="F26531"/>
                  </a:solidFill>
                  <a:latin typeface="Avenir Book" panose="02000503020000020003" pitchFamily="2" charset="0"/>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rgbClr val="F26531"/>
                  </a:solidFill>
                  <a:latin typeface="Avenir Book" panose="02000503020000020003" pitchFamily="2" charset="0"/>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rgbClr val="F26531"/>
                  </a:solidFill>
                  <a:latin typeface="Avenir Book" panose="02000503020000020003" pitchFamily="2" charset="0"/>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userDrawn="1"/>
        </p:nvSpPr>
        <p:spPr>
          <a:xfrm>
            <a:off x="10886832" y="6527632"/>
            <a:ext cx="390769" cy="184666"/>
          </a:xfrm>
          <a:prstGeom prst="rect">
            <a:avLst/>
          </a:prstGeom>
          <a:noFill/>
        </p:spPr>
        <p:txBody>
          <a:bodyPr wrap="square" lIns="0" tIns="0" rIns="0" bIns="0" rtlCol="0" anchor="t">
            <a:spAutoFit/>
          </a:bodyPr>
          <a:lstStyle/>
          <a:p>
            <a:pPr algn="r"/>
            <a:fld id="{12EB7FDA-3CFA-48E9-9A35-E50E94D3505F}" type="slidenum">
              <a:rPr lang="en-US" sz="1200" b="0" i="0" smtClean="0">
                <a:solidFill>
                  <a:schemeClr val="tx2">
                    <a:lumMod val="60000"/>
                    <a:lumOff val="40000"/>
                  </a:schemeClr>
                </a:solidFill>
                <a:latin typeface="Avenir Book" panose="02000503020000020003" pitchFamily="2" charset="0"/>
                <a:cs typeface="Avenir Next Regular"/>
              </a:rPr>
              <a:pPr algn="r"/>
              <a:t>‹#›</a:t>
            </a:fld>
            <a:endParaRPr lang="en-US" sz="1200" b="0" i="0" dirty="0">
              <a:solidFill>
                <a:schemeClr val="tx2">
                  <a:lumMod val="60000"/>
                  <a:lumOff val="40000"/>
                </a:schemeClr>
              </a:solidFill>
              <a:latin typeface="Avenir Book" panose="02000503020000020003" pitchFamily="2" charset="0"/>
              <a:cs typeface="Avenir Next Regular"/>
            </a:endParaRPr>
          </a:p>
        </p:txBody>
      </p:sp>
      <p:pic>
        <p:nvPicPr>
          <p:cNvPr id="53" name="Picture 52">
            <a:extLst>
              <a:ext uri="{FF2B5EF4-FFF2-40B4-BE49-F238E27FC236}">
                <a16:creationId xmlns:a16="http://schemas.microsoft.com/office/drawing/2014/main" id="{AED50EC0-7D45-5945-BFC9-3D5E3C0F1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4244" y="6504707"/>
            <a:ext cx="1517073" cy="228600"/>
          </a:xfrm>
          <a:prstGeom prst="rect">
            <a:avLst/>
          </a:prstGeom>
        </p:spPr>
      </p:pic>
    </p:spTree>
    <p:extLst>
      <p:ext uri="{BB962C8B-B14F-4D97-AF65-F5344CB8AC3E}">
        <p14:creationId xmlns:p14="http://schemas.microsoft.com/office/powerpoint/2010/main" val="78886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588515"/>
            <a:ext cx="10972800" cy="844665"/>
          </a:xfrm>
        </p:spPr>
        <p:txBody>
          <a:bodyPr/>
          <a:lstStyle/>
          <a:p>
            <a:r>
              <a:rPr lang="en-US"/>
              <a:t>Click to edit Master title style</a:t>
            </a:r>
            <a:endParaRPr lang="en-US" dirty="0"/>
          </a:p>
        </p:txBody>
      </p:sp>
      <p:sp>
        <p:nvSpPr>
          <p:cNvPr id="4" name="Content Placeholder 3"/>
          <p:cNvSpPr>
            <a:spLocks noGrp="1"/>
          </p:cNvSpPr>
          <p:nvPr>
            <p:ph sz="quarter" idx="10" hasCustomPrompt="1"/>
          </p:nvPr>
        </p:nvSpPr>
        <p:spPr>
          <a:xfrm>
            <a:off x="609600" y="1596231"/>
            <a:ext cx="10972800" cy="4578938"/>
          </a:xfrm>
        </p:spPr>
        <p:txBody>
          <a:bodyPr/>
          <a:lstStyle>
            <a:lvl1pPr marL="236538">
              <a:spcBef>
                <a:spcPts val="1200"/>
              </a:spcBef>
              <a:spcAft>
                <a:spcPts val="0"/>
              </a:spcAft>
              <a:defRPr/>
            </a:lvl1pPr>
            <a:lvl2pPr>
              <a:spcBef>
                <a:spcPts val="600"/>
              </a:spcBef>
              <a:spcAft>
                <a:spcPts val="0"/>
              </a:spcAft>
              <a:defRPr/>
            </a:lvl2pPr>
            <a:lvl3pPr marL="695325" indent="0">
              <a:spcBef>
                <a:spcPts val="600"/>
              </a:spcBef>
              <a:spcAft>
                <a:spcPts val="0"/>
              </a:spcAft>
              <a:tabLst/>
              <a:defRPr/>
            </a:lvl3pPr>
            <a:lvl5pPr>
              <a:defRPr b="0" i="0">
                <a:latin typeface="Avenir Book"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7" name="Text Placeholder 2"/>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Footer Placeholder 3">
            <a:extLst>
              <a:ext uri="{FF2B5EF4-FFF2-40B4-BE49-F238E27FC236}">
                <a16:creationId xmlns:a16="http://schemas.microsoft.com/office/drawing/2014/main" id="{5E13E988-9E91-A141-87E1-8913FB551F53}"/>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2" name="Slide Number Placeholder 4">
            <a:extLst>
              <a:ext uri="{FF2B5EF4-FFF2-40B4-BE49-F238E27FC236}">
                <a16:creationId xmlns:a16="http://schemas.microsoft.com/office/drawing/2014/main" id="{E13F4FA6-18E7-3D48-9F42-420865F9C0EE}"/>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3" name="Date Placeholder 5">
            <a:extLst>
              <a:ext uri="{FF2B5EF4-FFF2-40B4-BE49-F238E27FC236}">
                <a16:creationId xmlns:a16="http://schemas.microsoft.com/office/drawing/2014/main" id="{DFB5149B-BD8A-9B4F-BEBE-38A907CEBF34}"/>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BAB0FA15-A8FA-084E-AEC6-D470D7B55A3D}" type="datetime1">
              <a:rPr lang="en-US" smtClean="0"/>
              <a:t>4/25/25</a:t>
            </a:fld>
            <a:endParaRPr lang="en-US" dirty="0"/>
          </a:p>
        </p:txBody>
      </p:sp>
    </p:spTree>
    <p:extLst>
      <p:ext uri="{BB962C8B-B14F-4D97-AF65-F5344CB8AC3E}">
        <p14:creationId xmlns:p14="http://schemas.microsoft.com/office/powerpoint/2010/main" val="58585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1330036" y="2057401"/>
            <a:ext cx="4461165"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30" name="Text Placeholder 29"/>
          <p:cNvSpPr>
            <a:spLocks noGrp="1"/>
          </p:cNvSpPr>
          <p:nvPr>
            <p:ph type="body" sz="quarter" idx="11" hasCustomPrompt="1"/>
          </p:nvPr>
        </p:nvSpPr>
        <p:spPr>
          <a:xfrm>
            <a:off x="609601" y="2033954"/>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94" name="Text Placeholder 3"/>
          <p:cNvSpPr>
            <a:spLocks noGrp="1"/>
          </p:cNvSpPr>
          <p:nvPr>
            <p:ph type="body" sz="half" idx="29" hasCustomPrompt="1"/>
          </p:nvPr>
        </p:nvSpPr>
        <p:spPr>
          <a:xfrm>
            <a:off x="1330036" y="2971806"/>
            <a:ext cx="4461165"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5" name="Text Placeholder 29"/>
          <p:cNvSpPr>
            <a:spLocks noGrp="1"/>
          </p:cNvSpPr>
          <p:nvPr>
            <p:ph type="body" sz="quarter" idx="30" hasCustomPrompt="1"/>
          </p:nvPr>
        </p:nvSpPr>
        <p:spPr>
          <a:xfrm>
            <a:off x="609601" y="2948359"/>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96" name="Text Placeholder 3"/>
          <p:cNvSpPr>
            <a:spLocks noGrp="1"/>
          </p:cNvSpPr>
          <p:nvPr>
            <p:ph type="body" sz="half" idx="31" hasCustomPrompt="1"/>
          </p:nvPr>
        </p:nvSpPr>
        <p:spPr>
          <a:xfrm>
            <a:off x="1330036" y="3886211"/>
            <a:ext cx="4461165"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7" name="Text Placeholder 29"/>
          <p:cNvSpPr>
            <a:spLocks noGrp="1"/>
          </p:cNvSpPr>
          <p:nvPr>
            <p:ph type="body" sz="quarter" idx="32" hasCustomPrompt="1"/>
          </p:nvPr>
        </p:nvSpPr>
        <p:spPr>
          <a:xfrm>
            <a:off x="609601" y="3862764"/>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98" name="Text Placeholder 3"/>
          <p:cNvSpPr>
            <a:spLocks noGrp="1"/>
          </p:cNvSpPr>
          <p:nvPr>
            <p:ph type="body" sz="half" idx="33" hasCustomPrompt="1"/>
          </p:nvPr>
        </p:nvSpPr>
        <p:spPr>
          <a:xfrm>
            <a:off x="7121237" y="2057401"/>
            <a:ext cx="4461164"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9" name="Text Placeholder 29"/>
          <p:cNvSpPr>
            <a:spLocks noGrp="1"/>
          </p:cNvSpPr>
          <p:nvPr>
            <p:ph type="body" sz="quarter" idx="34" hasCustomPrompt="1"/>
          </p:nvPr>
        </p:nvSpPr>
        <p:spPr>
          <a:xfrm>
            <a:off x="6400801" y="2033954"/>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100" name="Text Placeholder 3"/>
          <p:cNvSpPr>
            <a:spLocks noGrp="1"/>
          </p:cNvSpPr>
          <p:nvPr>
            <p:ph type="body" sz="half" idx="35" hasCustomPrompt="1"/>
          </p:nvPr>
        </p:nvSpPr>
        <p:spPr>
          <a:xfrm>
            <a:off x="7121237" y="2971806"/>
            <a:ext cx="4461164"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1" name="Text Placeholder 29"/>
          <p:cNvSpPr>
            <a:spLocks noGrp="1"/>
          </p:cNvSpPr>
          <p:nvPr>
            <p:ph type="body" sz="quarter" idx="36" hasCustomPrompt="1"/>
          </p:nvPr>
        </p:nvSpPr>
        <p:spPr>
          <a:xfrm>
            <a:off x="6400801" y="2948359"/>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102" name="Text Placeholder 3"/>
          <p:cNvSpPr>
            <a:spLocks noGrp="1"/>
          </p:cNvSpPr>
          <p:nvPr>
            <p:ph type="body" sz="half" idx="37" hasCustomPrompt="1"/>
          </p:nvPr>
        </p:nvSpPr>
        <p:spPr>
          <a:xfrm>
            <a:off x="7121237" y="3886211"/>
            <a:ext cx="4461164" cy="914399"/>
          </a:xfrm>
        </p:spPr>
        <p:txBody>
          <a:bodyPr tIns="91440" anchor="t" anchorCtr="0">
            <a:noAutofit/>
          </a:bodyPr>
          <a:lstStyle>
            <a:lvl1pPr marL="0" indent="0">
              <a:lnSpc>
                <a:spcPct val="100000"/>
              </a:lnSpc>
              <a:buNone/>
              <a:defRPr sz="1500" b="0" i="0">
                <a:solidFill>
                  <a:schemeClr val="tx2"/>
                </a:solidFill>
                <a:latin typeface="Avenir Book" panose="02000503020000020003" pitchFamily="2" charset="0"/>
                <a:cs typeface="Avenir Book" panose="02000503020000020003"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3" name="Text Placeholder 29"/>
          <p:cNvSpPr>
            <a:spLocks noGrp="1"/>
          </p:cNvSpPr>
          <p:nvPr>
            <p:ph type="body" sz="quarter" idx="38" hasCustomPrompt="1"/>
          </p:nvPr>
        </p:nvSpPr>
        <p:spPr>
          <a:xfrm>
            <a:off x="6400801" y="3862764"/>
            <a:ext cx="720436" cy="937839"/>
          </a:xfrm>
        </p:spPr>
        <p:txBody>
          <a:bodyPr tIns="91440" anchor="t" anchorCtr="0">
            <a:noAutofit/>
          </a:bodyPr>
          <a:lstStyle>
            <a:lvl1pPr marL="0" indent="0" algn="l">
              <a:lnSpc>
                <a:spcPct val="85000"/>
              </a:lnSpc>
              <a:spcBef>
                <a:spcPts val="0"/>
              </a:spcBef>
              <a:spcAft>
                <a:spcPts val="0"/>
              </a:spcAft>
              <a:buFontTx/>
              <a:buNone/>
              <a:defRPr sz="4400">
                <a:solidFill>
                  <a:schemeClr val="accent1"/>
                </a:solidFill>
                <a:latin typeface="Avenir Book" panose="02000503020000020003" pitchFamily="2" charset="0"/>
                <a:cs typeface="Avenir Book" panose="02000503020000020003" pitchFamily="2" charset="0"/>
              </a:defRPr>
            </a:lvl1pPr>
          </a:lstStyle>
          <a:p>
            <a:pPr lvl="0"/>
            <a:r>
              <a:rPr lang="en-US" dirty="0"/>
              <a:t>##</a:t>
            </a:r>
          </a:p>
        </p:txBody>
      </p:sp>
      <p:sp>
        <p:nvSpPr>
          <p:cNvPr id="23" name="Footer Placeholder 3">
            <a:extLst>
              <a:ext uri="{FF2B5EF4-FFF2-40B4-BE49-F238E27FC236}">
                <a16:creationId xmlns:a16="http://schemas.microsoft.com/office/drawing/2014/main" id="{D6BC4850-01B7-6346-A35C-3E81731572DD}"/>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24" name="Slide Number Placeholder 4">
            <a:extLst>
              <a:ext uri="{FF2B5EF4-FFF2-40B4-BE49-F238E27FC236}">
                <a16:creationId xmlns:a16="http://schemas.microsoft.com/office/drawing/2014/main" id="{58D8C89E-4333-7C4E-BBA9-7E5194AC46A0}"/>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26" name="Date Placeholder 5">
            <a:extLst>
              <a:ext uri="{FF2B5EF4-FFF2-40B4-BE49-F238E27FC236}">
                <a16:creationId xmlns:a16="http://schemas.microsoft.com/office/drawing/2014/main" id="{27F2EDE5-7B6B-BF47-8C10-D0ED407C6AC9}"/>
              </a:ext>
            </a:extLst>
          </p:cNvPr>
          <p:cNvSpPr>
            <a:spLocks noGrp="1"/>
          </p:cNvSpPr>
          <p:nvPr>
            <p:ph type="dt" sz="half" idx="39"/>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A028B3B9-91AB-B14D-A069-FA8D9C34925E}" type="datetime1">
              <a:rPr lang="en-US" smtClean="0"/>
              <a:t>4/25/25</a:t>
            </a:fld>
            <a:endParaRPr lang="en-US" dirty="0"/>
          </a:p>
        </p:txBody>
      </p:sp>
      <p:sp>
        <p:nvSpPr>
          <p:cNvPr id="27" name="Text Placeholder 2">
            <a:extLst>
              <a:ext uri="{FF2B5EF4-FFF2-40B4-BE49-F238E27FC236}">
                <a16:creationId xmlns:a16="http://schemas.microsoft.com/office/drawing/2014/main" id="{EDC1C794-3A60-4541-9277-D341B01A4145}"/>
              </a:ext>
            </a:extLst>
          </p:cNvPr>
          <p:cNvSpPr>
            <a:spLocks noGrp="1"/>
          </p:cNvSpPr>
          <p:nvPr>
            <p:ph type="body" idx="28" hasCustomPrompt="1"/>
          </p:nvPr>
        </p:nvSpPr>
        <p:spPr>
          <a:xfrm>
            <a:off x="609600" y="342900"/>
            <a:ext cx="10972800" cy="260063"/>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5051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5" name="Content Placeholder 13"/>
          <p:cNvSpPr>
            <a:spLocks noGrp="1"/>
          </p:cNvSpPr>
          <p:nvPr>
            <p:ph sz="quarter" idx="15" hasCustomPrompt="1"/>
          </p:nvPr>
        </p:nvSpPr>
        <p:spPr>
          <a:xfrm>
            <a:off x="609600" y="1828490"/>
            <a:ext cx="5181600" cy="413710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35" name="Content Placeholder 13"/>
          <p:cNvSpPr>
            <a:spLocks noGrp="1"/>
          </p:cNvSpPr>
          <p:nvPr>
            <p:ph sz="quarter" idx="16" hasCustomPrompt="1"/>
          </p:nvPr>
        </p:nvSpPr>
        <p:spPr>
          <a:xfrm>
            <a:off x="6400799" y="1828490"/>
            <a:ext cx="5181599" cy="413710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12" name="Footer Placeholder 3">
            <a:extLst>
              <a:ext uri="{FF2B5EF4-FFF2-40B4-BE49-F238E27FC236}">
                <a16:creationId xmlns:a16="http://schemas.microsoft.com/office/drawing/2014/main" id="{6C7AB928-389C-7E47-A783-6AC492C78D6D}"/>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3" name="Slide Number Placeholder 4">
            <a:extLst>
              <a:ext uri="{FF2B5EF4-FFF2-40B4-BE49-F238E27FC236}">
                <a16:creationId xmlns:a16="http://schemas.microsoft.com/office/drawing/2014/main" id="{55ED1D3F-39C7-E84A-AB18-618C1B9B95F3}"/>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4" name="Date Placeholder 5">
            <a:extLst>
              <a:ext uri="{FF2B5EF4-FFF2-40B4-BE49-F238E27FC236}">
                <a16:creationId xmlns:a16="http://schemas.microsoft.com/office/drawing/2014/main" id="{ED03E2A5-2C6B-844C-AB48-52DDBBC37D8B}"/>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8AC505DC-F6BF-7A44-8BA4-EA4166B3EEBA}" type="datetime1">
              <a:rPr lang="en-US" smtClean="0"/>
              <a:t>4/25/25</a:t>
            </a:fld>
            <a:endParaRPr lang="en-US" dirty="0"/>
          </a:p>
        </p:txBody>
      </p:sp>
      <p:sp>
        <p:nvSpPr>
          <p:cNvPr id="16" name="Text Placeholder 2">
            <a:extLst>
              <a:ext uri="{FF2B5EF4-FFF2-40B4-BE49-F238E27FC236}">
                <a16:creationId xmlns:a16="http://schemas.microsoft.com/office/drawing/2014/main" id="{223C90E0-3709-1E43-BD9E-CDB482CE4FC8}"/>
              </a:ext>
            </a:extLst>
          </p:cNvPr>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itle 1">
            <a:extLst>
              <a:ext uri="{FF2B5EF4-FFF2-40B4-BE49-F238E27FC236}">
                <a16:creationId xmlns:a16="http://schemas.microsoft.com/office/drawing/2014/main" id="{11F992B5-B488-0A4B-8968-EE28435501EB}"/>
              </a:ext>
            </a:extLst>
          </p:cNvPr>
          <p:cNvSpPr>
            <a:spLocks noGrp="1"/>
          </p:cNvSpPr>
          <p:nvPr>
            <p:ph type="title"/>
          </p:nvPr>
        </p:nvSpPr>
        <p:spPr>
          <a:xfrm>
            <a:off x="609600" y="588515"/>
            <a:ext cx="10972800" cy="844665"/>
          </a:xfrm>
        </p:spPr>
        <p:txBody>
          <a:bodyPr/>
          <a:lstStyle/>
          <a:p>
            <a:r>
              <a:rPr lang="en-US"/>
              <a:t>Click to edit Master title style</a:t>
            </a:r>
            <a:endParaRPr lang="en-US" dirty="0"/>
          </a:p>
        </p:txBody>
      </p:sp>
    </p:spTree>
    <p:extLst>
      <p:ext uri="{BB962C8B-B14F-4D97-AF65-F5344CB8AC3E}">
        <p14:creationId xmlns:p14="http://schemas.microsoft.com/office/powerpoint/2010/main" val="132853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38" name="Content Placeholder 37"/>
          <p:cNvSpPr>
            <a:spLocks noGrp="1"/>
          </p:cNvSpPr>
          <p:nvPr>
            <p:ph sz="quarter" idx="15" hasCustomPrompt="1"/>
          </p:nvPr>
        </p:nvSpPr>
        <p:spPr>
          <a:xfrm>
            <a:off x="609600" y="1827665"/>
            <a:ext cx="7534656" cy="3925554"/>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40" name="Content Placeholder 37"/>
          <p:cNvSpPr>
            <a:spLocks noGrp="1"/>
          </p:cNvSpPr>
          <p:nvPr>
            <p:ph sz="quarter" idx="17" hasCustomPrompt="1"/>
          </p:nvPr>
        </p:nvSpPr>
        <p:spPr>
          <a:xfrm>
            <a:off x="8601694" y="1827665"/>
            <a:ext cx="2971800" cy="3925554"/>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11" name="Footer Placeholder 3">
            <a:extLst>
              <a:ext uri="{FF2B5EF4-FFF2-40B4-BE49-F238E27FC236}">
                <a16:creationId xmlns:a16="http://schemas.microsoft.com/office/drawing/2014/main" id="{5D90B736-8174-5349-8957-E78A9DFFC19E}"/>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2" name="Slide Number Placeholder 4">
            <a:extLst>
              <a:ext uri="{FF2B5EF4-FFF2-40B4-BE49-F238E27FC236}">
                <a16:creationId xmlns:a16="http://schemas.microsoft.com/office/drawing/2014/main" id="{F769EA5D-A1A0-B64E-97DB-D6A9D86EB94D}"/>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3" name="Date Placeholder 5">
            <a:extLst>
              <a:ext uri="{FF2B5EF4-FFF2-40B4-BE49-F238E27FC236}">
                <a16:creationId xmlns:a16="http://schemas.microsoft.com/office/drawing/2014/main" id="{A18CB2B9-940D-3049-ACA7-0B5858973D83}"/>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B0432902-B353-5344-BBB4-F80477BA50B9}" type="datetime1">
              <a:rPr lang="en-US" smtClean="0"/>
              <a:t>4/25/25</a:t>
            </a:fld>
            <a:endParaRPr lang="en-US" dirty="0"/>
          </a:p>
        </p:txBody>
      </p:sp>
      <p:sp>
        <p:nvSpPr>
          <p:cNvPr id="14" name="Text Placeholder 2">
            <a:extLst>
              <a:ext uri="{FF2B5EF4-FFF2-40B4-BE49-F238E27FC236}">
                <a16:creationId xmlns:a16="http://schemas.microsoft.com/office/drawing/2014/main" id="{44D1F8A4-D205-DD43-95AE-CEAFA69040D6}"/>
              </a:ext>
            </a:extLst>
          </p:cNvPr>
          <p:cNvSpPr>
            <a:spLocks noGrp="1"/>
          </p:cNvSpPr>
          <p:nvPr>
            <p:ph type="body" idx="28" hasCustomPrompt="1"/>
          </p:nvPr>
        </p:nvSpPr>
        <p:spPr>
          <a:xfrm>
            <a:off x="609600" y="342900"/>
            <a:ext cx="10963894"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itle 1">
            <a:extLst>
              <a:ext uri="{FF2B5EF4-FFF2-40B4-BE49-F238E27FC236}">
                <a16:creationId xmlns:a16="http://schemas.microsoft.com/office/drawing/2014/main" id="{3B4FDD31-C2A2-7A49-8570-B7730D12FC4F}"/>
              </a:ext>
            </a:extLst>
          </p:cNvPr>
          <p:cNvSpPr>
            <a:spLocks noGrp="1"/>
          </p:cNvSpPr>
          <p:nvPr>
            <p:ph type="title"/>
          </p:nvPr>
        </p:nvSpPr>
        <p:spPr>
          <a:xfrm>
            <a:off x="609600" y="588515"/>
            <a:ext cx="10963894" cy="844665"/>
          </a:xfrm>
        </p:spPr>
        <p:txBody>
          <a:bodyPr/>
          <a:lstStyle/>
          <a:p>
            <a:r>
              <a:rPr lang="en-US"/>
              <a:t>Click to edit Master title style</a:t>
            </a:r>
            <a:endParaRPr lang="en-US" dirty="0"/>
          </a:p>
        </p:txBody>
      </p:sp>
    </p:spTree>
    <p:extLst>
      <p:ext uri="{BB962C8B-B14F-4D97-AF65-F5344CB8AC3E}">
        <p14:creationId xmlns:p14="http://schemas.microsoft.com/office/powerpoint/2010/main" val="325609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1">
    <p:spTree>
      <p:nvGrpSpPr>
        <p:cNvPr id="1" name=""/>
        <p:cNvGrpSpPr/>
        <p:nvPr/>
      </p:nvGrpSpPr>
      <p:grpSpPr>
        <a:xfrm>
          <a:off x="0" y="0"/>
          <a:ext cx="0" cy="0"/>
          <a:chOff x="0" y="0"/>
          <a:chExt cx="0" cy="0"/>
        </a:xfrm>
      </p:grpSpPr>
      <p:sp>
        <p:nvSpPr>
          <p:cNvPr id="38" name="Content Placeholder 37"/>
          <p:cNvSpPr>
            <a:spLocks noGrp="1"/>
          </p:cNvSpPr>
          <p:nvPr>
            <p:ph sz="quarter" idx="15" hasCustomPrompt="1"/>
          </p:nvPr>
        </p:nvSpPr>
        <p:spPr>
          <a:xfrm>
            <a:off x="609599" y="1853890"/>
            <a:ext cx="7536874" cy="4081347"/>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40" name="Content Placeholder 37"/>
          <p:cNvSpPr>
            <a:spLocks noGrp="1"/>
          </p:cNvSpPr>
          <p:nvPr>
            <p:ph sz="quarter" idx="17"/>
          </p:nvPr>
        </p:nvSpPr>
        <p:spPr>
          <a:xfrm>
            <a:off x="8609609" y="1853890"/>
            <a:ext cx="2969631" cy="4081347"/>
          </a:xfrm>
          <a:solidFill>
            <a:schemeClr val="bg1">
              <a:lumMod val="85000"/>
            </a:schemeClr>
          </a:solidFill>
        </p:spPr>
        <p:txBody>
          <a:bodyPr lIns="91440" tIns="91440" rIns="91440" bIns="91440"/>
          <a:lstStyle>
            <a:lvl1pPr>
              <a:buNone/>
              <a:defRPr>
                <a:solidFill>
                  <a:schemeClr val="accent1"/>
                </a:solidFill>
              </a:defRPr>
            </a:lvl1pPr>
          </a:lstStyle>
          <a:p>
            <a:pPr lvl="0"/>
            <a:r>
              <a:rPr lang="en-US"/>
              <a:t>Click to edit Master text styles</a:t>
            </a:r>
          </a:p>
        </p:txBody>
      </p:sp>
      <p:sp>
        <p:nvSpPr>
          <p:cNvPr id="14" name="Footer Placeholder 3">
            <a:extLst>
              <a:ext uri="{FF2B5EF4-FFF2-40B4-BE49-F238E27FC236}">
                <a16:creationId xmlns:a16="http://schemas.microsoft.com/office/drawing/2014/main" id="{191F2294-F9D4-0B44-BF45-91EBC7A806BD}"/>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5" name="Slide Number Placeholder 4">
            <a:extLst>
              <a:ext uri="{FF2B5EF4-FFF2-40B4-BE49-F238E27FC236}">
                <a16:creationId xmlns:a16="http://schemas.microsoft.com/office/drawing/2014/main" id="{B564966B-F769-4C48-95AE-2E523A074AA2}"/>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6" name="Date Placeholder 5">
            <a:extLst>
              <a:ext uri="{FF2B5EF4-FFF2-40B4-BE49-F238E27FC236}">
                <a16:creationId xmlns:a16="http://schemas.microsoft.com/office/drawing/2014/main" id="{095064A5-71FB-DA45-8E19-B13671EC4765}"/>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686AD669-5082-2B44-8FE5-E01B0C7D6562}" type="datetime1">
              <a:rPr lang="en-US" smtClean="0"/>
              <a:t>4/25/25</a:t>
            </a:fld>
            <a:endParaRPr lang="en-US" dirty="0"/>
          </a:p>
        </p:txBody>
      </p:sp>
      <p:sp>
        <p:nvSpPr>
          <p:cNvPr id="17" name="Text Placeholder 2">
            <a:extLst>
              <a:ext uri="{FF2B5EF4-FFF2-40B4-BE49-F238E27FC236}">
                <a16:creationId xmlns:a16="http://schemas.microsoft.com/office/drawing/2014/main" id="{C93CB7E5-83E7-0248-9CCD-B341207E3792}"/>
              </a:ext>
            </a:extLst>
          </p:cNvPr>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Title 1">
            <a:extLst>
              <a:ext uri="{FF2B5EF4-FFF2-40B4-BE49-F238E27FC236}">
                <a16:creationId xmlns:a16="http://schemas.microsoft.com/office/drawing/2014/main" id="{38E182B4-49F9-A94B-A5EF-2A20DA873004}"/>
              </a:ext>
            </a:extLst>
          </p:cNvPr>
          <p:cNvSpPr>
            <a:spLocks noGrp="1"/>
          </p:cNvSpPr>
          <p:nvPr>
            <p:ph type="title"/>
          </p:nvPr>
        </p:nvSpPr>
        <p:spPr>
          <a:xfrm>
            <a:off x="609600" y="588515"/>
            <a:ext cx="10972800" cy="844665"/>
          </a:xfrm>
        </p:spPr>
        <p:txBody>
          <a:bodyPr/>
          <a:lstStyle/>
          <a:p>
            <a:r>
              <a:rPr lang="en-US"/>
              <a:t>Click to edit Master title style</a:t>
            </a:r>
            <a:endParaRPr lang="en-US" dirty="0"/>
          </a:p>
        </p:txBody>
      </p:sp>
    </p:spTree>
    <p:extLst>
      <p:ext uri="{BB962C8B-B14F-4D97-AF65-F5344CB8AC3E}">
        <p14:creationId xmlns:p14="http://schemas.microsoft.com/office/powerpoint/2010/main" val="277352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8" name="Content Placeholder 37"/>
          <p:cNvSpPr>
            <a:spLocks noGrp="1"/>
          </p:cNvSpPr>
          <p:nvPr>
            <p:ph sz="quarter" idx="15" hasCustomPrompt="1"/>
          </p:nvPr>
        </p:nvSpPr>
        <p:spPr>
          <a:xfrm>
            <a:off x="609600" y="1830039"/>
            <a:ext cx="2971800" cy="4215161"/>
          </a:xfrm>
        </p:spPr>
        <p:txBody>
          <a:bodyPr/>
          <a:lstStyle>
            <a:lvl1pPr marL="11113" indent="0">
              <a:buNone/>
              <a:tabLst/>
              <a:defRPr sz="1800" b="0" i="0">
                <a:latin typeface="Avenir Book" panose="02000503020000020003" pitchFamily="2" charset="0"/>
              </a:defRPr>
            </a:lvl1pPr>
          </a:lstStyle>
          <a:p>
            <a:pPr lvl="0"/>
            <a:r>
              <a:rPr lang="en-US" dirty="0"/>
              <a:t>click to edit master text styles</a:t>
            </a:r>
          </a:p>
        </p:txBody>
      </p:sp>
      <p:sp>
        <p:nvSpPr>
          <p:cNvPr id="40" name="Content Placeholder 37"/>
          <p:cNvSpPr>
            <a:spLocks noGrp="1"/>
          </p:cNvSpPr>
          <p:nvPr>
            <p:ph sz="quarter" idx="17" hasCustomPrompt="1"/>
          </p:nvPr>
        </p:nvSpPr>
        <p:spPr>
          <a:xfrm>
            <a:off x="4047744" y="1830038"/>
            <a:ext cx="7534656" cy="4215161"/>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11" name="Footer Placeholder 3">
            <a:extLst>
              <a:ext uri="{FF2B5EF4-FFF2-40B4-BE49-F238E27FC236}">
                <a16:creationId xmlns:a16="http://schemas.microsoft.com/office/drawing/2014/main" id="{49EB1C28-CD27-0941-80E6-2B1D0CE624E8}"/>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2" name="Slide Number Placeholder 4">
            <a:extLst>
              <a:ext uri="{FF2B5EF4-FFF2-40B4-BE49-F238E27FC236}">
                <a16:creationId xmlns:a16="http://schemas.microsoft.com/office/drawing/2014/main" id="{F8631DA2-8999-EB4B-B27D-8A5DD4C7CD85}"/>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3" name="Date Placeholder 5">
            <a:extLst>
              <a:ext uri="{FF2B5EF4-FFF2-40B4-BE49-F238E27FC236}">
                <a16:creationId xmlns:a16="http://schemas.microsoft.com/office/drawing/2014/main" id="{EC095938-B86D-FD4F-9295-116618628ABE}"/>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9D971CEF-B812-8348-A79A-F7E724E7AE96}" type="datetime1">
              <a:rPr lang="en-US" smtClean="0"/>
              <a:t>4/25/25</a:t>
            </a:fld>
            <a:endParaRPr lang="en-US" dirty="0"/>
          </a:p>
        </p:txBody>
      </p:sp>
      <p:sp>
        <p:nvSpPr>
          <p:cNvPr id="14" name="Text Placeholder 2">
            <a:extLst>
              <a:ext uri="{FF2B5EF4-FFF2-40B4-BE49-F238E27FC236}">
                <a16:creationId xmlns:a16="http://schemas.microsoft.com/office/drawing/2014/main" id="{1AC083AB-3EB0-424A-8BF6-3DDC3C9DE07B}"/>
              </a:ext>
            </a:extLst>
          </p:cNvPr>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itle 1">
            <a:extLst>
              <a:ext uri="{FF2B5EF4-FFF2-40B4-BE49-F238E27FC236}">
                <a16:creationId xmlns:a16="http://schemas.microsoft.com/office/drawing/2014/main" id="{B2D7C0C2-D70B-8049-A112-31162452FF74}"/>
              </a:ext>
            </a:extLst>
          </p:cNvPr>
          <p:cNvSpPr>
            <a:spLocks noGrp="1"/>
          </p:cNvSpPr>
          <p:nvPr>
            <p:ph type="title"/>
          </p:nvPr>
        </p:nvSpPr>
        <p:spPr>
          <a:xfrm>
            <a:off x="609600" y="588515"/>
            <a:ext cx="10972800" cy="844665"/>
          </a:xfrm>
        </p:spPr>
        <p:txBody>
          <a:bodyPr/>
          <a:lstStyle/>
          <a:p>
            <a:r>
              <a:rPr lang="en-US"/>
              <a:t>Click to edit Master title style</a:t>
            </a:r>
            <a:endParaRPr lang="en-US" dirty="0"/>
          </a:p>
        </p:txBody>
      </p:sp>
    </p:spTree>
    <p:extLst>
      <p:ext uri="{BB962C8B-B14F-4D97-AF65-F5344CB8AC3E}">
        <p14:creationId xmlns:p14="http://schemas.microsoft.com/office/powerpoint/2010/main" val="2751754173"/>
      </p:ext>
    </p:extLst>
  </p:cSld>
  <p:clrMapOvr>
    <a:masterClrMapping/>
  </p:clrMapOvr>
  <p:extLst>
    <p:ext uri="{DCECCB84-F9BA-43D5-87BE-67443E8EF086}">
      <p15:sldGuideLst xmlns:p15="http://schemas.microsoft.com/office/powerpoint/2012/main">
        <p15:guide id="1" orient="horz" pos="216"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8" name="Content Placeholder 37"/>
          <p:cNvSpPr>
            <a:spLocks noGrp="1"/>
          </p:cNvSpPr>
          <p:nvPr>
            <p:ph sz="quarter" idx="15" hasCustomPrompt="1"/>
          </p:nvPr>
        </p:nvSpPr>
        <p:spPr>
          <a:xfrm>
            <a:off x="639288" y="1820437"/>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39" name="Content Placeholder 37"/>
          <p:cNvSpPr>
            <a:spLocks noGrp="1"/>
          </p:cNvSpPr>
          <p:nvPr>
            <p:ph sz="quarter" idx="16" hasCustomPrompt="1"/>
          </p:nvPr>
        </p:nvSpPr>
        <p:spPr>
          <a:xfrm>
            <a:off x="4495800" y="1833071"/>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40" name="Content Placeholder 37"/>
          <p:cNvSpPr>
            <a:spLocks noGrp="1"/>
          </p:cNvSpPr>
          <p:nvPr>
            <p:ph sz="quarter" idx="17" hasCustomPrompt="1"/>
          </p:nvPr>
        </p:nvSpPr>
        <p:spPr>
          <a:xfrm>
            <a:off x="8382000" y="1848447"/>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12" name="Footer Placeholder 3">
            <a:extLst>
              <a:ext uri="{FF2B5EF4-FFF2-40B4-BE49-F238E27FC236}">
                <a16:creationId xmlns:a16="http://schemas.microsoft.com/office/drawing/2014/main" id="{DFEBB4AA-7B78-9C43-B651-7E1971D11840}"/>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3" name="Slide Number Placeholder 4">
            <a:extLst>
              <a:ext uri="{FF2B5EF4-FFF2-40B4-BE49-F238E27FC236}">
                <a16:creationId xmlns:a16="http://schemas.microsoft.com/office/drawing/2014/main" id="{5BB5632C-B50F-EA4B-B9FA-2DFAFF349F73}"/>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4" name="Date Placeholder 5">
            <a:extLst>
              <a:ext uri="{FF2B5EF4-FFF2-40B4-BE49-F238E27FC236}">
                <a16:creationId xmlns:a16="http://schemas.microsoft.com/office/drawing/2014/main" id="{E26F2767-AC05-474D-A07C-D6374EED3371}"/>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0C40AE86-98F9-D04A-889D-7C6EE242E951}" type="datetime1">
              <a:rPr lang="en-US" smtClean="0"/>
              <a:t>4/25/25</a:t>
            </a:fld>
            <a:endParaRPr lang="en-US" dirty="0"/>
          </a:p>
        </p:txBody>
      </p:sp>
      <p:sp>
        <p:nvSpPr>
          <p:cNvPr id="15" name="Text Placeholder 2">
            <a:extLst>
              <a:ext uri="{FF2B5EF4-FFF2-40B4-BE49-F238E27FC236}">
                <a16:creationId xmlns:a16="http://schemas.microsoft.com/office/drawing/2014/main" id="{4ACDCF9A-3AC7-DD4B-A92D-6BDB824A5E10}"/>
              </a:ext>
            </a:extLst>
          </p:cNvPr>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1">
            <a:extLst>
              <a:ext uri="{FF2B5EF4-FFF2-40B4-BE49-F238E27FC236}">
                <a16:creationId xmlns:a16="http://schemas.microsoft.com/office/drawing/2014/main" id="{95476842-F58C-3A4D-B034-C034F4A41190}"/>
              </a:ext>
            </a:extLst>
          </p:cNvPr>
          <p:cNvSpPr>
            <a:spLocks noGrp="1"/>
          </p:cNvSpPr>
          <p:nvPr>
            <p:ph type="title"/>
          </p:nvPr>
        </p:nvSpPr>
        <p:spPr>
          <a:xfrm>
            <a:off x="609600" y="588515"/>
            <a:ext cx="10972800" cy="844665"/>
          </a:xfrm>
        </p:spPr>
        <p:txBody>
          <a:bodyPr/>
          <a:lstStyle/>
          <a:p>
            <a:r>
              <a:rPr lang="en-US"/>
              <a:t>Click to edit Master title style</a:t>
            </a:r>
            <a:endParaRPr lang="en-US" dirty="0"/>
          </a:p>
        </p:txBody>
      </p:sp>
    </p:spTree>
    <p:extLst>
      <p:ext uri="{BB962C8B-B14F-4D97-AF65-F5344CB8AC3E}">
        <p14:creationId xmlns:p14="http://schemas.microsoft.com/office/powerpoint/2010/main" val="150287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sp>
        <p:nvSpPr>
          <p:cNvPr id="38" name="Content Placeholder 37"/>
          <p:cNvSpPr>
            <a:spLocks noGrp="1"/>
          </p:cNvSpPr>
          <p:nvPr>
            <p:ph sz="quarter" idx="15" hasCustomPrompt="1"/>
          </p:nvPr>
        </p:nvSpPr>
        <p:spPr>
          <a:xfrm>
            <a:off x="639288" y="1820437"/>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39" name="Content Placeholder 37"/>
          <p:cNvSpPr>
            <a:spLocks noGrp="1"/>
          </p:cNvSpPr>
          <p:nvPr>
            <p:ph sz="quarter" idx="16" hasCustomPrompt="1"/>
          </p:nvPr>
        </p:nvSpPr>
        <p:spPr>
          <a:xfrm>
            <a:off x="4495800" y="1833071"/>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40" name="Content Placeholder 37"/>
          <p:cNvSpPr>
            <a:spLocks noGrp="1"/>
          </p:cNvSpPr>
          <p:nvPr>
            <p:ph sz="quarter" idx="17" hasCustomPrompt="1"/>
          </p:nvPr>
        </p:nvSpPr>
        <p:spPr>
          <a:xfrm>
            <a:off x="8382000" y="1848447"/>
            <a:ext cx="3200400" cy="4248613"/>
          </a:xfrm>
        </p:spPr>
        <p:txBody>
          <a:bodyPr/>
          <a:lstStyle>
            <a:lvl3pPr marL="695325" indent="0">
              <a:tabLst/>
              <a:defRPr/>
            </a:lvl3pPr>
          </a:lstStyle>
          <a:p>
            <a:pPr lvl="0"/>
            <a:r>
              <a:rPr lang="en-US" dirty="0"/>
              <a:t>click to edit master text styles</a:t>
            </a:r>
          </a:p>
          <a:p>
            <a:pPr lvl="1"/>
            <a:r>
              <a:rPr lang="en-US" dirty="0"/>
              <a:t>second level</a:t>
            </a:r>
          </a:p>
          <a:p>
            <a:pPr lvl="2"/>
            <a:r>
              <a:rPr lang="en-US" dirty="0"/>
              <a:t>third level</a:t>
            </a:r>
          </a:p>
        </p:txBody>
      </p:sp>
      <p:sp>
        <p:nvSpPr>
          <p:cNvPr id="12" name="Footer Placeholder 3">
            <a:extLst>
              <a:ext uri="{FF2B5EF4-FFF2-40B4-BE49-F238E27FC236}">
                <a16:creationId xmlns:a16="http://schemas.microsoft.com/office/drawing/2014/main" id="{DFEBB4AA-7B78-9C43-B651-7E1971D11840}"/>
              </a:ext>
            </a:extLst>
          </p:cNvPr>
          <p:cNvSpPr>
            <a:spLocks noGrp="1"/>
          </p:cNvSpPr>
          <p:nvPr>
            <p:ph type="ftr" sz="quarter" idx="3"/>
          </p:nvPr>
        </p:nvSpPr>
        <p:spPr>
          <a:xfrm>
            <a:off x="1330036" y="6512327"/>
            <a:ext cx="4114800" cy="213360"/>
          </a:xfrm>
          <a:prstGeom prst="rect">
            <a:avLst/>
          </a:prstGeom>
        </p:spPr>
        <p:txBody>
          <a:bodyPr vert="horz" lIns="91440" tIns="45720" rIns="9144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13" name="Slide Number Placeholder 4">
            <a:extLst>
              <a:ext uri="{FF2B5EF4-FFF2-40B4-BE49-F238E27FC236}">
                <a16:creationId xmlns:a16="http://schemas.microsoft.com/office/drawing/2014/main" id="{5BB5632C-B50F-EA4B-B9FA-2DFAFF349F73}"/>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dirty="0"/>
          </a:p>
        </p:txBody>
      </p:sp>
      <p:sp>
        <p:nvSpPr>
          <p:cNvPr id="14" name="Date Placeholder 5">
            <a:extLst>
              <a:ext uri="{FF2B5EF4-FFF2-40B4-BE49-F238E27FC236}">
                <a16:creationId xmlns:a16="http://schemas.microsoft.com/office/drawing/2014/main" id="{E26F2767-AC05-474D-A07C-D6374EED3371}"/>
              </a:ext>
            </a:extLst>
          </p:cNvPr>
          <p:cNvSpPr>
            <a:spLocks noGrp="1"/>
          </p:cNvSpPr>
          <p:nvPr>
            <p:ph type="dt" sz="half" idx="2"/>
          </p:nvPr>
        </p:nvSpPr>
        <p:spPr>
          <a:xfrm>
            <a:off x="609600" y="6512327"/>
            <a:ext cx="720436" cy="21336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C396F833-2C5A-B64E-8D5C-BFFB64180981}" type="datetime1">
              <a:rPr lang="en-US" smtClean="0"/>
              <a:t>4/25/25</a:t>
            </a:fld>
            <a:endParaRPr lang="en-US" dirty="0"/>
          </a:p>
        </p:txBody>
      </p:sp>
      <p:sp>
        <p:nvSpPr>
          <p:cNvPr id="15" name="Text Placeholder 2">
            <a:extLst>
              <a:ext uri="{FF2B5EF4-FFF2-40B4-BE49-F238E27FC236}">
                <a16:creationId xmlns:a16="http://schemas.microsoft.com/office/drawing/2014/main" id="{4ACDCF9A-3AC7-DD4B-A92D-6BDB824A5E10}"/>
              </a:ext>
            </a:extLst>
          </p:cNvPr>
          <p:cNvSpPr>
            <a:spLocks noGrp="1"/>
          </p:cNvSpPr>
          <p:nvPr>
            <p:ph type="body" idx="28" hasCustomPrompt="1"/>
          </p:nvPr>
        </p:nvSpPr>
        <p:spPr>
          <a:xfrm>
            <a:off x="609600" y="342900"/>
            <a:ext cx="10972800" cy="245615"/>
          </a:xfrm>
        </p:spPr>
        <p:txBody>
          <a:bodyPr anchor="t"/>
          <a:lstStyle>
            <a:lvl1pPr marL="0" indent="0">
              <a:lnSpc>
                <a:spcPct val="100000"/>
              </a:lnSpc>
              <a:spcBef>
                <a:spcPts val="0"/>
              </a:spcBef>
              <a:spcAft>
                <a:spcPts val="0"/>
              </a:spcAft>
              <a:buNone/>
              <a:defRPr sz="1400" b="0" i="0">
                <a:solidFill>
                  <a:schemeClr val="accent3"/>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1">
            <a:extLst>
              <a:ext uri="{FF2B5EF4-FFF2-40B4-BE49-F238E27FC236}">
                <a16:creationId xmlns:a16="http://schemas.microsoft.com/office/drawing/2014/main" id="{95476842-F58C-3A4D-B034-C034F4A41190}"/>
              </a:ext>
            </a:extLst>
          </p:cNvPr>
          <p:cNvSpPr>
            <a:spLocks noGrp="1"/>
          </p:cNvSpPr>
          <p:nvPr>
            <p:ph type="title"/>
          </p:nvPr>
        </p:nvSpPr>
        <p:spPr>
          <a:xfrm>
            <a:off x="609600" y="588515"/>
            <a:ext cx="10972800" cy="844665"/>
          </a:xfrm>
        </p:spPr>
        <p:txBody>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FD552296-38E4-1549-A7A1-CA82BC099CE0}"/>
              </a:ext>
            </a:extLst>
          </p:cNvPr>
          <p:cNvSpPr>
            <a:spLocks noGrp="1"/>
          </p:cNvSpPr>
          <p:nvPr>
            <p:ph type="body" idx="29" hasCustomPrompt="1"/>
          </p:nvPr>
        </p:nvSpPr>
        <p:spPr>
          <a:xfrm>
            <a:off x="639288" y="1510318"/>
            <a:ext cx="3200400" cy="310119"/>
          </a:xfrm>
        </p:spPr>
        <p:txBody>
          <a:bodyPr anchor="ctr"/>
          <a:lstStyle>
            <a:lvl1pPr marL="0" indent="0" algn="ctr">
              <a:lnSpc>
                <a:spcPct val="100000"/>
              </a:lnSpc>
              <a:spcBef>
                <a:spcPts val="0"/>
              </a:spcBef>
              <a:spcAft>
                <a:spcPts val="0"/>
              </a:spcAft>
              <a:buNone/>
              <a:defRPr sz="1600" b="1" i="0">
                <a:solidFill>
                  <a:schemeClr val="tx2"/>
                </a:solidFill>
                <a:latin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a:extLst>
              <a:ext uri="{FF2B5EF4-FFF2-40B4-BE49-F238E27FC236}">
                <a16:creationId xmlns:a16="http://schemas.microsoft.com/office/drawing/2014/main" id="{20AE180D-337E-0C41-A995-1185E87A34DE}"/>
              </a:ext>
            </a:extLst>
          </p:cNvPr>
          <p:cNvSpPr>
            <a:spLocks noGrp="1"/>
          </p:cNvSpPr>
          <p:nvPr>
            <p:ph type="body" idx="30" hasCustomPrompt="1"/>
          </p:nvPr>
        </p:nvSpPr>
        <p:spPr>
          <a:xfrm>
            <a:off x="4495800" y="1510317"/>
            <a:ext cx="3200400" cy="310119"/>
          </a:xfrm>
        </p:spPr>
        <p:txBody>
          <a:bodyPr anchor="ctr"/>
          <a:lstStyle>
            <a:lvl1pPr marL="0" indent="0" algn="ctr">
              <a:lnSpc>
                <a:spcPct val="100000"/>
              </a:lnSpc>
              <a:spcBef>
                <a:spcPts val="0"/>
              </a:spcBef>
              <a:spcAft>
                <a:spcPts val="0"/>
              </a:spcAft>
              <a:buNone/>
              <a:defRPr sz="1600" b="1" i="0">
                <a:solidFill>
                  <a:schemeClr val="tx2"/>
                </a:solidFill>
                <a:latin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7D87E81D-2D38-7142-AB31-1970380E13BD}"/>
              </a:ext>
            </a:extLst>
          </p:cNvPr>
          <p:cNvSpPr>
            <a:spLocks noGrp="1"/>
          </p:cNvSpPr>
          <p:nvPr>
            <p:ph type="body" idx="31" hasCustomPrompt="1"/>
          </p:nvPr>
        </p:nvSpPr>
        <p:spPr>
          <a:xfrm>
            <a:off x="8382000" y="1510316"/>
            <a:ext cx="3200400" cy="310119"/>
          </a:xfrm>
        </p:spPr>
        <p:txBody>
          <a:bodyPr anchor="ctr"/>
          <a:lstStyle>
            <a:lvl1pPr marL="0" indent="0" algn="ctr">
              <a:lnSpc>
                <a:spcPct val="100000"/>
              </a:lnSpc>
              <a:spcBef>
                <a:spcPts val="0"/>
              </a:spcBef>
              <a:spcAft>
                <a:spcPts val="0"/>
              </a:spcAft>
              <a:buNone/>
              <a:defRPr sz="1600" b="1" i="0">
                <a:solidFill>
                  <a:schemeClr val="tx2"/>
                </a:solidFill>
                <a:latin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21874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3293"/>
            <a:ext cx="10972800" cy="914402"/>
          </a:xfrm>
          <a:prstGeom prst="rect">
            <a:avLst/>
          </a:prstGeom>
        </p:spPr>
        <p:txBody>
          <a:bodyPr vert="horz" lIns="0" tIns="0" rIns="0" bIns="0" rtlCol="0" anchor="ctr">
            <a:noAutofit/>
          </a:bodyPr>
          <a:lstStyle/>
          <a:p>
            <a:r>
              <a:rPr lang="en-US" dirty="0"/>
              <a:t>click to edit</a:t>
            </a:r>
            <a:br>
              <a:rPr lang="en-US" dirty="0"/>
            </a:br>
            <a:r>
              <a:rPr lang="en-US" dirty="0"/>
              <a:t>master title style</a:t>
            </a:r>
          </a:p>
        </p:txBody>
      </p:sp>
      <p:sp>
        <p:nvSpPr>
          <p:cNvPr id="3" name="Text Placeholder 2"/>
          <p:cNvSpPr>
            <a:spLocks noGrp="1"/>
          </p:cNvSpPr>
          <p:nvPr>
            <p:ph type="body" idx="1"/>
          </p:nvPr>
        </p:nvSpPr>
        <p:spPr>
          <a:xfrm>
            <a:off x="609600" y="1469790"/>
            <a:ext cx="10972800" cy="32951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2532D91D-BE58-5841-8B06-BE097F2C02F8}"/>
              </a:ext>
            </a:extLst>
          </p:cNvPr>
          <p:cNvSpPr>
            <a:spLocks noGrp="1"/>
          </p:cNvSpPr>
          <p:nvPr>
            <p:ph type="ftr" sz="quarter" idx="3"/>
          </p:nvPr>
        </p:nvSpPr>
        <p:spPr>
          <a:xfrm>
            <a:off x="1297366" y="6527567"/>
            <a:ext cx="4114800" cy="182880"/>
          </a:xfrm>
          <a:prstGeom prst="rect">
            <a:avLst/>
          </a:prstGeom>
        </p:spPr>
        <p:txBody>
          <a:bodyPr vert="horz" lIns="0" tIns="45720" rIns="0" bIns="45720" rtlCol="0" anchor="ctr"/>
          <a:lstStyle>
            <a:lvl1pPr algn="l">
              <a:defRPr sz="1000" b="0" i="0">
                <a:solidFill>
                  <a:schemeClr val="tx1">
                    <a:tint val="75000"/>
                  </a:schemeClr>
                </a:solidFill>
                <a:latin typeface="Avenir Book" panose="02000503020000020003" pitchFamily="2" charset="0"/>
              </a:defRPr>
            </a:lvl1pPr>
          </a:lstStyle>
          <a:p>
            <a:r>
              <a:rPr lang="en-US"/>
              <a:t>© Glenbrook Partners, LLC 2023</a:t>
            </a:r>
            <a:endParaRPr lang="en-US" dirty="0"/>
          </a:p>
        </p:txBody>
      </p:sp>
      <p:sp>
        <p:nvSpPr>
          <p:cNvPr id="5" name="Slide Number Placeholder 4">
            <a:extLst>
              <a:ext uri="{FF2B5EF4-FFF2-40B4-BE49-F238E27FC236}">
                <a16:creationId xmlns:a16="http://schemas.microsoft.com/office/drawing/2014/main" id="{973667CB-7443-F04D-8D53-0D3A840E0695}"/>
              </a:ext>
            </a:extLst>
          </p:cNvPr>
          <p:cNvSpPr>
            <a:spLocks noGrp="1"/>
          </p:cNvSpPr>
          <p:nvPr>
            <p:ph type="sldNum" sz="quarter" idx="4"/>
          </p:nvPr>
        </p:nvSpPr>
        <p:spPr>
          <a:xfrm>
            <a:off x="11076519" y="6512327"/>
            <a:ext cx="505881" cy="213360"/>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097F3099-CFFF-D54D-B818-93F1AB56C116}" type="slidenum">
              <a:rPr lang="en-US" smtClean="0"/>
              <a:pPr/>
              <a:t>‹#›</a:t>
            </a:fld>
            <a:endParaRPr lang="en-US"/>
          </a:p>
        </p:txBody>
      </p:sp>
      <p:sp>
        <p:nvSpPr>
          <p:cNvPr id="6" name="Date Placeholder 5">
            <a:extLst>
              <a:ext uri="{FF2B5EF4-FFF2-40B4-BE49-F238E27FC236}">
                <a16:creationId xmlns:a16="http://schemas.microsoft.com/office/drawing/2014/main" id="{2621CC9F-2CF3-344E-AF87-2E8B0626AA7D}"/>
              </a:ext>
            </a:extLst>
          </p:cNvPr>
          <p:cNvSpPr>
            <a:spLocks noGrp="1"/>
          </p:cNvSpPr>
          <p:nvPr>
            <p:ph type="dt" sz="half" idx="2"/>
          </p:nvPr>
        </p:nvSpPr>
        <p:spPr>
          <a:xfrm>
            <a:off x="632618" y="6527567"/>
            <a:ext cx="656897" cy="182880"/>
          </a:xfrm>
          <a:prstGeom prst="rect">
            <a:avLst/>
          </a:prstGeom>
        </p:spPr>
        <p:txBody>
          <a:bodyPr vert="horz" lIns="91440" tIns="45720" rIns="91440" bIns="45720" rtlCol="0" anchor="ctr"/>
          <a:lstStyle>
            <a:lvl1pPr algn="r">
              <a:defRPr sz="1000" b="0" i="0">
                <a:solidFill>
                  <a:schemeClr val="tx1">
                    <a:tint val="75000"/>
                  </a:schemeClr>
                </a:solidFill>
                <a:latin typeface="Avenir Book" panose="02000503020000020003" pitchFamily="2" charset="0"/>
              </a:defRPr>
            </a:lvl1pPr>
          </a:lstStyle>
          <a:p>
            <a:fld id="{10E34FB5-9C91-D548-9AD4-CDCD6621B4C0}" type="datetime1">
              <a:rPr lang="en-US" smtClean="0"/>
              <a:t>4/25/25</a:t>
            </a:fld>
            <a:endParaRPr lang="en-US" dirty="0"/>
          </a:p>
        </p:txBody>
      </p:sp>
      <p:pic>
        <p:nvPicPr>
          <p:cNvPr id="9" name="Picture 8">
            <a:extLst>
              <a:ext uri="{FF2B5EF4-FFF2-40B4-BE49-F238E27FC236}">
                <a16:creationId xmlns:a16="http://schemas.microsoft.com/office/drawing/2014/main" id="{1D9A361A-6C75-0141-96B5-2C1084225B8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454244" y="6504707"/>
            <a:ext cx="1517073" cy="228600"/>
          </a:xfrm>
          <a:prstGeom prst="rect">
            <a:avLst/>
          </a:prstGeom>
        </p:spPr>
      </p:pic>
    </p:spTree>
    <p:extLst>
      <p:ext uri="{BB962C8B-B14F-4D97-AF65-F5344CB8AC3E}">
        <p14:creationId xmlns:p14="http://schemas.microsoft.com/office/powerpoint/2010/main" val="3777297127"/>
      </p:ext>
    </p:extLst>
  </p:cSld>
  <p:clrMap bg1="lt1" tx1="dk1" bg2="lt2" tx2="dk2" accent1="accent1" accent2="accent2" accent3="accent3" accent4="accent4" accent5="accent5" accent6="accent6" hlink="hlink" folHlink="folHlink"/>
  <p:sldLayoutIdLst>
    <p:sldLayoutId id="2147483686" r:id="rId1"/>
    <p:sldLayoutId id="2147483683" r:id="rId2"/>
    <p:sldLayoutId id="2147483658" r:id="rId3"/>
    <p:sldLayoutId id="2147483655" r:id="rId4"/>
    <p:sldLayoutId id="2147483652" r:id="rId5"/>
    <p:sldLayoutId id="2147483665" r:id="rId6"/>
    <p:sldLayoutId id="2147483654" r:id="rId7"/>
    <p:sldLayoutId id="2147483651" r:id="rId8"/>
    <p:sldLayoutId id="2147483685" r:id="rId9"/>
    <p:sldLayoutId id="2147483659" r:id="rId10"/>
    <p:sldLayoutId id="2147483661" r:id="rId11"/>
    <p:sldLayoutId id="2147483663" r:id="rId12"/>
    <p:sldLayoutId id="2147483664" r:id="rId13"/>
    <p:sldLayoutId id="2147483656" r:id="rId14"/>
  </p:sldLayoutIdLst>
  <p:hf hdr="0" ftr="0"/>
  <p:txStyles>
    <p:titleStyle>
      <a:lvl1pPr algn="l" defTabSz="914400" rtl="0" eaLnBrk="1" latinLnBrk="0" hangingPunct="1">
        <a:lnSpc>
          <a:spcPct val="100000"/>
        </a:lnSpc>
        <a:spcBef>
          <a:spcPct val="0"/>
        </a:spcBef>
        <a:buNone/>
        <a:defRPr sz="2400" b="0" i="0" kern="1200">
          <a:solidFill>
            <a:srgbClr val="C1131E"/>
          </a:solidFill>
          <a:latin typeface="Avenir Book" panose="02000503020000020003" pitchFamily="2" charset="0"/>
          <a:ea typeface="+mj-ea"/>
          <a:cs typeface="Avenir Book" panose="02000503020000020003" pitchFamily="2" charset="0"/>
        </a:defRPr>
      </a:lvl1pPr>
    </p:titleStyle>
    <p:bodyStyle>
      <a:lvl1pPr marL="236538" indent="-236538" algn="l" defTabSz="914400" rtl="0" eaLnBrk="1" latinLnBrk="0" hangingPunct="1">
        <a:lnSpc>
          <a:spcPct val="100000"/>
        </a:lnSpc>
        <a:spcBef>
          <a:spcPts val="600"/>
        </a:spcBef>
        <a:spcAft>
          <a:spcPts val="60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461963"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Next" panose="020B0503020202020204" pitchFamily="34"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3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mericasmi.com/insights/payment-initiation-brazil-bank-accounts-into-payment-credential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openfinancebrasil.atlassian.net/wiki/spaces/OF/overview?homepageId=17367041" TargetMode="External"/><Relationship Id="rId13" Type="http://schemas.openxmlformats.org/officeDocument/2006/relationships/hyperlink" Target="https://ec.europa.eu/commission/presscorner/detail/en/qanda_19_5555" TargetMode="External"/><Relationship Id="rId18" Type="http://schemas.openxmlformats.org/officeDocument/2006/relationships/hyperlink" Target="https://fastpayments.worldbank.org/sites/default/files/2021-10/World_Bank_FPS_India_IMPS_and_UPI_Case_Study.pdf" TargetMode="External"/><Relationship Id="rId3" Type="http://schemas.openxmlformats.org/officeDocument/2006/relationships/hyperlink" Target="https://static.googleusercontent.com/media/pay.google.com/en/about/business/static/data/gpay-open-banking-whitepaper.pdf" TargetMode="External"/><Relationship Id="rId21" Type="http://schemas.openxmlformats.org/officeDocument/2006/relationships/hyperlink" Target="https://www.openbanking.org.uk/api-performance/" TargetMode="External"/><Relationship Id="rId7" Type="http://schemas.openxmlformats.org/officeDocument/2006/relationships/hyperlink" Target="https://init.org.br/" TargetMode="External"/><Relationship Id="rId12" Type="http://schemas.openxmlformats.org/officeDocument/2006/relationships/hyperlink" Target="https://fastpayments.worldbank.org/sites/default/files/2022-05/Brazil_Pix_Case_Study_May_2022_0.pdf" TargetMode="External"/><Relationship Id="rId17" Type="http://schemas.openxmlformats.org/officeDocument/2006/relationships/hyperlink" Target="https://www.npci.org.in/what-we-do/upi/roles-responsibilities" TargetMode="External"/><Relationship Id="rId2" Type="http://schemas.openxmlformats.org/officeDocument/2006/relationships/hyperlink" Target="https://www.cgap.org/sites/default/files/publications/Starting%20the%20Transaction-compressed.pdf" TargetMode="External"/><Relationship Id="rId16" Type="http://schemas.openxmlformats.org/officeDocument/2006/relationships/hyperlink" Target="https://www.elibrary.imf.org/view/journals/001/2021/052/001.2021.issue-052-en.xml" TargetMode="External"/><Relationship Id="rId20" Type="http://schemas.openxmlformats.org/officeDocument/2006/relationships/hyperlink" Target="https://openbankinguk.github.io/read-write-api-site3/v3.1.10/profiles/read-write-data-api-profile.html" TargetMode="External"/><Relationship Id="rId1" Type="http://schemas.openxmlformats.org/officeDocument/2006/relationships/slideLayout" Target="../slideLayouts/slideLayout2.xml"/><Relationship Id="rId6" Type="http://schemas.openxmlformats.org/officeDocument/2006/relationships/hyperlink" Target="https://www.cdr.gov.au/" TargetMode="External"/><Relationship Id="rId11" Type="http://schemas.openxmlformats.org/officeDocument/2006/relationships/hyperlink" Target="https://www.bcb.gov.br/en/financialstability/open_finance" TargetMode="External"/><Relationship Id="rId5" Type="http://schemas.openxmlformats.org/officeDocument/2006/relationships/hyperlink" Target="https://www.accc.gov.au/by-industry/banking-and-finance/the-consumer-data-right" TargetMode="External"/><Relationship Id="rId15" Type="http://schemas.openxmlformats.org/officeDocument/2006/relationships/hyperlink" Target="https://static.googleusercontent.com/media/pay.google.com/en/about/business/static/data/GPay_RTP_2019.pdf" TargetMode="External"/><Relationship Id="rId10" Type="http://schemas.openxmlformats.org/officeDocument/2006/relationships/hyperlink" Target="https://openfinancebrasil.org.br/" TargetMode="External"/><Relationship Id="rId19" Type="http://schemas.openxmlformats.org/officeDocument/2006/relationships/hyperlink" Target="https://standards.openbanking.org.uk/api-specifications/latest/" TargetMode="External"/><Relationship Id="rId4" Type="http://schemas.openxmlformats.org/officeDocument/2006/relationships/hyperlink" Target="https://payto.com.au/wp-content/uploads/2022/06/PayTo-Service-Overview-Nov-2021-2.0-2.pdf" TargetMode="External"/><Relationship Id="rId9" Type="http://schemas.openxmlformats.org/officeDocument/2006/relationships/hyperlink" Target="https://www.bcb.gov.br/estabilidadefinanceira/forumpagamentosinstantaneos" TargetMode="External"/><Relationship Id="rId14" Type="http://schemas.openxmlformats.org/officeDocument/2006/relationships/hyperlink" Target="https://fastpayments.worldbank.org/sites/default/files/2021-10/World_Bank_FPS_Europe_SCT%20Inst_Case_Study.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B4E2-B8F4-E44C-9F17-ACD98C6BBE8D}"/>
              </a:ext>
            </a:extLst>
          </p:cNvPr>
          <p:cNvSpPr>
            <a:spLocks noGrp="1"/>
          </p:cNvSpPr>
          <p:nvPr>
            <p:ph type="title"/>
          </p:nvPr>
        </p:nvSpPr>
        <p:spPr/>
        <p:txBody>
          <a:bodyPr/>
          <a:lstStyle/>
          <a:p>
            <a:pPr>
              <a:spcBef>
                <a:spcPts val="1200"/>
              </a:spcBef>
            </a:pPr>
            <a:r>
              <a:rPr lang="en-US" sz="3200" dirty="0"/>
              <a:t>Overview of Open Banking and Payment Initiation in IPS:  </a:t>
            </a:r>
            <a:r>
              <a:rPr lang="en-US" sz="2800" dirty="0">
                <a:solidFill>
                  <a:schemeClr val="accent1"/>
                </a:solidFill>
              </a:rPr>
              <a:t>The experiences in Australia, Brazil, Europe and India</a:t>
            </a:r>
            <a:endParaRPr lang="en-US" sz="2800" i="1" dirty="0">
              <a:solidFill>
                <a:schemeClr val="accent1"/>
              </a:solidFill>
            </a:endParaRPr>
          </a:p>
        </p:txBody>
      </p:sp>
      <p:sp>
        <p:nvSpPr>
          <p:cNvPr id="3" name="Text Placeholder 2">
            <a:extLst>
              <a:ext uri="{FF2B5EF4-FFF2-40B4-BE49-F238E27FC236}">
                <a16:creationId xmlns:a16="http://schemas.microsoft.com/office/drawing/2014/main" id="{4F152ABE-63A1-354C-A49C-92C6F7234C1D}"/>
              </a:ext>
            </a:extLst>
          </p:cNvPr>
          <p:cNvSpPr>
            <a:spLocks noGrp="1"/>
          </p:cNvSpPr>
          <p:nvPr>
            <p:ph type="body" idx="28"/>
          </p:nvPr>
        </p:nvSpPr>
        <p:spPr/>
        <p:txBody>
          <a:bodyPr/>
          <a:lstStyle/>
          <a:p>
            <a:r>
              <a:rPr lang="en-US" dirty="0"/>
              <a:t>2023</a:t>
            </a:r>
          </a:p>
        </p:txBody>
      </p:sp>
    </p:spTree>
    <p:extLst>
      <p:ext uri="{BB962C8B-B14F-4D97-AF65-F5344CB8AC3E}">
        <p14:creationId xmlns:p14="http://schemas.microsoft.com/office/powerpoint/2010/main" val="239789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DFFA7E-64FE-B3A3-E114-717E427AAD27}"/>
              </a:ext>
            </a:extLst>
          </p:cNvPr>
          <p:cNvSpPr>
            <a:spLocks noGrp="1"/>
          </p:cNvSpPr>
          <p:nvPr>
            <p:ph type="title"/>
          </p:nvPr>
        </p:nvSpPr>
        <p:spPr/>
        <p:txBody>
          <a:bodyPr/>
          <a:lstStyle/>
          <a:p>
            <a:r>
              <a:rPr lang="en-US" dirty="0"/>
              <a:t>Overview of Open Banking and Payment Initiation in Brazil</a:t>
            </a:r>
          </a:p>
        </p:txBody>
      </p:sp>
      <p:sp>
        <p:nvSpPr>
          <p:cNvPr id="5" name="Content Placeholder 4">
            <a:extLst>
              <a:ext uri="{FF2B5EF4-FFF2-40B4-BE49-F238E27FC236}">
                <a16:creationId xmlns:a16="http://schemas.microsoft.com/office/drawing/2014/main" id="{031E79ED-8791-1C6C-2CA9-3D91B2DDA8EC}"/>
              </a:ext>
            </a:extLst>
          </p:cNvPr>
          <p:cNvSpPr>
            <a:spLocks noGrp="1"/>
          </p:cNvSpPr>
          <p:nvPr>
            <p:ph sz="quarter" idx="10"/>
          </p:nvPr>
        </p:nvSpPr>
        <p:spPr/>
        <p:txBody>
          <a:bodyPr/>
          <a:lstStyle/>
          <a:p>
            <a:pPr marL="0" indent="0">
              <a:buNone/>
            </a:pPr>
            <a:r>
              <a:rPr lang="en-US" sz="1400" dirty="0"/>
              <a:t>Brazil has a robust Open Banking environment that enables the standardized sharing of data and services through APIs, bringing  innovation and promoting competition in Brazil’s financial system. Since February of 2021, Brazil’s Central Bank (BCB) has been implementing Open Banking (referred to as “Open Finance” in Brazil) in a 4 phased approach:</a:t>
            </a:r>
          </a:p>
          <a:p>
            <a:pPr marL="0" indent="0">
              <a:spcBef>
                <a:spcPts val="900"/>
              </a:spcBef>
              <a:buNone/>
            </a:pPr>
            <a:r>
              <a:rPr lang="en-US" sz="1400" b="1" dirty="0">
                <a:latin typeface="Avenir Black" panose="02000503020000020003" pitchFamily="2" charset="0"/>
              </a:rPr>
              <a:t>Phase 1: </a:t>
            </a:r>
            <a:r>
              <a:rPr lang="en-US" sz="1400" dirty="0"/>
              <a:t>Standardized data - financial institutions provide information about products and services, including the fees/tariffs, in a standardized way enabling the comparison of financial products and services.</a:t>
            </a:r>
          </a:p>
          <a:p>
            <a:pPr marL="0" indent="0">
              <a:spcBef>
                <a:spcPts val="300"/>
              </a:spcBef>
              <a:buNone/>
            </a:pPr>
            <a:r>
              <a:rPr lang="en-US" sz="1400" b="1" dirty="0">
                <a:latin typeface="Avenir Black" panose="02000503020000020003" pitchFamily="2" charset="0"/>
              </a:rPr>
              <a:t>Phase 2: </a:t>
            </a:r>
            <a:r>
              <a:rPr lang="en-US" sz="1400" dirty="0"/>
              <a:t>Sharing of some customer data - the consumer can provide permissioned access to some of their data (e.g., account transactions), and can revoke the access at any time.</a:t>
            </a:r>
          </a:p>
          <a:p>
            <a:pPr marL="0" indent="0">
              <a:spcBef>
                <a:spcPts val="300"/>
              </a:spcBef>
              <a:buNone/>
            </a:pPr>
            <a:r>
              <a:rPr lang="en-US" sz="1400" b="1" dirty="0">
                <a:latin typeface="Avenir Black" panose="02000503020000020003" pitchFamily="2" charset="0"/>
              </a:rPr>
              <a:t>Phase 3: </a:t>
            </a:r>
            <a:r>
              <a:rPr lang="en-US" sz="1400" dirty="0"/>
              <a:t>Services - </a:t>
            </a:r>
            <a:r>
              <a:rPr lang="en-US" sz="1400" b="1" dirty="0">
                <a:latin typeface="Avenir Black" panose="02000503020000020003" pitchFamily="2" charset="0"/>
              </a:rPr>
              <a:t>consumers can access financial services through third-parties (e.g., payment initiation)</a:t>
            </a:r>
            <a:r>
              <a:rPr lang="en-US" sz="1400" dirty="0"/>
              <a:t>.</a:t>
            </a:r>
          </a:p>
          <a:p>
            <a:pPr marL="0" indent="0">
              <a:spcBef>
                <a:spcPts val="300"/>
              </a:spcBef>
              <a:buNone/>
            </a:pPr>
            <a:r>
              <a:rPr lang="en-US" sz="1400" b="1" dirty="0">
                <a:latin typeface="Avenir Black" panose="02000503020000020003" pitchFamily="2" charset="0"/>
              </a:rPr>
              <a:t>Phase 4: </a:t>
            </a:r>
            <a:r>
              <a:rPr lang="en-US" sz="1400" dirty="0"/>
              <a:t>Expansion of data sharing - inclusion of new data that can be shared, in addition to new products and services</a:t>
            </a:r>
          </a:p>
          <a:p>
            <a:pPr marL="0" indent="0" algn="l">
              <a:spcBef>
                <a:spcPts val="300"/>
              </a:spcBef>
              <a:buNone/>
            </a:pPr>
            <a:endParaRPr lang="en-US" sz="1400" b="1" dirty="0">
              <a:latin typeface="Avenir Black" panose="02000503020000020003" pitchFamily="2" charset="0"/>
            </a:endParaRPr>
          </a:p>
          <a:p>
            <a:pPr marL="0" indent="0" algn="l">
              <a:spcBef>
                <a:spcPts val="300"/>
              </a:spcBef>
              <a:buNone/>
            </a:pPr>
            <a:r>
              <a:rPr lang="en-US" sz="1400" b="1" dirty="0">
                <a:latin typeface="Avenir Black" panose="02000503020000020003" pitchFamily="2" charset="0"/>
              </a:rPr>
              <a:t>Key elements of Brazil’s Open Finance:</a:t>
            </a:r>
          </a:p>
          <a:p>
            <a:pPr algn="l">
              <a:spcBef>
                <a:spcPts val="300"/>
              </a:spcBef>
            </a:pPr>
            <a:r>
              <a:rPr lang="en-US" sz="1400" b="1" dirty="0"/>
              <a:t>Prior consent from the customer: </a:t>
            </a:r>
            <a:r>
              <a:rPr lang="en-US" sz="1400" dirty="0"/>
              <a:t>Participating institutions must have the customer’s consent, authentication, confirmation</a:t>
            </a:r>
          </a:p>
          <a:p>
            <a:pPr algn="l">
              <a:spcBef>
                <a:spcPts val="300"/>
              </a:spcBef>
            </a:pPr>
            <a:r>
              <a:rPr lang="en-US" sz="1400" b="1" dirty="0"/>
              <a:t>Reciprocity: </a:t>
            </a:r>
            <a:r>
              <a:rPr lang="en-US" sz="1400" dirty="0"/>
              <a:t>All institutions receiving data must also share data and services </a:t>
            </a:r>
          </a:p>
          <a:p>
            <a:pPr algn="l">
              <a:spcBef>
                <a:spcPts val="300"/>
              </a:spcBef>
            </a:pPr>
            <a:r>
              <a:rPr lang="en-US" sz="1400" b="1" dirty="0"/>
              <a:t>Governance: </a:t>
            </a:r>
            <a:r>
              <a:rPr lang="en-US" sz="1400" dirty="0"/>
              <a:t>Mandated by BCB’s regulation, three groups (combined into one industry association) are responsible for implementing Open Finance: Deliberative Council, Secretariat and Technical Group</a:t>
            </a:r>
          </a:p>
          <a:p>
            <a:pPr algn="l">
              <a:spcBef>
                <a:spcPts val="300"/>
              </a:spcBef>
            </a:pPr>
            <a:r>
              <a:rPr lang="en-US" sz="1400" b="1" dirty="0"/>
              <a:t>Mandatory Participation for key Open Banking services: </a:t>
            </a:r>
          </a:p>
          <a:p>
            <a:pPr lvl="1"/>
            <a:r>
              <a:rPr lang="en-US" sz="1200" dirty="0"/>
              <a:t>Data sharing: Banks and other institutions that are equal to or greater than 1% of Gross Domestic Product (GDP) and banks that conduct relevant international activity, (regardless of the size of the institution) </a:t>
            </a:r>
          </a:p>
          <a:p>
            <a:pPr lvl="1">
              <a:spcBef>
                <a:spcPts val="300"/>
              </a:spcBef>
            </a:pPr>
            <a:r>
              <a:rPr lang="en-US" sz="1200" dirty="0"/>
              <a:t>Sharing of the service of initiating payment transactions: all institutions providing a customer's deposit, savings or pre-paid payment account, and payment initiation service providers</a:t>
            </a:r>
          </a:p>
          <a:p>
            <a:pPr marL="0" indent="0">
              <a:buNone/>
            </a:pPr>
            <a:endParaRPr lang="en-US" sz="1400" dirty="0"/>
          </a:p>
          <a:p>
            <a:pPr marL="0" indent="0">
              <a:buNone/>
            </a:pPr>
            <a:endParaRPr lang="en-US" sz="1400" dirty="0"/>
          </a:p>
        </p:txBody>
      </p:sp>
      <p:sp>
        <p:nvSpPr>
          <p:cNvPr id="6" name="Text Placeholder 5">
            <a:extLst>
              <a:ext uri="{FF2B5EF4-FFF2-40B4-BE49-F238E27FC236}">
                <a16:creationId xmlns:a16="http://schemas.microsoft.com/office/drawing/2014/main" id="{F77287E0-FEEF-7007-20B3-00558C81DE63}"/>
              </a:ext>
            </a:extLst>
          </p:cNvPr>
          <p:cNvSpPr>
            <a:spLocks noGrp="1"/>
          </p:cNvSpPr>
          <p:nvPr>
            <p:ph type="body" idx="28"/>
          </p:nvPr>
        </p:nvSpPr>
        <p:spPr/>
        <p:txBody>
          <a:bodyPr/>
          <a:lstStyle/>
          <a:p>
            <a:endParaRPr lang="en-US"/>
          </a:p>
        </p:txBody>
      </p:sp>
      <p:sp>
        <p:nvSpPr>
          <p:cNvPr id="8" name="TextBox 7">
            <a:extLst>
              <a:ext uri="{FF2B5EF4-FFF2-40B4-BE49-F238E27FC236}">
                <a16:creationId xmlns:a16="http://schemas.microsoft.com/office/drawing/2014/main" id="{A373B7E3-8153-BE32-8214-D128D18E8A46}"/>
              </a:ext>
            </a:extLst>
          </p:cNvPr>
          <p:cNvSpPr txBox="1"/>
          <p:nvPr/>
        </p:nvSpPr>
        <p:spPr>
          <a:xfrm>
            <a:off x="609600" y="6352319"/>
            <a:ext cx="3102864" cy="176267"/>
          </a:xfrm>
          <a:prstGeom prst="rect">
            <a:avLst/>
          </a:prstGeom>
          <a:noFill/>
        </p:spPr>
        <p:txBody>
          <a:bodyPr wrap="square" lIns="0" tIns="0" rIns="0" bIns="0" rtlCol="0">
            <a:spAutoFit/>
          </a:bodyPr>
          <a:lstStyle/>
          <a:p>
            <a:pPr>
              <a:lnSpc>
                <a:spcPct val="120000"/>
              </a:lnSpc>
            </a:pPr>
            <a:r>
              <a:rPr lang="en-US" sz="1000" dirty="0">
                <a:solidFill>
                  <a:schemeClr val="tx2"/>
                </a:solidFill>
                <a:latin typeface="Avenir Book" panose="02000503020000020003" pitchFamily="2" charset="0"/>
              </a:rPr>
              <a:t>Sources: BCB, Brazil’s Open Finance</a:t>
            </a:r>
          </a:p>
        </p:txBody>
      </p:sp>
      <p:pic>
        <p:nvPicPr>
          <p:cNvPr id="1026" name="Picture 2" descr="Home - Open Finance Brasil">
            <a:extLst>
              <a:ext uri="{FF2B5EF4-FFF2-40B4-BE49-F238E27FC236}">
                <a16:creationId xmlns:a16="http://schemas.microsoft.com/office/drawing/2014/main" id="{CD801C95-550C-799D-5D3C-589A1B146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1256" y="498433"/>
            <a:ext cx="2681144" cy="43196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0DB0F852-D77D-C59B-5800-27D34D1E3E8D}"/>
              </a:ext>
            </a:extLst>
          </p:cNvPr>
          <p:cNvSpPr>
            <a:spLocks noGrp="1"/>
          </p:cNvSpPr>
          <p:nvPr>
            <p:ph type="sldNum" sz="quarter" idx="4"/>
          </p:nvPr>
        </p:nvSpPr>
        <p:spPr/>
        <p:txBody>
          <a:bodyPr/>
          <a:lstStyle/>
          <a:p>
            <a:fld id="{097F3099-CFFF-D54D-B818-93F1AB56C116}" type="slidenum">
              <a:rPr lang="en-US" smtClean="0"/>
              <a:pPr/>
              <a:t>10</a:t>
            </a:fld>
            <a:endParaRPr lang="en-US" dirty="0"/>
          </a:p>
        </p:txBody>
      </p:sp>
    </p:spTree>
    <p:extLst>
      <p:ext uri="{BB962C8B-B14F-4D97-AF65-F5344CB8AC3E}">
        <p14:creationId xmlns:p14="http://schemas.microsoft.com/office/powerpoint/2010/main" val="38700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E94978C-7ACB-7E47-EC48-C05458ED6BAB}"/>
              </a:ext>
            </a:extLst>
          </p:cNvPr>
          <p:cNvSpPr txBox="1"/>
          <p:nvPr/>
        </p:nvSpPr>
        <p:spPr>
          <a:xfrm>
            <a:off x="7467600" y="3837878"/>
            <a:ext cx="4419599" cy="2514439"/>
          </a:xfrm>
          <a:prstGeom prst="rect">
            <a:avLst/>
          </a:prstGeom>
          <a:solidFill>
            <a:schemeClr val="accent3">
              <a:lumMod val="20000"/>
              <a:lumOff val="80000"/>
            </a:schemeClr>
          </a:solidFill>
        </p:spPr>
        <p:txBody>
          <a:bodyPr wrap="square">
            <a:noAutofit/>
          </a:bodyPr>
          <a:lstStyle/>
          <a:p>
            <a:endParaRPr lang="en-US" sz="1200" dirty="0">
              <a:solidFill>
                <a:schemeClr val="tx2"/>
              </a:solidFill>
              <a:latin typeface="Avenir Book" panose="02000503020000020003" pitchFamily="2" charset="0"/>
            </a:endParaRPr>
          </a:p>
        </p:txBody>
      </p:sp>
      <p:sp>
        <p:nvSpPr>
          <p:cNvPr id="2" name="Title 1">
            <a:extLst>
              <a:ext uri="{FF2B5EF4-FFF2-40B4-BE49-F238E27FC236}">
                <a16:creationId xmlns:a16="http://schemas.microsoft.com/office/drawing/2014/main" id="{DB433B9F-7BE4-00A1-8122-001F8B1653BE}"/>
              </a:ext>
            </a:extLst>
          </p:cNvPr>
          <p:cNvSpPr>
            <a:spLocks noGrp="1"/>
          </p:cNvSpPr>
          <p:nvPr>
            <p:ph type="title"/>
          </p:nvPr>
        </p:nvSpPr>
        <p:spPr/>
        <p:txBody>
          <a:bodyPr/>
          <a:lstStyle/>
          <a:p>
            <a:r>
              <a:rPr lang="en-US" dirty="0"/>
              <a:t>Brazil allows multiple entities to undertake the role of Payment Initiation Service Provider (PISP) </a:t>
            </a:r>
          </a:p>
        </p:txBody>
      </p:sp>
      <p:sp>
        <p:nvSpPr>
          <p:cNvPr id="3" name="Content Placeholder 2">
            <a:extLst>
              <a:ext uri="{FF2B5EF4-FFF2-40B4-BE49-F238E27FC236}">
                <a16:creationId xmlns:a16="http://schemas.microsoft.com/office/drawing/2014/main" id="{C1F41A50-1ECA-76CF-87AD-09A04CB5C900}"/>
              </a:ext>
            </a:extLst>
          </p:cNvPr>
          <p:cNvSpPr>
            <a:spLocks noGrp="1"/>
          </p:cNvSpPr>
          <p:nvPr>
            <p:ph sz="quarter" idx="10"/>
          </p:nvPr>
        </p:nvSpPr>
        <p:spPr>
          <a:xfrm>
            <a:off x="609600" y="1596231"/>
            <a:ext cx="10972800" cy="2081637"/>
          </a:xfrm>
        </p:spPr>
        <p:txBody>
          <a:bodyPr/>
          <a:lstStyle/>
          <a:p>
            <a:pPr marL="0" indent="0">
              <a:spcBef>
                <a:spcPts val="600"/>
              </a:spcBef>
              <a:buNone/>
            </a:pPr>
            <a:r>
              <a:rPr lang="en-US" sz="1400" dirty="0"/>
              <a:t>The Central Bank of Brazil (BCB) allows for two paths to providing payment initiation services:</a:t>
            </a:r>
          </a:p>
          <a:p>
            <a:pPr marL="342900" indent="-342900">
              <a:spcBef>
                <a:spcPts val="600"/>
              </a:spcBef>
              <a:buFont typeface="+mj-lt"/>
              <a:buAutoNum type="arabicPeriod"/>
            </a:pPr>
            <a:r>
              <a:rPr lang="en-US" sz="1400" dirty="0"/>
              <a:t>Any authorized Financial Institution or "Payment Institution" (banks and non-banks licensed to participate in Pix) can provide payment initiation services in addition to the other services they are allowed to provide (with 90 days notice to the BCB).</a:t>
            </a:r>
          </a:p>
          <a:p>
            <a:pPr marL="342900" indent="-342900">
              <a:spcBef>
                <a:spcPts val="600"/>
              </a:spcBef>
              <a:buFont typeface="+mj-lt"/>
              <a:buAutoNum type="arabicPeriod"/>
            </a:pPr>
            <a:r>
              <a:rPr lang="en-US" sz="1400" dirty="0"/>
              <a:t>Entities whose main activity is payment initiation services are referred to as either “Payment initiation service provider (PISP)” ”Payment Transaction Initiator.”</a:t>
            </a:r>
          </a:p>
          <a:p>
            <a:pPr marL="685800" lvl="1" indent="-228600"/>
            <a:r>
              <a:rPr lang="en-US" sz="1200" dirty="0"/>
              <a:t>PISPs were created in Brazil’s general Open Banking regulation, which is not specific to the Pix IPS</a:t>
            </a:r>
          </a:p>
          <a:p>
            <a:pPr lvl="1"/>
            <a:r>
              <a:rPr lang="en-US" sz="1200" dirty="0"/>
              <a:t>PISPs must be authorized by The Central Bank of Brazil to operate as payment initiators</a:t>
            </a:r>
          </a:p>
          <a:p>
            <a:pPr lvl="1"/>
            <a:r>
              <a:rPr lang="en-US" sz="1200" dirty="0"/>
              <a:t>PISPs require "indirect access" to the DICT directory through a participant that has direct access</a:t>
            </a:r>
            <a:r>
              <a:rPr lang="en-US" sz="1400" dirty="0"/>
              <a:t> </a:t>
            </a:r>
            <a:endParaRPr lang="en-US" sz="1600" b="0" i="0" u="none" strike="noStrike" dirty="0">
              <a:solidFill>
                <a:srgbClr val="000000"/>
              </a:solidFill>
              <a:effectLst/>
              <a:latin typeface="Arial" panose="020B0604020202020204" pitchFamily="34" charset="0"/>
            </a:endParaRPr>
          </a:p>
          <a:p>
            <a:endParaRPr lang="en-US" dirty="0"/>
          </a:p>
        </p:txBody>
      </p:sp>
      <p:sp>
        <p:nvSpPr>
          <p:cNvPr id="17" name="Text Placeholder 16">
            <a:extLst>
              <a:ext uri="{FF2B5EF4-FFF2-40B4-BE49-F238E27FC236}">
                <a16:creationId xmlns:a16="http://schemas.microsoft.com/office/drawing/2014/main" id="{28EE339F-37D5-E87E-77AE-16101C2F0FC2}"/>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3E3B7B4E-F78F-5D21-397B-3857EE4F74AD}"/>
              </a:ext>
            </a:extLst>
          </p:cNvPr>
          <p:cNvSpPr>
            <a:spLocks noGrp="1"/>
          </p:cNvSpPr>
          <p:nvPr>
            <p:ph type="sldNum" sz="quarter" idx="4"/>
          </p:nvPr>
        </p:nvSpPr>
        <p:spPr/>
        <p:txBody>
          <a:bodyPr/>
          <a:lstStyle/>
          <a:p>
            <a:fld id="{097F3099-CFFF-D54D-B818-93F1AB56C116}" type="slidenum">
              <a:rPr lang="en-US" smtClean="0"/>
              <a:pPr/>
              <a:t>11</a:t>
            </a:fld>
            <a:endParaRPr lang="en-US" dirty="0"/>
          </a:p>
        </p:txBody>
      </p:sp>
      <p:graphicFrame>
        <p:nvGraphicFramePr>
          <p:cNvPr id="8" name="Chart 7">
            <a:extLst>
              <a:ext uri="{FF2B5EF4-FFF2-40B4-BE49-F238E27FC236}">
                <a16:creationId xmlns:a16="http://schemas.microsoft.com/office/drawing/2014/main" id="{CC9152B4-5043-CA84-E6BA-2AAC999AE526}"/>
              </a:ext>
            </a:extLst>
          </p:cNvPr>
          <p:cNvGraphicFramePr>
            <a:graphicFrameLocks/>
          </p:cNvGraphicFramePr>
          <p:nvPr>
            <p:extLst>
              <p:ext uri="{D42A27DB-BD31-4B8C-83A1-F6EECF244321}">
                <p14:modId xmlns:p14="http://schemas.microsoft.com/office/powerpoint/2010/main" val="723597971"/>
              </p:ext>
            </p:extLst>
          </p:nvPr>
        </p:nvGraphicFramePr>
        <p:xfrm>
          <a:off x="7302500" y="3839569"/>
          <a:ext cx="2908300" cy="25144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31F2124-0C3B-0C51-E472-0CE50D64763B}"/>
              </a:ext>
            </a:extLst>
          </p:cNvPr>
          <p:cNvSpPr txBox="1"/>
          <p:nvPr/>
        </p:nvSpPr>
        <p:spPr>
          <a:xfrm>
            <a:off x="609600" y="6352319"/>
            <a:ext cx="3102864" cy="176267"/>
          </a:xfrm>
          <a:prstGeom prst="rect">
            <a:avLst/>
          </a:prstGeom>
          <a:noFill/>
        </p:spPr>
        <p:txBody>
          <a:bodyPr wrap="square" lIns="0" tIns="0" rIns="0" bIns="0" rtlCol="0">
            <a:spAutoFit/>
          </a:bodyPr>
          <a:lstStyle/>
          <a:p>
            <a:pPr>
              <a:lnSpc>
                <a:spcPct val="120000"/>
              </a:lnSpc>
            </a:pPr>
            <a:r>
              <a:rPr lang="en-US" sz="1000" dirty="0">
                <a:solidFill>
                  <a:schemeClr val="tx2"/>
                </a:solidFill>
                <a:latin typeface="Avenir Book" panose="02000503020000020003" pitchFamily="2" charset="0"/>
              </a:rPr>
              <a:t>Sources: BCB, Brazil’s Open Finance</a:t>
            </a:r>
          </a:p>
        </p:txBody>
      </p:sp>
      <p:sp>
        <p:nvSpPr>
          <p:cNvPr id="13" name="TextBox 12">
            <a:extLst>
              <a:ext uri="{FF2B5EF4-FFF2-40B4-BE49-F238E27FC236}">
                <a16:creationId xmlns:a16="http://schemas.microsoft.com/office/drawing/2014/main" id="{7E0980CB-0FF8-694C-D4CD-204AF4EBC705}"/>
              </a:ext>
            </a:extLst>
          </p:cNvPr>
          <p:cNvSpPr txBox="1"/>
          <p:nvPr/>
        </p:nvSpPr>
        <p:spPr>
          <a:xfrm>
            <a:off x="9677400" y="3896925"/>
            <a:ext cx="1816101" cy="2308324"/>
          </a:xfrm>
          <a:prstGeom prst="rect">
            <a:avLst/>
          </a:prstGeom>
          <a:noFill/>
        </p:spPr>
        <p:txBody>
          <a:bodyPr wrap="square">
            <a:spAutoFit/>
          </a:bodyPr>
          <a:lstStyle/>
          <a:p>
            <a:r>
              <a:rPr lang="en-US" sz="1200" b="0" i="0" u="none" strike="noStrike" dirty="0">
                <a:solidFill>
                  <a:schemeClr val="tx2"/>
                </a:solidFill>
                <a:effectLst/>
                <a:latin typeface="Avenir Book" panose="02000503020000020003" pitchFamily="2" charset="0"/>
              </a:rPr>
              <a:t>Notably, many Payment Transaction Initiators are also Payment Institutions -- at least at this point in time.</a:t>
            </a:r>
          </a:p>
          <a:p>
            <a:endParaRPr lang="en-US" sz="1200" b="0" i="0" u="none" strike="noStrike" dirty="0">
              <a:solidFill>
                <a:schemeClr val="tx2"/>
              </a:solidFill>
              <a:effectLst/>
              <a:latin typeface="Avenir Book" panose="02000503020000020003" pitchFamily="2" charset="0"/>
            </a:endParaRPr>
          </a:p>
          <a:p>
            <a:r>
              <a:rPr lang="en-US" sz="1200" dirty="0">
                <a:solidFill>
                  <a:schemeClr val="tx2"/>
                </a:solidFill>
                <a:latin typeface="Avenir Book" panose="02000503020000020003" pitchFamily="2" charset="0"/>
              </a:rPr>
              <a:t>Payment initiation in Pix is relatively new (less than 18 months) and has not yet seen significant uptake in the Pix payment system </a:t>
            </a:r>
          </a:p>
        </p:txBody>
      </p:sp>
      <p:sp>
        <p:nvSpPr>
          <p:cNvPr id="15" name="TextBox 14">
            <a:extLst>
              <a:ext uri="{FF2B5EF4-FFF2-40B4-BE49-F238E27FC236}">
                <a16:creationId xmlns:a16="http://schemas.microsoft.com/office/drawing/2014/main" id="{C9C9459A-2775-C44E-61C6-25202FA1DC8A}"/>
              </a:ext>
            </a:extLst>
          </p:cNvPr>
          <p:cNvSpPr txBox="1"/>
          <p:nvPr/>
        </p:nvSpPr>
        <p:spPr>
          <a:xfrm>
            <a:off x="609600" y="5987991"/>
            <a:ext cx="6692900" cy="261610"/>
          </a:xfrm>
          <a:prstGeom prst="rect">
            <a:avLst/>
          </a:prstGeom>
          <a:noFill/>
        </p:spPr>
        <p:txBody>
          <a:bodyPr wrap="square">
            <a:spAutoFit/>
          </a:bodyPr>
          <a:lstStyle/>
          <a:p>
            <a:r>
              <a:rPr lang="en-US" sz="1100" dirty="0">
                <a:solidFill>
                  <a:schemeClr val="tx2"/>
                </a:solidFill>
                <a:latin typeface="Avenir Book" panose="02000503020000020003" pitchFamily="2" charset="0"/>
              </a:rPr>
              <a:t>Note: Payment initiation service provider (PISP) are allowed to "initiate" both purchases and transfers. </a:t>
            </a:r>
          </a:p>
        </p:txBody>
      </p:sp>
      <p:sp>
        <p:nvSpPr>
          <p:cNvPr id="4" name="Content Placeholder 2">
            <a:extLst>
              <a:ext uri="{FF2B5EF4-FFF2-40B4-BE49-F238E27FC236}">
                <a16:creationId xmlns:a16="http://schemas.microsoft.com/office/drawing/2014/main" id="{A88328C1-1BAC-BCD0-89FE-2B9EFD3272B0}"/>
              </a:ext>
            </a:extLst>
          </p:cNvPr>
          <p:cNvSpPr txBox="1">
            <a:spLocks/>
          </p:cNvSpPr>
          <p:nvPr/>
        </p:nvSpPr>
        <p:spPr>
          <a:xfrm>
            <a:off x="609599" y="3740540"/>
            <a:ext cx="6388101" cy="2414678"/>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spcBef>
                <a:spcPts val="600"/>
              </a:spcBef>
              <a:buFont typeface="Arial" panose="020B0604020202020204" pitchFamily="34" charset="0"/>
              <a:buNone/>
            </a:pPr>
            <a:r>
              <a:rPr lang="en-US" sz="1400" b="1" dirty="0"/>
              <a:t>PISP responsibilities:</a:t>
            </a:r>
          </a:p>
          <a:p>
            <a:pPr marL="342900" indent="-342900">
              <a:spcBef>
                <a:spcPts val="600"/>
              </a:spcBef>
              <a:buFont typeface="+mj-lt"/>
              <a:buAutoNum type="arabicPeriod"/>
            </a:pPr>
            <a:r>
              <a:rPr lang="en-US" sz="1400" dirty="0"/>
              <a:t>Onboarding the consumer to their service, validating the end users DFSP and the specific account at the DFSP (end users confirm to their DFSP the request to onboarded by the PISP) </a:t>
            </a:r>
          </a:p>
          <a:p>
            <a:pPr marL="342900" indent="-342900">
              <a:spcBef>
                <a:spcPts val="600"/>
              </a:spcBef>
              <a:buFont typeface="+mj-lt"/>
              <a:buAutoNum type="arabicPeriod"/>
            </a:pPr>
            <a:r>
              <a:rPr lang="en-US" sz="1400" dirty="0"/>
              <a:t>Limiting payments initiated to a maximum value of 1,000 reais</a:t>
            </a:r>
          </a:p>
          <a:p>
            <a:pPr marL="0" indent="0">
              <a:buFont typeface="Arial" panose="020B0604020202020204" pitchFamily="34" charset="0"/>
              <a:buNone/>
            </a:pPr>
            <a:r>
              <a:rPr lang="en-US" sz="1400" b="1" dirty="0">
                <a:latin typeface="Avenir Black" panose="02000503020000020003" pitchFamily="2" charset="0"/>
              </a:rPr>
              <a:t>New Models are emerging in the Brazil Market: </a:t>
            </a:r>
            <a:r>
              <a:rPr lang="en-US" sz="1400" dirty="0"/>
              <a:t>PISPs as a Service provides institutions the ability to initiate payments using the infrastructure and integration of third-party PISP service providers. Companies are being established that offer this service.</a:t>
            </a:r>
          </a:p>
        </p:txBody>
      </p:sp>
    </p:spTree>
    <p:extLst>
      <p:ext uri="{BB962C8B-B14F-4D97-AF65-F5344CB8AC3E}">
        <p14:creationId xmlns:p14="http://schemas.microsoft.com/office/powerpoint/2010/main" val="2220284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B827C0-E79D-1CA8-8E7B-40F5A9318D78}"/>
              </a:ext>
            </a:extLst>
          </p:cNvPr>
          <p:cNvSpPr>
            <a:spLocks noGrp="1"/>
          </p:cNvSpPr>
          <p:nvPr>
            <p:ph type="sldNum" sz="quarter" idx="4"/>
          </p:nvPr>
        </p:nvSpPr>
        <p:spPr/>
        <p:txBody>
          <a:bodyPr/>
          <a:lstStyle/>
          <a:p>
            <a:fld id="{097F3099-CFFF-D54D-B818-93F1AB56C116}" type="slidenum">
              <a:rPr lang="en-US" smtClean="0"/>
              <a:pPr/>
              <a:t>12</a:t>
            </a:fld>
            <a:endParaRPr lang="en-US" dirty="0"/>
          </a:p>
        </p:txBody>
      </p:sp>
      <p:pic>
        <p:nvPicPr>
          <p:cNvPr id="7" name="Picture 6">
            <a:extLst>
              <a:ext uri="{FF2B5EF4-FFF2-40B4-BE49-F238E27FC236}">
                <a16:creationId xmlns:a16="http://schemas.microsoft.com/office/drawing/2014/main" id="{0E7D7132-86EB-EC04-0188-4FC04B7079BF}"/>
              </a:ext>
            </a:extLst>
          </p:cNvPr>
          <p:cNvPicPr>
            <a:picLocks noChangeAspect="1"/>
          </p:cNvPicPr>
          <p:nvPr/>
        </p:nvPicPr>
        <p:blipFill>
          <a:blip r:embed="rId2"/>
          <a:stretch>
            <a:fillRect/>
          </a:stretch>
        </p:blipFill>
        <p:spPr>
          <a:xfrm>
            <a:off x="609600" y="1812549"/>
            <a:ext cx="7958614" cy="4400291"/>
          </a:xfrm>
          <a:prstGeom prst="rect">
            <a:avLst/>
          </a:prstGeom>
        </p:spPr>
      </p:pic>
      <p:sp>
        <p:nvSpPr>
          <p:cNvPr id="10" name="Title 9">
            <a:extLst>
              <a:ext uri="{FF2B5EF4-FFF2-40B4-BE49-F238E27FC236}">
                <a16:creationId xmlns:a16="http://schemas.microsoft.com/office/drawing/2014/main" id="{9623DBDA-AB18-6FF7-266C-A9A4751569FB}"/>
              </a:ext>
            </a:extLst>
          </p:cNvPr>
          <p:cNvSpPr>
            <a:spLocks noGrp="1"/>
          </p:cNvSpPr>
          <p:nvPr>
            <p:ph type="title"/>
          </p:nvPr>
        </p:nvSpPr>
        <p:spPr/>
        <p:txBody>
          <a:bodyPr/>
          <a:lstStyle/>
          <a:p>
            <a:r>
              <a:rPr lang="en-US" sz="2300" dirty="0"/>
              <a:t>PISPs can embed access to the user’s transaction account into an app or website to initiate payments in the same environment in which the user is making the purchase</a:t>
            </a:r>
          </a:p>
        </p:txBody>
      </p:sp>
      <p:sp>
        <p:nvSpPr>
          <p:cNvPr id="14" name="TextBox 13">
            <a:extLst>
              <a:ext uri="{FF2B5EF4-FFF2-40B4-BE49-F238E27FC236}">
                <a16:creationId xmlns:a16="http://schemas.microsoft.com/office/drawing/2014/main" id="{32B296E0-CB70-BB04-EA57-9E38ECA63F4C}"/>
              </a:ext>
            </a:extLst>
          </p:cNvPr>
          <p:cNvSpPr txBox="1"/>
          <p:nvPr/>
        </p:nvSpPr>
        <p:spPr>
          <a:xfrm>
            <a:off x="609600" y="6352319"/>
            <a:ext cx="4271158" cy="176267"/>
          </a:xfrm>
          <a:prstGeom prst="rect">
            <a:avLst/>
          </a:prstGeom>
          <a:noFill/>
        </p:spPr>
        <p:txBody>
          <a:bodyPr wrap="square" lIns="0" tIns="0" rIns="0" bIns="0" rtlCol="0">
            <a:spAutoFit/>
          </a:bodyPr>
          <a:lstStyle/>
          <a:p>
            <a:pPr>
              <a:lnSpc>
                <a:spcPct val="120000"/>
              </a:lnSpc>
            </a:pPr>
            <a:r>
              <a:rPr lang="en-US" sz="1000" dirty="0">
                <a:solidFill>
                  <a:schemeClr val="tx2"/>
                </a:solidFill>
                <a:latin typeface="Avenir Book" panose="02000503020000020003" pitchFamily="2" charset="0"/>
              </a:rPr>
              <a:t>Sources: BCB, Brazil’s Open Finance, </a:t>
            </a:r>
            <a:r>
              <a:rPr lang="en-US" sz="1000" dirty="0">
                <a:solidFill>
                  <a:schemeClr val="tx2"/>
                </a:solidFill>
                <a:latin typeface="Avenir Book" panose="02000503020000020003" pitchFamily="2" charset="0"/>
                <a:hlinkClick r:id="rId3"/>
              </a:rPr>
              <a:t>Americas Market Intelligence</a:t>
            </a:r>
            <a:endParaRPr lang="en-US" sz="1000" dirty="0">
              <a:solidFill>
                <a:schemeClr val="tx2"/>
              </a:solidFill>
              <a:latin typeface="Avenir Book" panose="02000503020000020003" pitchFamily="2" charset="0"/>
            </a:endParaRPr>
          </a:p>
        </p:txBody>
      </p:sp>
      <p:sp>
        <p:nvSpPr>
          <p:cNvPr id="18" name="Content Placeholder 2">
            <a:extLst>
              <a:ext uri="{FF2B5EF4-FFF2-40B4-BE49-F238E27FC236}">
                <a16:creationId xmlns:a16="http://schemas.microsoft.com/office/drawing/2014/main" id="{B1F16DFA-EA6E-9A29-7951-C40CDB6167EA}"/>
              </a:ext>
            </a:extLst>
          </p:cNvPr>
          <p:cNvSpPr>
            <a:spLocks noGrp="1"/>
          </p:cNvSpPr>
          <p:nvPr>
            <p:ph sz="quarter" idx="10"/>
          </p:nvPr>
        </p:nvSpPr>
        <p:spPr>
          <a:xfrm>
            <a:off x="8750301" y="1808009"/>
            <a:ext cx="2832099" cy="4404831"/>
          </a:xfrm>
          <a:solidFill>
            <a:schemeClr val="bg1">
              <a:lumMod val="95000"/>
            </a:schemeClr>
          </a:solidFill>
          <a:ln>
            <a:solidFill>
              <a:schemeClr val="accent3"/>
            </a:solidFill>
            <a:prstDash val="dash"/>
          </a:ln>
        </p:spPr>
        <p:txBody>
          <a:bodyPr lIns="91440" tIns="91440" rIns="91440" bIns="91440" anchor="ctr" anchorCtr="0"/>
          <a:lstStyle/>
          <a:p>
            <a:pPr marL="0" indent="0" algn="ctr">
              <a:lnSpc>
                <a:spcPct val="120000"/>
              </a:lnSpc>
              <a:buNone/>
            </a:pPr>
            <a:r>
              <a:rPr lang="en-US" b="1" dirty="0">
                <a:latin typeface="Avenir Heavy" panose="02000503020000020003" pitchFamily="2" charset="0"/>
              </a:rPr>
              <a:t>PISPs simplify the user experience by reducing the number of required steps, which makes tasks like online shopping a more convenient experience.</a:t>
            </a:r>
          </a:p>
          <a:p>
            <a:pPr marL="0" indent="0" algn="ctr">
              <a:lnSpc>
                <a:spcPct val="120000"/>
              </a:lnSpc>
              <a:buNone/>
            </a:pPr>
            <a:endParaRPr lang="en-US" b="1" dirty="0">
              <a:latin typeface="Avenir Heavy" panose="02000503020000020003" pitchFamily="2" charset="0"/>
            </a:endParaRPr>
          </a:p>
          <a:p>
            <a:pPr marL="0" indent="0" algn="ctr">
              <a:lnSpc>
                <a:spcPct val="120000"/>
              </a:lnSpc>
              <a:buNone/>
            </a:pPr>
            <a:endParaRPr lang="en-US" b="1" dirty="0">
              <a:latin typeface="Avenir Heavy" panose="02000503020000020003" pitchFamily="2" charset="0"/>
            </a:endParaRPr>
          </a:p>
          <a:p>
            <a:pPr marL="0" indent="0" algn="ctr">
              <a:lnSpc>
                <a:spcPct val="120000"/>
              </a:lnSpc>
              <a:buNone/>
            </a:pPr>
            <a:endParaRPr lang="en-US" b="1" dirty="0">
              <a:latin typeface="Avenir Heavy" panose="02000503020000020003" pitchFamily="2" charset="0"/>
            </a:endParaRPr>
          </a:p>
          <a:p>
            <a:pPr marL="0" indent="0" algn="ctr">
              <a:lnSpc>
                <a:spcPct val="120000"/>
              </a:lnSpc>
              <a:buNone/>
            </a:pPr>
            <a:endParaRPr lang="en-US" b="1" dirty="0">
              <a:latin typeface="Avenir Heavy" panose="02000503020000020003" pitchFamily="2" charset="0"/>
            </a:endParaRPr>
          </a:p>
        </p:txBody>
      </p:sp>
    </p:spTree>
    <p:extLst>
      <p:ext uri="{BB962C8B-B14F-4D97-AF65-F5344CB8AC3E}">
        <p14:creationId xmlns:p14="http://schemas.microsoft.com/office/powerpoint/2010/main" val="53450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CC6E-4D24-E2D3-D921-4F3B471F2042}"/>
              </a:ext>
            </a:extLst>
          </p:cNvPr>
          <p:cNvSpPr>
            <a:spLocks noGrp="1"/>
          </p:cNvSpPr>
          <p:nvPr>
            <p:ph type="title"/>
          </p:nvPr>
        </p:nvSpPr>
        <p:spPr/>
        <p:txBody>
          <a:bodyPr/>
          <a:lstStyle/>
          <a:p>
            <a:pPr marL="0" indent="0">
              <a:buNone/>
            </a:pPr>
            <a:r>
              <a:rPr lang="en-US" sz="2400" dirty="0"/>
              <a:t>Brazil’s Central Bank has standardized the API for Pix payments, and provided this to payment initiators via an </a:t>
            </a:r>
            <a:r>
              <a:rPr lang="en-US" sz="2400" dirty="0" err="1"/>
              <a:t>OpenAPI</a:t>
            </a:r>
            <a:r>
              <a:rPr lang="en-US" sz="2400" dirty="0"/>
              <a:t> specification</a:t>
            </a:r>
          </a:p>
        </p:txBody>
      </p:sp>
      <p:sp>
        <p:nvSpPr>
          <p:cNvPr id="3" name="Content Placeholder 2">
            <a:extLst>
              <a:ext uri="{FF2B5EF4-FFF2-40B4-BE49-F238E27FC236}">
                <a16:creationId xmlns:a16="http://schemas.microsoft.com/office/drawing/2014/main" id="{5EA8B50A-9A87-E6FA-B969-96271CEC816E}"/>
              </a:ext>
            </a:extLst>
          </p:cNvPr>
          <p:cNvSpPr>
            <a:spLocks noGrp="1"/>
          </p:cNvSpPr>
          <p:nvPr>
            <p:ph sz="quarter" idx="10"/>
          </p:nvPr>
        </p:nvSpPr>
        <p:spPr>
          <a:xfrm>
            <a:off x="609601" y="1770338"/>
            <a:ext cx="4328159" cy="4404831"/>
          </a:xfrm>
        </p:spPr>
        <p:txBody>
          <a:bodyPr/>
          <a:lstStyle/>
          <a:p>
            <a:pPr marL="0" indent="0">
              <a:buNone/>
            </a:pPr>
            <a:r>
              <a:rPr lang="en-US" sz="1400" dirty="0"/>
              <a:t>Pix API standardizes the integration between the PSP and third-parties for Pix related services, such as billing creation, verification of received Pix, return and queries. </a:t>
            </a:r>
          </a:p>
          <a:p>
            <a:r>
              <a:rPr lang="en-US" sz="1400" b="1" dirty="0"/>
              <a:t>Governing body: </a:t>
            </a:r>
            <a:r>
              <a:rPr lang="en-US" sz="1400" dirty="0"/>
              <a:t>Pix API is defined and implemented by the Open Finance initiative governance body, which is also responsible for maintaining the developer portal.</a:t>
            </a:r>
          </a:p>
          <a:p>
            <a:r>
              <a:rPr lang="en-US" sz="1400" b="1" dirty="0"/>
              <a:t>Developer Portal: </a:t>
            </a:r>
            <a:r>
              <a:rPr lang="en-US" sz="1400" dirty="0"/>
              <a:t>Brazil’s Open Finance governance body </a:t>
            </a:r>
            <a:r>
              <a:rPr lang="en-US" sz="1400" b="1" dirty="0">
                <a:latin typeface="Avenir Black" panose="02000503020000020003" pitchFamily="2" charset="0"/>
              </a:rPr>
              <a:t>publicly publishes technical standards of interfaces, glossary of technical terms, API specifications, </a:t>
            </a:r>
            <a:r>
              <a:rPr lang="en-US" sz="1400" dirty="0"/>
              <a:t>and FAQ for developers.</a:t>
            </a:r>
          </a:p>
          <a:p>
            <a:pPr>
              <a:buFont typeface="Arial" panose="020B0604020202020204" pitchFamily="34" charset="0"/>
              <a:buChar char="•"/>
            </a:pPr>
            <a:r>
              <a:rPr lang="en-US" sz="1400" b="1" dirty="0"/>
              <a:t>Security: </a:t>
            </a:r>
            <a:r>
              <a:rPr lang="en-US" sz="1400" dirty="0"/>
              <a:t>All Pix APIs are financial-grade API (FAPI) protocol following international web standards (RFCs), which is used in several IPS including the UK, Australia and India.</a:t>
            </a:r>
          </a:p>
          <a:p>
            <a:pPr marL="0" indent="0">
              <a:buNone/>
            </a:pPr>
            <a:endParaRPr lang="en-US" sz="1400" dirty="0"/>
          </a:p>
        </p:txBody>
      </p:sp>
      <p:sp>
        <p:nvSpPr>
          <p:cNvPr id="4" name="Text Placeholder 3">
            <a:extLst>
              <a:ext uri="{FF2B5EF4-FFF2-40B4-BE49-F238E27FC236}">
                <a16:creationId xmlns:a16="http://schemas.microsoft.com/office/drawing/2014/main" id="{94E1AB7A-3AB8-4D70-323A-C9A8728B08BF}"/>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5C843FCB-EE50-ABA2-1968-7CDAE24CD7D9}"/>
              </a:ext>
            </a:extLst>
          </p:cNvPr>
          <p:cNvSpPr>
            <a:spLocks noGrp="1"/>
          </p:cNvSpPr>
          <p:nvPr>
            <p:ph type="sldNum" sz="quarter" idx="4"/>
          </p:nvPr>
        </p:nvSpPr>
        <p:spPr/>
        <p:txBody>
          <a:bodyPr/>
          <a:lstStyle/>
          <a:p>
            <a:fld id="{097F3099-CFFF-D54D-B818-93F1AB56C116}" type="slidenum">
              <a:rPr lang="en-US" smtClean="0"/>
              <a:pPr/>
              <a:t>13</a:t>
            </a:fld>
            <a:endParaRPr lang="en-US" dirty="0"/>
          </a:p>
        </p:txBody>
      </p:sp>
      <p:sp>
        <p:nvSpPr>
          <p:cNvPr id="8" name="TextBox 7">
            <a:extLst>
              <a:ext uri="{FF2B5EF4-FFF2-40B4-BE49-F238E27FC236}">
                <a16:creationId xmlns:a16="http://schemas.microsoft.com/office/drawing/2014/main" id="{7F748C69-65C5-D49E-B82D-2D7936A7B950}"/>
              </a:ext>
            </a:extLst>
          </p:cNvPr>
          <p:cNvSpPr txBox="1"/>
          <p:nvPr/>
        </p:nvSpPr>
        <p:spPr>
          <a:xfrm>
            <a:off x="609600" y="6300921"/>
            <a:ext cx="3102864" cy="176267"/>
          </a:xfrm>
          <a:prstGeom prst="rect">
            <a:avLst/>
          </a:prstGeom>
          <a:noFill/>
        </p:spPr>
        <p:txBody>
          <a:bodyPr wrap="square" lIns="0" tIns="0" rIns="0" bIns="0" rtlCol="0">
            <a:spAutoFit/>
          </a:bodyPr>
          <a:lstStyle/>
          <a:p>
            <a:pPr>
              <a:lnSpc>
                <a:spcPct val="120000"/>
              </a:lnSpc>
            </a:pPr>
            <a:r>
              <a:rPr lang="en-US" sz="1000" dirty="0">
                <a:solidFill>
                  <a:schemeClr val="tx2"/>
                </a:solidFill>
                <a:latin typeface="Avenir Book" panose="02000503020000020003" pitchFamily="2" charset="0"/>
              </a:rPr>
              <a:t>Source: Brazil’s Open Finance</a:t>
            </a:r>
          </a:p>
        </p:txBody>
      </p:sp>
      <p:pic>
        <p:nvPicPr>
          <p:cNvPr id="9" name="Picture 8">
            <a:extLst>
              <a:ext uri="{FF2B5EF4-FFF2-40B4-BE49-F238E27FC236}">
                <a16:creationId xmlns:a16="http://schemas.microsoft.com/office/drawing/2014/main" id="{01EEEBDB-CEEA-2C06-8DCE-1E1EA14E08F0}"/>
              </a:ext>
            </a:extLst>
          </p:cNvPr>
          <p:cNvPicPr>
            <a:picLocks noChangeAspect="1"/>
          </p:cNvPicPr>
          <p:nvPr/>
        </p:nvPicPr>
        <p:blipFill rotWithShape="1">
          <a:blip r:embed="rId2"/>
          <a:srcRect r="26419"/>
          <a:stretch/>
        </p:blipFill>
        <p:spPr>
          <a:xfrm>
            <a:off x="5184715" y="1770338"/>
            <a:ext cx="6397685" cy="4404829"/>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695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5928-9352-F8D5-27A8-F401921B350F}"/>
              </a:ext>
            </a:extLst>
          </p:cNvPr>
          <p:cNvSpPr>
            <a:spLocks noGrp="1"/>
          </p:cNvSpPr>
          <p:nvPr>
            <p:ph type="title"/>
          </p:nvPr>
        </p:nvSpPr>
        <p:spPr/>
        <p:txBody>
          <a:bodyPr/>
          <a:lstStyle/>
          <a:p>
            <a:r>
              <a:rPr lang="en-US" dirty="0"/>
              <a:t>Payment Initiators have an informal voice in Brazil’s Open Finance and Pix through multiple avenues</a:t>
            </a:r>
          </a:p>
        </p:txBody>
      </p:sp>
      <p:sp>
        <p:nvSpPr>
          <p:cNvPr id="3" name="Content Placeholder 2">
            <a:extLst>
              <a:ext uri="{FF2B5EF4-FFF2-40B4-BE49-F238E27FC236}">
                <a16:creationId xmlns:a16="http://schemas.microsoft.com/office/drawing/2014/main" id="{52D3166E-8864-1C89-9A05-BBED478BF060}"/>
              </a:ext>
            </a:extLst>
          </p:cNvPr>
          <p:cNvSpPr>
            <a:spLocks noGrp="1"/>
          </p:cNvSpPr>
          <p:nvPr>
            <p:ph sz="quarter" idx="10"/>
          </p:nvPr>
        </p:nvSpPr>
        <p:spPr>
          <a:xfrm>
            <a:off x="609600" y="1596231"/>
            <a:ext cx="10972800" cy="1190387"/>
          </a:xfrm>
        </p:spPr>
        <p:txBody>
          <a:bodyPr/>
          <a:lstStyle/>
          <a:p>
            <a:pPr marL="0" indent="0">
              <a:spcBef>
                <a:spcPts val="300"/>
              </a:spcBef>
              <a:buNone/>
            </a:pPr>
            <a:r>
              <a:rPr lang="en-US" sz="1400" b="1" dirty="0"/>
              <a:t>The Central Bank of Brazil (BCB) is the scheme owner of Pix and therefore sets the Pix IPS rules. However, payment initiators do have avenues for having a voice in the industry:</a:t>
            </a:r>
          </a:p>
          <a:p>
            <a:pPr marL="342900" indent="-342900">
              <a:spcBef>
                <a:spcPts val="900"/>
              </a:spcBef>
              <a:buFont typeface="+mj-lt"/>
              <a:buAutoNum type="arabicPeriod"/>
            </a:pPr>
            <a:r>
              <a:rPr lang="en-US" sz="1400" b="1" dirty="0">
                <a:latin typeface="Avenir Black" panose="02000503020000020003" pitchFamily="2" charset="0"/>
              </a:rPr>
              <a:t>Pix Forum: </a:t>
            </a:r>
            <a:r>
              <a:rPr lang="en-US" sz="1400" dirty="0"/>
              <a:t>A forum coordinated by the Central Bank of Brazil (BCB) to act as a permanent advisory committee to the BCB to discuss issues related to Pix with the objective of supporting the BCB in defining the Pix operating rules. Payment transaction initiators, along with various market agents, can participate in the Pix Forum and working groups, and can bring concerns up for discussion. The forum currently has about 200 participating institutions.</a:t>
            </a:r>
            <a:endParaRPr lang="en-US" sz="1400" b="1" dirty="0">
              <a:latin typeface="Avenir Black" panose="02000503020000020003" pitchFamily="2" charset="0"/>
            </a:endParaRPr>
          </a:p>
          <a:p>
            <a:pPr marL="342900" indent="-342900">
              <a:spcBef>
                <a:spcPts val="300"/>
              </a:spcBef>
              <a:buFont typeface="+mj-lt"/>
              <a:buAutoNum type="arabicPeriod" startAt="2"/>
            </a:pPr>
            <a:endParaRPr lang="en-US" sz="1400" b="1" dirty="0">
              <a:latin typeface="Avenir Black" panose="02000503020000020003" pitchFamily="2" charset="0"/>
            </a:endParaRPr>
          </a:p>
          <a:p>
            <a:pPr marL="342900" indent="-342900">
              <a:spcBef>
                <a:spcPts val="300"/>
              </a:spcBef>
              <a:buFont typeface="+mj-lt"/>
              <a:buAutoNum type="arabicPeriod" startAt="2"/>
            </a:pPr>
            <a:endParaRPr lang="en-US" sz="1400" b="1" dirty="0">
              <a:latin typeface="Avenir Black" panose="02000503020000020003" pitchFamily="2" charset="0"/>
            </a:endParaRPr>
          </a:p>
          <a:p>
            <a:pPr marL="342900" indent="-342900">
              <a:spcBef>
                <a:spcPts val="300"/>
              </a:spcBef>
              <a:buFont typeface="+mj-lt"/>
              <a:buAutoNum type="arabicPeriod" startAt="2"/>
            </a:pPr>
            <a:endParaRPr lang="en-US" sz="1400" b="1" dirty="0">
              <a:latin typeface="Avenir Black" panose="02000503020000020003" pitchFamily="2" charset="0"/>
            </a:endParaRPr>
          </a:p>
          <a:p>
            <a:pPr marL="342900" indent="-342900">
              <a:spcBef>
                <a:spcPts val="300"/>
              </a:spcBef>
              <a:buFont typeface="+mj-lt"/>
              <a:buAutoNum type="arabicPeriod" startAt="2"/>
            </a:pPr>
            <a:endParaRPr lang="en-US" sz="1400" b="1" dirty="0">
              <a:latin typeface="Avenir Black" panose="02000503020000020003" pitchFamily="2" charset="0"/>
            </a:endParaRPr>
          </a:p>
          <a:p>
            <a:pPr marL="342900" indent="-342900">
              <a:spcBef>
                <a:spcPts val="300"/>
              </a:spcBef>
              <a:buFont typeface="+mj-lt"/>
              <a:buAutoNum type="arabicPeriod" startAt="2"/>
            </a:pPr>
            <a:endParaRPr lang="en-US" sz="1400" b="1" dirty="0">
              <a:latin typeface="Avenir Black" panose="02000503020000020003" pitchFamily="2" charset="0"/>
            </a:endParaRPr>
          </a:p>
          <a:p>
            <a:pPr marL="342900" indent="-342900">
              <a:spcBef>
                <a:spcPts val="300"/>
              </a:spcBef>
              <a:buFont typeface="+mj-lt"/>
              <a:buAutoNum type="arabicPeriod" startAt="2"/>
            </a:pPr>
            <a:endParaRPr lang="en-US" sz="1400" b="1" dirty="0">
              <a:latin typeface="Avenir Black" panose="02000503020000020003" pitchFamily="2" charset="0"/>
            </a:endParaRPr>
          </a:p>
        </p:txBody>
      </p:sp>
      <p:sp>
        <p:nvSpPr>
          <p:cNvPr id="4" name="Text Placeholder 3">
            <a:extLst>
              <a:ext uri="{FF2B5EF4-FFF2-40B4-BE49-F238E27FC236}">
                <a16:creationId xmlns:a16="http://schemas.microsoft.com/office/drawing/2014/main" id="{5EB9133A-5524-8B9B-58B7-B863146A9713}"/>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DED40F01-DAD4-7470-65C3-48875B175E4E}"/>
              </a:ext>
            </a:extLst>
          </p:cNvPr>
          <p:cNvSpPr>
            <a:spLocks noGrp="1"/>
          </p:cNvSpPr>
          <p:nvPr>
            <p:ph type="sldNum" sz="quarter" idx="4"/>
          </p:nvPr>
        </p:nvSpPr>
        <p:spPr/>
        <p:txBody>
          <a:bodyPr/>
          <a:lstStyle/>
          <a:p>
            <a:fld id="{097F3099-CFFF-D54D-B818-93F1AB56C116}" type="slidenum">
              <a:rPr lang="en-US" smtClean="0"/>
              <a:pPr/>
              <a:t>14</a:t>
            </a:fld>
            <a:endParaRPr lang="en-US" dirty="0"/>
          </a:p>
        </p:txBody>
      </p:sp>
      <p:pic>
        <p:nvPicPr>
          <p:cNvPr id="8" name="Picture 7">
            <a:extLst>
              <a:ext uri="{FF2B5EF4-FFF2-40B4-BE49-F238E27FC236}">
                <a16:creationId xmlns:a16="http://schemas.microsoft.com/office/drawing/2014/main" id="{0839C07A-BFF5-E598-9E14-91248CBC9957}"/>
              </a:ext>
            </a:extLst>
          </p:cNvPr>
          <p:cNvPicPr>
            <a:picLocks noChangeAspect="1"/>
          </p:cNvPicPr>
          <p:nvPr/>
        </p:nvPicPr>
        <p:blipFill rotWithShape="1">
          <a:blip r:embed="rId2"/>
          <a:srcRect l="4319" t="60876" r="41950" b="7271"/>
          <a:stretch/>
        </p:blipFill>
        <p:spPr>
          <a:xfrm>
            <a:off x="6412992" y="4874510"/>
            <a:ext cx="3837685" cy="1181000"/>
          </a:xfrm>
          <a:prstGeom prst="rect">
            <a:avLst/>
          </a:prstGeom>
          <a:ln>
            <a:solidFill>
              <a:schemeClr val="tx2"/>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0C29F705-0B14-FAF1-5EAE-06454B505D72}"/>
              </a:ext>
            </a:extLst>
          </p:cNvPr>
          <p:cNvSpPr txBox="1"/>
          <p:nvPr/>
        </p:nvSpPr>
        <p:spPr>
          <a:xfrm>
            <a:off x="609600" y="6243171"/>
            <a:ext cx="3102864" cy="176267"/>
          </a:xfrm>
          <a:prstGeom prst="rect">
            <a:avLst/>
          </a:prstGeom>
          <a:noFill/>
        </p:spPr>
        <p:txBody>
          <a:bodyPr wrap="square" lIns="0" tIns="0" rIns="0" bIns="0" rtlCol="0">
            <a:spAutoFit/>
          </a:bodyPr>
          <a:lstStyle/>
          <a:p>
            <a:pPr>
              <a:lnSpc>
                <a:spcPct val="120000"/>
              </a:lnSpc>
            </a:pPr>
            <a:r>
              <a:rPr lang="en-US" sz="1000" dirty="0">
                <a:solidFill>
                  <a:schemeClr val="tx2"/>
                </a:solidFill>
                <a:latin typeface="Avenir Book" panose="02000503020000020003" pitchFamily="2" charset="0"/>
              </a:rPr>
              <a:t>Sources: BCB, Association of Payment Initiators</a:t>
            </a:r>
          </a:p>
        </p:txBody>
      </p:sp>
      <p:sp>
        <p:nvSpPr>
          <p:cNvPr id="10" name="Content Placeholder 2">
            <a:extLst>
              <a:ext uri="{FF2B5EF4-FFF2-40B4-BE49-F238E27FC236}">
                <a16:creationId xmlns:a16="http://schemas.microsoft.com/office/drawing/2014/main" id="{62CA1B43-50A3-6B83-8F83-B735C9447182}"/>
              </a:ext>
            </a:extLst>
          </p:cNvPr>
          <p:cNvSpPr txBox="1">
            <a:spLocks/>
          </p:cNvSpPr>
          <p:nvPr/>
        </p:nvSpPr>
        <p:spPr>
          <a:xfrm>
            <a:off x="609600" y="3106145"/>
            <a:ext cx="5169408" cy="1783926"/>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a:spcBef>
                <a:spcPts val="900"/>
              </a:spcBef>
            </a:pPr>
            <a:r>
              <a:rPr lang="en-US" sz="1400" dirty="0"/>
              <a:t>The Participants:</a:t>
            </a:r>
          </a:p>
          <a:p>
            <a:pPr lvl="1">
              <a:spcBef>
                <a:spcPts val="300"/>
              </a:spcBef>
            </a:pPr>
            <a:r>
              <a:rPr lang="en-US" sz="1200" dirty="0">
                <a:solidFill>
                  <a:srgbClr val="606060"/>
                </a:solidFill>
              </a:rPr>
              <a:t>Representatives of </a:t>
            </a:r>
            <a:r>
              <a:rPr lang="en-US" sz="1200" b="1" dirty="0">
                <a:solidFill>
                  <a:srgbClr val="606060"/>
                </a:solidFill>
              </a:rPr>
              <a:t>payment service providers </a:t>
            </a:r>
            <a:r>
              <a:rPr lang="en-US" sz="1200" dirty="0">
                <a:solidFill>
                  <a:srgbClr val="606060"/>
                </a:solidFill>
              </a:rPr>
              <a:t>(through national representative associations)</a:t>
            </a:r>
          </a:p>
          <a:p>
            <a:pPr lvl="1">
              <a:spcBef>
                <a:spcPts val="300"/>
              </a:spcBef>
            </a:pPr>
            <a:r>
              <a:rPr lang="en-US" sz="1200" dirty="0">
                <a:solidFill>
                  <a:srgbClr val="606060"/>
                </a:solidFill>
              </a:rPr>
              <a:t>Providers and potential </a:t>
            </a:r>
            <a:r>
              <a:rPr lang="en-US" sz="1200" b="1" dirty="0">
                <a:solidFill>
                  <a:srgbClr val="606060"/>
                </a:solidFill>
              </a:rPr>
              <a:t>connectivity service providers</a:t>
            </a:r>
          </a:p>
          <a:p>
            <a:pPr lvl="1">
              <a:spcBef>
                <a:spcPts val="300"/>
              </a:spcBef>
            </a:pPr>
            <a:r>
              <a:rPr lang="en-US" sz="1200" dirty="0">
                <a:solidFill>
                  <a:srgbClr val="606060"/>
                </a:solidFill>
              </a:rPr>
              <a:t>Potential </a:t>
            </a:r>
            <a:r>
              <a:rPr lang="en-US" sz="1200" b="1" dirty="0">
                <a:solidFill>
                  <a:srgbClr val="606060"/>
                </a:solidFill>
              </a:rPr>
              <a:t>payment initiation service providers</a:t>
            </a:r>
          </a:p>
          <a:p>
            <a:pPr lvl="1">
              <a:spcBef>
                <a:spcPts val="300"/>
              </a:spcBef>
            </a:pPr>
            <a:r>
              <a:rPr lang="en-US" sz="1200" b="1" dirty="0">
                <a:solidFill>
                  <a:srgbClr val="606060"/>
                </a:solidFill>
              </a:rPr>
              <a:t>End users of payment services </a:t>
            </a:r>
            <a:r>
              <a:rPr lang="en-US" sz="1200" dirty="0">
                <a:solidFill>
                  <a:srgbClr val="606060"/>
                </a:solidFill>
              </a:rPr>
              <a:t>(both payers and recipients, through representative associations of national scope)</a:t>
            </a:r>
          </a:p>
          <a:p>
            <a:pPr lvl="1">
              <a:spcBef>
                <a:spcPts val="300"/>
              </a:spcBef>
            </a:pPr>
            <a:r>
              <a:rPr lang="en-US" sz="1200" b="1" dirty="0">
                <a:solidFill>
                  <a:srgbClr val="606060"/>
                </a:solidFill>
              </a:rPr>
              <a:t>Central Bank of Brazil</a:t>
            </a:r>
          </a:p>
          <a:p>
            <a:pPr marL="0" indent="0">
              <a:spcBef>
                <a:spcPts val="300"/>
              </a:spcBef>
              <a:buFont typeface="Arial" panose="020B0604020202020204" pitchFamily="34" charset="0"/>
              <a:buNone/>
            </a:pPr>
            <a:endParaRPr lang="en-US" sz="1400" dirty="0"/>
          </a:p>
        </p:txBody>
      </p:sp>
      <p:sp>
        <p:nvSpPr>
          <p:cNvPr id="11" name="Content Placeholder 2">
            <a:extLst>
              <a:ext uri="{FF2B5EF4-FFF2-40B4-BE49-F238E27FC236}">
                <a16:creationId xmlns:a16="http://schemas.microsoft.com/office/drawing/2014/main" id="{11D0B3C2-2291-D8FC-4C8F-72A86E0BA6DF}"/>
              </a:ext>
            </a:extLst>
          </p:cNvPr>
          <p:cNvSpPr txBox="1">
            <a:spLocks/>
          </p:cNvSpPr>
          <p:nvPr/>
        </p:nvSpPr>
        <p:spPr>
          <a:xfrm>
            <a:off x="6412992" y="3106146"/>
            <a:ext cx="5169408" cy="1783926"/>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a:spcBef>
                <a:spcPts val="300"/>
              </a:spcBef>
            </a:pPr>
            <a:r>
              <a:rPr lang="en-US" sz="1400" dirty="0"/>
              <a:t>Current Working Groups: </a:t>
            </a:r>
          </a:p>
          <a:p>
            <a:pPr lvl="1">
              <a:spcBef>
                <a:spcPts val="300"/>
              </a:spcBef>
            </a:pPr>
            <a:r>
              <a:rPr lang="en-US" sz="1200" dirty="0"/>
              <a:t>Business (ecosystem products and flows)</a:t>
            </a:r>
          </a:p>
          <a:p>
            <a:pPr lvl="1">
              <a:spcBef>
                <a:spcPts val="300"/>
              </a:spcBef>
            </a:pPr>
            <a:r>
              <a:rPr lang="en-US" sz="1200" dirty="0"/>
              <a:t>Standardization and Technical Requirements (technological aspects)</a:t>
            </a:r>
          </a:p>
          <a:p>
            <a:pPr lvl="1">
              <a:spcBef>
                <a:spcPts val="300"/>
              </a:spcBef>
            </a:pPr>
            <a:r>
              <a:rPr lang="en-US" sz="1200" dirty="0"/>
              <a:t>PI Messages (messaging standards) </a:t>
            </a:r>
          </a:p>
          <a:p>
            <a:pPr lvl="1">
              <a:spcBef>
                <a:spcPts val="300"/>
              </a:spcBef>
            </a:pPr>
            <a:r>
              <a:rPr lang="en-US" sz="1200" dirty="0"/>
              <a:t>Security (fraud and data privacy)</a:t>
            </a:r>
          </a:p>
          <a:p>
            <a:pPr marL="0" indent="0">
              <a:spcBef>
                <a:spcPts val="300"/>
              </a:spcBef>
              <a:buFont typeface="Arial" panose="020B0604020202020204" pitchFamily="34" charset="0"/>
              <a:buNone/>
            </a:pPr>
            <a:endParaRPr lang="en-US" sz="1400" dirty="0"/>
          </a:p>
        </p:txBody>
      </p:sp>
      <p:sp>
        <p:nvSpPr>
          <p:cNvPr id="12" name="Content Placeholder 2">
            <a:extLst>
              <a:ext uri="{FF2B5EF4-FFF2-40B4-BE49-F238E27FC236}">
                <a16:creationId xmlns:a16="http://schemas.microsoft.com/office/drawing/2014/main" id="{53E196EC-C416-4E69-BC08-5135DDE2994B}"/>
              </a:ext>
            </a:extLst>
          </p:cNvPr>
          <p:cNvSpPr txBox="1">
            <a:spLocks/>
          </p:cNvSpPr>
          <p:nvPr/>
        </p:nvSpPr>
        <p:spPr>
          <a:xfrm>
            <a:off x="609600" y="4943571"/>
            <a:ext cx="4959096" cy="1074000"/>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342900" indent="-342900">
              <a:spcBef>
                <a:spcPts val="300"/>
              </a:spcBef>
              <a:buFont typeface="+mj-lt"/>
              <a:buAutoNum type="arabicPeriod" startAt="2"/>
            </a:pPr>
            <a:r>
              <a:rPr lang="en-US" sz="1400" b="1" dirty="0">
                <a:latin typeface="Avenir Black" panose="02000503020000020003" pitchFamily="2" charset="0"/>
              </a:rPr>
              <a:t>Association of Payment Transaction Initiators (ITPs): </a:t>
            </a:r>
            <a:r>
              <a:rPr lang="en-US" sz="1400" dirty="0"/>
              <a:t>industry association created by the payment initiators to represent their interests in Open Finance </a:t>
            </a:r>
          </a:p>
        </p:txBody>
      </p:sp>
    </p:spTree>
    <p:extLst>
      <p:ext uri="{BB962C8B-B14F-4D97-AF65-F5344CB8AC3E}">
        <p14:creationId xmlns:p14="http://schemas.microsoft.com/office/powerpoint/2010/main" val="9523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Arrow Connector 68">
            <a:extLst>
              <a:ext uri="{FF2B5EF4-FFF2-40B4-BE49-F238E27FC236}">
                <a16:creationId xmlns:a16="http://schemas.microsoft.com/office/drawing/2014/main" id="{864BC57F-2762-F1E2-286A-3C0CC59DB03B}"/>
              </a:ext>
            </a:extLst>
          </p:cNvPr>
          <p:cNvCxnSpPr>
            <a:cxnSpLocks/>
          </p:cNvCxnSpPr>
          <p:nvPr/>
        </p:nvCxnSpPr>
        <p:spPr>
          <a:xfrm>
            <a:off x="9747125" y="4165822"/>
            <a:ext cx="869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99EE29D-3D5E-0711-4457-22451E2AEBCA}"/>
              </a:ext>
            </a:extLst>
          </p:cNvPr>
          <p:cNvSpPr>
            <a:spLocks noGrp="1"/>
          </p:cNvSpPr>
          <p:nvPr>
            <p:ph type="title"/>
          </p:nvPr>
        </p:nvSpPr>
        <p:spPr/>
        <p:txBody>
          <a:bodyPr/>
          <a:lstStyle/>
          <a:p>
            <a:r>
              <a:rPr lang="en-US" dirty="0"/>
              <a:t>Diagram of a Pix Payment Flow</a:t>
            </a:r>
          </a:p>
        </p:txBody>
      </p:sp>
      <p:sp>
        <p:nvSpPr>
          <p:cNvPr id="4" name="Text Placeholder 3">
            <a:extLst>
              <a:ext uri="{FF2B5EF4-FFF2-40B4-BE49-F238E27FC236}">
                <a16:creationId xmlns:a16="http://schemas.microsoft.com/office/drawing/2014/main" id="{B1F6CA44-6522-BB8B-734B-CA7EB377D8DF}"/>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50E359DA-2C78-2049-2A69-6A4ED77068C9}"/>
              </a:ext>
            </a:extLst>
          </p:cNvPr>
          <p:cNvSpPr>
            <a:spLocks noGrp="1"/>
          </p:cNvSpPr>
          <p:nvPr>
            <p:ph type="sldNum" sz="quarter" idx="4"/>
          </p:nvPr>
        </p:nvSpPr>
        <p:spPr/>
        <p:txBody>
          <a:bodyPr/>
          <a:lstStyle/>
          <a:p>
            <a:fld id="{097F3099-CFFF-D54D-B818-93F1AB56C116}" type="slidenum">
              <a:rPr lang="en-US" smtClean="0"/>
              <a:pPr/>
              <a:t>15</a:t>
            </a:fld>
            <a:endParaRPr lang="en-US" dirty="0"/>
          </a:p>
        </p:txBody>
      </p:sp>
      <p:sp>
        <p:nvSpPr>
          <p:cNvPr id="9" name="TextBox 8">
            <a:extLst>
              <a:ext uri="{FF2B5EF4-FFF2-40B4-BE49-F238E27FC236}">
                <a16:creationId xmlns:a16="http://schemas.microsoft.com/office/drawing/2014/main" id="{CD3CC542-95B2-B0BD-1878-E78C7CCF5BDD}"/>
              </a:ext>
            </a:extLst>
          </p:cNvPr>
          <p:cNvSpPr txBox="1"/>
          <p:nvPr/>
        </p:nvSpPr>
        <p:spPr>
          <a:xfrm>
            <a:off x="609600" y="6243171"/>
            <a:ext cx="3102864" cy="176267"/>
          </a:xfrm>
          <a:prstGeom prst="rect">
            <a:avLst/>
          </a:prstGeom>
          <a:noFill/>
        </p:spPr>
        <p:txBody>
          <a:bodyPr wrap="square" lIns="0" tIns="0" rIns="0" bIns="0" rtlCol="0">
            <a:spAutoFit/>
          </a:bodyPr>
          <a:lstStyle/>
          <a:p>
            <a:pPr>
              <a:lnSpc>
                <a:spcPct val="120000"/>
              </a:lnSpc>
            </a:pPr>
            <a:r>
              <a:rPr lang="en-US" sz="1000" dirty="0">
                <a:solidFill>
                  <a:schemeClr val="tx2"/>
                </a:solidFill>
                <a:latin typeface="Avenir Book" panose="02000503020000020003" pitchFamily="2" charset="0"/>
              </a:rPr>
              <a:t>Source: World Bank</a:t>
            </a:r>
          </a:p>
        </p:txBody>
      </p:sp>
      <p:pic>
        <p:nvPicPr>
          <p:cNvPr id="5" name="Graphic 4" descr="User with solid fill">
            <a:extLst>
              <a:ext uri="{FF2B5EF4-FFF2-40B4-BE49-F238E27FC236}">
                <a16:creationId xmlns:a16="http://schemas.microsoft.com/office/drawing/2014/main" id="{9AFCA6E1-70B3-00A3-40DA-7053FD3F0A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014" y="3046298"/>
            <a:ext cx="685800" cy="685800"/>
          </a:xfrm>
          <a:prstGeom prst="rect">
            <a:avLst/>
          </a:prstGeom>
        </p:spPr>
      </p:pic>
      <p:pic>
        <p:nvPicPr>
          <p:cNvPr id="12" name="Graphic 11" descr="Bank with solid fill">
            <a:extLst>
              <a:ext uri="{FF2B5EF4-FFF2-40B4-BE49-F238E27FC236}">
                <a16:creationId xmlns:a16="http://schemas.microsoft.com/office/drawing/2014/main" id="{118DD143-1C60-B0EE-0AAE-00C84C7CE4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0113" y="3020051"/>
            <a:ext cx="685800" cy="685800"/>
          </a:xfrm>
          <a:prstGeom prst="rect">
            <a:avLst/>
          </a:prstGeom>
        </p:spPr>
      </p:pic>
      <p:pic>
        <p:nvPicPr>
          <p:cNvPr id="14" name="Graphic 13" descr="Smart Phone with solid fill">
            <a:extLst>
              <a:ext uri="{FF2B5EF4-FFF2-40B4-BE49-F238E27FC236}">
                <a16:creationId xmlns:a16="http://schemas.microsoft.com/office/drawing/2014/main" id="{CF5C0123-DE09-CFEC-DB2D-BAA140B3AB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10431" y="1555703"/>
            <a:ext cx="685800" cy="685800"/>
          </a:xfrm>
          <a:prstGeom prst="rect">
            <a:avLst/>
          </a:prstGeom>
        </p:spPr>
      </p:pic>
      <p:sp>
        <p:nvSpPr>
          <p:cNvPr id="15" name="TextBox 14">
            <a:extLst>
              <a:ext uri="{FF2B5EF4-FFF2-40B4-BE49-F238E27FC236}">
                <a16:creationId xmlns:a16="http://schemas.microsoft.com/office/drawing/2014/main" id="{ABED6E3A-3856-8D64-95E4-8F26FA4A7543}"/>
              </a:ext>
            </a:extLst>
          </p:cNvPr>
          <p:cNvSpPr txBox="1"/>
          <p:nvPr/>
        </p:nvSpPr>
        <p:spPr>
          <a:xfrm>
            <a:off x="1351621" y="2577646"/>
            <a:ext cx="878706" cy="426694"/>
          </a:xfrm>
          <a:prstGeom prst="rect">
            <a:avLst/>
          </a:prstGeom>
          <a:noFill/>
          <a:ln w="19050">
            <a:solidFill>
              <a:schemeClr val="accent3"/>
            </a:solidFill>
            <a:prstDash val="sysDash"/>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Instruction</a:t>
            </a:r>
          </a:p>
        </p:txBody>
      </p:sp>
      <p:sp>
        <p:nvSpPr>
          <p:cNvPr id="16" name="TextBox 15">
            <a:extLst>
              <a:ext uri="{FF2B5EF4-FFF2-40B4-BE49-F238E27FC236}">
                <a16:creationId xmlns:a16="http://schemas.microsoft.com/office/drawing/2014/main" id="{92BED8FB-134E-2A66-99E1-A3861F1606F2}"/>
              </a:ext>
            </a:extLst>
          </p:cNvPr>
          <p:cNvSpPr txBox="1"/>
          <p:nvPr/>
        </p:nvSpPr>
        <p:spPr>
          <a:xfrm>
            <a:off x="1633091" y="4320571"/>
            <a:ext cx="975105" cy="426694"/>
          </a:xfrm>
          <a:prstGeom prst="rect">
            <a:avLst/>
          </a:prstGeom>
          <a:noFill/>
          <a:ln w="19050">
            <a:solidFill>
              <a:schemeClr val="accent3"/>
            </a:solidFill>
            <a:prstDash val="sysDash"/>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Confirmation</a:t>
            </a:r>
          </a:p>
        </p:txBody>
      </p:sp>
      <p:sp>
        <p:nvSpPr>
          <p:cNvPr id="17" name="TextBox 16">
            <a:extLst>
              <a:ext uri="{FF2B5EF4-FFF2-40B4-BE49-F238E27FC236}">
                <a16:creationId xmlns:a16="http://schemas.microsoft.com/office/drawing/2014/main" id="{0BA912CF-BBFD-5B35-4ED9-44FBEE7FB878}"/>
              </a:ext>
            </a:extLst>
          </p:cNvPr>
          <p:cNvSpPr txBox="1"/>
          <p:nvPr/>
        </p:nvSpPr>
        <p:spPr>
          <a:xfrm>
            <a:off x="4087579" y="4304513"/>
            <a:ext cx="937345" cy="426694"/>
          </a:xfrm>
          <a:prstGeom prst="rect">
            <a:avLst/>
          </a:prstGeom>
          <a:noFill/>
          <a:ln w="19050">
            <a:solidFill>
              <a:schemeClr val="accent3"/>
            </a:solidFill>
            <a:prstDash val="sysDash"/>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Confirmation</a:t>
            </a:r>
          </a:p>
        </p:txBody>
      </p:sp>
      <p:sp>
        <p:nvSpPr>
          <p:cNvPr id="18" name="TextBox 17">
            <a:extLst>
              <a:ext uri="{FF2B5EF4-FFF2-40B4-BE49-F238E27FC236}">
                <a16:creationId xmlns:a16="http://schemas.microsoft.com/office/drawing/2014/main" id="{DFC93CC9-0E74-59D7-21FA-2B7C7969E5C5}"/>
              </a:ext>
            </a:extLst>
          </p:cNvPr>
          <p:cNvSpPr txBox="1"/>
          <p:nvPr/>
        </p:nvSpPr>
        <p:spPr>
          <a:xfrm>
            <a:off x="4091872" y="3036637"/>
            <a:ext cx="869337" cy="426694"/>
          </a:xfrm>
          <a:prstGeom prst="rect">
            <a:avLst/>
          </a:prstGeom>
          <a:noFill/>
          <a:ln w="19050">
            <a:solidFill>
              <a:schemeClr val="accent3"/>
            </a:solidFill>
            <a:prstDash val="sysDash"/>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Transaction</a:t>
            </a:r>
          </a:p>
        </p:txBody>
      </p:sp>
      <p:sp>
        <p:nvSpPr>
          <p:cNvPr id="19" name="TextBox 18">
            <a:extLst>
              <a:ext uri="{FF2B5EF4-FFF2-40B4-BE49-F238E27FC236}">
                <a16:creationId xmlns:a16="http://schemas.microsoft.com/office/drawing/2014/main" id="{6397E9A8-1777-36DD-C3C4-BF793F58F395}"/>
              </a:ext>
            </a:extLst>
          </p:cNvPr>
          <p:cNvSpPr txBox="1"/>
          <p:nvPr/>
        </p:nvSpPr>
        <p:spPr>
          <a:xfrm>
            <a:off x="594623" y="3624828"/>
            <a:ext cx="984206" cy="548640"/>
          </a:xfrm>
          <a:prstGeom prst="rect">
            <a:avLst/>
          </a:prstGeom>
          <a:solidFill>
            <a:schemeClr val="accent3">
              <a:lumMod val="20000"/>
              <a:lumOff val="80000"/>
            </a:schemeClr>
          </a:solidFill>
          <a:ln w="19050">
            <a:solidFill>
              <a:schemeClr val="accent3"/>
            </a:solidFill>
            <a:prstDash val="solid"/>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Originator</a:t>
            </a:r>
          </a:p>
        </p:txBody>
      </p:sp>
      <p:sp>
        <p:nvSpPr>
          <p:cNvPr id="20" name="TextBox 19">
            <a:extLst>
              <a:ext uri="{FF2B5EF4-FFF2-40B4-BE49-F238E27FC236}">
                <a16:creationId xmlns:a16="http://schemas.microsoft.com/office/drawing/2014/main" id="{7013643E-A59F-F884-4796-D2B677AB12C2}"/>
              </a:ext>
            </a:extLst>
          </p:cNvPr>
          <p:cNvSpPr txBox="1"/>
          <p:nvPr/>
        </p:nvSpPr>
        <p:spPr>
          <a:xfrm>
            <a:off x="2680468" y="3589129"/>
            <a:ext cx="1245091" cy="548640"/>
          </a:xfrm>
          <a:prstGeom prst="rect">
            <a:avLst/>
          </a:prstGeom>
          <a:solidFill>
            <a:schemeClr val="accent3">
              <a:lumMod val="20000"/>
              <a:lumOff val="80000"/>
            </a:schemeClr>
          </a:solidFill>
          <a:ln w="19050">
            <a:solidFill>
              <a:schemeClr val="accent3"/>
            </a:solidFill>
            <a:prstDash val="solid"/>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Originator Bank (direct participant)</a:t>
            </a:r>
          </a:p>
        </p:txBody>
      </p:sp>
      <p:sp>
        <p:nvSpPr>
          <p:cNvPr id="21" name="TextBox 20">
            <a:extLst>
              <a:ext uri="{FF2B5EF4-FFF2-40B4-BE49-F238E27FC236}">
                <a16:creationId xmlns:a16="http://schemas.microsoft.com/office/drawing/2014/main" id="{AF6ACA0D-4004-9CC7-86B3-65E8908A7BB7}"/>
              </a:ext>
            </a:extLst>
          </p:cNvPr>
          <p:cNvSpPr txBox="1"/>
          <p:nvPr/>
        </p:nvSpPr>
        <p:spPr>
          <a:xfrm>
            <a:off x="2614089" y="2211727"/>
            <a:ext cx="1245091" cy="548640"/>
          </a:xfrm>
          <a:prstGeom prst="rect">
            <a:avLst/>
          </a:prstGeom>
          <a:solidFill>
            <a:schemeClr val="accent3">
              <a:lumMod val="20000"/>
              <a:lumOff val="80000"/>
            </a:schemeClr>
          </a:solidFill>
          <a:ln w="19050">
            <a:solidFill>
              <a:schemeClr val="accent3"/>
            </a:solidFill>
            <a:prstDash val="solid"/>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Third-party Payment Initiator</a:t>
            </a:r>
          </a:p>
        </p:txBody>
      </p:sp>
      <p:sp>
        <p:nvSpPr>
          <p:cNvPr id="22" name="TextBox 21">
            <a:extLst>
              <a:ext uri="{FF2B5EF4-FFF2-40B4-BE49-F238E27FC236}">
                <a16:creationId xmlns:a16="http://schemas.microsoft.com/office/drawing/2014/main" id="{E99C300A-57E7-46C0-7BFE-C5908D423327}"/>
              </a:ext>
            </a:extLst>
          </p:cNvPr>
          <p:cNvSpPr txBox="1"/>
          <p:nvPr/>
        </p:nvSpPr>
        <p:spPr>
          <a:xfrm>
            <a:off x="8378503" y="3538717"/>
            <a:ext cx="1305892" cy="731520"/>
          </a:xfrm>
          <a:prstGeom prst="rect">
            <a:avLst/>
          </a:prstGeom>
          <a:solidFill>
            <a:schemeClr val="accent3">
              <a:lumMod val="20000"/>
              <a:lumOff val="80000"/>
            </a:schemeClr>
          </a:solidFill>
          <a:ln w="19050">
            <a:solidFill>
              <a:schemeClr val="accent3"/>
            </a:solidFill>
            <a:prstDash val="solid"/>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Beneficiary Bank – direct or indirect participants</a:t>
            </a:r>
          </a:p>
        </p:txBody>
      </p:sp>
      <p:sp>
        <p:nvSpPr>
          <p:cNvPr id="23" name="TextBox 22">
            <a:extLst>
              <a:ext uri="{FF2B5EF4-FFF2-40B4-BE49-F238E27FC236}">
                <a16:creationId xmlns:a16="http://schemas.microsoft.com/office/drawing/2014/main" id="{00402009-2252-A556-70DC-971AF58D2F2C}"/>
              </a:ext>
            </a:extLst>
          </p:cNvPr>
          <p:cNvSpPr txBox="1"/>
          <p:nvPr/>
        </p:nvSpPr>
        <p:spPr>
          <a:xfrm>
            <a:off x="10713063" y="3758026"/>
            <a:ext cx="869337" cy="548640"/>
          </a:xfrm>
          <a:prstGeom prst="rect">
            <a:avLst/>
          </a:prstGeom>
          <a:solidFill>
            <a:schemeClr val="accent3">
              <a:lumMod val="20000"/>
              <a:lumOff val="80000"/>
            </a:schemeClr>
          </a:solidFill>
          <a:ln w="19050">
            <a:solidFill>
              <a:schemeClr val="accent3"/>
            </a:solidFill>
            <a:prstDash val="solid"/>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Beneficiary</a:t>
            </a:r>
          </a:p>
        </p:txBody>
      </p:sp>
      <p:pic>
        <p:nvPicPr>
          <p:cNvPr id="24" name="Graphic 23" descr="User with solid fill">
            <a:extLst>
              <a:ext uri="{FF2B5EF4-FFF2-40B4-BE49-F238E27FC236}">
                <a16:creationId xmlns:a16="http://schemas.microsoft.com/office/drawing/2014/main" id="{4560A7C7-1907-2E71-4FDD-AA33672853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4116" y="3160149"/>
            <a:ext cx="685800" cy="685800"/>
          </a:xfrm>
          <a:prstGeom prst="rect">
            <a:avLst/>
          </a:prstGeom>
        </p:spPr>
      </p:pic>
      <p:sp>
        <p:nvSpPr>
          <p:cNvPr id="25" name="Rounded Rectangle 24">
            <a:extLst>
              <a:ext uri="{FF2B5EF4-FFF2-40B4-BE49-F238E27FC236}">
                <a16:creationId xmlns:a16="http://schemas.microsoft.com/office/drawing/2014/main" id="{165CBD9B-4D0E-C04D-E5DB-FB33E18D361C}"/>
              </a:ext>
            </a:extLst>
          </p:cNvPr>
          <p:cNvSpPr/>
          <p:nvPr/>
        </p:nvSpPr>
        <p:spPr>
          <a:xfrm>
            <a:off x="5253322" y="2747643"/>
            <a:ext cx="1768331" cy="2181061"/>
          </a:xfrm>
          <a:prstGeom prst="roundRect">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400" dirty="0">
                <a:solidFill>
                  <a:schemeClr val="tx2"/>
                </a:solidFill>
                <a:latin typeface="Avenir Book" panose="02000503020000020003" pitchFamily="2" charset="0"/>
              </a:rPr>
              <a:t>SPI</a:t>
            </a:r>
          </a:p>
          <a:p>
            <a:pPr algn="ctr">
              <a:spcBef>
                <a:spcPts val="600"/>
              </a:spcBef>
              <a:spcAft>
                <a:spcPts val="600"/>
              </a:spcAft>
            </a:pPr>
            <a:r>
              <a:rPr lang="en-US" sz="1400" dirty="0">
                <a:solidFill>
                  <a:schemeClr val="tx2"/>
                </a:solidFill>
                <a:latin typeface="Avenir Book" panose="02000503020000020003" pitchFamily="2" charset="0"/>
              </a:rPr>
              <a:t>Clearing and Settlement Mechanism </a:t>
            </a:r>
          </a:p>
        </p:txBody>
      </p:sp>
      <p:pic>
        <p:nvPicPr>
          <p:cNvPr id="26" name="Graphic 25" descr="Bank with solid fill">
            <a:extLst>
              <a:ext uri="{FF2B5EF4-FFF2-40B4-BE49-F238E27FC236}">
                <a16:creationId xmlns:a16="http://schemas.microsoft.com/office/drawing/2014/main" id="{8BEBF111-133A-BE7E-3B80-D5F4E06CDB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9695" y="2916920"/>
            <a:ext cx="685800" cy="685800"/>
          </a:xfrm>
          <a:prstGeom prst="rect">
            <a:avLst/>
          </a:prstGeom>
        </p:spPr>
      </p:pic>
      <p:sp>
        <p:nvSpPr>
          <p:cNvPr id="27" name="TextBox 26">
            <a:extLst>
              <a:ext uri="{FF2B5EF4-FFF2-40B4-BE49-F238E27FC236}">
                <a16:creationId xmlns:a16="http://schemas.microsoft.com/office/drawing/2014/main" id="{C8163B86-27B5-EB2A-3EEC-B4E0DF9DBDAF}"/>
              </a:ext>
            </a:extLst>
          </p:cNvPr>
          <p:cNvSpPr txBox="1"/>
          <p:nvPr/>
        </p:nvSpPr>
        <p:spPr>
          <a:xfrm>
            <a:off x="7267082" y="4267255"/>
            <a:ext cx="937345" cy="426694"/>
          </a:xfrm>
          <a:prstGeom prst="rect">
            <a:avLst/>
          </a:prstGeom>
          <a:noFill/>
          <a:ln w="19050">
            <a:solidFill>
              <a:schemeClr val="accent3"/>
            </a:solidFill>
            <a:prstDash val="sysDash"/>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Confirmation</a:t>
            </a:r>
          </a:p>
        </p:txBody>
      </p:sp>
      <p:sp>
        <p:nvSpPr>
          <p:cNvPr id="28" name="TextBox 27">
            <a:extLst>
              <a:ext uri="{FF2B5EF4-FFF2-40B4-BE49-F238E27FC236}">
                <a16:creationId xmlns:a16="http://schemas.microsoft.com/office/drawing/2014/main" id="{C9B866EB-0B12-2DF0-56C2-4CCCE1990732}"/>
              </a:ext>
            </a:extLst>
          </p:cNvPr>
          <p:cNvSpPr txBox="1"/>
          <p:nvPr/>
        </p:nvSpPr>
        <p:spPr>
          <a:xfrm>
            <a:off x="7285359" y="2973007"/>
            <a:ext cx="937345" cy="426694"/>
          </a:xfrm>
          <a:prstGeom prst="rect">
            <a:avLst/>
          </a:prstGeom>
          <a:noFill/>
          <a:ln w="19050">
            <a:solidFill>
              <a:schemeClr val="accent3"/>
            </a:solidFill>
            <a:prstDash val="sysDash"/>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Transaction</a:t>
            </a:r>
          </a:p>
        </p:txBody>
      </p:sp>
      <p:sp>
        <p:nvSpPr>
          <p:cNvPr id="29" name="TextBox 28">
            <a:extLst>
              <a:ext uri="{FF2B5EF4-FFF2-40B4-BE49-F238E27FC236}">
                <a16:creationId xmlns:a16="http://schemas.microsoft.com/office/drawing/2014/main" id="{3C0AC030-C5D8-F5A1-D17C-0A7D91C5E6E4}"/>
              </a:ext>
            </a:extLst>
          </p:cNvPr>
          <p:cNvSpPr txBox="1"/>
          <p:nvPr/>
        </p:nvSpPr>
        <p:spPr>
          <a:xfrm>
            <a:off x="9703289" y="4394422"/>
            <a:ext cx="937345" cy="426694"/>
          </a:xfrm>
          <a:prstGeom prst="rect">
            <a:avLst/>
          </a:prstGeom>
          <a:noFill/>
          <a:ln w="19050">
            <a:solidFill>
              <a:schemeClr val="accent3"/>
            </a:solidFill>
            <a:prstDash val="sysDash"/>
          </a:ln>
        </p:spPr>
        <p:txBody>
          <a:bodyPr wrap="square" lIns="0" tIns="0" rIns="0" bIns="0" rtlCol="0" anchor="ctr" anchorCtr="0">
            <a:noAutofit/>
          </a:bodyPr>
          <a:lstStyle/>
          <a:p>
            <a:pPr algn="ctr">
              <a:lnSpc>
                <a:spcPct val="120000"/>
              </a:lnSpc>
            </a:pPr>
            <a:r>
              <a:rPr lang="en-US" sz="1200" dirty="0">
                <a:latin typeface="Avenir Book" panose="02000503020000020003" pitchFamily="2" charset="0"/>
              </a:rPr>
              <a:t>Confirmation</a:t>
            </a:r>
          </a:p>
        </p:txBody>
      </p:sp>
      <p:sp>
        <p:nvSpPr>
          <p:cNvPr id="30" name="TextBox 29">
            <a:extLst>
              <a:ext uri="{FF2B5EF4-FFF2-40B4-BE49-F238E27FC236}">
                <a16:creationId xmlns:a16="http://schemas.microsoft.com/office/drawing/2014/main" id="{325D3D58-A7E5-09DA-18DD-EBA1AA184DFA}"/>
              </a:ext>
            </a:extLst>
          </p:cNvPr>
          <p:cNvSpPr txBox="1"/>
          <p:nvPr/>
        </p:nvSpPr>
        <p:spPr>
          <a:xfrm>
            <a:off x="9726088" y="2913361"/>
            <a:ext cx="1036335" cy="608286"/>
          </a:xfrm>
          <a:prstGeom prst="rect">
            <a:avLst/>
          </a:prstGeom>
          <a:noFill/>
          <a:ln w="19050">
            <a:solidFill>
              <a:schemeClr val="accent3"/>
            </a:solidFill>
            <a:prstDash val="sysDash"/>
          </a:ln>
        </p:spPr>
        <p:txBody>
          <a:bodyPr wrap="square" lIns="0" tIns="0" rIns="0" bIns="0" rtlCol="0" anchor="ctr" anchorCtr="0">
            <a:noAutofit/>
          </a:bodyPr>
          <a:lstStyle/>
          <a:p>
            <a:pPr algn="ctr">
              <a:lnSpc>
                <a:spcPct val="120000"/>
              </a:lnSpc>
            </a:pPr>
            <a:r>
              <a:rPr lang="en-US" sz="1100" dirty="0">
                <a:latin typeface="Avenir Book" panose="02000503020000020003" pitchFamily="2" charset="0"/>
              </a:rPr>
              <a:t>Makes funds instantly available</a:t>
            </a:r>
          </a:p>
        </p:txBody>
      </p:sp>
      <p:cxnSp>
        <p:nvCxnSpPr>
          <p:cNvPr id="32" name="Straight Arrow Connector 31">
            <a:extLst>
              <a:ext uri="{FF2B5EF4-FFF2-40B4-BE49-F238E27FC236}">
                <a16:creationId xmlns:a16="http://schemas.microsoft.com/office/drawing/2014/main" id="{04C66E35-03E7-02CB-E3D2-F2D68846B137}"/>
              </a:ext>
            </a:extLst>
          </p:cNvPr>
          <p:cNvCxnSpPr>
            <a:cxnSpLocks/>
            <a:endCxn id="21" idx="1"/>
          </p:cNvCxnSpPr>
          <p:nvPr/>
        </p:nvCxnSpPr>
        <p:spPr>
          <a:xfrm flipV="1">
            <a:off x="1673479" y="2486047"/>
            <a:ext cx="940610" cy="127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E23DBD3-7E8C-46E2-6570-C67331C8F696}"/>
              </a:ext>
            </a:extLst>
          </p:cNvPr>
          <p:cNvCxnSpPr>
            <a:cxnSpLocks/>
          </p:cNvCxnSpPr>
          <p:nvPr/>
        </p:nvCxnSpPr>
        <p:spPr>
          <a:xfrm>
            <a:off x="1673479" y="3758026"/>
            <a:ext cx="8804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1737E8CA-F843-E26F-4886-250462FE5573}"/>
              </a:ext>
            </a:extLst>
          </p:cNvPr>
          <p:cNvSpPr>
            <a:spLocks noChangeAspect="1"/>
          </p:cNvSpPr>
          <p:nvPr/>
        </p:nvSpPr>
        <p:spPr>
          <a:xfrm>
            <a:off x="2028654" y="3404828"/>
            <a:ext cx="228600" cy="228600"/>
          </a:xfrm>
          <a:prstGeom prst="ellipse">
            <a:avLst/>
          </a:prstGeom>
          <a:solidFill>
            <a:schemeClr val="accent2"/>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1</a:t>
            </a:r>
          </a:p>
        </p:txBody>
      </p:sp>
      <p:cxnSp>
        <p:nvCxnSpPr>
          <p:cNvPr id="42" name="Straight Arrow Connector 41">
            <a:extLst>
              <a:ext uri="{FF2B5EF4-FFF2-40B4-BE49-F238E27FC236}">
                <a16:creationId xmlns:a16="http://schemas.microsoft.com/office/drawing/2014/main" id="{2FF7790F-51DB-6753-80B2-338871420A1A}"/>
              </a:ext>
            </a:extLst>
          </p:cNvPr>
          <p:cNvCxnSpPr>
            <a:cxnSpLocks/>
          </p:cNvCxnSpPr>
          <p:nvPr/>
        </p:nvCxnSpPr>
        <p:spPr>
          <a:xfrm flipV="1">
            <a:off x="4102090" y="3633428"/>
            <a:ext cx="978957" cy="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EEA274D6-8117-B7E0-069D-16D54C0C9CC7}"/>
              </a:ext>
            </a:extLst>
          </p:cNvPr>
          <p:cNvSpPr>
            <a:spLocks noChangeAspect="1"/>
          </p:cNvSpPr>
          <p:nvPr/>
        </p:nvSpPr>
        <p:spPr>
          <a:xfrm>
            <a:off x="4481889" y="3503049"/>
            <a:ext cx="228600" cy="228600"/>
          </a:xfrm>
          <a:prstGeom prst="ellipse">
            <a:avLst/>
          </a:prstGeom>
          <a:solidFill>
            <a:schemeClr val="accent2"/>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2</a:t>
            </a:r>
          </a:p>
        </p:txBody>
      </p:sp>
      <p:cxnSp>
        <p:nvCxnSpPr>
          <p:cNvPr id="51" name="Straight Arrow Connector 50">
            <a:extLst>
              <a:ext uri="{FF2B5EF4-FFF2-40B4-BE49-F238E27FC236}">
                <a16:creationId xmlns:a16="http://schemas.microsoft.com/office/drawing/2014/main" id="{4D01C3EE-6A32-DA96-2FF5-87143AE8AAA6}"/>
              </a:ext>
            </a:extLst>
          </p:cNvPr>
          <p:cNvCxnSpPr>
            <a:cxnSpLocks/>
          </p:cNvCxnSpPr>
          <p:nvPr/>
        </p:nvCxnSpPr>
        <p:spPr>
          <a:xfrm flipH="1">
            <a:off x="4042267" y="4068365"/>
            <a:ext cx="10387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A5DF83A-3795-E7BF-07C5-73FFD225BAD8}"/>
              </a:ext>
            </a:extLst>
          </p:cNvPr>
          <p:cNvCxnSpPr>
            <a:cxnSpLocks/>
          </p:cNvCxnSpPr>
          <p:nvPr/>
        </p:nvCxnSpPr>
        <p:spPr>
          <a:xfrm>
            <a:off x="7173798" y="3602720"/>
            <a:ext cx="1039050" cy="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11FEFE8-CE03-8BE9-E930-AA03AF012116}"/>
              </a:ext>
            </a:extLst>
          </p:cNvPr>
          <p:cNvCxnSpPr>
            <a:cxnSpLocks/>
          </p:cNvCxnSpPr>
          <p:nvPr/>
        </p:nvCxnSpPr>
        <p:spPr>
          <a:xfrm flipH="1">
            <a:off x="7183225" y="4051522"/>
            <a:ext cx="10296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648D5E4-A818-DC45-9239-88AE639F4FBE}"/>
              </a:ext>
            </a:extLst>
          </p:cNvPr>
          <p:cNvCxnSpPr>
            <a:cxnSpLocks/>
          </p:cNvCxnSpPr>
          <p:nvPr/>
        </p:nvCxnSpPr>
        <p:spPr>
          <a:xfrm flipH="1">
            <a:off x="1616589" y="4064351"/>
            <a:ext cx="9373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DF46E27A-AA29-ECCA-F625-627BB9F8DCD4}"/>
              </a:ext>
            </a:extLst>
          </p:cNvPr>
          <p:cNvSpPr>
            <a:spLocks noChangeAspect="1"/>
          </p:cNvSpPr>
          <p:nvPr/>
        </p:nvSpPr>
        <p:spPr>
          <a:xfrm>
            <a:off x="1991336" y="3953803"/>
            <a:ext cx="228600" cy="228600"/>
          </a:xfrm>
          <a:prstGeom prst="ellipse">
            <a:avLst/>
          </a:prstGeom>
          <a:solidFill>
            <a:schemeClr val="accent2"/>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7</a:t>
            </a:r>
          </a:p>
        </p:txBody>
      </p:sp>
      <p:sp>
        <p:nvSpPr>
          <p:cNvPr id="63" name="Oval 62">
            <a:extLst>
              <a:ext uri="{FF2B5EF4-FFF2-40B4-BE49-F238E27FC236}">
                <a16:creationId xmlns:a16="http://schemas.microsoft.com/office/drawing/2014/main" id="{4FEC68F2-A163-CAC9-9405-21CC8324EB77}"/>
              </a:ext>
            </a:extLst>
          </p:cNvPr>
          <p:cNvSpPr>
            <a:spLocks noChangeAspect="1"/>
          </p:cNvSpPr>
          <p:nvPr/>
        </p:nvSpPr>
        <p:spPr>
          <a:xfrm>
            <a:off x="4484397" y="3953803"/>
            <a:ext cx="228600" cy="228600"/>
          </a:xfrm>
          <a:prstGeom prst="ellipse">
            <a:avLst/>
          </a:prstGeom>
          <a:solidFill>
            <a:schemeClr val="accent2"/>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spcAft>
                <a:spcPts val="600"/>
              </a:spcAft>
            </a:pPr>
            <a:r>
              <a:rPr lang="en-US" sz="1050" dirty="0">
                <a:solidFill>
                  <a:schemeClr val="bg1"/>
                </a:solidFill>
                <a:latin typeface="Avenir Book" panose="02000503020000020003" pitchFamily="2" charset="0"/>
              </a:rPr>
              <a:t>6a</a:t>
            </a:r>
          </a:p>
        </p:txBody>
      </p:sp>
      <p:sp>
        <p:nvSpPr>
          <p:cNvPr id="64" name="Oval 63">
            <a:extLst>
              <a:ext uri="{FF2B5EF4-FFF2-40B4-BE49-F238E27FC236}">
                <a16:creationId xmlns:a16="http://schemas.microsoft.com/office/drawing/2014/main" id="{F925C978-41A7-9D23-5DE2-2F97039EC218}"/>
              </a:ext>
            </a:extLst>
          </p:cNvPr>
          <p:cNvSpPr>
            <a:spLocks noChangeAspect="1"/>
          </p:cNvSpPr>
          <p:nvPr/>
        </p:nvSpPr>
        <p:spPr>
          <a:xfrm>
            <a:off x="10061020" y="4059168"/>
            <a:ext cx="228600" cy="228600"/>
          </a:xfrm>
          <a:prstGeom prst="ellipse">
            <a:avLst/>
          </a:prstGeom>
          <a:solidFill>
            <a:schemeClr val="accent2"/>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spcAft>
                <a:spcPts val="600"/>
              </a:spcAft>
            </a:pPr>
            <a:r>
              <a:rPr lang="en-US" sz="1050" dirty="0">
                <a:solidFill>
                  <a:schemeClr val="bg1"/>
                </a:solidFill>
                <a:latin typeface="Avenir Book" panose="02000503020000020003" pitchFamily="2" charset="0"/>
              </a:rPr>
              <a:t>6b</a:t>
            </a:r>
          </a:p>
        </p:txBody>
      </p:sp>
      <p:cxnSp>
        <p:nvCxnSpPr>
          <p:cNvPr id="65" name="Straight Arrow Connector 64">
            <a:extLst>
              <a:ext uri="{FF2B5EF4-FFF2-40B4-BE49-F238E27FC236}">
                <a16:creationId xmlns:a16="http://schemas.microsoft.com/office/drawing/2014/main" id="{2D932D13-7DEE-EF11-FA40-75AEEA7606FB}"/>
              </a:ext>
            </a:extLst>
          </p:cNvPr>
          <p:cNvCxnSpPr>
            <a:cxnSpLocks/>
          </p:cNvCxnSpPr>
          <p:nvPr/>
        </p:nvCxnSpPr>
        <p:spPr>
          <a:xfrm>
            <a:off x="9759797" y="3796304"/>
            <a:ext cx="869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4C271409-EE26-46F8-1E89-E25442024F51}"/>
              </a:ext>
            </a:extLst>
          </p:cNvPr>
          <p:cNvSpPr>
            <a:spLocks noChangeAspect="1"/>
          </p:cNvSpPr>
          <p:nvPr/>
        </p:nvSpPr>
        <p:spPr>
          <a:xfrm>
            <a:off x="7599114" y="3477251"/>
            <a:ext cx="228600" cy="228600"/>
          </a:xfrm>
          <a:prstGeom prst="ellipse">
            <a:avLst/>
          </a:prstGeom>
          <a:solidFill>
            <a:schemeClr val="accent2"/>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3</a:t>
            </a:r>
          </a:p>
        </p:txBody>
      </p:sp>
      <p:sp>
        <p:nvSpPr>
          <p:cNvPr id="67" name="Oval 66">
            <a:extLst>
              <a:ext uri="{FF2B5EF4-FFF2-40B4-BE49-F238E27FC236}">
                <a16:creationId xmlns:a16="http://schemas.microsoft.com/office/drawing/2014/main" id="{C2DB4999-F436-9849-05B1-CDFE3B63CE69}"/>
              </a:ext>
            </a:extLst>
          </p:cNvPr>
          <p:cNvSpPr>
            <a:spLocks noChangeAspect="1"/>
          </p:cNvSpPr>
          <p:nvPr/>
        </p:nvSpPr>
        <p:spPr>
          <a:xfrm>
            <a:off x="7597278" y="3937222"/>
            <a:ext cx="228600" cy="228600"/>
          </a:xfrm>
          <a:prstGeom prst="ellipse">
            <a:avLst/>
          </a:prstGeom>
          <a:solidFill>
            <a:schemeClr val="accent2"/>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4</a:t>
            </a:r>
          </a:p>
        </p:txBody>
      </p:sp>
      <p:sp>
        <p:nvSpPr>
          <p:cNvPr id="68" name="Oval 67">
            <a:extLst>
              <a:ext uri="{FF2B5EF4-FFF2-40B4-BE49-F238E27FC236}">
                <a16:creationId xmlns:a16="http://schemas.microsoft.com/office/drawing/2014/main" id="{981293EC-A291-9A5C-E597-FEB87A1C058D}"/>
              </a:ext>
            </a:extLst>
          </p:cNvPr>
          <p:cNvSpPr>
            <a:spLocks noChangeAspect="1"/>
          </p:cNvSpPr>
          <p:nvPr/>
        </p:nvSpPr>
        <p:spPr>
          <a:xfrm>
            <a:off x="10075585" y="3673667"/>
            <a:ext cx="228600" cy="228600"/>
          </a:xfrm>
          <a:prstGeom prst="ellipse">
            <a:avLst/>
          </a:prstGeom>
          <a:solidFill>
            <a:schemeClr val="accent2"/>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spcAft>
                <a:spcPts val="600"/>
              </a:spcAft>
            </a:pPr>
            <a:r>
              <a:rPr lang="en-US" sz="1400" dirty="0">
                <a:solidFill>
                  <a:schemeClr val="bg1"/>
                </a:solidFill>
                <a:latin typeface="Avenir Book" panose="02000503020000020003" pitchFamily="2" charset="0"/>
              </a:rPr>
              <a:t>5</a:t>
            </a:r>
          </a:p>
        </p:txBody>
      </p:sp>
    </p:spTree>
    <p:extLst>
      <p:ext uri="{BB962C8B-B14F-4D97-AF65-F5344CB8AC3E}">
        <p14:creationId xmlns:p14="http://schemas.microsoft.com/office/powerpoint/2010/main" val="220497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2A61B1-2E50-F703-BFAB-6C2B0A76662B}"/>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D568D42A-626C-3E84-2529-387996D2133E}"/>
              </a:ext>
            </a:extLst>
          </p:cNvPr>
          <p:cNvSpPr>
            <a:spLocks noGrp="1"/>
          </p:cNvSpPr>
          <p:nvPr>
            <p:ph type="body" sz="quarter" idx="11"/>
          </p:nvPr>
        </p:nvSpPr>
        <p:spPr/>
        <p:txBody>
          <a:bodyPr/>
          <a:lstStyle/>
          <a:p>
            <a:r>
              <a:rPr lang="en-US" dirty="0"/>
              <a:t>Europe</a:t>
            </a:r>
          </a:p>
        </p:txBody>
      </p:sp>
    </p:spTree>
    <p:extLst>
      <p:ext uri="{BB962C8B-B14F-4D97-AF65-F5344CB8AC3E}">
        <p14:creationId xmlns:p14="http://schemas.microsoft.com/office/powerpoint/2010/main" val="573075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90D6C-1B11-B716-D109-073CCF4407E7}"/>
              </a:ext>
            </a:extLst>
          </p:cNvPr>
          <p:cNvSpPr>
            <a:spLocks noGrp="1"/>
          </p:cNvSpPr>
          <p:nvPr>
            <p:ph type="title"/>
          </p:nvPr>
        </p:nvSpPr>
        <p:spPr/>
        <p:txBody>
          <a:bodyPr/>
          <a:lstStyle/>
          <a:p>
            <a:r>
              <a:rPr lang="en-US" dirty="0"/>
              <a:t>PSD2 provides the regulatory foundation for Open Banking, including payments initiation to third party providers</a:t>
            </a:r>
          </a:p>
        </p:txBody>
      </p:sp>
      <p:sp>
        <p:nvSpPr>
          <p:cNvPr id="5" name="Content Placeholder 4">
            <a:extLst>
              <a:ext uri="{FF2B5EF4-FFF2-40B4-BE49-F238E27FC236}">
                <a16:creationId xmlns:a16="http://schemas.microsoft.com/office/drawing/2014/main" id="{C7EC4652-AA34-6A62-77DC-9BD39991D5E1}"/>
              </a:ext>
            </a:extLst>
          </p:cNvPr>
          <p:cNvSpPr>
            <a:spLocks noGrp="1"/>
          </p:cNvSpPr>
          <p:nvPr>
            <p:ph sz="quarter" idx="10"/>
          </p:nvPr>
        </p:nvSpPr>
        <p:spPr>
          <a:xfrm>
            <a:off x="609600" y="1518741"/>
            <a:ext cx="10972800" cy="4578938"/>
          </a:xfrm>
        </p:spPr>
        <p:txBody>
          <a:bodyPr/>
          <a:lstStyle/>
          <a:p>
            <a:pPr marL="0" indent="0">
              <a:buNone/>
            </a:pPr>
            <a:r>
              <a:rPr lang="en-US" sz="1400" dirty="0"/>
              <a:t>The revised Payment Services Directive (PSD2) is an update to the original version of the Directive (PSD1) which aimed to, among other things, formally regulate third-party providers (e.g., </a:t>
            </a:r>
            <a:r>
              <a:rPr lang="en-US" sz="1400" dirty="0" err="1"/>
              <a:t>fintechs</a:t>
            </a:r>
            <a:r>
              <a:rPr lang="en-US" sz="1400" dirty="0"/>
              <a:t>).</a:t>
            </a:r>
          </a:p>
          <a:p>
            <a:r>
              <a:rPr lang="en-US" sz="1400" dirty="0"/>
              <a:t>After the adoption of PSD, new types of payment services emerged in Europe, including </a:t>
            </a:r>
            <a:r>
              <a:rPr lang="en-US" sz="1400" b="1" dirty="0"/>
              <a:t>payment initiation </a:t>
            </a:r>
            <a:r>
              <a:rPr lang="en-US" sz="1400" dirty="0"/>
              <a:t>services, specifically related to online payments. Adjacent services, such as account information services, also began to emerge.</a:t>
            </a:r>
          </a:p>
          <a:p>
            <a:pPr marL="0" indent="0">
              <a:buNone/>
            </a:pPr>
            <a:r>
              <a:rPr lang="en-US" sz="1400" b="1" dirty="0">
                <a:latin typeface="Avenir Black" panose="02000503020000020003" pitchFamily="2" charset="0"/>
              </a:rPr>
              <a:t>Key elements of PSD2:</a:t>
            </a:r>
          </a:p>
          <a:p>
            <a:r>
              <a:rPr lang="en-US" sz="1400" dirty="0"/>
              <a:t>Creation of formal roles for third-party providers (TPP):</a:t>
            </a:r>
          </a:p>
          <a:p>
            <a:pPr lvl="1"/>
            <a:r>
              <a:rPr lang="en-US" b="1" dirty="0"/>
              <a:t>Payment Initiation Service Providers </a:t>
            </a:r>
            <a:r>
              <a:rPr lang="en-US" dirty="0"/>
              <a:t>(PISPs): PISPs provide payment initiation services on behalf of customers. PSD2 states that PISPs provide assurance to payees that a payment has been initiated in order to provide an incentive to the payee to release the goods or to deliver the service without undue delay. These services offer a low-cost solution for both merchants and consumers and provide consumers with a possibility to shop online even if they do not possess payment cards</a:t>
            </a:r>
          </a:p>
          <a:p>
            <a:pPr lvl="1"/>
            <a:r>
              <a:rPr lang="en-US" b="1" dirty="0"/>
              <a:t>Account Information Service Providers </a:t>
            </a:r>
            <a:r>
              <a:rPr lang="en-US" dirty="0"/>
              <a:t>(AISPs): AISPs are third parties that are authorized to retrieve account information from banks and financial institutions and allow customers to see information from all their selected accounts in one place</a:t>
            </a:r>
          </a:p>
          <a:p>
            <a:r>
              <a:rPr lang="en-US" sz="1400" b="1" dirty="0"/>
              <a:t>Strong Customer Authentication </a:t>
            </a:r>
            <a:r>
              <a:rPr lang="en-US" sz="1400" dirty="0"/>
              <a:t>(SCA): Strict security requirements for the initiation and processing of electronic payments, which apply to both traditional and newly regulated payment service providers (i.e. TPP). Regulated providers must apply SCA, and authenticate users by providing two of the following independent factors: 1. Something only the user knows (e.g. password, PIN) 2. Something only the user possesses (e.g., card, authentication code generating device) 3. Something the user is (e.g. biometric: fingerprint or voice)</a:t>
            </a:r>
          </a:p>
          <a:p>
            <a:r>
              <a:rPr lang="en-US" sz="1400" b="1" dirty="0"/>
              <a:t>Industry voice: </a:t>
            </a:r>
            <a:r>
              <a:rPr lang="en-US" sz="1400" dirty="0"/>
              <a:t>PISPs do not have a formal role in Scheme governance, but have a voice through the industry association European Payment Institutions Federation (EPIF)</a:t>
            </a:r>
          </a:p>
          <a:p>
            <a:endParaRPr lang="en-US" sz="1400" dirty="0"/>
          </a:p>
        </p:txBody>
      </p:sp>
      <p:sp>
        <p:nvSpPr>
          <p:cNvPr id="6" name="Text Placeholder 5">
            <a:extLst>
              <a:ext uri="{FF2B5EF4-FFF2-40B4-BE49-F238E27FC236}">
                <a16:creationId xmlns:a16="http://schemas.microsoft.com/office/drawing/2014/main" id="{1B3A661B-0BF5-FFD2-0FC8-DFD1A8F66927}"/>
              </a:ext>
            </a:extLst>
          </p:cNvPr>
          <p:cNvSpPr>
            <a:spLocks noGrp="1"/>
          </p:cNvSpPr>
          <p:nvPr>
            <p:ph type="body" idx="28"/>
          </p:nvPr>
        </p:nvSpPr>
        <p:spPr/>
        <p:txBody>
          <a:bodyPr/>
          <a:lstStyle/>
          <a:p>
            <a:endParaRPr lang="en-US"/>
          </a:p>
        </p:txBody>
      </p:sp>
      <p:sp>
        <p:nvSpPr>
          <p:cNvPr id="8" name="Slide Number Placeholder 7">
            <a:extLst>
              <a:ext uri="{FF2B5EF4-FFF2-40B4-BE49-F238E27FC236}">
                <a16:creationId xmlns:a16="http://schemas.microsoft.com/office/drawing/2014/main" id="{4C35C103-44E4-C84F-064F-4F7A54379668}"/>
              </a:ext>
            </a:extLst>
          </p:cNvPr>
          <p:cNvSpPr>
            <a:spLocks noGrp="1"/>
          </p:cNvSpPr>
          <p:nvPr>
            <p:ph type="sldNum" sz="quarter" idx="4"/>
          </p:nvPr>
        </p:nvSpPr>
        <p:spPr/>
        <p:txBody>
          <a:bodyPr/>
          <a:lstStyle/>
          <a:p>
            <a:fld id="{097F3099-CFFF-D54D-B818-93F1AB56C116}" type="slidenum">
              <a:rPr lang="en-US" smtClean="0"/>
              <a:pPr/>
              <a:t>17</a:t>
            </a:fld>
            <a:endParaRPr lang="en-US" dirty="0"/>
          </a:p>
        </p:txBody>
      </p:sp>
    </p:spTree>
    <p:extLst>
      <p:ext uri="{BB962C8B-B14F-4D97-AF65-F5344CB8AC3E}">
        <p14:creationId xmlns:p14="http://schemas.microsoft.com/office/powerpoint/2010/main" val="1564586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1EBA-5E99-6CA8-1EEA-6D9DC5A3E7B2}"/>
              </a:ext>
            </a:extLst>
          </p:cNvPr>
          <p:cNvSpPr>
            <a:spLocks noGrp="1"/>
          </p:cNvSpPr>
          <p:nvPr>
            <p:ph type="title"/>
          </p:nvPr>
        </p:nvSpPr>
        <p:spPr/>
        <p:txBody>
          <a:bodyPr/>
          <a:lstStyle/>
          <a:p>
            <a:r>
              <a:rPr lang="en-US" dirty="0"/>
              <a:t>Roles and responsibilities of PISPs under PSD2 when providing payment initiation services to end users</a:t>
            </a:r>
          </a:p>
        </p:txBody>
      </p:sp>
      <p:sp>
        <p:nvSpPr>
          <p:cNvPr id="3" name="Content Placeholder 2">
            <a:extLst>
              <a:ext uri="{FF2B5EF4-FFF2-40B4-BE49-F238E27FC236}">
                <a16:creationId xmlns:a16="http://schemas.microsoft.com/office/drawing/2014/main" id="{58D25280-D39B-C43C-F959-088E73D82928}"/>
              </a:ext>
            </a:extLst>
          </p:cNvPr>
          <p:cNvSpPr>
            <a:spLocks noGrp="1"/>
          </p:cNvSpPr>
          <p:nvPr>
            <p:ph sz="quarter" idx="10"/>
          </p:nvPr>
        </p:nvSpPr>
        <p:spPr>
          <a:xfrm>
            <a:off x="609600" y="1596231"/>
            <a:ext cx="10972800" cy="2154359"/>
          </a:xfrm>
        </p:spPr>
        <p:txBody>
          <a:bodyPr/>
          <a:lstStyle/>
          <a:p>
            <a:r>
              <a:rPr lang="en-US" dirty="0"/>
              <a:t>Payment Initiation Service (PIS) was established by PSD2 and aimed to improve the initiation of account payments. PSD2 allows </a:t>
            </a:r>
            <a:r>
              <a:rPr lang="en-US" b="1" dirty="0"/>
              <a:t>Third Party Providers (TPPs), specifically PISPs, to have access to bank accounts to initiate a payment after the account holder has given their consent to the TPP</a:t>
            </a:r>
          </a:p>
          <a:p>
            <a:r>
              <a:rPr lang="en-US" dirty="0"/>
              <a:t>Payment Initiation Service Providers (PISPs) only have access to the information that is necessary to execute the payment, and always with the payer’s consent</a:t>
            </a:r>
          </a:p>
          <a:p>
            <a:endParaRPr lang="en-US" b="1" dirty="0"/>
          </a:p>
        </p:txBody>
      </p:sp>
      <p:sp>
        <p:nvSpPr>
          <p:cNvPr id="4" name="Text Placeholder 3">
            <a:extLst>
              <a:ext uri="{FF2B5EF4-FFF2-40B4-BE49-F238E27FC236}">
                <a16:creationId xmlns:a16="http://schemas.microsoft.com/office/drawing/2014/main" id="{D4D1FA3E-2B00-9EDE-5179-0137DBE1EE88}"/>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378D549A-9FD2-5AC4-43DC-56DA620F9CD6}"/>
              </a:ext>
            </a:extLst>
          </p:cNvPr>
          <p:cNvSpPr>
            <a:spLocks noGrp="1"/>
          </p:cNvSpPr>
          <p:nvPr>
            <p:ph type="sldNum" sz="quarter" idx="4"/>
          </p:nvPr>
        </p:nvSpPr>
        <p:spPr/>
        <p:txBody>
          <a:bodyPr/>
          <a:lstStyle/>
          <a:p>
            <a:fld id="{097F3099-CFFF-D54D-B818-93F1AB56C116}" type="slidenum">
              <a:rPr lang="en-US" smtClean="0"/>
              <a:pPr/>
              <a:t>18</a:t>
            </a:fld>
            <a:endParaRPr lang="en-US" dirty="0"/>
          </a:p>
        </p:txBody>
      </p:sp>
      <p:sp>
        <p:nvSpPr>
          <p:cNvPr id="16" name="Content Placeholder 2">
            <a:extLst>
              <a:ext uri="{FF2B5EF4-FFF2-40B4-BE49-F238E27FC236}">
                <a16:creationId xmlns:a16="http://schemas.microsoft.com/office/drawing/2014/main" id="{134DCFD5-8A2A-AD6F-8439-513B8BEDA024}"/>
              </a:ext>
            </a:extLst>
          </p:cNvPr>
          <p:cNvSpPr txBox="1">
            <a:spLocks/>
          </p:cNvSpPr>
          <p:nvPr/>
        </p:nvSpPr>
        <p:spPr>
          <a:xfrm>
            <a:off x="609600" y="3148314"/>
            <a:ext cx="10332203" cy="2553986"/>
          </a:xfrm>
          <a:prstGeom prst="rect">
            <a:avLst/>
          </a:prstGeom>
          <a:noFill/>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r>
              <a:rPr lang="en-US" dirty="0"/>
              <a:t>PISP responsibilities</a:t>
            </a:r>
          </a:p>
          <a:p>
            <a:pPr lvl="1"/>
            <a:r>
              <a:rPr lang="en-US" sz="1600" dirty="0"/>
              <a:t>Access the user’s payment account and initiate the payment transaction</a:t>
            </a:r>
          </a:p>
          <a:p>
            <a:pPr lvl="1"/>
            <a:r>
              <a:rPr lang="en-US" sz="1600" dirty="0"/>
              <a:t>Confirm to the receiver that the payment has been initiated</a:t>
            </a:r>
          </a:p>
          <a:p>
            <a:pPr lvl="1"/>
            <a:r>
              <a:rPr lang="en-US" sz="1600" dirty="0"/>
              <a:t>Accept liability for payment incidents that can be traced back to the PISP</a:t>
            </a:r>
          </a:p>
          <a:p>
            <a:pPr lvl="1"/>
            <a:r>
              <a:rPr lang="en-US" sz="1600" dirty="0"/>
              <a:t>When exclusively providing payment initiation services, the PISP does not hold the user’s funds. When a PISP intends to provide payment services in relation to which it holds user funds, it should obtain full authorization for those services</a:t>
            </a:r>
          </a:p>
        </p:txBody>
      </p:sp>
    </p:spTree>
    <p:extLst>
      <p:ext uri="{BB962C8B-B14F-4D97-AF65-F5344CB8AC3E}">
        <p14:creationId xmlns:p14="http://schemas.microsoft.com/office/powerpoint/2010/main" val="214885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0A8C-605A-B6F5-3478-77874BA9ACB8}"/>
              </a:ext>
            </a:extLst>
          </p:cNvPr>
          <p:cNvSpPr>
            <a:spLocks noGrp="1"/>
          </p:cNvSpPr>
          <p:nvPr>
            <p:ph type="title"/>
          </p:nvPr>
        </p:nvSpPr>
        <p:spPr/>
        <p:txBody>
          <a:bodyPr/>
          <a:lstStyle/>
          <a:p>
            <a:r>
              <a:rPr lang="en-US" dirty="0"/>
              <a:t>PSD2 offers guidelines, building on PSD1, for the role of PISP</a:t>
            </a:r>
          </a:p>
        </p:txBody>
      </p:sp>
      <p:sp>
        <p:nvSpPr>
          <p:cNvPr id="3" name="Content Placeholder 2">
            <a:extLst>
              <a:ext uri="{FF2B5EF4-FFF2-40B4-BE49-F238E27FC236}">
                <a16:creationId xmlns:a16="http://schemas.microsoft.com/office/drawing/2014/main" id="{C759FDE9-54C6-3026-C04D-CFCF9C725DDC}"/>
              </a:ext>
            </a:extLst>
          </p:cNvPr>
          <p:cNvSpPr>
            <a:spLocks noGrp="1"/>
          </p:cNvSpPr>
          <p:nvPr>
            <p:ph sz="quarter" idx="10"/>
          </p:nvPr>
        </p:nvSpPr>
        <p:spPr/>
        <p:txBody>
          <a:bodyPr/>
          <a:lstStyle/>
          <a:p>
            <a:pPr marL="0" indent="0">
              <a:buNone/>
            </a:pPr>
            <a:r>
              <a:rPr lang="en-US" sz="1400" b="1" dirty="0"/>
              <a:t>While PSD2 removes barriers and allows for more competition, it also ensures that TPPs follow the same rules as traditional payment service providers: registration, licensing, and supervision by relevant authorities. Further, TPPs are required to comply with security requirements</a:t>
            </a:r>
          </a:p>
          <a:p>
            <a:pPr marL="0" indent="0">
              <a:buNone/>
            </a:pPr>
            <a:r>
              <a:rPr lang="en-US" sz="1400" b="1" dirty="0">
                <a:latin typeface="Avenir Black" panose="02000503020000020003" pitchFamily="2" charset="0"/>
              </a:rPr>
              <a:t>Licensing Requirements: </a:t>
            </a:r>
            <a:r>
              <a:rPr lang="en-US" sz="1400" dirty="0"/>
              <a:t>PSD1 created a new entity known as a ”Payment Institution.” These entities require a license to carry out payment services.</a:t>
            </a:r>
          </a:p>
          <a:p>
            <a:r>
              <a:rPr lang="en-US" sz="1400" dirty="0"/>
              <a:t>PSD2 acknowledges payment institutions that are already authorized to provide services under PSD1. These institutions were allowed to continue providing payment services for 30 months (authorized institutions) or 36 months (“small” institutions) after the entry into force of PSD2. In order to provide payment services beyond that transitional period, the existing payment institutions were required to submit all relevant information required under PSD2 to relevant authorities that have granted them their existing licenses and fully comply with the relevant PSD2 requirements.</a:t>
            </a:r>
          </a:p>
          <a:p>
            <a:r>
              <a:rPr lang="en-US" sz="1400" dirty="0"/>
              <a:t>Further, Member States may allow existing payment institutions to be automatically granted PSD2 authorization if the relevant authority already possesses evidence that the institution complies with PSD2 requirements. Authorities were instructed to make these assessments on a case-by-case basis</a:t>
            </a:r>
          </a:p>
          <a:p>
            <a:pPr marL="0" indent="0">
              <a:buNone/>
            </a:pPr>
            <a:r>
              <a:rPr lang="en-US" sz="1400" b="1" dirty="0">
                <a:latin typeface="Avenir Black" panose="02000503020000020003" pitchFamily="2" charset="0"/>
              </a:rPr>
              <a:t>Registration Requirements: </a:t>
            </a:r>
            <a:r>
              <a:rPr lang="en-US" sz="1400" dirty="0"/>
              <a:t>In addition to requiring entities to apply for a payment institution license (in order to provide payment services in compliance with the regulation), PSD2 required entities to register with European Banking Authority (EBA) as an AISP or PISP</a:t>
            </a:r>
          </a:p>
        </p:txBody>
      </p:sp>
      <p:sp>
        <p:nvSpPr>
          <p:cNvPr id="4" name="Text Placeholder 3">
            <a:extLst>
              <a:ext uri="{FF2B5EF4-FFF2-40B4-BE49-F238E27FC236}">
                <a16:creationId xmlns:a16="http://schemas.microsoft.com/office/drawing/2014/main" id="{C4A177DE-3A89-5543-20D5-6719CDC45DD6}"/>
              </a:ext>
            </a:extLst>
          </p:cNvPr>
          <p:cNvSpPr>
            <a:spLocks noGrp="1"/>
          </p:cNvSpPr>
          <p:nvPr>
            <p:ph type="body" idx="28"/>
          </p:nvPr>
        </p:nvSpPr>
        <p:spPr/>
        <p:txBody>
          <a:bodyPr/>
          <a:lstStyle/>
          <a:p>
            <a:endParaRPr lang="en-US"/>
          </a:p>
        </p:txBody>
      </p:sp>
      <p:sp>
        <p:nvSpPr>
          <p:cNvPr id="5" name="Slide Number Placeholder 4">
            <a:extLst>
              <a:ext uri="{FF2B5EF4-FFF2-40B4-BE49-F238E27FC236}">
                <a16:creationId xmlns:a16="http://schemas.microsoft.com/office/drawing/2014/main" id="{8E994A06-E02B-DF84-4A22-B2F67176C7F8}"/>
              </a:ext>
            </a:extLst>
          </p:cNvPr>
          <p:cNvSpPr>
            <a:spLocks noGrp="1"/>
          </p:cNvSpPr>
          <p:nvPr>
            <p:ph type="sldNum" sz="quarter" idx="4"/>
          </p:nvPr>
        </p:nvSpPr>
        <p:spPr/>
        <p:txBody>
          <a:bodyPr/>
          <a:lstStyle/>
          <a:p>
            <a:fld id="{097F3099-CFFF-D54D-B818-93F1AB56C116}" type="slidenum">
              <a:rPr lang="en-US" smtClean="0"/>
              <a:pPr/>
              <a:t>19</a:t>
            </a:fld>
            <a:endParaRPr lang="en-US" dirty="0"/>
          </a:p>
        </p:txBody>
      </p:sp>
      <p:sp>
        <p:nvSpPr>
          <p:cNvPr id="8" name="TextBox 7">
            <a:extLst>
              <a:ext uri="{FF2B5EF4-FFF2-40B4-BE49-F238E27FC236}">
                <a16:creationId xmlns:a16="http://schemas.microsoft.com/office/drawing/2014/main" id="{D48D6EAE-0241-A859-255C-2B4B3D6DC03F}"/>
              </a:ext>
            </a:extLst>
          </p:cNvPr>
          <p:cNvSpPr txBox="1"/>
          <p:nvPr/>
        </p:nvSpPr>
        <p:spPr>
          <a:xfrm>
            <a:off x="609601" y="5654961"/>
            <a:ext cx="10972800" cy="523220"/>
          </a:xfrm>
          <a:prstGeom prst="rect">
            <a:avLst/>
          </a:prstGeom>
          <a:solidFill>
            <a:schemeClr val="accent2"/>
          </a:solidFill>
        </p:spPr>
        <p:txBody>
          <a:bodyPr wrap="square" lIns="274320" rIns="274320">
            <a:spAutoFit/>
          </a:bodyPr>
          <a:lstStyle/>
          <a:p>
            <a:pPr algn="ctr"/>
            <a:r>
              <a:rPr lang="en-US" sz="1400" dirty="0">
                <a:solidFill>
                  <a:schemeClr val="bg1"/>
                </a:solidFill>
                <a:latin typeface="Avenir Book" panose="02000503020000020003" pitchFamily="2" charset="0"/>
              </a:rPr>
              <a:t>EU countries have different names for their payment licenses, but must follow the general PSD2 instructions related to having a payment initiation license (with the relevant authorities) and registering as an AISP/PISP</a:t>
            </a:r>
          </a:p>
        </p:txBody>
      </p:sp>
    </p:spTree>
    <p:extLst>
      <p:ext uri="{BB962C8B-B14F-4D97-AF65-F5344CB8AC3E}">
        <p14:creationId xmlns:p14="http://schemas.microsoft.com/office/powerpoint/2010/main" val="47679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E6D0-EB99-C2C3-BD40-DEE151F7B01A}"/>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id="{2B17543A-39C8-F406-427F-EA5FC14DFA84}"/>
              </a:ext>
            </a:extLst>
          </p:cNvPr>
          <p:cNvSpPr>
            <a:spLocks noGrp="1"/>
          </p:cNvSpPr>
          <p:nvPr>
            <p:ph sz="quarter" idx="10"/>
          </p:nvPr>
        </p:nvSpPr>
        <p:spPr>
          <a:xfrm>
            <a:off x="609600" y="1433180"/>
            <a:ext cx="10972800" cy="4578938"/>
          </a:xfrm>
        </p:spPr>
        <p:txBody>
          <a:bodyPr/>
          <a:lstStyle/>
          <a:p>
            <a:pPr marL="0" indent="0">
              <a:buNone/>
            </a:pPr>
            <a:r>
              <a:rPr lang="en-US" sz="1300" b="1" dirty="0"/>
              <a:t>Key findings about Open Banking &amp; Payment Initiation in IPS globally:</a:t>
            </a:r>
          </a:p>
          <a:p>
            <a:pPr marL="274320" indent="-274320"/>
            <a:r>
              <a:rPr lang="en-US" sz="1300" b="1" dirty="0">
                <a:latin typeface="Avenir Black" panose="02000503020000020003" pitchFamily="2" charset="0"/>
              </a:rPr>
              <a:t>Approaches to implementing Open Banking vary broadly by country and can include formal regulations, solely market-led initiatives or efforts that later progress to an initiative of the central bank, or a hybrid of b</a:t>
            </a:r>
            <a:r>
              <a:rPr lang="en-US" sz="1300" dirty="0">
                <a:latin typeface="Avenir Black" panose="02000503020000020003" pitchFamily="2" charset="0"/>
              </a:rPr>
              <a:t>oth</a:t>
            </a:r>
            <a:r>
              <a:rPr lang="en-US" sz="1300" b="1" dirty="0">
                <a:latin typeface="Avenir Black" panose="02000503020000020003" pitchFamily="2" charset="0"/>
              </a:rPr>
              <a:t>. Payment initiation is a key area of many, though certainly not all, Open Banking implementations</a:t>
            </a:r>
            <a:r>
              <a:rPr lang="en-US" sz="1300" b="1" dirty="0"/>
              <a:t>. </a:t>
            </a:r>
            <a:r>
              <a:rPr lang="en-US" sz="1300" dirty="0"/>
              <a:t>Some countries are implementing formal regulations, with clearly defined rules and structures. Other countries may lack official regulatory structures but are experiencing market movements towards Open Banking either through Scheme level rules and technical capabilities or through discrete entities entering into contractual relationships for data sharing.</a:t>
            </a:r>
          </a:p>
          <a:p>
            <a:pPr marL="274320" indent="-274320"/>
            <a:r>
              <a:rPr lang="en-US" sz="1300" b="1" dirty="0">
                <a:latin typeface="Avenir Black" panose="02000503020000020003" pitchFamily="2" charset="0"/>
              </a:rPr>
              <a:t>Where the practice is in place, acting as a third-party payment initiator is typically a discreet role that most Participants can play, in addition to other approved non-bank third-parties.</a:t>
            </a:r>
            <a:r>
              <a:rPr lang="en-US" sz="1300" dirty="0"/>
              <a:t> Most markets are allowing both account providing Participants and third-parties to act as payment initiators for accounts held at another DFSP.</a:t>
            </a:r>
          </a:p>
          <a:p>
            <a:pPr marL="274320" indent="-274320"/>
            <a:r>
              <a:rPr lang="en-US" sz="1300" b="1" dirty="0">
                <a:latin typeface="Avenir Black" panose="02000503020000020003" pitchFamily="2" charset="0"/>
              </a:rPr>
              <a:t>Regulatory licensing frameworks for third-parties vary across markets, although most markets do require oversight of third-parties. </a:t>
            </a:r>
            <a:r>
              <a:rPr lang="en-US" sz="1300" dirty="0"/>
              <a:t>Some countries require third-party payment initiators to have formal payments licenses or approval from the regulator to act as a third-party payment initiator, while others don’t formally regulate third-parties if they are only conducting payment initiation but require their sponsor banks to be responsible for oversight.</a:t>
            </a:r>
          </a:p>
          <a:p>
            <a:pPr marL="274320" indent="-274320"/>
            <a:r>
              <a:rPr lang="en-US" sz="1300" b="1" dirty="0">
                <a:latin typeface="Avenir Black" panose="02000503020000020003" pitchFamily="2" charset="0"/>
              </a:rPr>
              <a:t>Payment initiation technical infrastructure can either be centralized, where the payments systems acts as a central switch, shuttling messages between Participants, or decentralized which requires third-party payment initiators to connect to all DFSPs for which it would like to initiate payments. </a:t>
            </a:r>
            <a:r>
              <a:rPr lang="en-US" sz="1300" dirty="0"/>
              <a:t>Both models have both benefits and disadvantages for the parties (e.g., the IPS, Participants, and third-party payment initiators), which should be carefully considered.</a:t>
            </a:r>
            <a:endParaRPr lang="en-US" sz="1300" dirty="0">
              <a:latin typeface="Avenir Black" panose="02000503020000020003" pitchFamily="2" charset="0"/>
            </a:endParaRPr>
          </a:p>
          <a:p>
            <a:pPr marL="274320" indent="-274320"/>
            <a:r>
              <a:rPr lang="en-US" sz="1300" b="1" dirty="0">
                <a:latin typeface="Avenir Black" panose="02000503020000020003" pitchFamily="2" charset="0"/>
              </a:rPr>
              <a:t>Some decentralized approaches have created a unified API standard to simply integration for third-party providers and promote faster innovation.</a:t>
            </a:r>
            <a:r>
              <a:rPr lang="en-US" sz="1300" dirty="0">
                <a:solidFill>
                  <a:schemeClr val="tx2"/>
                </a:solidFill>
                <a:latin typeface="Avenir Book" panose="02000503020000020003" pitchFamily="2" charset="0"/>
              </a:rPr>
              <a:t> When the APIs are standardized, </a:t>
            </a:r>
            <a:r>
              <a:rPr lang="en-US" sz="1300" b="1" i="0" dirty="0">
                <a:solidFill>
                  <a:schemeClr val="tx2"/>
                </a:solidFill>
                <a:latin typeface="Avenir Black" panose="02000503020000020003" pitchFamily="2" charset="0"/>
              </a:rPr>
              <a:t>third parties can easily interact</a:t>
            </a:r>
            <a:r>
              <a:rPr lang="en-US" sz="1300" b="1" dirty="0">
                <a:solidFill>
                  <a:schemeClr val="tx2"/>
                </a:solidFill>
                <a:latin typeface="Avenir Book" panose="02000503020000020003" pitchFamily="2" charset="0"/>
              </a:rPr>
              <a:t> </a:t>
            </a:r>
            <a:r>
              <a:rPr lang="en-US" sz="1300" dirty="0">
                <a:solidFill>
                  <a:schemeClr val="tx2"/>
                </a:solidFill>
                <a:latin typeface="Avenir Book" panose="02000503020000020003" pitchFamily="2" charset="0"/>
              </a:rPr>
              <a:t>with all connected DFSPs, leading to faster innovation.</a:t>
            </a:r>
            <a:endParaRPr lang="en-US" sz="1300" dirty="0"/>
          </a:p>
        </p:txBody>
      </p:sp>
      <p:sp>
        <p:nvSpPr>
          <p:cNvPr id="4" name="Text Placeholder 3">
            <a:extLst>
              <a:ext uri="{FF2B5EF4-FFF2-40B4-BE49-F238E27FC236}">
                <a16:creationId xmlns:a16="http://schemas.microsoft.com/office/drawing/2014/main" id="{3634389E-4DC8-C5EA-8491-48280320313D}"/>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16E5E1EF-451E-E69C-3472-CDD58DEA8BA5}"/>
              </a:ext>
            </a:extLst>
          </p:cNvPr>
          <p:cNvSpPr>
            <a:spLocks noGrp="1"/>
          </p:cNvSpPr>
          <p:nvPr>
            <p:ph type="sldNum" sz="quarter" idx="4"/>
          </p:nvPr>
        </p:nvSpPr>
        <p:spPr/>
        <p:txBody>
          <a:bodyPr/>
          <a:lstStyle/>
          <a:p>
            <a:fld id="{097F3099-CFFF-D54D-B818-93F1AB56C116}" type="slidenum">
              <a:rPr lang="en-US" smtClean="0"/>
              <a:pPr/>
              <a:t>2</a:t>
            </a:fld>
            <a:endParaRPr lang="en-US" dirty="0"/>
          </a:p>
        </p:txBody>
      </p:sp>
    </p:spTree>
    <p:extLst>
      <p:ext uri="{BB962C8B-B14F-4D97-AF65-F5344CB8AC3E}">
        <p14:creationId xmlns:p14="http://schemas.microsoft.com/office/powerpoint/2010/main" val="246112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4439-76D8-395D-F640-D39A326FA790}"/>
              </a:ext>
            </a:extLst>
          </p:cNvPr>
          <p:cNvSpPr>
            <a:spLocks noGrp="1"/>
          </p:cNvSpPr>
          <p:nvPr>
            <p:ph type="title"/>
          </p:nvPr>
        </p:nvSpPr>
        <p:spPr>
          <a:xfrm>
            <a:off x="609600" y="278636"/>
            <a:ext cx="10972800" cy="844665"/>
          </a:xfrm>
        </p:spPr>
        <p:txBody>
          <a:bodyPr/>
          <a:lstStyle/>
          <a:p>
            <a:r>
              <a:rPr lang="en-US" dirty="0"/>
              <a:t>Connections for third-parties – Decentralized Model</a:t>
            </a:r>
          </a:p>
        </p:txBody>
      </p:sp>
      <p:sp>
        <p:nvSpPr>
          <p:cNvPr id="3" name="Content Placeholder 2">
            <a:extLst>
              <a:ext uri="{FF2B5EF4-FFF2-40B4-BE49-F238E27FC236}">
                <a16:creationId xmlns:a16="http://schemas.microsoft.com/office/drawing/2014/main" id="{BD274BFB-80C1-41F5-A76E-B5D72EA33829}"/>
              </a:ext>
            </a:extLst>
          </p:cNvPr>
          <p:cNvSpPr>
            <a:spLocks noGrp="1"/>
          </p:cNvSpPr>
          <p:nvPr>
            <p:ph sz="quarter" idx="10"/>
          </p:nvPr>
        </p:nvSpPr>
        <p:spPr>
          <a:xfrm>
            <a:off x="609599" y="1846555"/>
            <a:ext cx="7008189" cy="4328614"/>
          </a:xfrm>
        </p:spPr>
        <p:txBody>
          <a:bodyPr/>
          <a:lstStyle/>
          <a:p>
            <a:pPr marL="0" indent="0">
              <a:buNone/>
            </a:pPr>
            <a:r>
              <a:rPr lang="en-US" sz="1400" b="1" dirty="0"/>
              <a:t>PISPs connect bilaterally to APIs presented by DFSPs. This requires PISPs to implement technical integrations with multiple DFSPs, or an aggregator. As a result, PISPs can only initiate payments for DFSPs to which they have connected bilaterally, or through an aggregator.</a:t>
            </a:r>
          </a:p>
          <a:p>
            <a:r>
              <a:rPr lang="en-US" sz="1400" b="1" dirty="0"/>
              <a:t>Advantages of decentralized model (for the operator): </a:t>
            </a:r>
            <a:r>
              <a:rPr lang="en-US" sz="1400" dirty="0"/>
              <a:t>The system’s role is simply to pass payments between account-holding participants, and no additional investment, economic models, or changes to governance are required. PISP connectivity is instead left to the competitive space</a:t>
            </a:r>
          </a:p>
          <a:p>
            <a:r>
              <a:rPr lang="en-US" sz="1400" b="1" dirty="0"/>
              <a:t>Disadvantages of decentralized model: </a:t>
            </a:r>
            <a:r>
              <a:rPr lang="en-US" sz="1400" dirty="0"/>
              <a:t>This model can result in a fragmented environment for payment initiation, as a PISP only works for an account holder if the PISP has connected with the user’s DFSP</a:t>
            </a:r>
          </a:p>
          <a:p>
            <a:r>
              <a:rPr lang="en-US" sz="1400" b="1" dirty="0"/>
              <a:t>Lack of a unified API standard: </a:t>
            </a:r>
            <a:r>
              <a:rPr lang="en-US" sz="1400" dirty="0"/>
              <a:t>A lack of regulatory requirement for an official API standard has led to the creation of multiple Open API specifications (e.g., Berlin Group, Polish API and STET Open API)</a:t>
            </a:r>
          </a:p>
          <a:p>
            <a:r>
              <a:rPr lang="en-US" sz="1400" b="1" dirty="0"/>
              <a:t>Uptake: </a:t>
            </a:r>
            <a:r>
              <a:rPr lang="en-US" sz="1400" dirty="0"/>
              <a:t>The market uptake has been weaker than expected for this decentralized model. In the UK, the number of active users accelerated, reaching 5 million in Jan ‘22, still far behind the initial target of 33 million users by 2020</a:t>
            </a:r>
          </a:p>
          <a:p>
            <a:endParaRPr lang="en-US" sz="1400" dirty="0"/>
          </a:p>
        </p:txBody>
      </p:sp>
      <p:sp>
        <p:nvSpPr>
          <p:cNvPr id="5" name="Slide Number Placeholder 4">
            <a:extLst>
              <a:ext uri="{FF2B5EF4-FFF2-40B4-BE49-F238E27FC236}">
                <a16:creationId xmlns:a16="http://schemas.microsoft.com/office/drawing/2014/main" id="{4D70C8CE-7FDA-EED1-9658-BBE18AAC500A}"/>
              </a:ext>
            </a:extLst>
          </p:cNvPr>
          <p:cNvSpPr>
            <a:spLocks noGrp="1"/>
          </p:cNvSpPr>
          <p:nvPr>
            <p:ph type="sldNum" sz="quarter" idx="4"/>
          </p:nvPr>
        </p:nvSpPr>
        <p:spPr/>
        <p:txBody>
          <a:bodyPr/>
          <a:lstStyle/>
          <a:p>
            <a:fld id="{097F3099-CFFF-D54D-B818-93F1AB56C116}" type="slidenum">
              <a:rPr lang="en-US" smtClean="0"/>
              <a:pPr/>
              <a:t>20</a:t>
            </a:fld>
            <a:endParaRPr lang="en-US" dirty="0"/>
          </a:p>
        </p:txBody>
      </p:sp>
      <p:sp>
        <p:nvSpPr>
          <p:cNvPr id="8" name="Text Placeholder 5">
            <a:extLst>
              <a:ext uri="{FF2B5EF4-FFF2-40B4-BE49-F238E27FC236}">
                <a16:creationId xmlns:a16="http://schemas.microsoft.com/office/drawing/2014/main" id="{F3B56105-87A4-4DF1-18A8-B0F7C22CCBDD}"/>
              </a:ext>
            </a:extLst>
          </p:cNvPr>
          <p:cNvSpPr txBox="1">
            <a:spLocks/>
          </p:cNvSpPr>
          <p:nvPr/>
        </p:nvSpPr>
        <p:spPr>
          <a:xfrm>
            <a:off x="609600" y="1073646"/>
            <a:ext cx="10972800" cy="245615"/>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tabLst/>
              <a:defRPr sz="1400" b="0" i="0" kern="1200">
                <a:solidFill>
                  <a:schemeClr val="accent3"/>
                </a:solidFill>
                <a:latin typeface="Avenir Book" panose="02000503020000020003" pitchFamily="2" charset="0"/>
                <a:ea typeface="+mn-ea"/>
                <a:cs typeface="Avenir Book" panose="02000503020000020003" pitchFamily="2" charset="0"/>
              </a:defRPr>
            </a:lvl1pPr>
            <a:lvl2pPr marL="457200" indent="0" algn="l" defTabSz="914400" rtl="0" eaLnBrk="1" latinLnBrk="0" hangingPunct="1">
              <a:lnSpc>
                <a:spcPct val="100000"/>
              </a:lnSpc>
              <a:spcBef>
                <a:spcPts val="0"/>
              </a:spcBef>
              <a:spcAft>
                <a:spcPts val="0"/>
              </a:spcAft>
              <a:buFont typeface="System Font Regular"/>
              <a:buNone/>
              <a:tabLst/>
              <a:defRPr sz="2000" b="1" i="0" kern="1200">
                <a:solidFill>
                  <a:schemeClr val="tx2"/>
                </a:solidFill>
                <a:latin typeface="Avenir Book" panose="02000503020000020003" pitchFamily="2" charset="0"/>
                <a:ea typeface="+mn-ea"/>
                <a:cs typeface="Avenir Book" panose="02000503020000020003" pitchFamily="2" charset="0"/>
              </a:defRPr>
            </a:lvl2pPr>
            <a:lvl3pPr marL="914400" indent="0" algn="l" defTabSz="914400" rtl="0" eaLnBrk="1" latinLnBrk="0" hangingPunct="1">
              <a:lnSpc>
                <a:spcPct val="100000"/>
              </a:lnSpc>
              <a:spcBef>
                <a:spcPts val="600"/>
              </a:spcBef>
              <a:spcAft>
                <a:spcPts val="0"/>
              </a:spcAft>
              <a:buFontTx/>
              <a:buNone/>
              <a:tabLst/>
              <a:defRPr sz="1800" b="1" i="1" kern="1200">
                <a:solidFill>
                  <a:schemeClr val="tx2"/>
                </a:solidFill>
                <a:latin typeface="Avenir Book" panose="02000503020000020003" pitchFamily="2" charset="0"/>
                <a:ea typeface="+mn-ea"/>
                <a:cs typeface="Avenir Book" panose="02000503020000020003" pitchFamily="2" charset="0"/>
              </a:defRPr>
            </a:lvl3pPr>
            <a:lvl4pPr marL="1371600" indent="0" algn="l" defTabSz="914400" rtl="0" eaLnBrk="1" latinLnBrk="0" hangingPunct="1">
              <a:lnSpc>
                <a:spcPct val="100000"/>
              </a:lnSpc>
              <a:spcBef>
                <a:spcPts val="600"/>
              </a:spcBef>
              <a:spcAft>
                <a:spcPts val="0"/>
              </a:spcAft>
              <a:buFont typeface="Arial" panose="020B0604020202020204" pitchFamily="34" charset="0"/>
              <a:buNone/>
              <a:tabLst/>
              <a:defRPr sz="1600" b="1" i="0" kern="1200">
                <a:solidFill>
                  <a:schemeClr val="tx2"/>
                </a:solidFill>
                <a:latin typeface="Avenir Next" panose="020B0503020202020204" pitchFamily="34" charset="0"/>
                <a:ea typeface="+mn-ea"/>
                <a:cs typeface="Avenir Next" panose="020B0503020202020204" pitchFamily="34" charset="0"/>
              </a:defRPr>
            </a:lvl4pPr>
            <a:lvl5pPr marL="1828800" indent="0" algn="l" defTabSz="914400" rtl="0" eaLnBrk="1" latinLnBrk="0" hangingPunct="1">
              <a:lnSpc>
                <a:spcPct val="100000"/>
              </a:lnSpc>
              <a:spcBef>
                <a:spcPts val="600"/>
              </a:spcBef>
              <a:spcAft>
                <a:spcPts val="0"/>
              </a:spcAft>
              <a:buFont typeface="Lucida Grande"/>
              <a:buNone/>
              <a:tabLst/>
              <a:defRPr sz="1600" b="1" i="0" kern="1200">
                <a:solidFill>
                  <a:schemeClr val="tx2"/>
                </a:solidFill>
                <a:latin typeface="Avenir Next" panose="020B0503020202020204" pitchFamily="34" charset="0"/>
                <a:ea typeface="+mn-ea"/>
                <a:cs typeface="Avenir Next" panose="020B0503020202020204" pitchFamily="34" charset="0"/>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accent3"/>
                </a:solidFill>
                <a:latin typeface="Avenir Next Regular"/>
                <a:ea typeface="+mn-ea"/>
                <a:cs typeface="Avenir Next Regular"/>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Avenir Next Regular"/>
                <a:ea typeface="+mn-ea"/>
                <a:cs typeface="Avenir Next Regular"/>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Avenir Next Regular"/>
                <a:ea typeface="+mn-ea"/>
                <a:cs typeface="Avenir Next Regular"/>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Avenir Next Regular"/>
                <a:ea typeface="+mn-ea"/>
                <a:cs typeface="Avenir Next Regular"/>
              </a:defRPr>
            </a:lvl9pPr>
          </a:lstStyle>
          <a:p>
            <a:r>
              <a:rPr lang="en-US" b="1" dirty="0">
                <a:solidFill>
                  <a:schemeClr val="tx2"/>
                </a:solidFill>
              </a:rPr>
              <a:t>In the Decentralized model, the PISP must connect with each DFSP, either directly or through an Aggregator.</a:t>
            </a:r>
          </a:p>
        </p:txBody>
      </p:sp>
      <p:sp>
        <p:nvSpPr>
          <p:cNvPr id="4" name="TextBox 3">
            <a:extLst>
              <a:ext uri="{FF2B5EF4-FFF2-40B4-BE49-F238E27FC236}">
                <a16:creationId xmlns:a16="http://schemas.microsoft.com/office/drawing/2014/main" id="{863FF4FB-C4BA-BC30-B0B4-7800B1D53DAE}"/>
              </a:ext>
            </a:extLst>
          </p:cNvPr>
          <p:cNvSpPr txBox="1"/>
          <p:nvPr/>
        </p:nvSpPr>
        <p:spPr>
          <a:xfrm>
            <a:off x="609600" y="6260492"/>
            <a:ext cx="8236226" cy="193899"/>
          </a:xfrm>
          <a:prstGeom prst="rect">
            <a:avLst/>
          </a:prstGeom>
          <a:noFill/>
        </p:spPr>
        <p:txBody>
          <a:bodyPr wrap="square" lIns="0" tIns="0" rIns="0" bIns="0" rtlCol="0">
            <a:spAutoFit/>
          </a:bodyPr>
          <a:lstStyle/>
          <a:p>
            <a:pPr>
              <a:lnSpc>
                <a:spcPct val="120000"/>
              </a:lnSpc>
            </a:pPr>
            <a:r>
              <a:rPr lang="en-US" sz="1100" dirty="0">
                <a:solidFill>
                  <a:schemeClr val="tx2"/>
                </a:solidFill>
                <a:latin typeface="Avenir Book" panose="02000503020000020003" pitchFamily="2" charset="0"/>
              </a:rPr>
              <a:t>Source: CGAP</a:t>
            </a:r>
          </a:p>
        </p:txBody>
      </p:sp>
      <p:pic>
        <p:nvPicPr>
          <p:cNvPr id="10" name="Graphic 9" descr="Bank with solid fill">
            <a:extLst>
              <a:ext uri="{FF2B5EF4-FFF2-40B4-BE49-F238E27FC236}">
                <a16:creationId xmlns:a16="http://schemas.microsoft.com/office/drawing/2014/main" id="{07C65A69-9856-9290-0386-36E13030D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46417" y="3475485"/>
            <a:ext cx="914400" cy="914400"/>
          </a:xfrm>
          <a:prstGeom prst="rect">
            <a:avLst/>
          </a:prstGeom>
        </p:spPr>
      </p:pic>
      <p:pic>
        <p:nvPicPr>
          <p:cNvPr id="12" name="Graphic 11" descr="Bank with solid fill">
            <a:extLst>
              <a:ext uri="{FF2B5EF4-FFF2-40B4-BE49-F238E27FC236}">
                <a16:creationId xmlns:a16="http://schemas.microsoft.com/office/drawing/2014/main" id="{A8B5929B-C22E-D3E5-3624-8EBAEA1E8E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9363" y="4440245"/>
            <a:ext cx="914400" cy="914400"/>
          </a:xfrm>
          <a:prstGeom prst="rect">
            <a:avLst/>
          </a:prstGeom>
        </p:spPr>
      </p:pic>
      <p:pic>
        <p:nvPicPr>
          <p:cNvPr id="18" name="Graphic 17" descr="Smart Phone with solid fill">
            <a:extLst>
              <a:ext uri="{FF2B5EF4-FFF2-40B4-BE49-F238E27FC236}">
                <a16:creationId xmlns:a16="http://schemas.microsoft.com/office/drawing/2014/main" id="{24B691EA-1C9F-A83F-3791-AAF42C5486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0935" y="1886372"/>
            <a:ext cx="600750" cy="600750"/>
          </a:xfrm>
          <a:prstGeom prst="rect">
            <a:avLst/>
          </a:prstGeom>
        </p:spPr>
      </p:pic>
      <p:pic>
        <p:nvPicPr>
          <p:cNvPr id="20" name="Graphic 19" descr="Gears outline">
            <a:extLst>
              <a:ext uri="{FF2B5EF4-FFF2-40B4-BE49-F238E27FC236}">
                <a16:creationId xmlns:a16="http://schemas.microsoft.com/office/drawing/2014/main" id="{BE86948A-216D-D9F7-4E2C-809D1B7014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57621" y="3510290"/>
            <a:ext cx="914400" cy="914400"/>
          </a:xfrm>
          <a:prstGeom prst="rect">
            <a:avLst/>
          </a:prstGeom>
        </p:spPr>
      </p:pic>
      <p:pic>
        <p:nvPicPr>
          <p:cNvPr id="22" name="Graphic 21" descr="Network diagram with solid fill">
            <a:extLst>
              <a:ext uri="{FF2B5EF4-FFF2-40B4-BE49-F238E27FC236}">
                <a16:creationId xmlns:a16="http://schemas.microsoft.com/office/drawing/2014/main" id="{5AE9231C-3FC3-AE94-A0DD-EABD179E9A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9887024" y="2753176"/>
            <a:ext cx="629652" cy="629652"/>
          </a:xfrm>
          <a:prstGeom prst="rect">
            <a:avLst/>
          </a:prstGeom>
        </p:spPr>
      </p:pic>
      <p:sp>
        <p:nvSpPr>
          <p:cNvPr id="26" name="TextBox 25">
            <a:extLst>
              <a:ext uri="{FF2B5EF4-FFF2-40B4-BE49-F238E27FC236}">
                <a16:creationId xmlns:a16="http://schemas.microsoft.com/office/drawing/2014/main" id="{5276A336-E583-8097-64A0-294C8E37136F}"/>
              </a:ext>
            </a:extLst>
          </p:cNvPr>
          <p:cNvSpPr txBox="1"/>
          <p:nvPr/>
        </p:nvSpPr>
        <p:spPr>
          <a:xfrm>
            <a:off x="7956857" y="5494080"/>
            <a:ext cx="3656539" cy="861774"/>
          </a:xfrm>
          <a:prstGeom prst="rect">
            <a:avLst/>
          </a:prstGeom>
          <a:noFill/>
        </p:spPr>
        <p:txBody>
          <a:bodyPr wrap="square">
            <a:spAutoFit/>
          </a:bodyPr>
          <a:lstStyle/>
          <a:p>
            <a:r>
              <a:rPr lang="en-US" sz="1000" i="1" dirty="0">
                <a:solidFill>
                  <a:schemeClr val="tx2">
                    <a:lumMod val="75000"/>
                  </a:schemeClr>
                </a:solidFill>
                <a:effectLst/>
                <a:latin typeface="Avenir Book" panose="02000503020000020003" pitchFamily="2" charset="0"/>
                <a:cs typeface="Calibri" panose="020F0502020204030204" pitchFamily="34" charset="0"/>
              </a:rPr>
              <a:t>PISPs</a:t>
            </a:r>
            <a:r>
              <a:rPr lang="en-US" sz="1000" dirty="0">
                <a:solidFill>
                  <a:schemeClr val="tx2">
                    <a:lumMod val="75000"/>
                  </a:schemeClr>
                </a:solidFill>
                <a:latin typeface="Avenir Book" panose="02000503020000020003" pitchFamily="2" charset="0"/>
                <a:cs typeface="Calibri" panose="020F0502020204030204" pitchFamily="34" charset="0"/>
              </a:rPr>
              <a:t> </a:t>
            </a:r>
            <a:r>
              <a:rPr lang="en-US" sz="1000" i="1" dirty="0">
                <a:solidFill>
                  <a:schemeClr val="tx2">
                    <a:lumMod val="75000"/>
                  </a:schemeClr>
                </a:solidFill>
                <a:effectLst/>
                <a:latin typeface="Avenir Book" panose="02000503020000020003" pitchFamily="2" charset="0"/>
                <a:cs typeface="Calibri" panose="020F0502020204030204" pitchFamily="34" charset="0"/>
              </a:rPr>
              <a:t>bilaterally connect to APIs offered by account-holding</a:t>
            </a:r>
            <a:r>
              <a:rPr lang="en-US" sz="1000" dirty="0">
                <a:solidFill>
                  <a:schemeClr val="tx2">
                    <a:lumMod val="75000"/>
                  </a:schemeClr>
                </a:solidFill>
                <a:latin typeface="Avenir Book" panose="02000503020000020003" pitchFamily="2" charset="0"/>
                <a:cs typeface="Calibri" panose="020F0502020204030204" pitchFamily="34" charset="0"/>
              </a:rPr>
              <a:t> </a:t>
            </a:r>
            <a:r>
              <a:rPr lang="en-US" sz="1000" i="1" dirty="0">
                <a:solidFill>
                  <a:schemeClr val="tx2">
                    <a:lumMod val="75000"/>
                  </a:schemeClr>
                </a:solidFill>
                <a:effectLst/>
                <a:latin typeface="Avenir Book" panose="02000503020000020003" pitchFamily="2" charset="0"/>
                <a:cs typeface="Calibri" panose="020F0502020204030204" pitchFamily="34" charset="0"/>
              </a:rPr>
              <a:t>institutions, who in turn initiate payments through the</a:t>
            </a:r>
            <a:r>
              <a:rPr lang="en-US" sz="1000" dirty="0">
                <a:solidFill>
                  <a:schemeClr val="tx2">
                    <a:lumMod val="75000"/>
                  </a:schemeClr>
                </a:solidFill>
                <a:latin typeface="Avenir Book" panose="02000503020000020003" pitchFamily="2" charset="0"/>
                <a:cs typeface="Calibri" panose="020F0502020204030204" pitchFamily="34" charset="0"/>
              </a:rPr>
              <a:t> </a:t>
            </a:r>
            <a:r>
              <a:rPr lang="en-US" sz="1000" i="1" dirty="0">
                <a:solidFill>
                  <a:schemeClr val="tx2">
                    <a:lumMod val="75000"/>
                  </a:schemeClr>
                </a:solidFill>
                <a:effectLst/>
                <a:latin typeface="Avenir Book" panose="02000503020000020003" pitchFamily="2" charset="0"/>
                <a:cs typeface="Calibri" panose="020F0502020204030204" pitchFamily="34" charset="0"/>
              </a:rPr>
              <a:t>scheme as they would if no PISP were involved</a:t>
            </a:r>
          </a:p>
          <a:p>
            <a:endParaRPr lang="en-US" sz="1000" i="1" dirty="0">
              <a:solidFill>
                <a:schemeClr val="tx2">
                  <a:lumMod val="75000"/>
                </a:schemeClr>
              </a:solidFill>
              <a:latin typeface="Avenir Book" panose="02000503020000020003" pitchFamily="2" charset="0"/>
              <a:cs typeface="Calibri" panose="020F0502020204030204" pitchFamily="34" charset="0"/>
            </a:endParaRPr>
          </a:p>
          <a:p>
            <a:r>
              <a:rPr lang="en-US" sz="1000" i="1" dirty="0">
                <a:solidFill>
                  <a:schemeClr val="tx2">
                    <a:lumMod val="75000"/>
                  </a:schemeClr>
                </a:solidFill>
                <a:effectLst/>
                <a:latin typeface="Avenir Book" panose="02000503020000020003" pitchFamily="2" charset="0"/>
                <a:cs typeface="Calibri" panose="020F0502020204030204" pitchFamily="34" charset="0"/>
              </a:rPr>
              <a:t>Source: CGAP (Diagram adapted from CGAP)</a:t>
            </a:r>
          </a:p>
        </p:txBody>
      </p:sp>
      <p:cxnSp>
        <p:nvCxnSpPr>
          <p:cNvPr id="30" name="Elbow Connector 29">
            <a:extLst>
              <a:ext uri="{FF2B5EF4-FFF2-40B4-BE49-F238E27FC236}">
                <a16:creationId xmlns:a16="http://schemas.microsoft.com/office/drawing/2014/main" id="{7FBBBDDA-6F71-B6A7-8749-A1CB238A95E3}"/>
              </a:ext>
            </a:extLst>
          </p:cNvPr>
          <p:cNvCxnSpPr>
            <a:cxnSpLocks/>
            <a:stCxn id="18" idx="2"/>
            <a:endCxn id="10" idx="0"/>
          </p:cNvCxnSpPr>
          <p:nvPr/>
        </p:nvCxnSpPr>
        <p:spPr>
          <a:xfrm rot="5400000">
            <a:off x="8563283" y="2427457"/>
            <a:ext cx="988363" cy="1107693"/>
          </a:xfrm>
          <a:prstGeom prst="bentConnector3">
            <a:avLst>
              <a:gd name="adj1" fmla="val 9956"/>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B4708A4-1527-FCF4-72EE-E4578453A012}"/>
              </a:ext>
            </a:extLst>
          </p:cNvPr>
          <p:cNvCxnSpPr>
            <a:cxnSpLocks/>
          </p:cNvCxnSpPr>
          <p:nvPr/>
        </p:nvCxnSpPr>
        <p:spPr>
          <a:xfrm>
            <a:off x="9016354" y="2591274"/>
            <a:ext cx="0" cy="1920672"/>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45699604-1AEB-F47A-F335-D6209F44E238}"/>
              </a:ext>
            </a:extLst>
          </p:cNvPr>
          <p:cNvCxnSpPr>
            <a:cxnSpLocks/>
          </p:cNvCxnSpPr>
          <p:nvPr/>
        </p:nvCxnSpPr>
        <p:spPr>
          <a:xfrm rot="16200000" flipH="1">
            <a:off x="9773553" y="2324879"/>
            <a:ext cx="266054" cy="590540"/>
          </a:xfrm>
          <a:prstGeom prst="bentConnector3">
            <a:avLst>
              <a:gd name="adj1" fmla="val 3974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A618F3F8-91B1-C2D6-DB41-85AD1542813B}"/>
              </a:ext>
            </a:extLst>
          </p:cNvPr>
          <p:cNvCxnSpPr>
            <a:cxnSpLocks/>
            <a:stCxn id="22" idx="2"/>
          </p:cNvCxnSpPr>
          <p:nvPr/>
        </p:nvCxnSpPr>
        <p:spPr>
          <a:xfrm>
            <a:off x="10516676" y="3068002"/>
            <a:ext cx="209349" cy="407483"/>
          </a:xfrm>
          <a:prstGeom prst="bentConnector2">
            <a:avLst/>
          </a:prstGeom>
          <a:ln w="127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4429EB5-2400-DED9-C7A2-DF385012B0BE}"/>
              </a:ext>
            </a:extLst>
          </p:cNvPr>
          <p:cNvCxnSpPr>
            <a:cxnSpLocks/>
          </p:cNvCxnSpPr>
          <p:nvPr/>
        </p:nvCxnSpPr>
        <p:spPr>
          <a:xfrm>
            <a:off x="10184223" y="3354772"/>
            <a:ext cx="2340" cy="1143000"/>
          </a:xfrm>
          <a:prstGeom prst="straightConnector1">
            <a:avLst/>
          </a:prstGeom>
          <a:ln w="127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303004A-10CD-001C-F8A8-505F7D73A91C}"/>
              </a:ext>
            </a:extLst>
          </p:cNvPr>
          <p:cNvCxnSpPr>
            <a:cxnSpLocks/>
          </p:cNvCxnSpPr>
          <p:nvPr/>
        </p:nvCxnSpPr>
        <p:spPr>
          <a:xfrm>
            <a:off x="8797041" y="3932685"/>
            <a:ext cx="524670"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A57A6DD-7CE9-C575-F26D-C826EFF7949C}"/>
              </a:ext>
            </a:extLst>
          </p:cNvPr>
          <p:cNvCxnSpPr>
            <a:cxnSpLocks/>
          </p:cNvCxnSpPr>
          <p:nvPr/>
        </p:nvCxnSpPr>
        <p:spPr>
          <a:xfrm>
            <a:off x="9873376" y="3965667"/>
            <a:ext cx="524670"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3E56151-309C-5C83-FE14-09E4339CE4E7}"/>
              </a:ext>
            </a:extLst>
          </p:cNvPr>
          <p:cNvSpPr txBox="1"/>
          <p:nvPr/>
        </p:nvSpPr>
        <p:spPr>
          <a:xfrm>
            <a:off x="9420768" y="1560029"/>
            <a:ext cx="595645" cy="246734"/>
          </a:xfrm>
          <a:prstGeom prst="rect">
            <a:avLst/>
          </a:prstGeom>
          <a:noFill/>
        </p:spPr>
        <p:txBody>
          <a:bodyPr wrap="square" lIns="0" tIns="0" rIns="0" bIns="0" rtlCol="0">
            <a:spAutoFit/>
          </a:bodyPr>
          <a:lstStyle/>
          <a:p>
            <a:pPr>
              <a:lnSpc>
                <a:spcPct val="120000"/>
              </a:lnSpc>
            </a:pPr>
            <a:r>
              <a:rPr lang="en-US" sz="1400" dirty="0">
                <a:solidFill>
                  <a:schemeClr val="tx2"/>
                </a:solidFill>
                <a:latin typeface="Avenir Book" panose="02000503020000020003" pitchFamily="2" charset="0"/>
              </a:rPr>
              <a:t>PISP</a:t>
            </a:r>
          </a:p>
        </p:txBody>
      </p:sp>
      <p:sp>
        <p:nvSpPr>
          <p:cNvPr id="53" name="TextBox 52">
            <a:extLst>
              <a:ext uri="{FF2B5EF4-FFF2-40B4-BE49-F238E27FC236}">
                <a16:creationId xmlns:a16="http://schemas.microsoft.com/office/drawing/2014/main" id="{1BA68E54-DA8F-50AD-D386-5D88682BB58C}"/>
              </a:ext>
            </a:extLst>
          </p:cNvPr>
          <p:cNvSpPr txBox="1"/>
          <p:nvPr/>
        </p:nvSpPr>
        <p:spPr>
          <a:xfrm>
            <a:off x="10398046" y="2675357"/>
            <a:ext cx="1046414" cy="246734"/>
          </a:xfrm>
          <a:prstGeom prst="rect">
            <a:avLst/>
          </a:prstGeom>
          <a:noFill/>
        </p:spPr>
        <p:txBody>
          <a:bodyPr wrap="square" lIns="0" tIns="0" rIns="0" bIns="0" rtlCol="0">
            <a:spAutoFit/>
          </a:bodyPr>
          <a:lstStyle/>
          <a:p>
            <a:pPr>
              <a:lnSpc>
                <a:spcPct val="120000"/>
              </a:lnSpc>
            </a:pPr>
            <a:r>
              <a:rPr lang="en-US" sz="1400" dirty="0">
                <a:solidFill>
                  <a:schemeClr val="tx2"/>
                </a:solidFill>
                <a:latin typeface="Avenir Book" panose="02000503020000020003" pitchFamily="2" charset="0"/>
              </a:rPr>
              <a:t>Aggregator</a:t>
            </a:r>
          </a:p>
        </p:txBody>
      </p:sp>
      <p:sp>
        <p:nvSpPr>
          <p:cNvPr id="54" name="TextBox 53">
            <a:extLst>
              <a:ext uri="{FF2B5EF4-FFF2-40B4-BE49-F238E27FC236}">
                <a16:creationId xmlns:a16="http://schemas.microsoft.com/office/drawing/2014/main" id="{47269B5B-D480-9565-0E13-9A26488EF589}"/>
              </a:ext>
            </a:extLst>
          </p:cNvPr>
          <p:cNvSpPr txBox="1"/>
          <p:nvPr/>
        </p:nvSpPr>
        <p:spPr>
          <a:xfrm>
            <a:off x="11047665" y="3885503"/>
            <a:ext cx="630605" cy="246734"/>
          </a:xfrm>
          <a:prstGeom prst="rect">
            <a:avLst/>
          </a:prstGeom>
          <a:noFill/>
        </p:spPr>
        <p:txBody>
          <a:bodyPr wrap="square" lIns="0" tIns="0" rIns="0" bIns="0" rtlCol="0">
            <a:spAutoFit/>
          </a:bodyPr>
          <a:lstStyle/>
          <a:p>
            <a:pPr>
              <a:lnSpc>
                <a:spcPct val="120000"/>
              </a:lnSpc>
            </a:pPr>
            <a:r>
              <a:rPr lang="en-US" sz="1400" dirty="0">
                <a:solidFill>
                  <a:schemeClr val="tx2"/>
                </a:solidFill>
                <a:latin typeface="Avenir Book" panose="02000503020000020003" pitchFamily="2" charset="0"/>
              </a:rPr>
              <a:t>DFSP</a:t>
            </a:r>
          </a:p>
        </p:txBody>
      </p:sp>
      <p:sp>
        <p:nvSpPr>
          <p:cNvPr id="55" name="TextBox 54">
            <a:extLst>
              <a:ext uri="{FF2B5EF4-FFF2-40B4-BE49-F238E27FC236}">
                <a16:creationId xmlns:a16="http://schemas.microsoft.com/office/drawing/2014/main" id="{44A505AB-0BC2-7D12-BCD8-1579380B5D33}"/>
              </a:ext>
            </a:extLst>
          </p:cNvPr>
          <p:cNvSpPr txBox="1"/>
          <p:nvPr/>
        </p:nvSpPr>
        <p:spPr>
          <a:xfrm>
            <a:off x="7571480" y="3885503"/>
            <a:ext cx="630605" cy="246734"/>
          </a:xfrm>
          <a:prstGeom prst="rect">
            <a:avLst/>
          </a:prstGeom>
          <a:noFill/>
        </p:spPr>
        <p:txBody>
          <a:bodyPr wrap="square" lIns="0" tIns="0" rIns="0" bIns="0" rtlCol="0">
            <a:spAutoFit/>
          </a:bodyPr>
          <a:lstStyle/>
          <a:p>
            <a:pPr algn="r">
              <a:lnSpc>
                <a:spcPct val="120000"/>
              </a:lnSpc>
            </a:pPr>
            <a:r>
              <a:rPr lang="en-US" sz="1400" dirty="0">
                <a:solidFill>
                  <a:schemeClr val="tx2"/>
                </a:solidFill>
                <a:latin typeface="Avenir Book" panose="02000503020000020003" pitchFamily="2" charset="0"/>
              </a:rPr>
              <a:t>DFSP</a:t>
            </a:r>
          </a:p>
        </p:txBody>
      </p:sp>
      <p:sp>
        <p:nvSpPr>
          <p:cNvPr id="56" name="TextBox 55">
            <a:extLst>
              <a:ext uri="{FF2B5EF4-FFF2-40B4-BE49-F238E27FC236}">
                <a16:creationId xmlns:a16="http://schemas.microsoft.com/office/drawing/2014/main" id="{950594A7-DB31-8861-BD2D-ADBD7C49B2E1}"/>
              </a:ext>
            </a:extLst>
          </p:cNvPr>
          <p:cNvSpPr txBox="1"/>
          <p:nvPr/>
        </p:nvSpPr>
        <p:spPr>
          <a:xfrm>
            <a:off x="9121972" y="3243623"/>
            <a:ext cx="630605" cy="397032"/>
          </a:xfrm>
          <a:prstGeom prst="rect">
            <a:avLst/>
          </a:prstGeom>
          <a:noFill/>
        </p:spPr>
        <p:txBody>
          <a:bodyPr wrap="square" lIns="0" tIns="0" rIns="0" bIns="0" rtlCol="0">
            <a:spAutoFit/>
          </a:bodyPr>
          <a:lstStyle/>
          <a:p>
            <a:pPr>
              <a:lnSpc>
                <a:spcPct val="120000"/>
              </a:lnSpc>
            </a:pPr>
            <a:r>
              <a:rPr lang="en-US" sz="1100" dirty="0">
                <a:solidFill>
                  <a:schemeClr val="tx2"/>
                </a:solidFill>
                <a:latin typeface="Avenir Book" panose="02000503020000020003" pitchFamily="2" charset="0"/>
              </a:rPr>
              <a:t>Payment System</a:t>
            </a:r>
          </a:p>
        </p:txBody>
      </p:sp>
      <p:sp>
        <p:nvSpPr>
          <p:cNvPr id="57" name="TextBox 56">
            <a:extLst>
              <a:ext uri="{FF2B5EF4-FFF2-40B4-BE49-F238E27FC236}">
                <a16:creationId xmlns:a16="http://schemas.microsoft.com/office/drawing/2014/main" id="{B5F51500-7FF2-9B80-B712-AE514F0409D6}"/>
              </a:ext>
            </a:extLst>
          </p:cNvPr>
          <p:cNvSpPr txBox="1"/>
          <p:nvPr/>
        </p:nvSpPr>
        <p:spPr>
          <a:xfrm>
            <a:off x="10566982" y="4869728"/>
            <a:ext cx="1046414" cy="246734"/>
          </a:xfrm>
          <a:prstGeom prst="rect">
            <a:avLst/>
          </a:prstGeom>
          <a:noFill/>
        </p:spPr>
        <p:txBody>
          <a:bodyPr wrap="square" lIns="0" tIns="0" rIns="0" bIns="0" rtlCol="0">
            <a:spAutoFit/>
          </a:bodyPr>
          <a:lstStyle/>
          <a:p>
            <a:pPr>
              <a:lnSpc>
                <a:spcPct val="120000"/>
              </a:lnSpc>
            </a:pPr>
            <a:r>
              <a:rPr lang="en-US" sz="1400" dirty="0">
                <a:solidFill>
                  <a:schemeClr val="tx2"/>
                </a:solidFill>
                <a:latin typeface="Avenir Book" panose="02000503020000020003" pitchFamily="2" charset="0"/>
              </a:rPr>
              <a:t>DFSP</a:t>
            </a:r>
          </a:p>
        </p:txBody>
      </p:sp>
      <p:sp>
        <p:nvSpPr>
          <p:cNvPr id="58" name="TextBox 57">
            <a:extLst>
              <a:ext uri="{FF2B5EF4-FFF2-40B4-BE49-F238E27FC236}">
                <a16:creationId xmlns:a16="http://schemas.microsoft.com/office/drawing/2014/main" id="{75AEB931-DE10-AA3C-E70A-0068B3E59588}"/>
              </a:ext>
            </a:extLst>
          </p:cNvPr>
          <p:cNvSpPr txBox="1"/>
          <p:nvPr/>
        </p:nvSpPr>
        <p:spPr>
          <a:xfrm>
            <a:off x="8031586" y="4869728"/>
            <a:ext cx="645226" cy="246734"/>
          </a:xfrm>
          <a:prstGeom prst="rect">
            <a:avLst/>
          </a:prstGeom>
          <a:noFill/>
        </p:spPr>
        <p:txBody>
          <a:bodyPr wrap="square" lIns="0" tIns="0" rIns="0" bIns="0" rtlCol="0">
            <a:spAutoFit/>
          </a:bodyPr>
          <a:lstStyle/>
          <a:p>
            <a:pPr algn="r">
              <a:lnSpc>
                <a:spcPct val="120000"/>
              </a:lnSpc>
            </a:pPr>
            <a:r>
              <a:rPr lang="en-US" sz="1400" dirty="0">
                <a:solidFill>
                  <a:schemeClr val="tx2"/>
                </a:solidFill>
                <a:latin typeface="Avenir Book" panose="02000503020000020003" pitchFamily="2" charset="0"/>
              </a:rPr>
              <a:t>DFSP</a:t>
            </a:r>
          </a:p>
        </p:txBody>
      </p:sp>
      <p:pic>
        <p:nvPicPr>
          <p:cNvPr id="7" name="Graphic 6" descr="Bank with solid fill">
            <a:extLst>
              <a:ext uri="{FF2B5EF4-FFF2-40B4-BE49-F238E27FC236}">
                <a16:creationId xmlns:a16="http://schemas.microsoft.com/office/drawing/2014/main" id="{58E68E02-158C-1053-8B8E-22CDF268B6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9154" y="4440245"/>
            <a:ext cx="914400" cy="914400"/>
          </a:xfrm>
          <a:prstGeom prst="rect">
            <a:avLst/>
          </a:prstGeom>
        </p:spPr>
      </p:pic>
      <p:pic>
        <p:nvPicPr>
          <p:cNvPr id="9" name="Graphic 8" descr="Bank with solid fill">
            <a:extLst>
              <a:ext uri="{FF2B5EF4-FFF2-40B4-BE49-F238E27FC236}">
                <a16:creationId xmlns:a16="http://schemas.microsoft.com/office/drawing/2014/main" id="{C149B2BB-58A0-82D6-9BF7-66E3E0F9B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63393" y="3475485"/>
            <a:ext cx="914400" cy="914400"/>
          </a:xfrm>
          <a:prstGeom prst="rect">
            <a:avLst/>
          </a:prstGeom>
        </p:spPr>
      </p:pic>
      <p:cxnSp>
        <p:nvCxnSpPr>
          <p:cNvPr id="21" name="Straight Arrow Connector 20">
            <a:extLst>
              <a:ext uri="{FF2B5EF4-FFF2-40B4-BE49-F238E27FC236}">
                <a16:creationId xmlns:a16="http://schemas.microsoft.com/office/drawing/2014/main" id="{3250304E-5DEE-D130-D47F-5BC994F3A9EC}"/>
              </a:ext>
            </a:extLst>
          </p:cNvPr>
          <p:cNvCxnSpPr>
            <a:cxnSpLocks/>
          </p:cNvCxnSpPr>
          <p:nvPr/>
        </p:nvCxnSpPr>
        <p:spPr>
          <a:xfrm flipV="1">
            <a:off x="9203013" y="4344026"/>
            <a:ext cx="191370" cy="28969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696672C-FFAC-3B85-59A3-DDD2465D645F}"/>
              </a:ext>
            </a:extLst>
          </p:cNvPr>
          <p:cNvCxnSpPr>
            <a:cxnSpLocks/>
          </p:cNvCxnSpPr>
          <p:nvPr/>
        </p:nvCxnSpPr>
        <p:spPr>
          <a:xfrm flipH="1" flipV="1">
            <a:off x="9750657" y="4351829"/>
            <a:ext cx="235633" cy="28189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97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10C27-36F7-1D14-984B-61246BA361BD}"/>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D568D42A-626C-3E84-2529-387996D2133E}"/>
              </a:ext>
            </a:extLst>
          </p:cNvPr>
          <p:cNvSpPr>
            <a:spLocks noGrp="1"/>
          </p:cNvSpPr>
          <p:nvPr>
            <p:ph type="body" sz="quarter" idx="11"/>
          </p:nvPr>
        </p:nvSpPr>
        <p:spPr/>
        <p:txBody>
          <a:bodyPr/>
          <a:lstStyle/>
          <a:p>
            <a:r>
              <a:rPr lang="en-US" sz="6000" dirty="0"/>
              <a:t>Spotlight on UK’s Standardized API’s </a:t>
            </a:r>
          </a:p>
        </p:txBody>
      </p:sp>
    </p:spTree>
    <p:extLst>
      <p:ext uri="{BB962C8B-B14F-4D97-AF65-F5344CB8AC3E}">
        <p14:creationId xmlns:p14="http://schemas.microsoft.com/office/powerpoint/2010/main" val="3880560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05DF-A855-E7F8-2114-BAF1E521176F}"/>
              </a:ext>
            </a:extLst>
          </p:cNvPr>
          <p:cNvSpPr>
            <a:spLocks noGrp="1"/>
          </p:cNvSpPr>
          <p:nvPr>
            <p:ph type="title"/>
          </p:nvPr>
        </p:nvSpPr>
        <p:spPr>
          <a:xfrm>
            <a:off x="609599" y="284047"/>
            <a:ext cx="10972800" cy="844665"/>
          </a:xfrm>
        </p:spPr>
        <p:txBody>
          <a:bodyPr/>
          <a:lstStyle/>
          <a:p>
            <a:r>
              <a:rPr lang="en-US" dirty="0"/>
              <a:t>Spotlight: The UK and Standardized API Specifications for Payment Initiation</a:t>
            </a:r>
          </a:p>
        </p:txBody>
      </p:sp>
      <p:sp>
        <p:nvSpPr>
          <p:cNvPr id="3" name="Content Placeholder 2">
            <a:extLst>
              <a:ext uri="{FF2B5EF4-FFF2-40B4-BE49-F238E27FC236}">
                <a16:creationId xmlns:a16="http://schemas.microsoft.com/office/drawing/2014/main" id="{CFEBF7C8-FC49-B97E-7519-6E9815E04ABA}"/>
              </a:ext>
            </a:extLst>
          </p:cNvPr>
          <p:cNvSpPr>
            <a:spLocks noGrp="1"/>
          </p:cNvSpPr>
          <p:nvPr>
            <p:ph sz="quarter" idx="10"/>
          </p:nvPr>
        </p:nvSpPr>
        <p:spPr>
          <a:xfrm>
            <a:off x="609599" y="1596230"/>
            <a:ext cx="10972800" cy="4752017"/>
          </a:xfrm>
        </p:spPr>
        <p:txBody>
          <a:bodyPr/>
          <a:lstStyle/>
          <a:p>
            <a:pPr marL="0" indent="0">
              <a:buNone/>
            </a:pPr>
            <a:r>
              <a:rPr lang="en-US" sz="1400" b="1" dirty="0">
                <a:latin typeface="Avenir Black" panose="02000503020000020003" pitchFamily="2" charset="0"/>
              </a:rPr>
              <a:t>Key difference between PSD2 and Open Banking: </a:t>
            </a:r>
            <a:r>
              <a:rPr lang="en-US" sz="1400" dirty="0"/>
              <a:t>The UK’s Open Banking provides </a:t>
            </a:r>
            <a:r>
              <a:rPr lang="en-US" sz="1400" b="1" dirty="0">
                <a:latin typeface="Avenir Black" panose="02000503020000020003" pitchFamily="2" charset="0"/>
              </a:rPr>
              <a:t>standardized APIs </a:t>
            </a:r>
            <a:r>
              <a:rPr lang="en-US" sz="1400" dirty="0"/>
              <a:t>for a variety of functions, including payment initiation, whereas PSD2 did not include any such requirement</a:t>
            </a:r>
          </a:p>
          <a:p>
            <a:pPr marL="0" indent="0">
              <a:buNone/>
            </a:pPr>
            <a:r>
              <a:rPr lang="en-US" sz="1400" b="1" dirty="0">
                <a:latin typeface="Avenir Black" panose="02000503020000020003" pitchFamily="2" charset="0"/>
              </a:rPr>
              <a:t>Standard setting body: </a:t>
            </a:r>
            <a:r>
              <a:rPr lang="en-US" sz="1400" dirty="0"/>
              <a:t>The Open Banking Implementation Entity (OBIE) is a private entity that was created by a UK regulatory body, the Competition and Markets Authority (CMA), to design the architecture for Open Banking (e.g., APIs, data structures and security protocols)</a:t>
            </a:r>
          </a:p>
          <a:p>
            <a:pPr marL="0" indent="0">
              <a:buNone/>
            </a:pPr>
            <a:r>
              <a:rPr lang="en-US" sz="1400" b="1" dirty="0">
                <a:latin typeface="Avenir Black" panose="02000503020000020003" pitchFamily="2" charset="0"/>
              </a:rPr>
              <a:t>Standardized Payment Initiation API payment types:</a:t>
            </a:r>
          </a:p>
          <a:p>
            <a:pPr algn="l">
              <a:spcBef>
                <a:spcPts val="300"/>
              </a:spcBef>
              <a:buFont typeface="Arial" panose="020B0604020202020204" pitchFamily="34" charset="0"/>
              <a:buChar char="•"/>
            </a:pPr>
            <a:r>
              <a:rPr lang="en-US" sz="1400" dirty="0"/>
              <a:t>Domestic payments</a:t>
            </a:r>
          </a:p>
          <a:p>
            <a:pPr algn="l">
              <a:spcBef>
                <a:spcPts val="300"/>
              </a:spcBef>
              <a:buFont typeface="Arial" panose="020B0604020202020204" pitchFamily="34" charset="0"/>
              <a:buChar char="•"/>
            </a:pPr>
            <a:r>
              <a:rPr lang="en-US" sz="1400" dirty="0"/>
              <a:t>Domestic scheduled payments</a:t>
            </a:r>
          </a:p>
          <a:p>
            <a:pPr algn="l">
              <a:spcBef>
                <a:spcPts val="300"/>
              </a:spcBef>
              <a:buFont typeface="Arial" panose="020B0604020202020204" pitchFamily="34" charset="0"/>
              <a:buChar char="•"/>
            </a:pPr>
            <a:r>
              <a:rPr lang="en-US" sz="1400" dirty="0"/>
              <a:t>Domestic standing orders</a:t>
            </a:r>
          </a:p>
          <a:p>
            <a:pPr algn="l">
              <a:spcBef>
                <a:spcPts val="300"/>
              </a:spcBef>
              <a:buFont typeface="Arial" panose="020B0604020202020204" pitchFamily="34" charset="0"/>
              <a:buChar char="•"/>
            </a:pPr>
            <a:r>
              <a:rPr lang="en-US" sz="1400" dirty="0"/>
              <a:t>International payments</a:t>
            </a:r>
          </a:p>
          <a:p>
            <a:pPr algn="l">
              <a:spcBef>
                <a:spcPts val="300"/>
              </a:spcBef>
              <a:buFont typeface="Arial" panose="020B0604020202020204" pitchFamily="34" charset="0"/>
              <a:buChar char="•"/>
            </a:pPr>
            <a:r>
              <a:rPr lang="en-US" sz="1400" dirty="0"/>
              <a:t>International scheduled payments</a:t>
            </a:r>
          </a:p>
        </p:txBody>
      </p:sp>
      <p:sp>
        <p:nvSpPr>
          <p:cNvPr id="4" name="Text Placeholder 3">
            <a:extLst>
              <a:ext uri="{FF2B5EF4-FFF2-40B4-BE49-F238E27FC236}">
                <a16:creationId xmlns:a16="http://schemas.microsoft.com/office/drawing/2014/main" id="{F5EB9FA0-9CD2-E8AD-AE14-B334B21E0AD8}"/>
              </a:ext>
            </a:extLst>
          </p:cNvPr>
          <p:cNvSpPr>
            <a:spLocks noGrp="1"/>
          </p:cNvSpPr>
          <p:nvPr>
            <p:ph type="body" idx="28"/>
          </p:nvPr>
        </p:nvSpPr>
        <p:spPr>
          <a:xfrm>
            <a:off x="609599" y="1067636"/>
            <a:ext cx="10972800" cy="245615"/>
          </a:xfrm>
        </p:spPr>
        <p:txBody>
          <a:bodyPr/>
          <a:lstStyle/>
          <a:p>
            <a:r>
              <a:rPr lang="en-US" b="1" dirty="0">
                <a:solidFill>
                  <a:schemeClr val="tx2"/>
                </a:solidFill>
              </a:rPr>
              <a:t>Prior to leaving the EU, the UK had formed its own approach to Open Banking</a:t>
            </a:r>
          </a:p>
        </p:txBody>
      </p:sp>
      <p:sp>
        <p:nvSpPr>
          <p:cNvPr id="6" name="Slide Number Placeholder 5">
            <a:extLst>
              <a:ext uri="{FF2B5EF4-FFF2-40B4-BE49-F238E27FC236}">
                <a16:creationId xmlns:a16="http://schemas.microsoft.com/office/drawing/2014/main" id="{C27D9762-ECE8-4339-BF90-2E9480047A92}"/>
              </a:ext>
            </a:extLst>
          </p:cNvPr>
          <p:cNvSpPr>
            <a:spLocks noGrp="1"/>
          </p:cNvSpPr>
          <p:nvPr>
            <p:ph type="sldNum" sz="quarter" idx="4"/>
          </p:nvPr>
        </p:nvSpPr>
        <p:spPr/>
        <p:txBody>
          <a:bodyPr/>
          <a:lstStyle/>
          <a:p>
            <a:fld id="{097F3099-CFFF-D54D-B818-93F1AB56C116}" type="slidenum">
              <a:rPr lang="en-US" smtClean="0"/>
              <a:pPr/>
              <a:t>22</a:t>
            </a:fld>
            <a:endParaRPr lang="en-US" dirty="0"/>
          </a:p>
        </p:txBody>
      </p:sp>
      <p:sp>
        <p:nvSpPr>
          <p:cNvPr id="14" name="Content Placeholder 2">
            <a:extLst>
              <a:ext uri="{FF2B5EF4-FFF2-40B4-BE49-F238E27FC236}">
                <a16:creationId xmlns:a16="http://schemas.microsoft.com/office/drawing/2014/main" id="{063D12D4-A808-B4C0-968B-3D5AA4219ED6}"/>
              </a:ext>
            </a:extLst>
          </p:cNvPr>
          <p:cNvSpPr txBox="1">
            <a:spLocks/>
          </p:cNvSpPr>
          <p:nvPr/>
        </p:nvSpPr>
        <p:spPr>
          <a:xfrm>
            <a:off x="609600" y="4687503"/>
            <a:ext cx="3941362" cy="1479328"/>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buFont typeface="Arial" panose="020B0604020202020204" pitchFamily="34" charset="0"/>
              <a:buNone/>
            </a:pPr>
            <a:r>
              <a:rPr lang="en-US" sz="1400" b="1" dirty="0"/>
              <a:t>Other success factors for Payment Initiation in the UK: </a:t>
            </a:r>
            <a:r>
              <a:rPr lang="en-US" sz="1400" dirty="0"/>
              <a:t>the UK has a robust ecosystem of licensed TPPs (Third Party Providers such as </a:t>
            </a:r>
            <a:r>
              <a:rPr lang="en-US" sz="1400" dirty="0" err="1"/>
              <a:t>Fintechs</a:t>
            </a:r>
            <a:r>
              <a:rPr lang="en-US" sz="1400" dirty="0"/>
              <a:t>), likely resulting from their role as a major European FinTech hub.</a:t>
            </a:r>
          </a:p>
        </p:txBody>
      </p:sp>
      <p:sp>
        <p:nvSpPr>
          <p:cNvPr id="8" name="TextBox 7">
            <a:extLst>
              <a:ext uri="{FF2B5EF4-FFF2-40B4-BE49-F238E27FC236}">
                <a16:creationId xmlns:a16="http://schemas.microsoft.com/office/drawing/2014/main" id="{1173590E-0869-AED4-6996-564071B0E8AC}"/>
              </a:ext>
            </a:extLst>
          </p:cNvPr>
          <p:cNvSpPr txBox="1"/>
          <p:nvPr/>
        </p:nvSpPr>
        <p:spPr>
          <a:xfrm>
            <a:off x="4844732" y="6214248"/>
            <a:ext cx="4319752" cy="211468"/>
          </a:xfrm>
          <a:prstGeom prst="rect">
            <a:avLst/>
          </a:prstGeom>
          <a:noFill/>
        </p:spPr>
        <p:txBody>
          <a:bodyPr wrap="square" lIns="0" tIns="0" rIns="0" bIns="0" rtlCol="0">
            <a:spAutoFit/>
          </a:bodyPr>
          <a:lstStyle/>
          <a:p>
            <a:pPr>
              <a:lnSpc>
                <a:spcPct val="120000"/>
              </a:lnSpc>
            </a:pPr>
            <a:r>
              <a:rPr lang="en-US" sz="1200" dirty="0">
                <a:solidFill>
                  <a:schemeClr val="tx2"/>
                </a:solidFill>
                <a:latin typeface="Avenir Book" panose="02000503020000020003" pitchFamily="2" charset="0"/>
              </a:rPr>
              <a:t>Source: Open Banking Implementation Entity (OBIE) </a:t>
            </a:r>
          </a:p>
        </p:txBody>
      </p:sp>
      <p:pic>
        <p:nvPicPr>
          <p:cNvPr id="13" name="Picture 12">
            <a:extLst>
              <a:ext uri="{FF2B5EF4-FFF2-40B4-BE49-F238E27FC236}">
                <a16:creationId xmlns:a16="http://schemas.microsoft.com/office/drawing/2014/main" id="{5BAAB1AB-B668-8E15-5F54-F3EC4666B917}"/>
              </a:ext>
            </a:extLst>
          </p:cNvPr>
          <p:cNvPicPr>
            <a:picLocks noChangeAspect="1"/>
          </p:cNvPicPr>
          <p:nvPr/>
        </p:nvPicPr>
        <p:blipFill>
          <a:blip r:embed="rId3"/>
          <a:stretch>
            <a:fillRect/>
          </a:stretch>
        </p:blipFill>
        <p:spPr>
          <a:xfrm>
            <a:off x="4689973" y="3189921"/>
            <a:ext cx="7186196" cy="3054806"/>
          </a:xfrm>
          <a:prstGeom prst="rect">
            <a:avLst/>
          </a:prstGeom>
        </p:spPr>
      </p:pic>
      <p:sp>
        <p:nvSpPr>
          <p:cNvPr id="15" name="TextBox 14">
            <a:extLst>
              <a:ext uri="{FF2B5EF4-FFF2-40B4-BE49-F238E27FC236}">
                <a16:creationId xmlns:a16="http://schemas.microsoft.com/office/drawing/2014/main" id="{C9801E1D-17D1-C36F-77E9-3BADB407CD8F}"/>
              </a:ext>
            </a:extLst>
          </p:cNvPr>
          <p:cNvSpPr txBox="1"/>
          <p:nvPr/>
        </p:nvSpPr>
        <p:spPr>
          <a:xfrm>
            <a:off x="6123195" y="2750493"/>
            <a:ext cx="4319752" cy="282000"/>
          </a:xfrm>
          <a:prstGeom prst="rect">
            <a:avLst/>
          </a:prstGeom>
          <a:noFill/>
        </p:spPr>
        <p:txBody>
          <a:bodyPr wrap="square" lIns="0" tIns="0" rIns="0" bIns="0" rtlCol="0">
            <a:spAutoFit/>
          </a:bodyPr>
          <a:lstStyle/>
          <a:p>
            <a:pPr algn="ctr">
              <a:lnSpc>
                <a:spcPct val="120000"/>
              </a:lnSpc>
            </a:pPr>
            <a:r>
              <a:rPr lang="en-US" sz="1600" b="1" dirty="0">
                <a:solidFill>
                  <a:schemeClr val="tx2"/>
                </a:solidFill>
                <a:latin typeface="Avenir Book" panose="02000503020000020003" pitchFamily="2" charset="0"/>
              </a:rPr>
              <a:t>Successful Payments</a:t>
            </a:r>
          </a:p>
        </p:txBody>
      </p:sp>
      <p:sp>
        <p:nvSpPr>
          <p:cNvPr id="16" name="TextBox 15">
            <a:extLst>
              <a:ext uri="{FF2B5EF4-FFF2-40B4-BE49-F238E27FC236}">
                <a16:creationId xmlns:a16="http://schemas.microsoft.com/office/drawing/2014/main" id="{14D4C46C-B11A-6A90-1887-115FE0285393}"/>
              </a:ext>
            </a:extLst>
          </p:cNvPr>
          <p:cNvSpPr txBox="1"/>
          <p:nvPr/>
        </p:nvSpPr>
        <p:spPr>
          <a:xfrm>
            <a:off x="5197151" y="3010259"/>
            <a:ext cx="6456784" cy="433067"/>
          </a:xfrm>
          <a:prstGeom prst="rect">
            <a:avLst/>
          </a:prstGeom>
          <a:noFill/>
        </p:spPr>
        <p:txBody>
          <a:bodyPr wrap="square" lIns="0" tIns="0" rIns="0" bIns="0" rtlCol="0">
            <a:spAutoFit/>
          </a:bodyPr>
          <a:lstStyle/>
          <a:p>
            <a:pPr>
              <a:lnSpc>
                <a:spcPct val="120000"/>
              </a:lnSpc>
            </a:pPr>
            <a:r>
              <a:rPr lang="en-US" sz="1200" dirty="0">
                <a:solidFill>
                  <a:schemeClr val="tx2"/>
                </a:solidFill>
                <a:latin typeface="Avenir Book" panose="02000503020000020003" pitchFamily="2" charset="0"/>
              </a:rPr>
              <a:t>N</a:t>
            </a:r>
            <a:r>
              <a:rPr lang="en-US" sz="1200" b="0" i="0" u="none" strike="noStrike" dirty="0">
                <a:solidFill>
                  <a:schemeClr val="tx2"/>
                </a:solidFill>
                <a:effectLst/>
                <a:latin typeface="Avenir Book" panose="02000503020000020003" pitchFamily="2" charset="0"/>
              </a:rPr>
              <a:t>umber of successful payment initiations made by third party providers using account providers’ (ASPSPs)* Open Banking APIs.</a:t>
            </a:r>
            <a:endParaRPr lang="en-US" sz="1200" b="1" dirty="0">
              <a:solidFill>
                <a:schemeClr val="tx2"/>
              </a:solidFill>
              <a:latin typeface="Avenir Book" panose="02000503020000020003" pitchFamily="2" charset="0"/>
            </a:endParaRPr>
          </a:p>
        </p:txBody>
      </p:sp>
    </p:spTree>
    <p:extLst>
      <p:ext uri="{BB962C8B-B14F-4D97-AF65-F5344CB8AC3E}">
        <p14:creationId xmlns:p14="http://schemas.microsoft.com/office/powerpoint/2010/main" val="155639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2AEC-DCB9-315C-43D7-56572F45811D}"/>
              </a:ext>
            </a:extLst>
          </p:cNvPr>
          <p:cNvSpPr>
            <a:spLocks noGrp="1"/>
          </p:cNvSpPr>
          <p:nvPr>
            <p:ph type="title"/>
          </p:nvPr>
        </p:nvSpPr>
        <p:spPr/>
        <p:txBody>
          <a:bodyPr/>
          <a:lstStyle/>
          <a:p>
            <a:r>
              <a:rPr lang="en-US" dirty="0"/>
              <a:t>Diagram of a general payment flow using the UK’s standardized Payment APIs</a:t>
            </a:r>
          </a:p>
        </p:txBody>
      </p:sp>
      <p:pic>
        <p:nvPicPr>
          <p:cNvPr id="9" name="Content Placeholder 8">
            <a:extLst>
              <a:ext uri="{FF2B5EF4-FFF2-40B4-BE49-F238E27FC236}">
                <a16:creationId xmlns:a16="http://schemas.microsoft.com/office/drawing/2014/main" id="{B5ED3B26-148E-E405-666E-811E80C4DF62}"/>
              </a:ext>
            </a:extLst>
          </p:cNvPr>
          <p:cNvPicPr>
            <a:picLocks noGrp="1" noChangeAspect="1"/>
          </p:cNvPicPr>
          <p:nvPr>
            <p:ph sz="quarter" idx="10"/>
          </p:nvPr>
        </p:nvPicPr>
        <p:blipFill>
          <a:blip r:embed="rId3"/>
          <a:stretch>
            <a:fillRect/>
          </a:stretch>
        </p:blipFill>
        <p:spPr>
          <a:xfrm>
            <a:off x="1458750" y="1286256"/>
            <a:ext cx="9274500" cy="4836305"/>
          </a:xfrm>
          <a:prstGeom prst="rect">
            <a:avLst/>
          </a:prstGeom>
        </p:spPr>
      </p:pic>
      <p:sp>
        <p:nvSpPr>
          <p:cNvPr id="4" name="Text Placeholder 3">
            <a:extLst>
              <a:ext uri="{FF2B5EF4-FFF2-40B4-BE49-F238E27FC236}">
                <a16:creationId xmlns:a16="http://schemas.microsoft.com/office/drawing/2014/main" id="{5434F079-0BA0-23A2-1D94-ADD6D2BD1372}"/>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2F5A1F3F-0DE2-F08C-7F33-F543D1650658}"/>
              </a:ext>
            </a:extLst>
          </p:cNvPr>
          <p:cNvSpPr>
            <a:spLocks noGrp="1"/>
          </p:cNvSpPr>
          <p:nvPr>
            <p:ph type="sldNum" sz="quarter" idx="4"/>
          </p:nvPr>
        </p:nvSpPr>
        <p:spPr/>
        <p:txBody>
          <a:bodyPr/>
          <a:lstStyle/>
          <a:p>
            <a:fld id="{097F3099-CFFF-D54D-B818-93F1AB56C116}" type="slidenum">
              <a:rPr lang="en-US" smtClean="0"/>
              <a:pPr/>
              <a:t>23</a:t>
            </a:fld>
            <a:endParaRPr lang="en-US" dirty="0"/>
          </a:p>
        </p:txBody>
      </p:sp>
      <p:sp>
        <p:nvSpPr>
          <p:cNvPr id="11" name="TextBox 10">
            <a:extLst>
              <a:ext uri="{FF2B5EF4-FFF2-40B4-BE49-F238E27FC236}">
                <a16:creationId xmlns:a16="http://schemas.microsoft.com/office/drawing/2014/main" id="{F5370AF7-A151-A2CE-CE64-EAF83448E6D9}"/>
              </a:ext>
            </a:extLst>
          </p:cNvPr>
          <p:cNvSpPr txBox="1"/>
          <p:nvPr/>
        </p:nvSpPr>
        <p:spPr>
          <a:xfrm>
            <a:off x="767255" y="6211710"/>
            <a:ext cx="4319752" cy="211468"/>
          </a:xfrm>
          <a:prstGeom prst="rect">
            <a:avLst/>
          </a:prstGeom>
          <a:noFill/>
        </p:spPr>
        <p:txBody>
          <a:bodyPr wrap="square" lIns="0" tIns="0" rIns="0" bIns="0" rtlCol="0">
            <a:spAutoFit/>
          </a:bodyPr>
          <a:lstStyle/>
          <a:p>
            <a:pPr>
              <a:lnSpc>
                <a:spcPct val="120000"/>
              </a:lnSpc>
            </a:pPr>
            <a:r>
              <a:rPr lang="en-US" sz="1200" dirty="0">
                <a:solidFill>
                  <a:schemeClr val="tx2"/>
                </a:solidFill>
                <a:latin typeface="Avenir Book" panose="02000503020000020003" pitchFamily="2" charset="0"/>
              </a:rPr>
              <a:t>Source: Open Banking Implementation Entity (OBIE) </a:t>
            </a:r>
          </a:p>
        </p:txBody>
      </p:sp>
    </p:spTree>
    <p:extLst>
      <p:ext uri="{BB962C8B-B14F-4D97-AF65-F5344CB8AC3E}">
        <p14:creationId xmlns:p14="http://schemas.microsoft.com/office/powerpoint/2010/main" val="2501103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2A61B1-2E50-F703-BFAB-6C2B0A76662B}"/>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D568D42A-626C-3E84-2529-387996D2133E}"/>
              </a:ext>
            </a:extLst>
          </p:cNvPr>
          <p:cNvSpPr>
            <a:spLocks noGrp="1"/>
          </p:cNvSpPr>
          <p:nvPr>
            <p:ph type="body" sz="quarter" idx="11"/>
          </p:nvPr>
        </p:nvSpPr>
        <p:spPr/>
        <p:txBody>
          <a:bodyPr/>
          <a:lstStyle/>
          <a:p>
            <a:r>
              <a:rPr lang="en-US" dirty="0"/>
              <a:t>India</a:t>
            </a:r>
          </a:p>
        </p:txBody>
      </p:sp>
    </p:spTree>
    <p:extLst>
      <p:ext uri="{BB962C8B-B14F-4D97-AF65-F5344CB8AC3E}">
        <p14:creationId xmlns:p14="http://schemas.microsoft.com/office/powerpoint/2010/main" val="3903617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90D6C-1B11-B716-D109-073CCF4407E7}"/>
              </a:ext>
            </a:extLst>
          </p:cNvPr>
          <p:cNvSpPr>
            <a:spLocks noGrp="1"/>
          </p:cNvSpPr>
          <p:nvPr>
            <p:ph type="title"/>
          </p:nvPr>
        </p:nvSpPr>
        <p:spPr/>
        <p:txBody>
          <a:bodyPr/>
          <a:lstStyle/>
          <a:p>
            <a:r>
              <a:rPr lang="en-US" dirty="0"/>
              <a:t>Overview of UPI and Payment Initiation</a:t>
            </a:r>
          </a:p>
        </p:txBody>
      </p:sp>
      <p:sp>
        <p:nvSpPr>
          <p:cNvPr id="5" name="Content Placeholder 4">
            <a:extLst>
              <a:ext uri="{FF2B5EF4-FFF2-40B4-BE49-F238E27FC236}">
                <a16:creationId xmlns:a16="http://schemas.microsoft.com/office/drawing/2014/main" id="{C7EC4652-AA34-6A62-77DC-9BD39991D5E1}"/>
              </a:ext>
            </a:extLst>
          </p:cNvPr>
          <p:cNvSpPr>
            <a:spLocks noGrp="1"/>
          </p:cNvSpPr>
          <p:nvPr>
            <p:ph sz="quarter" idx="10"/>
          </p:nvPr>
        </p:nvSpPr>
        <p:spPr>
          <a:xfrm>
            <a:off x="609600" y="1596232"/>
            <a:ext cx="10972800" cy="1408176"/>
          </a:xfrm>
        </p:spPr>
        <p:txBody>
          <a:bodyPr/>
          <a:lstStyle/>
          <a:p>
            <a:pPr marL="0" indent="0">
              <a:buNone/>
            </a:pPr>
            <a:r>
              <a:rPr lang="en-US" sz="1400" b="1" dirty="0"/>
              <a:t>India’s UPI is a leading example globally of the impact of third-parties and payment initiation to expand the reach of instant payments. </a:t>
            </a:r>
          </a:p>
          <a:p>
            <a:pPr marL="0" indent="0">
              <a:buNone/>
            </a:pPr>
            <a:r>
              <a:rPr lang="en-US" sz="1400" dirty="0"/>
              <a:t>UPI is owned and operated by the National Payments Corporation of India (NPCI), a non-for-profit, public-private initiative of the Reserve Bank of India (RBI) and the Indian Banks’ Association (IBA). The government (RBI) developed a vision for digital payments in India and has since implemented multiple initiatives, one of which led to the creation of NPCI with the aim of creating a robust Payment &amp; Settlement Infrastructure in India.</a:t>
            </a:r>
          </a:p>
        </p:txBody>
      </p:sp>
      <p:sp>
        <p:nvSpPr>
          <p:cNvPr id="6" name="Text Placeholder 5">
            <a:extLst>
              <a:ext uri="{FF2B5EF4-FFF2-40B4-BE49-F238E27FC236}">
                <a16:creationId xmlns:a16="http://schemas.microsoft.com/office/drawing/2014/main" id="{1B3A661B-0BF5-FFD2-0FC8-DFD1A8F66927}"/>
              </a:ext>
            </a:extLst>
          </p:cNvPr>
          <p:cNvSpPr>
            <a:spLocks noGrp="1"/>
          </p:cNvSpPr>
          <p:nvPr>
            <p:ph type="body" idx="28"/>
          </p:nvPr>
        </p:nvSpPr>
        <p:spPr/>
        <p:txBody>
          <a:bodyPr/>
          <a:lstStyle/>
          <a:p>
            <a:endParaRPr lang="en-US"/>
          </a:p>
        </p:txBody>
      </p:sp>
      <p:sp>
        <p:nvSpPr>
          <p:cNvPr id="11" name="Slide Number Placeholder 10">
            <a:extLst>
              <a:ext uri="{FF2B5EF4-FFF2-40B4-BE49-F238E27FC236}">
                <a16:creationId xmlns:a16="http://schemas.microsoft.com/office/drawing/2014/main" id="{B4ABE0A5-3024-6FAD-9970-9D716B02CCDE}"/>
              </a:ext>
            </a:extLst>
          </p:cNvPr>
          <p:cNvSpPr>
            <a:spLocks noGrp="1"/>
          </p:cNvSpPr>
          <p:nvPr>
            <p:ph type="sldNum" sz="quarter" idx="4"/>
          </p:nvPr>
        </p:nvSpPr>
        <p:spPr>
          <a:xfrm>
            <a:off x="11076519" y="6512327"/>
            <a:ext cx="505881" cy="213360"/>
          </a:xfrm>
        </p:spPr>
        <p:txBody>
          <a:bodyPr/>
          <a:lstStyle/>
          <a:p>
            <a:fld id="{097F3099-CFFF-D54D-B818-93F1AB56C116}" type="slidenum">
              <a:rPr lang="en-US" smtClean="0"/>
              <a:pPr/>
              <a:t>25</a:t>
            </a:fld>
            <a:endParaRPr lang="en-US" dirty="0"/>
          </a:p>
        </p:txBody>
      </p:sp>
      <p:graphicFrame>
        <p:nvGraphicFramePr>
          <p:cNvPr id="13" name="Chart 12">
            <a:extLst>
              <a:ext uri="{FF2B5EF4-FFF2-40B4-BE49-F238E27FC236}">
                <a16:creationId xmlns:a16="http://schemas.microsoft.com/office/drawing/2014/main" id="{EC4D3CE9-C57F-D7E1-F262-9C77909A535D}"/>
              </a:ext>
            </a:extLst>
          </p:cNvPr>
          <p:cNvGraphicFramePr>
            <a:graphicFrameLocks/>
          </p:cNvGraphicFramePr>
          <p:nvPr>
            <p:extLst>
              <p:ext uri="{D42A27DB-BD31-4B8C-83A1-F6EECF244321}">
                <p14:modId xmlns:p14="http://schemas.microsoft.com/office/powerpoint/2010/main" val="1909308639"/>
              </p:ext>
            </p:extLst>
          </p:nvPr>
        </p:nvGraphicFramePr>
        <p:xfrm>
          <a:off x="6096000" y="3037439"/>
          <a:ext cx="5283154" cy="309314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AB722036-C2AF-831E-E2BA-1EE0D9319F7A}"/>
              </a:ext>
            </a:extLst>
          </p:cNvPr>
          <p:cNvSpPr txBox="1"/>
          <p:nvPr/>
        </p:nvSpPr>
        <p:spPr>
          <a:xfrm>
            <a:off x="9959008" y="5268056"/>
            <a:ext cx="137160" cy="137160"/>
          </a:xfrm>
          <a:prstGeom prst="rect">
            <a:avLst/>
          </a:prstGeom>
          <a:solidFill>
            <a:srgbClr val="C00000"/>
          </a:solidFill>
        </p:spPr>
        <p:txBody>
          <a:bodyPr wrap="square" lIns="0" tIns="0" rIns="0" bIns="0" rtlCol="0">
            <a:noAutofit/>
          </a:bodyPr>
          <a:lstStyle/>
          <a:p>
            <a:pPr>
              <a:lnSpc>
                <a:spcPct val="120000"/>
              </a:lnSpc>
            </a:pPr>
            <a:endParaRPr lang="en-US" dirty="0">
              <a:solidFill>
                <a:schemeClr val="tx2"/>
              </a:solidFill>
            </a:endParaRPr>
          </a:p>
        </p:txBody>
      </p:sp>
      <p:sp>
        <p:nvSpPr>
          <p:cNvPr id="16" name="TextBox 15">
            <a:extLst>
              <a:ext uri="{FF2B5EF4-FFF2-40B4-BE49-F238E27FC236}">
                <a16:creationId xmlns:a16="http://schemas.microsoft.com/office/drawing/2014/main" id="{649A916A-1816-95ED-E390-A5AA6987B8B2}"/>
              </a:ext>
            </a:extLst>
          </p:cNvPr>
          <p:cNvSpPr txBox="1"/>
          <p:nvPr/>
        </p:nvSpPr>
        <p:spPr>
          <a:xfrm>
            <a:off x="9959008" y="5524418"/>
            <a:ext cx="137160" cy="137160"/>
          </a:xfrm>
          <a:prstGeom prst="rect">
            <a:avLst/>
          </a:prstGeom>
          <a:solidFill>
            <a:schemeClr val="accent2"/>
          </a:solidFill>
        </p:spPr>
        <p:txBody>
          <a:bodyPr wrap="square" lIns="0" tIns="0" rIns="0" bIns="0" rtlCol="0">
            <a:noAutofit/>
          </a:bodyPr>
          <a:lstStyle/>
          <a:p>
            <a:pPr>
              <a:lnSpc>
                <a:spcPct val="120000"/>
              </a:lnSpc>
            </a:pPr>
            <a:endParaRPr lang="en-US" dirty="0">
              <a:solidFill>
                <a:schemeClr val="tx2"/>
              </a:solidFill>
            </a:endParaRPr>
          </a:p>
        </p:txBody>
      </p:sp>
      <p:sp>
        <p:nvSpPr>
          <p:cNvPr id="17" name="TextBox 16">
            <a:extLst>
              <a:ext uri="{FF2B5EF4-FFF2-40B4-BE49-F238E27FC236}">
                <a16:creationId xmlns:a16="http://schemas.microsoft.com/office/drawing/2014/main" id="{AC69668E-B744-F2D5-8368-853FFAB53870}"/>
              </a:ext>
            </a:extLst>
          </p:cNvPr>
          <p:cNvSpPr txBox="1"/>
          <p:nvPr/>
        </p:nvSpPr>
        <p:spPr>
          <a:xfrm>
            <a:off x="10180982" y="5229956"/>
            <a:ext cx="1222514" cy="213360"/>
          </a:xfrm>
          <a:prstGeom prst="rect">
            <a:avLst/>
          </a:prstGeom>
          <a:noFill/>
        </p:spPr>
        <p:txBody>
          <a:bodyPr wrap="square" lIns="0" tIns="0" rIns="0" bIns="0" rtlCol="0">
            <a:noAutofit/>
          </a:bodyPr>
          <a:lstStyle/>
          <a:p>
            <a:pPr>
              <a:lnSpc>
                <a:spcPct val="120000"/>
              </a:lnSpc>
            </a:pPr>
            <a:r>
              <a:rPr lang="en-US" sz="1050" dirty="0">
                <a:solidFill>
                  <a:schemeClr val="tx2"/>
                </a:solidFill>
                <a:latin typeface="Avenir Book" panose="02000503020000020003" pitchFamily="2" charset="0"/>
              </a:rPr>
              <a:t>TPAP</a:t>
            </a:r>
          </a:p>
        </p:txBody>
      </p:sp>
      <p:sp>
        <p:nvSpPr>
          <p:cNvPr id="18" name="TextBox 17">
            <a:extLst>
              <a:ext uri="{FF2B5EF4-FFF2-40B4-BE49-F238E27FC236}">
                <a16:creationId xmlns:a16="http://schemas.microsoft.com/office/drawing/2014/main" id="{80E3F083-A61E-865B-8545-2227D018FD3A}"/>
              </a:ext>
            </a:extLst>
          </p:cNvPr>
          <p:cNvSpPr txBox="1"/>
          <p:nvPr/>
        </p:nvSpPr>
        <p:spPr>
          <a:xfrm>
            <a:off x="10180982" y="5490930"/>
            <a:ext cx="1222514" cy="213360"/>
          </a:xfrm>
          <a:prstGeom prst="rect">
            <a:avLst/>
          </a:prstGeom>
          <a:noFill/>
        </p:spPr>
        <p:txBody>
          <a:bodyPr wrap="square" lIns="0" tIns="0" rIns="0" bIns="0" rtlCol="0">
            <a:noAutofit/>
          </a:bodyPr>
          <a:lstStyle/>
          <a:p>
            <a:pPr>
              <a:lnSpc>
                <a:spcPct val="120000"/>
              </a:lnSpc>
            </a:pPr>
            <a:r>
              <a:rPr lang="en-US" sz="1050" dirty="0">
                <a:solidFill>
                  <a:schemeClr val="tx2"/>
                </a:solidFill>
                <a:latin typeface="Avenir Book" panose="02000503020000020003" pitchFamily="2" charset="0"/>
              </a:rPr>
              <a:t>PSP App</a:t>
            </a:r>
          </a:p>
        </p:txBody>
      </p:sp>
      <p:pic>
        <p:nvPicPr>
          <p:cNvPr id="1026" name="Picture 2">
            <a:extLst>
              <a:ext uri="{FF2B5EF4-FFF2-40B4-BE49-F238E27FC236}">
                <a16:creationId xmlns:a16="http://schemas.microsoft.com/office/drawing/2014/main" id="{EB03FDD2-7307-A324-F37A-BB01056A0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024" y="3890859"/>
            <a:ext cx="824949" cy="3001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ogle Pay Logo and symbol, meaning, history, PNG, brand">
            <a:extLst>
              <a:ext uri="{FF2B5EF4-FFF2-40B4-BE49-F238E27FC236}">
                <a16:creationId xmlns:a16="http://schemas.microsoft.com/office/drawing/2014/main" id="{5520E6C3-70DE-0385-8927-897FAE04A9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816" b="32635"/>
          <a:stretch/>
        </p:blipFill>
        <p:spPr bwMode="auto">
          <a:xfrm>
            <a:off x="6670006" y="4204817"/>
            <a:ext cx="1311845" cy="270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B2E3989-249E-FD9A-ED80-B0217C986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5259" y="4548592"/>
            <a:ext cx="536713" cy="1714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3124E32-F370-8523-30A3-785BBDFB49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810" t="21363" r="14503" b="24005"/>
          <a:stretch/>
        </p:blipFill>
        <p:spPr bwMode="auto">
          <a:xfrm>
            <a:off x="7354789" y="4833158"/>
            <a:ext cx="617122" cy="2084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93326AE-C51F-9E8F-41DF-B7DCE2F8B4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8242" y="5071547"/>
            <a:ext cx="1053547" cy="21363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Yes Bank - Wikipedia">
            <a:extLst>
              <a:ext uri="{FF2B5EF4-FFF2-40B4-BE49-F238E27FC236}">
                <a16:creationId xmlns:a16="http://schemas.microsoft.com/office/drawing/2014/main" id="{BE300296-F7D7-1B79-EE25-8AC84D626C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7952" y="5419438"/>
            <a:ext cx="643899" cy="2682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B1166FB0-9278-BBA8-A01A-9422C27BF84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6945" b="26944"/>
          <a:stretch/>
        </p:blipFill>
        <p:spPr bwMode="auto">
          <a:xfrm>
            <a:off x="7256294" y="5765006"/>
            <a:ext cx="752447" cy="193649"/>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4">
            <a:extLst>
              <a:ext uri="{FF2B5EF4-FFF2-40B4-BE49-F238E27FC236}">
                <a16:creationId xmlns:a16="http://schemas.microsoft.com/office/drawing/2014/main" id="{F95C09D2-A3DA-292E-99FF-D3661AE6E4B6}"/>
              </a:ext>
            </a:extLst>
          </p:cNvPr>
          <p:cNvSpPr txBox="1">
            <a:spLocks/>
          </p:cNvSpPr>
          <p:nvPr/>
        </p:nvSpPr>
        <p:spPr>
          <a:xfrm>
            <a:off x="609600" y="3176338"/>
            <a:ext cx="5102083" cy="3204584"/>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buNone/>
            </a:pPr>
            <a:r>
              <a:rPr lang="en-US" sz="1400" b="1" dirty="0">
                <a:latin typeface="Avenir Black" panose="02000503020000020003" pitchFamily="2" charset="0"/>
              </a:rPr>
              <a:t>Regulation: India does not have comprehensive Open Banking regulations yet permits certain activities.</a:t>
            </a:r>
          </a:p>
          <a:p>
            <a:r>
              <a:rPr lang="en-US" sz="1400" b="1" dirty="0"/>
              <a:t>Data sharing: </a:t>
            </a:r>
            <a:r>
              <a:rPr lang="en-US" sz="1400" dirty="0"/>
              <a:t>Licensed</a:t>
            </a:r>
            <a:r>
              <a:rPr lang="en-US" sz="1400" b="1" dirty="0">
                <a:latin typeface="Avenir Black" panose="02000503020000020003" pitchFamily="2" charset="0"/>
              </a:rPr>
              <a:t> Account Aggregators can consolidate consumers’ financial information retained at different DFSPs</a:t>
            </a:r>
            <a:r>
              <a:rPr lang="en-US" sz="1400" dirty="0"/>
              <a:t>, with the consumer’s consent. </a:t>
            </a:r>
          </a:p>
          <a:p>
            <a:r>
              <a:rPr lang="en-US" sz="1400" b="1" dirty="0"/>
              <a:t>Payment Initiation: </a:t>
            </a:r>
            <a:r>
              <a:rPr lang="en-US" sz="1400" b="1" dirty="0">
                <a:latin typeface="Avenir Black" panose="02000503020000020003" pitchFamily="2" charset="0"/>
              </a:rPr>
              <a:t>There is no specific regulation that explicitly permits payment initiation</a:t>
            </a:r>
            <a:r>
              <a:rPr lang="en-US" sz="1400" dirty="0"/>
              <a:t>. However, the central bank fostered the development of UPI through close cooperation with private firms, and continues to be involved through various means, providing implicit support for UPI’s use of third-parties for payment initiation.</a:t>
            </a:r>
          </a:p>
        </p:txBody>
      </p:sp>
      <p:sp>
        <p:nvSpPr>
          <p:cNvPr id="2" name="TextBox 1">
            <a:extLst>
              <a:ext uri="{FF2B5EF4-FFF2-40B4-BE49-F238E27FC236}">
                <a16:creationId xmlns:a16="http://schemas.microsoft.com/office/drawing/2014/main" id="{D43BDCD1-5F43-C191-AF8E-6A0E0C940233}"/>
              </a:ext>
            </a:extLst>
          </p:cNvPr>
          <p:cNvSpPr txBox="1"/>
          <p:nvPr/>
        </p:nvSpPr>
        <p:spPr>
          <a:xfrm>
            <a:off x="609600" y="6323562"/>
            <a:ext cx="8071413" cy="185051"/>
          </a:xfrm>
          <a:prstGeom prst="rect">
            <a:avLst/>
          </a:prstGeom>
          <a:noFill/>
        </p:spPr>
        <p:txBody>
          <a:bodyPr wrap="square" lIns="0" tIns="0" rIns="0" bIns="0" rtlCol="0">
            <a:spAutoFit/>
          </a:bodyPr>
          <a:lstStyle/>
          <a:p>
            <a:pPr>
              <a:lnSpc>
                <a:spcPct val="120000"/>
              </a:lnSpc>
            </a:pPr>
            <a:r>
              <a:rPr lang="en-US" sz="1050" dirty="0">
                <a:solidFill>
                  <a:schemeClr val="tx2"/>
                </a:solidFill>
                <a:latin typeface="Avenir Book" panose="02000503020000020003" pitchFamily="2" charset="0"/>
              </a:rPr>
              <a:t>Source: NPCI</a:t>
            </a:r>
          </a:p>
        </p:txBody>
      </p:sp>
    </p:spTree>
    <p:extLst>
      <p:ext uri="{BB962C8B-B14F-4D97-AF65-F5344CB8AC3E}">
        <p14:creationId xmlns:p14="http://schemas.microsoft.com/office/powerpoint/2010/main" val="199271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0FA4-ECC3-DDB6-C35C-B7FFFBA358D1}"/>
              </a:ext>
            </a:extLst>
          </p:cNvPr>
          <p:cNvSpPr>
            <a:spLocks noGrp="1"/>
          </p:cNvSpPr>
          <p:nvPr>
            <p:ph type="title"/>
          </p:nvPr>
        </p:nvSpPr>
        <p:spPr/>
        <p:txBody>
          <a:bodyPr/>
          <a:lstStyle/>
          <a:p>
            <a:r>
              <a:rPr lang="en-US" dirty="0"/>
              <a:t>UPI Ecosystem Players and Connections</a:t>
            </a:r>
          </a:p>
        </p:txBody>
      </p:sp>
      <p:sp>
        <p:nvSpPr>
          <p:cNvPr id="3" name="Content Placeholder 2">
            <a:extLst>
              <a:ext uri="{FF2B5EF4-FFF2-40B4-BE49-F238E27FC236}">
                <a16:creationId xmlns:a16="http://schemas.microsoft.com/office/drawing/2014/main" id="{0D59F0FF-82B1-53F3-8B1E-F940B7A04BEE}"/>
              </a:ext>
            </a:extLst>
          </p:cNvPr>
          <p:cNvSpPr>
            <a:spLocks noGrp="1"/>
          </p:cNvSpPr>
          <p:nvPr>
            <p:ph sz="quarter" idx="10"/>
          </p:nvPr>
        </p:nvSpPr>
        <p:spPr/>
        <p:txBody>
          <a:bodyPr/>
          <a:lstStyle/>
          <a:p>
            <a:pPr marL="0" indent="0">
              <a:spcBef>
                <a:spcPts val="900"/>
              </a:spcBef>
              <a:buFont typeface="Arial" panose="020B0604020202020204" pitchFamily="34" charset="0"/>
              <a:buNone/>
            </a:pPr>
            <a:r>
              <a:rPr lang="en-US" sz="1400" b="1" dirty="0">
                <a:latin typeface="Avenir Black" panose="02000503020000020003" pitchFamily="2" charset="0"/>
              </a:rPr>
              <a:t>The payments ecosystem in India is dynamic. </a:t>
            </a:r>
            <a:r>
              <a:rPr lang="en-US" sz="1400" dirty="0"/>
              <a:t>RBI and NPCI are constantly progressing and innovating, with new regulatory entities being created, and roles, rules, and terms within the UPI payments systems dynamically evolving and responding to the market. Some roles and responsibilities overlap between the UPI payments system players.</a:t>
            </a:r>
          </a:p>
          <a:p>
            <a:pPr marL="0" indent="0">
              <a:spcBef>
                <a:spcPts val="900"/>
              </a:spcBef>
              <a:buNone/>
            </a:pPr>
            <a:r>
              <a:rPr lang="en-US" sz="1400" b="1" dirty="0">
                <a:latin typeface="Avenir Black" panose="02000503020000020003" pitchFamily="2" charset="0"/>
              </a:rPr>
              <a:t>Technical Design: </a:t>
            </a:r>
            <a:r>
              <a:rPr lang="en-US" sz="1400" dirty="0"/>
              <a:t>UPI is designed as an overlay to IMPS to enable third party initiation for instant payments. UPI technology involves a centralized API framework that acts as a central switch and </a:t>
            </a:r>
            <a:r>
              <a:rPr lang="en-US" sz="1400" b="1" dirty="0"/>
              <a:t>enables PSP Banks and TPAPs to initiate payments from any connected DFSP</a:t>
            </a:r>
            <a:r>
              <a:rPr lang="en-US" sz="1400" dirty="0"/>
              <a:t>.</a:t>
            </a:r>
          </a:p>
          <a:p>
            <a:pPr marL="0" indent="0">
              <a:spcBef>
                <a:spcPts val="900"/>
              </a:spcBef>
              <a:buNone/>
            </a:pPr>
            <a:endParaRPr lang="en-US" sz="1400" b="1" dirty="0">
              <a:latin typeface="Avenir Black" panose="02000503020000020003" pitchFamily="2" charset="0"/>
            </a:endParaRPr>
          </a:p>
          <a:p>
            <a:pPr marL="0" indent="0">
              <a:spcBef>
                <a:spcPts val="900"/>
              </a:spcBef>
              <a:buNone/>
            </a:pPr>
            <a:endParaRPr lang="en-US" sz="1400" b="1" dirty="0">
              <a:latin typeface="Avenir Black" panose="02000503020000020003" pitchFamily="2" charset="0"/>
            </a:endParaRPr>
          </a:p>
          <a:p>
            <a:pPr marL="0" indent="0">
              <a:spcBef>
                <a:spcPts val="900"/>
              </a:spcBef>
              <a:buNone/>
            </a:pPr>
            <a:endParaRPr lang="en-US" sz="1400" b="1" dirty="0">
              <a:latin typeface="Avenir Black" panose="02000503020000020003" pitchFamily="2" charset="0"/>
            </a:endParaRPr>
          </a:p>
          <a:p>
            <a:pPr marL="0" indent="0">
              <a:spcBef>
                <a:spcPts val="300"/>
              </a:spcBef>
              <a:buNone/>
            </a:pPr>
            <a:endParaRPr lang="en-US" sz="1400" b="1" dirty="0">
              <a:latin typeface="Avenir Black" panose="02000503020000020003" pitchFamily="2" charset="0"/>
            </a:endParaRPr>
          </a:p>
          <a:p>
            <a:pPr marL="0" indent="0">
              <a:spcBef>
                <a:spcPts val="300"/>
              </a:spcBef>
              <a:buNone/>
            </a:pPr>
            <a:endParaRPr lang="en-US" sz="1400" b="1" dirty="0">
              <a:latin typeface="Avenir Black" panose="02000503020000020003" pitchFamily="2" charset="0"/>
            </a:endParaRPr>
          </a:p>
          <a:p>
            <a:pPr marL="0" indent="0">
              <a:spcBef>
                <a:spcPts val="300"/>
              </a:spcBef>
              <a:buNone/>
            </a:pPr>
            <a:r>
              <a:rPr lang="en-US" sz="1400" b="1" dirty="0">
                <a:latin typeface="Avenir Black" panose="02000503020000020003" pitchFamily="2" charset="0"/>
              </a:rPr>
              <a:t>Technical connections to UPI: </a:t>
            </a:r>
          </a:p>
          <a:p>
            <a:pPr>
              <a:spcBef>
                <a:spcPts val="300"/>
              </a:spcBef>
            </a:pPr>
            <a:r>
              <a:rPr lang="en-US" sz="1400" dirty="0"/>
              <a:t>Banks and Payments Banks are able to connect directly to UPI</a:t>
            </a:r>
          </a:p>
          <a:p>
            <a:pPr>
              <a:spcBef>
                <a:spcPts val="300"/>
              </a:spcBef>
            </a:pPr>
            <a:r>
              <a:rPr lang="en-US" sz="1400" dirty="0"/>
              <a:t>Third-party app providers (TPAP) have multiple options for connecting to UPI, including:</a:t>
            </a:r>
          </a:p>
          <a:p>
            <a:pPr lvl="1">
              <a:spcBef>
                <a:spcPts val="300"/>
              </a:spcBef>
            </a:pPr>
            <a:r>
              <a:rPr lang="en-US" dirty="0"/>
              <a:t>Single PSP bank model: TPAP connects to 1 sponsor bank</a:t>
            </a:r>
          </a:p>
          <a:p>
            <a:pPr lvl="1">
              <a:spcBef>
                <a:spcPts val="300"/>
              </a:spcBef>
            </a:pPr>
            <a:r>
              <a:rPr lang="en-US" dirty="0"/>
              <a:t>Multi-bank model: TPAP connects to multiple sponsor banks. </a:t>
            </a:r>
            <a:r>
              <a:rPr lang="en-US" dirty="0">
                <a:solidFill>
                  <a:schemeClr val="tx2"/>
                </a:solidFill>
                <a:latin typeface="Avenir Book" panose="02000503020000020003" pitchFamily="2" charset="0"/>
              </a:rPr>
              <a:t>TPAPs processing more than 5% of the total monthly volume/value of UPI ecosystem are required to use a multi-bank model, and must have a minimum of 3 sponsor banks and a maximum of 10 banks</a:t>
            </a:r>
            <a:endParaRPr lang="en-US" dirty="0"/>
          </a:p>
          <a:p>
            <a:pPr lvl="1">
              <a:spcBef>
                <a:spcPts val="300"/>
              </a:spcBef>
            </a:pPr>
            <a:r>
              <a:rPr lang="en-US" dirty="0"/>
              <a:t>Direct connection: TPAP connects directly to UPI central switch with limited functionality</a:t>
            </a:r>
          </a:p>
        </p:txBody>
      </p:sp>
      <p:sp>
        <p:nvSpPr>
          <p:cNvPr id="4" name="Text Placeholder 3">
            <a:extLst>
              <a:ext uri="{FF2B5EF4-FFF2-40B4-BE49-F238E27FC236}">
                <a16:creationId xmlns:a16="http://schemas.microsoft.com/office/drawing/2014/main" id="{73E845DF-EF7C-5A1F-BF70-CAD9145221E6}"/>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F7CF2035-D033-E13B-C5DC-C13B7700D1A4}"/>
              </a:ext>
            </a:extLst>
          </p:cNvPr>
          <p:cNvSpPr>
            <a:spLocks noGrp="1"/>
          </p:cNvSpPr>
          <p:nvPr>
            <p:ph type="sldNum" sz="quarter" idx="4"/>
          </p:nvPr>
        </p:nvSpPr>
        <p:spPr/>
        <p:txBody>
          <a:bodyPr/>
          <a:lstStyle/>
          <a:p>
            <a:fld id="{097F3099-CFFF-D54D-B818-93F1AB56C116}" type="slidenum">
              <a:rPr lang="en-US" smtClean="0"/>
              <a:pPr/>
              <a:t>26</a:t>
            </a:fld>
            <a:endParaRPr lang="en-US" dirty="0"/>
          </a:p>
        </p:txBody>
      </p:sp>
      <p:sp>
        <p:nvSpPr>
          <p:cNvPr id="9" name="TextBox 8">
            <a:extLst>
              <a:ext uri="{FF2B5EF4-FFF2-40B4-BE49-F238E27FC236}">
                <a16:creationId xmlns:a16="http://schemas.microsoft.com/office/drawing/2014/main" id="{AFF83C2D-1721-6462-1D7F-26C12282EB99}"/>
              </a:ext>
            </a:extLst>
          </p:cNvPr>
          <p:cNvSpPr txBox="1"/>
          <p:nvPr/>
        </p:nvSpPr>
        <p:spPr>
          <a:xfrm>
            <a:off x="609599" y="6433956"/>
            <a:ext cx="10972797" cy="185051"/>
          </a:xfrm>
          <a:prstGeom prst="rect">
            <a:avLst/>
          </a:prstGeom>
          <a:noFill/>
        </p:spPr>
        <p:txBody>
          <a:bodyPr wrap="square" lIns="0" tIns="0" rIns="0" bIns="0" rtlCol="0">
            <a:spAutoFit/>
          </a:bodyPr>
          <a:lstStyle/>
          <a:p>
            <a:pPr>
              <a:lnSpc>
                <a:spcPct val="120000"/>
              </a:lnSpc>
            </a:pPr>
            <a:r>
              <a:rPr lang="en-US" sz="1050" dirty="0">
                <a:solidFill>
                  <a:schemeClr val="tx2"/>
                </a:solidFill>
                <a:latin typeface="Avenir Book" panose="02000503020000020003" pitchFamily="2" charset="0"/>
              </a:rPr>
              <a:t>Sources: CGAP, NPCI, RBI, World Bank</a:t>
            </a:r>
          </a:p>
        </p:txBody>
      </p:sp>
      <p:graphicFrame>
        <p:nvGraphicFramePr>
          <p:cNvPr id="14" name="Table 14">
            <a:extLst>
              <a:ext uri="{FF2B5EF4-FFF2-40B4-BE49-F238E27FC236}">
                <a16:creationId xmlns:a16="http://schemas.microsoft.com/office/drawing/2014/main" id="{483A95B1-1193-481C-F35D-7C92129A3AF0}"/>
              </a:ext>
            </a:extLst>
          </p:cNvPr>
          <p:cNvGraphicFramePr>
            <a:graphicFrameLocks noGrp="1"/>
          </p:cNvGraphicFramePr>
          <p:nvPr>
            <p:extLst>
              <p:ext uri="{D42A27DB-BD31-4B8C-83A1-F6EECF244321}">
                <p14:modId xmlns:p14="http://schemas.microsoft.com/office/powerpoint/2010/main" val="4265528356"/>
              </p:ext>
            </p:extLst>
          </p:nvPr>
        </p:nvGraphicFramePr>
        <p:xfrm>
          <a:off x="609599" y="2887665"/>
          <a:ext cx="10972794" cy="1225770"/>
        </p:xfrm>
        <a:graphic>
          <a:graphicData uri="http://schemas.openxmlformats.org/drawingml/2006/table">
            <a:tbl>
              <a:tblPr firstRow="1" bandRow="1">
                <a:tableStyleId>{21E4AEA4-8DFA-4A89-87EB-49C32662AFE0}</a:tableStyleId>
              </a:tblPr>
              <a:tblGrid>
                <a:gridCol w="1533100">
                  <a:extLst>
                    <a:ext uri="{9D8B030D-6E8A-4147-A177-3AD203B41FA5}">
                      <a16:colId xmlns:a16="http://schemas.microsoft.com/office/drawing/2014/main" val="1684342849"/>
                    </a:ext>
                  </a:extLst>
                </a:gridCol>
                <a:gridCol w="1392071">
                  <a:extLst>
                    <a:ext uri="{9D8B030D-6E8A-4147-A177-3AD203B41FA5}">
                      <a16:colId xmlns:a16="http://schemas.microsoft.com/office/drawing/2014/main" val="790550042"/>
                    </a:ext>
                  </a:extLst>
                </a:gridCol>
                <a:gridCol w="1446663">
                  <a:extLst>
                    <a:ext uri="{9D8B030D-6E8A-4147-A177-3AD203B41FA5}">
                      <a16:colId xmlns:a16="http://schemas.microsoft.com/office/drawing/2014/main" val="2245683845"/>
                    </a:ext>
                  </a:extLst>
                </a:gridCol>
                <a:gridCol w="1487606">
                  <a:extLst>
                    <a:ext uri="{9D8B030D-6E8A-4147-A177-3AD203B41FA5}">
                      <a16:colId xmlns:a16="http://schemas.microsoft.com/office/drawing/2014/main" val="1233663513"/>
                    </a:ext>
                  </a:extLst>
                </a:gridCol>
                <a:gridCol w="1596788">
                  <a:extLst>
                    <a:ext uri="{9D8B030D-6E8A-4147-A177-3AD203B41FA5}">
                      <a16:colId xmlns:a16="http://schemas.microsoft.com/office/drawing/2014/main" val="3816408743"/>
                    </a:ext>
                  </a:extLst>
                </a:gridCol>
                <a:gridCol w="3516566">
                  <a:extLst>
                    <a:ext uri="{9D8B030D-6E8A-4147-A177-3AD203B41FA5}">
                      <a16:colId xmlns:a16="http://schemas.microsoft.com/office/drawing/2014/main" val="262390404"/>
                    </a:ext>
                  </a:extLst>
                </a:gridCol>
              </a:tblGrid>
              <a:tr h="360956">
                <a:tc>
                  <a:txBody>
                    <a:bodyPr/>
                    <a:lstStyle/>
                    <a:p>
                      <a:pPr algn="ctr" rtl="0" fontAlgn="ctr"/>
                      <a:r>
                        <a:rPr lang="en-US" sz="1400" u="none" strike="noStrike" dirty="0">
                          <a:effectLst/>
                          <a:latin typeface="Avenir Book" panose="02000503020000020003" pitchFamily="2" charset="0"/>
                        </a:rPr>
                        <a:t>Entities</a:t>
                      </a:r>
                      <a:endParaRPr lang="en-US" sz="1400" b="1" i="0" u="none" strike="noStrike" dirty="0">
                        <a:solidFill>
                          <a:srgbClr val="FFFFFF"/>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effectLst/>
                          <a:latin typeface="Avenir Book" panose="02000503020000020003" pitchFamily="2" charset="0"/>
                        </a:rPr>
                        <a:t>Entity Type</a:t>
                      </a:r>
                      <a:endParaRPr lang="en-US" sz="1400" b="1" i="0" u="none" strike="noStrike" dirty="0">
                        <a:solidFill>
                          <a:srgbClr val="FFFFFF"/>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effectLst/>
                          <a:latin typeface="Avenir Book" panose="02000503020000020003" pitchFamily="2" charset="0"/>
                        </a:rPr>
                        <a:t>Role Type</a:t>
                      </a:r>
                      <a:endParaRPr lang="en-US" sz="1400" b="1" i="0" u="none" strike="noStrike" dirty="0">
                        <a:solidFill>
                          <a:srgbClr val="FFFFFF"/>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effectLst/>
                          <a:latin typeface="Avenir Book" panose="02000503020000020003" pitchFamily="2" charset="0"/>
                        </a:rPr>
                        <a:t>Hold deposits</a:t>
                      </a:r>
                      <a:endParaRPr lang="en-US" sz="1400" b="1" i="0" u="none" strike="noStrike" dirty="0">
                        <a:solidFill>
                          <a:srgbClr val="FFFFFF"/>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effectLst/>
                          <a:latin typeface="Avenir Book" panose="02000503020000020003" pitchFamily="2" charset="0"/>
                        </a:rPr>
                        <a:t>Payment Initiation</a:t>
                      </a:r>
                      <a:endParaRPr lang="en-US" sz="1400" b="1" i="0" u="none" strike="noStrike" dirty="0">
                        <a:solidFill>
                          <a:srgbClr val="FFFFFF"/>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effectLst/>
                          <a:latin typeface="Avenir Book" panose="02000503020000020003" pitchFamily="2" charset="0"/>
                        </a:rPr>
                        <a:t>Membership to UPI</a:t>
                      </a:r>
                      <a:endParaRPr lang="en-US" sz="1400" b="1" i="0" u="none" strike="noStrike" dirty="0">
                        <a:solidFill>
                          <a:srgbClr val="FFFFFF"/>
                        </a:solidFill>
                        <a:effectLst/>
                        <a:latin typeface="Avenir Book" panose="02000503020000020003" pitchFamily="2" charset="0"/>
                      </a:endParaRPr>
                    </a:p>
                  </a:txBody>
                  <a:tcPr marL="5687" marR="5687" marT="5687" marB="0" anchor="ctr"/>
                </a:tc>
                <a:extLst>
                  <a:ext uri="{0D108BD9-81ED-4DB2-BD59-A6C34878D82A}">
                    <a16:rowId xmlns:a16="http://schemas.microsoft.com/office/drawing/2014/main" val="568564452"/>
                  </a:ext>
                </a:extLst>
              </a:tr>
              <a:tr h="2741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u="none" strike="noStrike" dirty="0">
                          <a:solidFill>
                            <a:schemeClr val="tx2">
                              <a:lumMod val="75000"/>
                            </a:schemeClr>
                          </a:solidFill>
                          <a:effectLst/>
                          <a:latin typeface="Avenir Book" panose="02000503020000020003" pitchFamily="2" charset="0"/>
                        </a:rPr>
                        <a:t>Bank, Payments Bank</a:t>
                      </a:r>
                      <a:endParaRPr lang="en-US" sz="1400" b="0" i="0" u="none" strike="noStrike" dirty="0">
                        <a:solidFill>
                          <a:schemeClr val="tx2">
                            <a:lumMod val="75000"/>
                          </a:schemeClr>
                        </a:solidFill>
                        <a:effectLst/>
                        <a:latin typeface="Avenir Book" panose="02000503020000020003" pitchFamily="2" charset="0"/>
                      </a:endParaRPr>
                    </a:p>
                  </a:txBody>
                  <a:tcPr marR="5687" marT="5687" marB="0" anchor="ctr"/>
                </a:tc>
                <a:tc>
                  <a:txBody>
                    <a:bodyPr/>
                    <a:lstStyle/>
                    <a:p>
                      <a:pPr algn="ctr" rtl="0" fontAlgn="ctr"/>
                      <a:r>
                        <a:rPr lang="en-US" sz="1400" u="none" strike="noStrike" dirty="0">
                          <a:solidFill>
                            <a:schemeClr val="tx2">
                              <a:lumMod val="75000"/>
                            </a:schemeClr>
                          </a:solidFill>
                          <a:effectLst/>
                          <a:latin typeface="Avenir Book" panose="02000503020000020003" pitchFamily="2" charset="0"/>
                        </a:rPr>
                        <a:t>Bank</a:t>
                      </a:r>
                      <a:endParaRPr lang="en-US" sz="1400" b="0" i="0" u="none" strike="noStrike" dirty="0">
                        <a:solidFill>
                          <a:schemeClr val="tx2">
                            <a:lumMod val="75000"/>
                          </a:schemeClr>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solidFill>
                            <a:schemeClr val="tx2">
                              <a:lumMod val="75000"/>
                            </a:schemeClr>
                          </a:solidFill>
                          <a:effectLst/>
                          <a:latin typeface="Avenir Book" panose="02000503020000020003" pitchFamily="2" charset="0"/>
                        </a:rPr>
                        <a:t>PSP</a:t>
                      </a:r>
                      <a:endParaRPr lang="en-US" sz="1400" b="0" i="0" u="none" strike="noStrike" dirty="0">
                        <a:solidFill>
                          <a:schemeClr val="tx2">
                            <a:lumMod val="75000"/>
                          </a:schemeClr>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solidFill>
                            <a:schemeClr val="tx2">
                              <a:lumMod val="75000"/>
                            </a:schemeClr>
                          </a:solidFill>
                          <a:effectLst/>
                          <a:latin typeface="Avenir Book" panose="02000503020000020003" pitchFamily="2" charset="0"/>
                        </a:rPr>
                        <a:t>Yes</a:t>
                      </a:r>
                      <a:endParaRPr lang="en-US" sz="1400" b="0" i="0" u="none" strike="noStrike" dirty="0">
                        <a:solidFill>
                          <a:schemeClr val="tx2">
                            <a:lumMod val="75000"/>
                          </a:schemeClr>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solidFill>
                            <a:schemeClr val="tx2">
                              <a:lumMod val="75000"/>
                            </a:schemeClr>
                          </a:solidFill>
                          <a:effectLst/>
                          <a:latin typeface="Avenir Book" panose="02000503020000020003" pitchFamily="2" charset="0"/>
                        </a:rPr>
                        <a:t>Yes</a:t>
                      </a:r>
                      <a:endParaRPr lang="en-US" sz="1400" b="1" i="1" u="none" strike="noStrike" dirty="0">
                        <a:solidFill>
                          <a:schemeClr val="tx2">
                            <a:lumMod val="75000"/>
                          </a:schemeClr>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solidFill>
                            <a:schemeClr val="tx2">
                              <a:lumMod val="75000"/>
                            </a:schemeClr>
                          </a:solidFill>
                          <a:effectLst/>
                          <a:latin typeface="Avenir Book" panose="02000503020000020003" pitchFamily="2" charset="0"/>
                        </a:rPr>
                        <a:t>Direct - requires RTGS membership</a:t>
                      </a:r>
                      <a:br>
                        <a:rPr lang="en-US" sz="1400" u="none" strike="noStrike" dirty="0">
                          <a:solidFill>
                            <a:schemeClr val="tx2">
                              <a:lumMod val="75000"/>
                            </a:schemeClr>
                          </a:solidFill>
                          <a:effectLst/>
                          <a:latin typeface="Avenir Book" panose="02000503020000020003" pitchFamily="2" charset="0"/>
                        </a:rPr>
                      </a:br>
                      <a:r>
                        <a:rPr lang="en-US" sz="1400" u="none" strike="noStrike" dirty="0">
                          <a:solidFill>
                            <a:schemeClr val="tx2">
                              <a:lumMod val="75000"/>
                            </a:schemeClr>
                          </a:solidFill>
                          <a:effectLst/>
                          <a:latin typeface="Avenir Book" panose="02000503020000020003" pitchFamily="2" charset="0"/>
                        </a:rPr>
                        <a:t>Indirect - settles through a direct member</a:t>
                      </a:r>
                      <a:endParaRPr lang="en-US" sz="1400" b="0" i="0" u="none" strike="noStrike" dirty="0">
                        <a:solidFill>
                          <a:schemeClr val="tx2">
                            <a:lumMod val="75000"/>
                          </a:schemeClr>
                        </a:solidFill>
                        <a:effectLst/>
                        <a:latin typeface="Avenir Book" panose="02000503020000020003" pitchFamily="2" charset="0"/>
                      </a:endParaRPr>
                    </a:p>
                  </a:txBody>
                  <a:tcPr marL="5687" marR="5687" marT="5687" marB="0" anchor="ctr"/>
                </a:tc>
                <a:extLst>
                  <a:ext uri="{0D108BD9-81ED-4DB2-BD59-A6C34878D82A}">
                    <a16:rowId xmlns:a16="http://schemas.microsoft.com/office/drawing/2014/main" val="529120439"/>
                  </a:ext>
                </a:extLst>
              </a:tr>
              <a:tr h="194362">
                <a:tc>
                  <a:txBody>
                    <a:bodyPr/>
                    <a:lstStyle/>
                    <a:p>
                      <a:pPr algn="l" rtl="0" fontAlgn="ctr"/>
                      <a:r>
                        <a:rPr lang="en-US" sz="1400" u="none" strike="noStrike" dirty="0">
                          <a:solidFill>
                            <a:schemeClr val="tx2">
                              <a:lumMod val="75000"/>
                            </a:schemeClr>
                          </a:solidFill>
                          <a:effectLst/>
                          <a:latin typeface="Avenir Book" panose="02000503020000020003" pitchFamily="2" charset="0"/>
                        </a:rPr>
                        <a:t>Third Party App Providers</a:t>
                      </a:r>
                      <a:endParaRPr lang="en-US" sz="1400" b="0" i="0" u="none" strike="noStrike" dirty="0">
                        <a:solidFill>
                          <a:schemeClr val="tx2">
                            <a:lumMod val="75000"/>
                          </a:schemeClr>
                        </a:solidFill>
                        <a:effectLst/>
                        <a:latin typeface="Avenir Book" panose="02000503020000020003" pitchFamily="2" charset="0"/>
                      </a:endParaRPr>
                    </a:p>
                  </a:txBody>
                  <a:tcPr marR="5687" marT="5687" marB="0" anchor="ctr"/>
                </a:tc>
                <a:tc>
                  <a:txBody>
                    <a:bodyPr/>
                    <a:lstStyle/>
                    <a:p>
                      <a:pPr algn="ctr" rtl="0" fontAlgn="ctr"/>
                      <a:r>
                        <a:rPr lang="en-US" sz="1400" u="none" strike="noStrike" dirty="0">
                          <a:solidFill>
                            <a:schemeClr val="tx2">
                              <a:lumMod val="75000"/>
                            </a:schemeClr>
                          </a:solidFill>
                          <a:effectLst/>
                          <a:latin typeface="Avenir Book" panose="02000503020000020003" pitchFamily="2" charset="0"/>
                        </a:rPr>
                        <a:t>Non-bank (fintech)</a:t>
                      </a:r>
                      <a:endParaRPr lang="en-US" sz="1400" b="0" i="0" u="none" strike="noStrike" dirty="0">
                        <a:solidFill>
                          <a:schemeClr val="tx2">
                            <a:lumMod val="75000"/>
                          </a:schemeClr>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solidFill>
                            <a:schemeClr val="tx2">
                              <a:lumMod val="75000"/>
                            </a:schemeClr>
                          </a:solidFill>
                          <a:effectLst/>
                          <a:latin typeface="Avenir Book" panose="02000503020000020003" pitchFamily="2" charset="0"/>
                        </a:rPr>
                        <a:t>TPAP</a:t>
                      </a:r>
                      <a:endParaRPr lang="en-US" sz="1400" b="0" i="0" u="none" strike="noStrike" dirty="0">
                        <a:solidFill>
                          <a:schemeClr val="tx2">
                            <a:lumMod val="75000"/>
                          </a:schemeClr>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solidFill>
                            <a:schemeClr val="tx2">
                              <a:lumMod val="75000"/>
                            </a:schemeClr>
                          </a:solidFill>
                          <a:effectLst/>
                          <a:latin typeface="Avenir Book" panose="02000503020000020003" pitchFamily="2" charset="0"/>
                        </a:rPr>
                        <a:t>No</a:t>
                      </a:r>
                      <a:endParaRPr lang="en-US" sz="1400" b="0" i="0" u="none" strike="noStrike" dirty="0">
                        <a:solidFill>
                          <a:schemeClr val="tx2">
                            <a:lumMod val="75000"/>
                          </a:schemeClr>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solidFill>
                            <a:schemeClr val="tx2">
                              <a:lumMod val="75000"/>
                            </a:schemeClr>
                          </a:solidFill>
                          <a:effectLst/>
                          <a:latin typeface="Avenir Book" panose="02000503020000020003" pitchFamily="2" charset="0"/>
                        </a:rPr>
                        <a:t>Yes</a:t>
                      </a:r>
                      <a:endParaRPr lang="en-US" sz="1400" b="1" i="1" u="none" strike="noStrike" dirty="0">
                        <a:solidFill>
                          <a:schemeClr val="tx2">
                            <a:lumMod val="75000"/>
                          </a:schemeClr>
                        </a:solidFill>
                        <a:effectLst/>
                        <a:latin typeface="Avenir Book" panose="02000503020000020003" pitchFamily="2" charset="0"/>
                      </a:endParaRPr>
                    </a:p>
                  </a:txBody>
                  <a:tcPr marL="5687" marR="5687" marT="5687" marB="0" anchor="ctr"/>
                </a:tc>
                <a:tc>
                  <a:txBody>
                    <a:bodyPr/>
                    <a:lstStyle/>
                    <a:p>
                      <a:pPr algn="ctr" rtl="0" fontAlgn="ctr"/>
                      <a:r>
                        <a:rPr lang="en-US" sz="1400" u="none" strike="noStrike" dirty="0">
                          <a:solidFill>
                            <a:schemeClr val="tx2">
                              <a:lumMod val="75000"/>
                            </a:schemeClr>
                          </a:solidFill>
                          <a:effectLst/>
                          <a:latin typeface="Avenir Book" panose="02000503020000020003" pitchFamily="2" charset="0"/>
                        </a:rPr>
                        <a:t>Sub-member (requires a Sponsor Bank)</a:t>
                      </a:r>
                      <a:endParaRPr lang="en-US" sz="1400" b="0" i="0" u="none" strike="noStrike" dirty="0">
                        <a:solidFill>
                          <a:schemeClr val="tx2">
                            <a:lumMod val="75000"/>
                          </a:schemeClr>
                        </a:solidFill>
                        <a:effectLst/>
                        <a:latin typeface="Avenir Book" panose="02000503020000020003" pitchFamily="2" charset="0"/>
                      </a:endParaRPr>
                    </a:p>
                  </a:txBody>
                  <a:tcPr marL="5687" marR="5687" marT="5687" marB="0" anchor="ctr"/>
                </a:tc>
                <a:extLst>
                  <a:ext uri="{0D108BD9-81ED-4DB2-BD59-A6C34878D82A}">
                    <a16:rowId xmlns:a16="http://schemas.microsoft.com/office/drawing/2014/main" val="1946670626"/>
                  </a:ext>
                </a:extLst>
              </a:tr>
            </a:tbl>
          </a:graphicData>
        </a:graphic>
      </p:graphicFrame>
    </p:spTree>
    <p:extLst>
      <p:ext uri="{BB962C8B-B14F-4D97-AF65-F5344CB8AC3E}">
        <p14:creationId xmlns:p14="http://schemas.microsoft.com/office/powerpoint/2010/main" val="1332304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1EBA-5E99-6CA8-1EEA-6D9DC5A3E7B2}"/>
              </a:ext>
            </a:extLst>
          </p:cNvPr>
          <p:cNvSpPr>
            <a:spLocks noGrp="1"/>
          </p:cNvSpPr>
          <p:nvPr>
            <p:ph type="title"/>
          </p:nvPr>
        </p:nvSpPr>
        <p:spPr/>
        <p:txBody>
          <a:bodyPr/>
          <a:lstStyle/>
          <a:p>
            <a:r>
              <a:rPr lang="en-US" dirty="0"/>
              <a:t>Roles and Key Responsibilities of Payment Initiators in UPI</a:t>
            </a:r>
          </a:p>
        </p:txBody>
      </p:sp>
      <p:sp>
        <p:nvSpPr>
          <p:cNvPr id="3" name="Content Placeholder 2">
            <a:extLst>
              <a:ext uri="{FF2B5EF4-FFF2-40B4-BE49-F238E27FC236}">
                <a16:creationId xmlns:a16="http://schemas.microsoft.com/office/drawing/2014/main" id="{58D25280-D39B-C43C-F959-088E73D82928}"/>
              </a:ext>
            </a:extLst>
          </p:cNvPr>
          <p:cNvSpPr>
            <a:spLocks noGrp="1"/>
          </p:cNvSpPr>
          <p:nvPr>
            <p:ph sz="quarter" idx="10"/>
          </p:nvPr>
        </p:nvSpPr>
        <p:spPr>
          <a:xfrm>
            <a:off x="609591" y="2508867"/>
            <a:ext cx="5284309" cy="2908003"/>
          </a:xfrm>
          <a:ln w="6350">
            <a:solidFill>
              <a:schemeClr val="accent3"/>
            </a:solidFill>
          </a:ln>
        </p:spPr>
        <p:txBody>
          <a:bodyPr lIns="91440" tIns="91440" rIns="91440" bIns="91440"/>
          <a:lstStyle/>
          <a:p>
            <a:pPr marL="342900" indent="-342900">
              <a:spcBef>
                <a:spcPts val="300"/>
              </a:spcBef>
              <a:buAutoNum type="arabicPeriod"/>
            </a:pPr>
            <a:r>
              <a:rPr lang="en-US" sz="1100" b="0" i="1" u="none" strike="noStrike" dirty="0">
                <a:solidFill>
                  <a:schemeClr val="tx2">
                    <a:lumMod val="75000"/>
                  </a:schemeClr>
                </a:solidFill>
                <a:effectLst/>
              </a:rPr>
              <a:t>either through its own app or TPAP’s app, on-boards and registers the end-user on UPI and links their bank accounts to their respective UPI ID. </a:t>
            </a:r>
          </a:p>
          <a:p>
            <a:pPr marL="342900" indent="-342900">
              <a:spcBef>
                <a:spcPts val="300"/>
              </a:spcBef>
              <a:buAutoNum type="arabicPeriod"/>
            </a:pPr>
            <a:r>
              <a:rPr lang="en-US" sz="1100" b="0" i="1" u="none" strike="noStrike" dirty="0">
                <a:solidFill>
                  <a:schemeClr val="tx2">
                    <a:lumMod val="75000"/>
                  </a:schemeClr>
                </a:solidFill>
                <a:effectLst/>
              </a:rPr>
              <a:t>authentication of the end-user customer at the time of registration of such customer, either through its own app or TPAP’s app </a:t>
            </a:r>
          </a:p>
          <a:p>
            <a:pPr marL="342900" indent="-342900">
              <a:spcBef>
                <a:spcPts val="300"/>
              </a:spcBef>
              <a:buAutoNum type="arabicPeriod"/>
            </a:pPr>
            <a:r>
              <a:rPr lang="en-US" sz="1100" b="0" i="1" u="none" strike="noStrike" dirty="0">
                <a:solidFill>
                  <a:schemeClr val="tx2">
                    <a:lumMod val="75000"/>
                  </a:schemeClr>
                </a:solidFill>
                <a:effectLst/>
              </a:rPr>
              <a:t>on-boards the TPAPs to make the TPAP’s UPI app available to the end-user</a:t>
            </a:r>
          </a:p>
          <a:p>
            <a:pPr marL="342900" indent="-342900">
              <a:spcBef>
                <a:spcPts val="300"/>
              </a:spcBef>
              <a:buAutoNum type="arabicPeriod"/>
            </a:pPr>
            <a:r>
              <a:rPr lang="en-US" sz="1100" b="0" i="1" u="none" strike="noStrike" dirty="0">
                <a:solidFill>
                  <a:schemeClr val="tx2">
                    <a:lumMod val="75000"/>
                  </a:schemeClr>
                </a:solidFill>
                <a:effectLst/>
              </a:rPr>
              <a:t>ensure that TPAP and its systems are adequately secure</a:t>
            </a:r>
          </a:p>
          <a:p>
            <a:pPr marL="342900" indent="-342900">
              <a:spcBef>
                <a:spcPts val="300"/>
              </a:spcBef>
              <a:buAutoNum type="arabicPeriod"/>
            </a:pPr>
            <a:r>
              <a:rPr lang="en-US" sz="1100" b="0" i="1" u="none" strike="noStrike" dirty="0">
                <a:solidFill>
                  <a:schemeClr val="tx2">
                    <a:lumMod val="75000"/>
                  </a:schemeClr>
                </a:solidFill>
                <a:effectLst/>
              </a:rPr>
              <a:t>ensure that UPI app and systems of TPAP are audited to safeguard security and integrity of the data and information of the end-user customer</a:t>
            </a:r>
          </a:p>
          <a:p>
            <a:pPr marL="342900" indent="-342900">
              <a:spcBef>
                <a:spcPts val="300"/>
              </a:spcBef>
              <a:buAutoNum type="arabicPeriod"/>
            </a:pPr>
            <a:r>
              <a:rPr lang="en-US" sz="1100" b="0" i="1" u="none" strike="noStrike" dirty="0">
                <a:solidFill>
                  <a:schemeClr val="tx2">
                    <a:lumMod val="75000"/>
                  </a:schemeClr>
                </a:solidFill>
                <a:effectLst/>
              </a:rPr>
              <a:t>store payments data including UPI Transaction Data collected for the purpose of facilitating UPI transactions. </a:t>
            </a:r>
            <a:r>
              <a:rPr lang="en-US" sz="1100" i="1" dirty="0">
                <a:solidFill>
                  <a:schemeClr val="tx2">
                    <a:lumMod val="75000"/>
                  </a:schemeClr>
                </a:solidFill>
              </a:rPr>
              <a:t>Only PSP bank can collect customer payment sensitive data.</a:t>
            </a:r>
          </a:p>
          <a:p>
            <a:pPr marL="342900" indent="-342900">
              <a:spcBef>
                <a:spcPts val="300"/>
              </a:spcBef>
              <a:buAutoNum type="arabicPeriod"/>
            </a:pPr>
            <a:r>
              <a:rPr lang="en-US" sz="1100" b="0" i="1" u="none" strike="noStrike" dirty="0">
                <a:solidFill>
                  <a:schemeClr val="tx2">
                    <a:lumMod val="75000"/>
                  </a:schemeClr>
                </a:solidFill>
                <a:effectLst/>
              </a:rPr>
              <a:t>give all UPI customers an option to choose any bank account from the list of Banks available on UPI platform for </a:t>
            </a:r>
            <a:r>
              <a:rPr lang="en-US" sz="1100" i="1" dirty="0">
                <a:solidFill>
                  <a:schemeClr val="tx2">
                    <a:lumMod val="75000"/>
                  </a:schemeClr>
                </a:solidFill>
              </a:rPr>
              <a:t>linking with the customer’s UPI ID </a:t>
            </a:r>
          </a:p>
          <a:p>
            <a:pPr marL="342900" indent="-342900">
              <a:spcBef>
                <a:spcPts val="300"/>
              </a:spcBef>
              <a:buAutoNum type="arabicPeriod"/>
            </a:pPr>
            <a:r>
              <a:rPr lang="en-US" sz="1100" i="1" dirty="0">
                <a:solidFill>
                  <a:schemeClr val="tx2">
                    <a:lumMod val="75000"/>
                  </a:schemeClr>
                </a:solidFill>
              </a:rPr>
              <a:t>provide a grievance redressal mechanism for customer complaints and disputes</a:t>
            </a:r>
          </a:p>
        </p:txBody>
      </p:sp>
      <p:sp>
        <p:nvSpPr>
          <p:cNvPr id="4" name="Text Placeholder 3">
            <a:extLst>
              <a:ext uri="{FF2B5EF4-FFF2-40B4-BE49-F238E27FC236}">
                <a16:creationId xmlns:a16="http://schemas.microsoft.com/office/drawing/2014/main" id="{D4D1FA3E-2B00-9EDE-5179-0137DBE1EE88}"/>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378D549A-9FD2-5AC4-43DC-56DA620F9CD6}"/>
              </a:ext>
            </a:extLst>
          </p:cNvPr>
          <p:cNvSpPr>
            <a:spLocks noGrp="1"/>
          </p:cNvSpPr>
          <p:nvPr>
            <p:ph type="sldNum" sz="quarter" idx="4"/>
          </p:nvPr>
        </p:nvSpPr>
        <p:spPr/>
        <p:txBody>
          <a:bodyPr/>
          <a:lstStyle/>
          <a:p>
            <a:fld id="{097F3099-CFFF-D54D-B818-93F1AB56C116}" type="slidenum">
              <a:rPr lang="en-US" smtClean="0"/>
              <a:pPr/>
              <a:t>27</a:t>
            </a:fld>
            <a:endParaRPr lang="en-US" dirty="0"/>
          </a:p>
        </p:txBody>
      </p:sp>
      <p:sp>
        <p:nvSpPr>
          <p:cNvPr id="10" name="Content Placeholder 4">
            <a:extLst>
              <a:ext uri="{FF2B5EF4-FFF2-40B4-BE49-F238E27FC236}">
                <a16:creationId xmlns:a16="http://schemas.microsoft.com/office/drawing/2014/main" id="{38C8AC46-1CA1-AA70-D932-37E970E6BEAA}"/>
              </a:ext>
            </a:extLst>
          </p:cNvPr>
          <p:cNvSpPr txBox="1">
            <a:spLocks/>
          </p:cNvSpPr>
          <p:nvPr/>
        </p:nvSpPr>
        <p:spPr>
          <a:xfrm>
            <a:off x="609598" y="1330928"/>
            <a:ext cx="10972799" cy="339011"/>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buFont typeface="Arial" panose="020B0604020202020204" pitchFamily="34" charset="0"/>
              <a:buNone/>
            </a:pPr>
            <a:r>
              <a:rPr lang="en-US" sz="1400" b="1" dirty="0">
                <a:latin typeface="Avenir Black" panose="02000503020000020003" pitchFamily="2" charset="0"/>
              </a:rPr>
              <a:t>UPI payments system supports two distinct roles that can conduct Payment Initiation.</a:t>
            </a:r>
          </a:p>
        </p:txBody>
      </p:sp>
      <p:sp>
        <p:nvSpPr>
          <p:cNvPr id="12" name="TextBox 11">
            <a:extLst>
              <a:ext uri="{FF2B5EF4-FFF2-40B4-BE49-F238E27FC236}">
                <a16:creationId xmlns:a16="http://schemas.microsoft.com/office/drawing/2014/main" id="{30697608-CF6F-5D6D-F92C-482EB0182F18}"/>
              </a:ext>
            </a:extLst>
          </p:cNvPr>
          <p:cNvSpPr txBox="1"/>
          <p:nvPr/>
        </p:nvSpPr>
        <p:spPr>
          <a:xfrm>
            <a:off x="609593" y="1713771"/>
            <a:ext cx="5284307" cy="384114"/>
          </a:xfrm>
          <a:prstGeom prst="rect">
            <a:avLst/>
          </a:prstGeom>
          <a:solidFill>
            <a:schemeClr val="tx2"/>
          </a:solidFill>
        </p:spPr>
        <p:txBody>
          <a:bodyPr wrap="square" lIns="0" tIns="0" rIns="0" bIns="0" rtlCol="0" anchor="ctr" anchorCtr="0">
            <a:noAutofit/>
          </a:bodyPr>
          <a:lstStyle/>
          <a:p>
            <a:pPr marL="0" indent="0" algn="ctr">
              <a:buNone/>
            </a:pPr>
            <a:r>
              <a:rPr lang="en-US" sz="2000" b="0" i="0" u="none" strike="noStrike" dirty="0">
                <a:solidFill>
                  <a:schemeClr val="bg1"/>
                </a:solidFill>
                <a:effectLst/>
                <a:latin typeface="Avenir Book" panose="02000503020000020003" pitchFamily="2" charset="0"/>
              </a:rPr>
              <a:t>Role: PSP Bank</a:t>
            </a:r>
          </a:p>
        </p:txBody>
      </p:sp>
      <p:sp>
        <p:nvSpPr>
          <p:cNvPr id="13" name="TextBox 12">
            <a:extLst>
              <a:ext uri="{FF2B5EF4-FFF2-40B4-BE49-F238E27FC236}">
                <a16:creationId xmlns:a16="http://schemas.microsoft.com/office/drawing/2014/main" id="{1D9F88D1-4DFB-4DD4-9ED0-2AC635B1851A}"/>
              </a:ext>
            </a:extLst>
          </p:cNvPr>
          <p:cNvSpPr txBox="1"/>
          <p:nvPr/>
        </p:nvSpPr>
        <p:spPr>
          <a:xfrm>
            <a:off x="6298090" y="1713771"/>
            <a:ext cx="5284307" cy="384114"/>
          </a:xfrm>
          <a:prstGeom prst="rect">
            <a:avLst/>
          </a:prstGeom>
          <a:solidFill>
            <a:schemeClr val="tx2"/>
          </a:solidFill>
        </p:spPr>
        <p:txBody>
          <a:bodyPr wrap="square" lIns="0" tIns="0" rIns="0" bIns="0" rtlCol="0" anchor="ctr" anchorCtr="0">
            <a:noAutofit/>
          </a:bodyPr>
          <a:lstStyle/>
          <a:p>
            <a:pPr marL="0" indent="0" algn="ctr">
              <a:buNone/>
            </a:pPr>
            <a:r>
              <a:rPr lang="en-US" sz="2000" b="0" i="0" u="none" strike="noStrike" dirty="0">
                <a:solidFill>
                  <a:schemeClr val="bg1"/>
                </a:solidFill>
                <a:effectLst/>
                <a:latin typeface="Avenir Book" panose="02000503020000020003" pitchFamily="2" charset="0"/>
              </a:rPr>
              <a:t>Role: TPAP</a:t>
            </a:r>
          </a:p>
        </p:txBody>
      </p:sp>
      <p:sp>
        <p:nvSpPr>
          <p:cNvPr id="14" name="TextBox 13">
            <a:extLst>
              <a:ext uri="{FF2B5EF4-FFF2-40B4-BE49-F238E27FC236}">
                <a16:creationId xmlns:a16="http://schemas.microsoft.com/office/drawing/2014/main" id="{FF5129A2-667B-7208-04C4-BDFBB39E99D4}"/>
              </a:ext>
            </a:extLst>
          </p:cNvPr>
          <p:cNvSpPr txBox="1"/>
          <p:nvPr/>
        </p:nvSpPr>
        <p:spPr>
          <a:xfrm>
            <a:off x="609591" y="2097885"/>
            <a:ext cx="5284309" cy="416028"/>
          </a:xfrm>
          <a:prstGeom prst="rect">
            <a:avLst/>
          </a:prstGeom>
          <a:solidFill>
            <a:schemeClr val="accent3">
              <a:lumMod val="20000"/>
              <a:lumOff val="80000"/>
            </a:schemeClr>
          </a:solidFill>
        </p:spPr>
        <p:txBody>
          <a:bodyPr wrap="square" lIns="0" tIns="0" rIns="0" bIns="0" rtlCol="0" anchor="ctr" anchorCtr="0">
            <a:noAutofit/>
          </a:bodyPr>
          <a:lstStyle/>
          <a:p>
            <a:pPr marL="0" indent="0" algn="ctr">
              <a:buNone/>
            </a:pPr>
            <a:r>
              <a:rPr lang="en-US" sz="1400" dirty="0">
                <a:solidFill>
                  <a:schemeClr val="tx2">
                    <a:lumMod val="75000"/>
                  </a:schemeClr>
                </a:solidFill>
                <a:latin typeface="Avenir Book" panose="02000503020000020003" pitchFamily="2" charset="0"/>
              </a:rPr>
              <a:t>Eligible entities: Banks and Payments Banks</a:t>
            </a:r>
          </a:p>
        </p:txBody>
      </p:sp>
      <p:sp>
        <p:nvSpPr>
          <p:cNvPr id="15" name="TextBox 14">
            <a:extLst>
              <a:ext uri="{FF2B5EF4-FFF2-40B4-BE49-F238E27FC236}">
                <a16:creationId xmlns:a16="http://schemas.microsoft.com/office/drawing/2014/main" id="{965D9A70-FBB6-0BA4-98CC-774ACF1D38E0}"/>
              </a:ext>
            </a:extLst>
          </p:cNvPr>
          <p:cNvSpPr txBox="1"/>
          <p:nvPr/>
        </p:nvSpPr>
        <p:spPr>
          <a:xfrm>
            <a:off x="6298090" y="2097885"/>
            <a:ext cx="5284309" cy="416028"/>
          </a:xfrm>
          <a:prstGeom prst="rect">
            <a:avLst/>
          </a:prstGeom>
          <a:solidFill>
            <a:schemeClr val="accent3">
              <a:lumMod val="20000"/>
              <a:lumOff val="80000"/>
            </a:schemeClr>
          </a:solidFill>
        </p:spPr>
        <p:txBody>
          <a:bodyPr wrap="square" lIns="0" tIns="0" rIns="0" bIns="0" rtlCol="0" anchor="ctr" anchorCtr="0">
            <a:noAutofit/>
          </a:bodyPr>
          <a:lstStyle/>
          <a:p>
            <a:pPr marL="0" indent="0" algn="ctr">
              <a:buNone/>
            </a:pPr>
            <a:r>
              <a:rPr lang="en-US" sz="1400" dirty="0">
                <a:solidFill>
                  <a:schemeClr val="tx2">
                    <a:lumMod val="75000"/>
                  </a:schemeClr>
                </a:solidFill>
                <a:latin typeface="Avenir Book" panose="02000503020000020003" pitchFamily="2" charset="0"/>
              </a:rPr>
              <a:t>Entity: Third-parties</a:t>
            </a:r>
          </a:p>
        </p:txBody>
      </p:sp>
      <p:sp>
        <p:nvSpPr>
          <p:cNvPr id="16" name="Content Placeholder 2">
            <a:extLst>
              <a:ext uri="{FF2B5EF4-FFF2-40B4-BE49-F238E27FC236}">
                <a16:creationId xmlns:a16="http://schemas.microsoft.com/office/drawing/2014/main" id="{E22AA8A3-E4D0-BFB2-2618-486467EC2BEC}"/>
              </a:ext>
            </a:extLst>
          </p:cNvPr>
          <p:cNvSpPr txBox="1">
            <a:spLocks/>
          </p:cNvSpPr>
          <p:nvPr/>
        </p:nvSpPr>
        <p:spPr>
          <a:xfrm>
            <a:off x="6298090" y="2525832"/>
            <a:ext cx="5284307" cy="2891658"/>
          </a:xfrm>
          <a:prstGeom prst="rect">
            <a:avLst/>
          </a:prstGeom>
          <a:ln w="6350">
            <a:solidFill>
              <a:schemeClr val="accent3"/>
            </a:solidFill>
          </a:ln>
        </p:spPr>
        <p:txBody>
          <a:bodyPr vert="horz" lIns="91440" tIns="91440" rIns="91440" bIns="9144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342900" indent="-342900">
              <a:spcBef>
                <a:spcPts val="300"/>
              </a:spcBef>
              <a:buFont typeface="System Font Regular"/>
              <a:buAutoNum type="arabicPeriod"/>
            </a:pPr>
            <a:r>
              <a:rPr lang="en-US" sz="1100" i="1" dirty="0">
                <a:solidFill>
                  <a:schemeClr val="tx2">
                    <a:lumMod val="75000"/>
                  </a:schemeClr>
                </a:solidFill>
              </a:rPr>
              <a:t>comply with requirements prescribed by PSP Bank and NPCI</a:t>
            </a:r>
          </a:p>
          <a:p>
            <a:pPr marL="342900" indent="-342900">
              <a:spcBef>
                <a:spcPts val="300"/>
              </a:spcBef>
              <a:buFont typeface="System Font Regular"/>
              <a:buAutoNum type="arabicPeriod"/>
            </a:pPr>
            <a:r>
              <a:rPr lang="en-US" sz="1100" i="1" dirty="0">
                <a:solidFill>
                  <a:schemeClr val="tx2">
                    <a:lumMod val="75000"/>
                  </a:schemeClr>
                </a:solidFill>
              </a:rPr>
              <a:t>ensure that its systems are adequately secure</a:t>
            </a:r>
          </a:p>
          <a:p>
            <a:pPr marL="342900" indent="-342900">
              <a:spcBef>
                <a:spcPts val="300"/>
              </a:spcBef>
              <a:buFont typeface="System Font Regular"/>
              <a:buAutoNum type="arabicPeriod"/>
            </a:pPr>
            <a:r>
              <a:rPr lang="en-US" sz="1100" i="1" dirty="0">
                <a:solidFill>
                  <a:schemeClr val="tx2">
                    <a:lumMod val="75000"/>
                  </a:schemeClr>
                </a:solidFill>
              </a:rPr>
              <a:t>comply with all applicable laws, rules, regulations and guidelines, etc. in relation to UPI and TPAP’s participation on the UPI platform</a:t>
            </a:r>
          </a:p>
          <a:p>
            <a:pPr marL="342900" indent="-342900">
              <a:spcBef>
                <a:spcPts val="300"/>
              </a:spcBef>
              <a:buFont typeface="System Font Regular"/>
              <a:buAutoNum type="arabicPeriod"/>
            </a:pPr>
            <a:r>
              <a:rPr lang="en-US" sz="1100" i="1" dirty="0">
                <a:solidFill>
                  <a:schemeClr val="tx2">
                    <a:lumMod val="75000"/>
                  </a:schemeClr>
                </a:solidFill>
              </a:rPr>
              <a:t>store all the payments data including UPI Transaction Data collected by TPAP for the purpose of facilitating UPI transactions. TPAP cannot collect customer payment sensitive data.</a:t>
            </a:r>
          </a:p>
          <a:p>
            <a:pPr marL="342900" indent="-342900">
              <a:spcBef>
                <a:spcPts val="300"/>
              </a:spcBef>
              <a:buFont typeface="System Font Regular"/>
              <a:buAutoNum type="arabicPeriod"/>
            </a:pPr>
            <a:r>
              <a:rPr lang="en-US" sz="1100" i="1" dirty="0">
                <a:solidFill>
                  <a:schemeClr val="tx2">
                    <a:lumMod val="75000"/>
                  </a:schemeClr>
                </a:solidFill>
              </a:rPr>
              <a:t>facilitate RBI, NPCI and other agencies nominated by RBI/ NPCI, to access the data, information, systems of TPAP related to UPI and carry out audits of TPAP, as and when required by RBI and NPCI </a:t>
            </a:r>
          </a:p>
          <a:p>
            <a:pPr marL="342900" indent="-342900">
              <a:spcBef>
                <a:spcPts val="300"/>
              </a:spcBef>
              <a:buFont typeface="System Font Regular"/>
              <a:buAutoNum type="arabicPeriod"/>
            </a:pPr>
            <a:r>
              <a:rPr lang="en-US" sz="1100" i="1" dirty="0">
                <a:solidFill>
                  <a:schemeClr val="tx2">
                    <a:lumMod val="75000"/>
                  </a:schemeClr>
                </a:solidFill>
              </a:rPr>
              <a:t>facilitate the end-user customer with an option to raise grievance through TPAP’s UPI app or website and such other channels</a:t>
            </a:r>
          </a:p>
        </p:txBody>
      </p:sp>
      <p:sp>
        <p:nvSpPr>
          <p:cNvPr id="8" name="TextBox 7">
            <a:extLst>
              <a:ext uri="{FF2B5EF4-FFF2-40B4-BE49-F238E27FC236}">
                <a16:creationId xmlns:a16="http://schemas.microsoft.com/office/drawing/2014/main" id="{B75BF570-71A3-7903-A327-D39B8E600E47}"/>
              </a:ext>
            </a:extLst>
          </p:cNvPr>
          <p:cNvSpPr txBox="1"/>
          <p:nvPr/>
        </p:nvSpPr>
        <p:spPr>
          <a:xfrm>
            <a:off x="609591" y="5566629"/>
            <a:ext cx="10972806" cy="795939"/>
          </a:xfrm>
          <a:prstGeom prst="rect">
            <a:avLst/>
          </a:prstGeom>
          <a:solidFill>
            <a:schemeClr val="accent2"/>
          </a:solidFill>
        </p:spPr>
        <p:txBody>
          <a:bodyPr wrap="square" lIns="0" tIns="0" rIns="0" bIns="0" rtlCol="0" anchor="ctr" anchorCtr="0">
            <a:noAutofit/>
          </a:bodyPr>
          <a:lstStyle/>
          <a:p>
            <a:pPr algn="ctr">
              <a:lnSpc>
                <a:spcPct val="120000"/>
              </a:lnSpc>
            </a:pPr>
            <a:r>
              <a:rPr lang="en-US" dirty="0">
                <a:solidFill>
                  <a:schemeClr val="bg1"/>
                </a:solidFill>
                <a:latin typeface="Avenir Book" panose="02000503020000020003" pitchFamily="2" charset="0"/>
              </a:rPr>
              <a:t>PSP Banks are responsible for overseeing the TPAPs they sponsor and ensuring that their systems are adequately secure</a:t>
            </a:r>
          </a:p>
        </p:txBody>
      </p:sp>
      <p:sp>
        <p:nvSpPr>
          <p:cNvPr id="9" name="TextBox 8">
            <a:extLst>
              <a:ext uri="{FF2B5EF4-FFF2-40B4-BE49-F238E27FC236}">
                <a16:creationId xmlns:a16="http://schemas.microsoft.com/office/drawing/2014/main" id="{7055481E-2DC7-5886-865A-DB49D260788A}"/>
              </a:ext>
            </a:extLst>
          </p:cNvPr>
          <p:cNvSpPr txBox="1"/>
          <p:nvPr/>
        </p:nvSpPr>
        <p:spPr>
          <a:xfrm>
            <a:off x="609600" y="6375671"/>
            <a:ext cx="1748589" cy="185051"/>
          </a:xfrm>
          <a:prstGeom prst="rect">
            <a:avLst/>
          </a:prstGeom>
          <a:noFill/>
        </p:spPr>
        <p:txBody>
          <a:bodyPr wrap="square" lIns="0" tIns="0" rIns="0" bIns="0" rtlCol="0">
            <a:spAutoFit/>
          </a:bodyPr>
          <a:lstStyle/>
          <a:p>
            <a:pPr>
              <a:lnSpc>
                <a:spcPct val="120000"/>
              </a:lnSpc>
            </a:pPr>
            <a:r>
              <a:rPr lang="en-US" sz="1050" dirty="0">
                <a:solidFill>
                  <a:schemeClr val="tx2"/>
                </a:solidFill>
                <a:latin typeface="Avenir Book" panose="02000503020000020003" pitchFamily="2" charset="0"/>
              </a:rPr>
              <a:t>Sources: NPCI, World Bank</a:t>
            </a:r>
          </a:p>
        </p:txBody>
      </p:sp>
      <p:sp>
        <p:nvSpPr>
          <p:cNvPr id="5" name="TextBox 4">
            <a:extLst>
              <a:ext uri="{FF2B5EF4-FFF2-40B4-BE49-F238E27FC236}">
                <a16:creationId xmlns:a16="http://schemas.microsoft.com/office/drawing/2014/main" id="{4814FF3B-692D-274C-6E37-A4F164792D05}"/>
              </a:ext>
            </a:extLst>
          </p:cNvPr>
          <p:cNvSpPr txBox="1"/>
          <p:nvPr/>
        </p:nvSpPr>
        <p:spPr>
          <a:xfrm>
            <a:off x="2358189" y="6375670"/>
            <a:ext cx="5601904" cy="185051"/>
          </a:xfrm>
          <a:prstGeom prst="rect">
            <a:avLst/>
          </a:prstGeom>
          <a:noFill/>
        </p:spPr>
        <p:txBody>
          <a:bodyPr wrap="square" lIns="0" tIns="0" rIns="0" bIns="0" rtlCol="0">
            <a:spAutoFit/>
          </a:bodyPr>
          <a:lstStyle/>
          <a:p>
            <a:pPr>
              <a:lnSpc>
                <a:spcPct val="120000"/>
              </a:lnSpc>
            </a:pPr>
            <a:r>
              <a:rPr lang="en-US" sz="1050" i="1" dirty="0">
                <a:solidFill>
                  <a:schemeClr val="tx2"/>
                </a:solidFill>
                <a:latin typeface="Avenir Book" panose="02000503020000020003" pitchFamily="2" charset="0"/>
              </a:rPr>
              <a:t>Note: Key rules are shown, and are quoted from NPCI, with minor revisions for conciseness</a:t>
            </a:r>
          </a:p>
        </p:txBody>
      </p:sp>
    </p:spTree>
    <p:extLst>
      <p:ext uri="{BB962C8B-B14F-4D97-AF65-F5344CB8AC3E}">
        <p14:creationId xmlns:p14="http://schemas.microsoft.com/office/powerpoint/2010/main" val="2335880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5CAA-F859-45F7-0250-98D468CC79B5}"/>
              </a:ext>
            </a:extLst>
          </p:cNvPr>
          <p:cNvSpPr>
            <a:spLocks noGrp="1"/>
          </p:cNvSpPr>
          <p:nvPr>
            <p:ph type="title"/>
          </p:nvPr>
        </p:nvSpPr>
        <p:spPr>
          <a:xfrm>
            <a:off x="582601" y="203658"/>
            <a:ext cx="10972800" cy="844665"/>
          </a:xfrm>
        </p:spPr>
        <p:txBody>
          <a:bodyPr/>
          <a:lstStyle/>
          <a:p>
            <a:r>
              <a:rPr lang="en-US" dirty="0"/>
              <a:t>Payment Initiators’ Role in Governance of UPI</a:t>
            </a:r>
          </a:p>
        </p:txBody>
      </p:sp>
      <p:sp>
        <p:nvSpPr>
          <p:cNvPr id="3" name="Content Placeholder 2">
            <a:extLst>
              <a:ext uri="{FF2B5EF4-FFF2-40B4-BE49-F238E27FC236}">
                <a16:creationId xmlns:a16="http://schemas.microsoft.com/office/drawing/2014/main" id="{3E56E050-92BF-7DFB-EEAF-86C7BD317611}"/>
              </a:ext>
            </a:extLst>
          </p:cNvPr>
          <p:cNvSpPr>
            <a:spLocks noGrp="1"/>
          </p:cNvSpPr>
          <p:nvPr>
            <p:ph sz="quarter" idx="10"/>
          </p:nvPr>
        </p:nvSpPr>
        <p:spPr>
          <a:xfrm>
            <a:off x="609600" y="1596231"/>
            <a:ext cx="10972800" cy="1578817"/>
          </a:xfrm>
        </p:spPr>
        <p:txBody>
          <a:bodyPr/>
          <a:lstStyle/>
          <a:p>
            <a:pPr marL="0" indent="0">
              <a:spcBef>
                <a:spcPts val="600"/>
              </a:spcBef>
              <a:buNone/>
            </a:pPr>
            <a:r>
              <a:rPr lang="en-US" sz="1400" dirty="0"/>
              <a:t>UPI scheme rules are defined by a steering committee that is comprised of 20 participants including: NPCI, Banks, Payments Banks, and Third Party App Providers (TPAP). </a:t>
            </a:r>
            <a:r>
              <a:rPr lang="en-US" sz="1400" b="1" dirty="0">
                <a:latin typeface="Avenir Black" panose="02000503020000020003" pitchFamily="2" charset="0"/>
              </a:rPr>
              <a:t>NPCI endeavors to make the steering committee proportionally represent the diversity of bank and non-bank institutions in the payments industry.</a:t>
            </a:r>
          </a:p>
          <a:p>
            <a:pPr>
              <a:spcBef>
                <a:spcPts val="600"/>
              </a:spcBef>
            </a:pPr>
            <a:r>
              <a:rPr lang="en-US" sz="1400" dirty="0"/>
              <a:t>No more than 50% of the members are from the promoter banks and the rest are from non-promoter banks. </a:t>
            </a:r>
          </a:p>
          <a:p>
            <a:pPr>
              <a:spcBef>
                <a:spcPts val="600"/>
              </a:spcBef>
            </a:pPr>
            <a:r>
              <a:rPr lang="en-US" sz="1400" dirty="0"/>
              <a:t>NPCI is a permanent member of the UPI Steering Committee while other committee members serve 3 year terms.</a:t>
            </a:r>
          </a:p>
          <a:p>
            <a:pPr marL="0" indent="0">
              <a:spcBef>
                <a:spcPts val="600"/>
              </a:spcBef>
              <a:buNone/>
            </a:pPr>
            <a:r>
              <a:rPr lang="en-US" sz="1400" dirty="0"/>
              <a:t>Meeting frequency: The steering committee meets at least once every 3 months.</a:t>
            </a:r>
          </a:p>
        </p:txBody>
      </p:sp>
      <p:sp>
        <p:nvSpPr>
          <p:cNvPr id="4" name="Text Placeholder 3">
            <a:extLst>
              <a:ext uri="{FF2B5EF4-FFF2-40B4-BE49-F238E27FC236}">
                <a16:creationId xmlns:a16="http://schemas.microsoft.com/office/drawing/2014/main" id="{003B94CB-555F-6BB3-3037-FC5187A233BC}"/>
              </a:ext>
            </a:extLst>
          </p:cNvPr>
          <p:cNvSpPr>
            <a:spLocks noGrp="1"/>
          </p:cNvSpPr>
          <p:nvPr>
            <p:ph type="body" idx="28"/>
          </p:nvPr>
        </p:nvSpPr>
        <p:spPr>
          <a:xfrm>
            <a:off x="582601" y="1048323"/>
            <a:ext cx="10946290" cy="245615"/>
          </a:xfrm>
        </p:spPr>
        <p:txBody>
          <a:bodyPr/>
          <a:lstStyle/>
          <a:p>
            <a:r>
              <a:rPr lang="en-US" sz="1400" b="1" dirty="0">
                <a:solidFill>
                  <a:schemeClr val="tx2"/>
                </a:solidFill>
              </a:rPr>
              <a:t>Third-party app providers (TPAPs), along with the entities which act as PSP Banks, all have a voice in UPI governance.</a:t>
            </a:r>
          </a:p>
        </p:txBody>
      </p:sp>
      <p:sp>
        <p:nvSpPr>
          <p:cNvPr id="6" name="Slide Number Placeholder 5">
            <a:extLst>
              <a:ext uri="{FF2B5EF4-FFF2-40B4-BE49-F238E27FC236}">
                <a16:creationId xmlns:a16="http://schemas.microsoft.com/office/drawing/2014/main" id="{A4B1EB9E-592A-04A5-953F-E55804A64E6C}"/>
              </a:ext>
            </a:extLst>
          </p:cNvPr>
          <p:cNvSpPr>
            <a:spLocks noGrp="1"/>
          </p:cNvSpPr>
          <p:nvPr>
            <p:ph type="sldNum" sz="quarter" idx="4"/>
          </p:nvPr>
        </p:nvSpPr>
        <p:spPr/>
        <p:txBody>
          <a:bodyPr/>
          <a:lstStyle/>
          <a:p>
            <a:fld id="{097F3099-CFFF-D54D-B818-93F1AB56C116}" type="slidenum">
              <a:rPr lang="en-US" smtClean="0"/>
              <a:pPr/>
              <a:t>28</a:t>
            </a:fld>
            <a:endParaRPr lang="en-US" dirty="0"/>
          </a:p>
        </p:txBody>
      </p:sp>
      <p:pic>
        <p:nvPicPr>
          <p:cNvPr id="9" name="Picture 8">
            <a:extLst>
              <a:ext uri="{FF2B5EF4-FFF2-40B4-BE49-F238E27FC236}">
                <a16:creationId xmlns:a16="http://schemas.microsoft.com/office/drawing/2014/main" id="{87C5533C-27AD-BDB9-3EE2-A2B966EB850D}"/>
              </a:ext>
            </a:extLst>
          </p:cNvPr>
          <p:cNvPicPr>
            <a:picLocks noChangeAspect="1"/>
          </p:cNvPicPr>
          <p:nvPr/>
        </p:nvPicPr>
        <p:blipFill>
          <a:blip r:embed="rId2"/>
          <a:stretch>
            <a:fillRect/>
          </a:stretch>
        </p:blipFill>
        <p:spPr>
          <a:xfrm>
            <a:off x="7603435" y="3390134"/>
            <a:ext cx="3978961" cy="3007509"/>
          </a:xfrm>
          <a:prstGeom prst="rect">
            <a:avLst/>
          </a:prstGeom>
        </p:spPr>
      </p:pic>
      <p:sp>
        <p:nvSpPr>
          <p:cNvPr id="10" name="TextBox 9">
            <a:extLst>
              <a:ext uri="{FF2B5EF4-FFF2-40B4-BE49-F238E27FC236}">
                <a16:creationId xmlns:a16="http://schemas.microsoft.com/office/drawing/2014/main" id="{51B37928-409C-A128-2056-13C4DD4900F0}"/>
              </a:ext>
            </a:extLst>
          </p:cNvPr>
          <p:cNvSpPr txBox="1"/>
          <p:nvPr/>
        </p:nvSpPr>
        <p:spPr>
          <a:xfrm>
            <a:off x="609600" y="6323562"/>
            <a:ext cx="10972797" cy="185051"/>
          </a:xfrm>
          <a:prstGeom prst="rect">
            <a:avLst/>
          </a:prstGeom>
          <a:noFill/>
        </p:spPr>
        <p:txBody>
          <a:bodyPr wrap="square" lIns="0" tIns="0" rIns="0" bIns="0" rtlCol="0">
            <a:spAutoFit/>
          </a:bodyPr>
          <a:lstStyle/>
          <a:p>
            <a:pPr>
              <a:lnSpc>
                <a:spcPct val="120000"/>
              </a:lnSpc>
            </a:pPr>
            <a:r>
              <a:rPr lang="en-US" sz="1050" dirty="0">
                <a:solidFill>
                  <a:schemeClr val="tx2"/>
                </a:solidFill>
                <a:latin typeface="Avenir Book" panose="02000503020000020003" pitchFamily="2" charset="0"/>
              </a:rPr>
              <a:t>Sources: NPCI, CGAP</a:t>
            </a:r>
          </a:p>
        </p:txBody>
      </p:sp>
      <p:sp>
        <p:nvSpPr>
          <p:cNvPr id="11" name="Content Placeholder 2">
            <a:extLst>
              <a:ext uri="{FF2B5EF4-FFF2-40B4-BE49-F238E27FC236}">
                <a16:creationId xmlns:a16="http://schemas.microsoft.com/office/drawing/2014/main" id="{37168023-FAAD-1AF9-AA83-99A255809C08}"/>
              </a:ext>
            </a:extLst>
          </p:cNvPr>
          <p:cNvSpPr txBox="1">
            <a:spLocks/>
          </p:cNvSpPr>
          <p:nvPr/>
        </p:nvSpPr>
        <p:spPr>
          <a:xfrm>
            <a:off x="609600" y="3477341"/>
            <a:ext cx="6785113" cy="2603785"/>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spcBef>
                <a:spcPts val="600"/>
              </a:spcBef>
              <a:buFont typeface="Arial" panose="020B0604020202020204" pitchFamily="34" charset="0"/>
              <a:buNone/>
            </a:pPr>
            <a:r>
              <a:rPr lang="en-US" sz="1400" b="1" dirty="0">
                <a:latin typeface="Avenir Black" panose="02000503020000020003" pitchFamily="2" charset="0"/>
              </a:rPr>
              <a:t>Steering committee responsibilities: Discuss and deliberate on business, operational, and technical issues of the UPI network </a:t>
            </a:r>
            <a:r>
              <a:rPr lang="en-US" sz="1400" dirty="0"/>
              <a:t>including revising the pricing of switching fees and interchange, approving new services on the UPI network, and setting fines or recommending legal action on members for violating UPI guidelines.</a:t>
            </a:r>
          </a:p>
          <a:p>
            <a:pPr>
              <a:spcBef>
                <a:spcPts val="900"/>
              </a:spcBef>
            </a:pPr>
            <a:r>
              <a:rPr lang="en-US" sz="1200" dirty="0"/>
              <a:t>Current steering committee members:</a:t>
            </a:r>
          </a:p>
          <a:p>
            <a:pPr lvl="1"/>
            <a:r>
              <a:rPr lang="en-US" sz="1200" dirty="0"/>
              <a:t>Banks: AU Small Finance Bank, Axis bank, Bank of Baroda, Bank of India, Canara Bank, DBS </a:t>
            </a:r>
            <a:r>
              <a:rPr lang="en-US" sz="1200" dirty="0" err="1"/>
              <a:t>Digibank</a:t>
            </a:r>
            <a:r>
              <a:rPr lang="en-US" sz="1200" dirty="0"/>
              <a:t>, HDFC Bank, ICICI Bank, IDFC First Bank, Kotak Mahindra Bank, Punjab National Bank, Saraswat Bank, State Bank of India, Union bank of India, Yes Bank</a:t>
            </a:r>
          </a:p>
          <a:p>
            <a:pPr lvl="1"/>
            <a:r>
              <a:rPr lang="en-US" sz="1200" dirty="0"/>
              <a:t>Payments banks: Airtel Payments Bank, Paytm Payments Bank</a:t>
            </a:r>
          </a:p>
          <a:p>
            <a:pPr lvl="1"/>
            <a:r>
              <a:rPr lang="en-US" sz="1200" b="1" dirty="0"/>
              <a:t>Third-party app providers (TPAP): </a:t>
            </a:r>
            <a:r>
              <a:rPr lang="en-US" sz="1200" dirty="0"/>
              <a:t>Amazon Pay, Google pay, Phone pe </a:t>
            </a:r>
          </a:p>
          <a:p>
            <a:pPr lvl="1"/>
            <a:r>
              <a:rPr lang="en-US" sz="1200" dirty="0"/>
              <a:t>NPCI</a:t>
            </a:r>
          </a:p>
        </p:txBody>
      </p:sp>
      <p:sp>
        <p:nvSpPr>
          <p:cNvPr id="12" name="TextBox 11">
            <a:extLst>
              <a:ext uri="{FF2B5EF4-FFF2-40B4-BE49-F238E27FC236}">
                <a16:creationId xmlns:a16="http://schemas.microsoft.com/office/drawing/2014/main" id="{5265B788-BBD4-81BC-4E2B-06FCF060D204}"/>
              </a:ext>
            </a:extLst>
          </p:cNvPr>
          <p:cNvSpPr txBox="1"/>
          <p:nvPr/>
        </p:nvSpPr>
        <p:spPr>
          <a:xfrm>
            <a:off x="7603435" y="3098882"/>
            <a:ext cx="3951966" cy="282000"/>
          </a:xfrm>
          <a:prstGeom prst="rect">
            <a:avLst/>
          </a:prstGeom>
          <a:noFill/>
        </p:spPr>
        <p:txBody>
          <a:bodyPr wrap="square" lIns="0" tIns="0" rIns="0" bIns="0" rtlCol="0">
            <a:spAutoFit/>
          </a:bodyPr>
          <a:lstStyle/>
          <a:p>
            <a:pPr algn="ctr">
              <a:lnSpc>
                <a:spcPct val="120000"/>
              </a:lnSpc>
            </a:pPr>
            <a:r>
              <a:rPr lang="en-US" sz="1600" b="1" dirty="0">
                <a:solidFill>
                  <a:schemeClr val="tx2"/>
                </a:solidFill>
                <a:latin typeface="Avenir Book" panose="02000503020000020003" pitchFamily="2" charset="0"/>
              </a:rPr>
              <a:t>NPCI Governance Structure</a:t>
            </a:r>
          </a:p>
        </p:txBody>
      </p:sp>
      <p:sp>
        <p:nvSpPr>
          <p:cNvPr id="13" name="Left Arrow 12">
            <a:extLst>
              <a:ext uri="{FF2B5EF4-FFF2-40B4-BE49-F238E27FC236}">
                <a16:creationId xmlns:a16="http://schemas.microsoft.com/office/drawing/2014/main" id="{B805A674-CC9D-0561-FF62-8D4AEFEA39F1}"/>
              </a:ext>
            </a:extLst>
          </p:cNvPr>
          <p:cNvSpPr/>
          <p:nvPr/>
        </p:nvSpPr>
        <p:spPr>
          <a:xfrm>
            <a:off x="11290352" y="6042743"/>
            <a:ext cx="238539" cy="138984"/>
          </a:xfrm>
          <a:prstGeom prst="leftArrow">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endParaRPr lang="en-US" sz="1400" dirty="0" err="1">
              <a:solidFill>
                <a:schemeClr val="tx2"/>
              </a:solidFill>
              <a:latin typeface="Avenir Book" panose="02000503020000020003" pitchFamily="2" charset="0"/>
            </a:endParaRPr>
          </a:p>
        </p:txBody>
      </p:sp>
    </p:spTree>
    <p:extLst>
      <p:ext uri="{BB962C8B-B14F-4D97-AF65-F5344CB8AC3E}">
        <p14:creationId xmlns:p14="http://schemas.microsoft.com/office/powerpoint/2010/main" val="156121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90D6C-1B11-B716-D109-073CCF4407E7}"/>
              </a:ext>
            </a:extLst>
          </p:cNvPr>
          <p:cNvSpPr>
            <a:spLocks noGrp="1"/>
          </p:cNvSpPr>
          <p:nvPr>
            <p:ph type="title"/>
          </p:nvPr>
        </p:nvSpPr>
        <p:spPr>
          <a:xfrm>
            <a:off x="609600" y="211920"/>
            <a:ext cx="10972800" cy="844665"/>
          </a:xfrm>
        </p:spPr>
        <p:txBody>
          <a:bodyPr/>
          <a:lstStyle/>
          <a:p>
            <a:r>
              <a:rPr lang="en-US" dirty="0"/>
              <a:t>Diagram of a UPI Payment Flow - Centralized Model</a:t>
            </a:r>
          </a:p>
        </p:txBody>
      </p:sp>
      <p:sp>
        <p:nvSpPr>
          <p:cNvPr id="5" name="Content Placeholder 4">
            <a:extLst>
              <a:ext uri="{FF2B5EF4-FFF2-40B4-BE49-F238E27FC236}">
                <a16:creationId xmlns:a16="http://schemas.microsoft.com/office/drawing/2014/main" id="{C7EC4652-AA34-6A62-77DC-9BD39991D5E1}"/>
              </a:ext>
            </a:extLst>
          </p:cNvPr>
          <p:cNvSpPr>
            <a:spLocks noGrp="1"/>
          </p:cNvSpPr>
          <p:nvPr>
            <p:ph sz="quarter" idx="10"/>
          </p:nvPr>
        </p:nvSpPr>
        <p:spPr>
          <a:xfrm>
            <a:off x="7114478" y="1433180"/>
            <a:ext cx="4467922" cy="1451108"/>
          </a:xfrm>
        </p:spPr>
        <p:txBody>
          <a:bodyPr/>
          <a:lstStyle/>
          <a:p>
            <a:pPr>
              <a:spcBef>
                <a:spcPts val="300"/>
              </a:spcBef>
              <a:buFont typeface="+mj-lt"/>
              <a:buAutoNum type="arabicPeriod"/>
            </a:pPr>
            <a:r>
              <a:rPr lang="en-US" sz="1200" dirty="0">
                <a:effectLst/>
              </a:rPr>
              <a:t>Payer initiates a push payment by entering the Payee Alias and payment amount in their Third Party App (TPAP)</a:t>
            </a:r>
          </a:p>
          <a:p>
            <a:pPr>
              <a:spcBef>
                <a:spcPts val="300"/>
              </a:spcBef>
              <a:buFont typeface="+mj-lt"/>
              <a:buAutoNum type="arabicPeriod"/>
            </a:pPr>
            <a:r>
              <a:rPr lang="en-US" sz="1200" dirty="0">
                <a:effectLst/>
              </a:rPr>
              <a:t>Payer PSP sends the message to UPI </a:t>
            </a:r>
          </a:p>
          <a:p>
            <a:pPr>
              <a:spcBef>
                <a:spcPts val="300"/>
              </a:spcBef>
              <a:buFont typeface="+mj-lt"/>
              <a:buAutoNum type="arabicPeriod"/>
            </a:pPr>
            <a:r>
              <a:rPr lang="en-US" sz="1200" dirty="0">
                <a:effectLst/>
              </a:rPr>
              <a:t>UPI sends it to the respective Payee PSP for address resolution and authorization </a:t>
            </a:r>
          </a:p>
          <a:p>
            <a:pPr>
              <a:spcBef>
                <a:spcPts val="300"/>
              </a:spcBef>
              <a:buFont typeface="+mj-lt"/>
              <a:buAutoNum type="arabicPeriod"/>
            </a:pPr>
            <a:r>
              <a:rPr lang="en-US" sz="1200" dirty="0">
                <a:effectLst/>
              </a:rPr>
              <a:t>Payee PSP sends relevant account details of the Payee to UPI </a:t>
            </a:r>
          </a:p>
          <a:p>
            <a:pPr>
              <a:spcBef>
                <a:spcPts val="300"/>
              </a:spcBef>
              <a:buFont typeface="+mj-lt"/>
              <a:buAutoNum type="arabicPeriod"/>
            </a:pPr>
            <a:r>
              <a:rPr lang="en-US" sz="1200" dirty="0">
                <a:effectLst/>
              </a:rPr>
              <a:t>UPI sends the debit request to Remitter bank </a:t>
            </a:r>
          </a:p>
        </p:txBody>
      </p:sp>
      <p:sp>
        <p:nvSpPr>
          <p:cNvPr id="6" name="Text Placeholder 5">
            <a:extLst>
              <a:ext uri="{FF2B5EF4-FFF2-40B4-BE49-F238E27FC236}">
                <a16:creationId xmlns:a16="http://schemas.microsoft.com/office/drawing/2014/main" id="{1B3A661B-0BF5-FFD2-0FC8-DFD1A8F66927}"/>
              </a:ext>
            </a:extLst>
          </p:cNvPr>
          <p:cNvSpPr>
            <a:spLocks noGrp="1"/>
          </p:cNvSpPr>
          <p:nvPr>
            <p:ph type="body" idx="28"/>
          </p:nvPr>
        </p:nvSpPr>
        <p:spPr>
          <a:xfrm>
            <a:off x="609600" y="1000494"/>
            <a:ext cx="10972800" cy="245615"/>
          </a:xfrm>
        </p:spPr>
        <p:txBody>
          <a:bodyPr/>
          <a:lstStyle/>
          <a:p>
            <a:r>
              <a:rPr lang="en-US" b="1" dirty="0">
                <a:solidFill>
                  <a:schemeClr val="tx2"/>
                </a:solidFill>
              </a:rPr>
              <a:t>In the Centralized model, the payment system is responsible for transmitting messages between PSPs and the account holding banks.</a:t>
            </a:r>
          </a:p>
        </p:txBody>
      </p:sp>
      <p:sp>
        <p:nvSpPr>
          <p:cNvPr id="7" name="Slide Number Placeholder 6">
            <a:extLst>
              <a:ext uri="{FF2B5EF4-FFF2-40B4-BE49-F238E27FC236}">
                <a16:creationId xmlns:a16="http://schemas.microsoft.com/office/drawing/2014/main" id="{413A0281-8CE1-EDF5-6A15-671487E4C091}"/>
              </a:ext>
            </a:extLst>
          </p:cNvPr>
          <p:cNvSpPr>
            <a:spLocks noGrp="1"/>
          </p:cNvSpPr>
          <p:nvPr>
            <p:ph type="sldNum" sz="quarter" idx="4"/>
          </p:nvPr>
        </p:nvSpPr>
        <p:spPr/>
        <p:txBody>
          <a:bodyPr/>
          <a:lstStyle/>
          <a:p>
            <a:fld id="{097F3099-CFFF-D54D-B818-93F1AB56C116}" type="slidenum">
              <a:rPr lang="en-US" smtClean="0"/>
              <a:pPr/>
              <a:t>29</a:t>
            </a:fld>
            <a:endParaRPr lang="en-US" dirty="0"/>
          </a:p>
        </p:txBody>
      </p:sp>
      <p:sp>
        <p:nvSpPr>
          <p:cNvPr id="9" name="TextBox 8">
            <a:extLst>
              <a:ext uri="{FF2B5EF4-FFF2-40B4-BE49-F238E27FC236}">
                <a16:creationId xmlns:a16="http://schemas.microsoft.com/office/drawing/2014/main" id="{DBDFCCC0-32CC-BAB3-BBAB-1F01E28788F4}"/>
              </a:ext>
            </a:extLst>
          </p:cNvPr>
          <p:cNvSpPr txBox="1"/>
          <p:nvPr/>
        </p:nvSpPr>
        <p:spPr>
          <a:xfrm>
            <a:off x="3044680" y="3336642"/>
            <a:ext cx="1261324" cy="616499"/>
          </a:xfrm>
          <a:prstGeom prst="roundRect">
            <a:avLst/>
          </a:prstGeom>
          <a:solidFill>
            <a:schemeClr val="accent5"/>
          </a:solidFill>
        </p:spPr>
        <p:txBody>
          <a:bodyPr wrap="square" lIns="0" tIns="0" rIns="0" bIns="0" rtlCol="0" anchor="ctr" anchorCtr="0">
            <a:noAutofit/>
          </a:bodyPr>
          <a:lstStyle/>
          <a:p>
            <a:pPr algn="ctr">
              <a:lnSpc>
                <a:spcPct val="120000"/>
              </a:lnSpc>
            </a:pPr>
            <a:r>
              <a:rPr lang="en-US" sz="1600" dirty="0">
                <a:solidFill>
                  <a:schemeClr val="bg1"/>
                </a:solidFill>
                <a:latin typeface="Avenir Book" panose="02000503020000020003" pitchFamily="2" charset="0"/>
              </a:rPr>
              <a:t>Payer PSP</a:t>
            </a:r>
          </a:p>
        </p:txBody>
      </p:sp>
      <p:sp>
        <p:nvSpPr>
          <p:cNvPr id="11" name="TextBox 10">
            <a:extLst>
              <a:ext uri="{FF2B5EF4-FFF2-40B4-BE49-F238E27FC236}">
                <a16:creationId xmlns:a16="http://schemas.microsoft.com/office/drawing/2014/main" id="{4467BD18-CF7F-B609-5DED-1A74250F49E9}"/>
              </a:ext>
            </a:extLst>
          </p:cNvPr>
          <p:cNvSpPr txBox="1"/>
          <p:nvPr/>
        </p:nvSpPr>
        <p:spPr>
          <a:xfrm>
            <a:off x="5342795" y="1731940"/>
            <a:ext cx="1261324" cy="616499"/>
          </a:xfrm>
          <a:prstGeom prst="roundRect">
            <a:avLst/>
          </a:prstGeom>
          <a:solidFill>
            <a:schemeClr val="accent6"/>
          </a:solidFill>
        </p:spPr>
        <p:txBody>
          <a:bodyPr wrap="square" lIns="0" tIns="0" rIns="0" bIns="0" rtlCol="0" anchor="ctr" anchorCtr="0">
            <a:noAutofit/>
          </a:bodyPr>
          <a:lstStyle/>
          <a:p>
            <a:pPr algn="ctr">
              <a:lnSpc>
                <a:spcPct val="120000"/>
              </a:lnSpc>
            </a:pPr>
            <a:r>
              <a:rPr lang="en-US" sz="1600" dirty="0">
                <a:solidFill>
                  <a:schemeClr val="bg1"/>
                </a:solidFill>
                <a:latin typeface="Avenir Book" panose="02000503020000020003" pitchFamily="2" charset="0"/>
              </a:rPr>
              <a:t>Remitter Bank</a:t>
            </a:r>
          </a:p>
        </p:txBody>
      </p:sp>
      <p:sp>
        <p:nvSpPr>
          <p:cNvPr id="12" name="TextBox 11">
            <a:extLst>
              <a:ext uri="{FF2B5EF4-FFF2-40B4-BE49-F238E27FC236}">
                <a16:creationId xmlns:a16="http://schemas.microsoft.com/office/drawing/2014/main" id="{8DD9E6DE-4FBF-8CE3-72F2-F505FFB547FB}"/>
              </a:ext>
            </a:extLst>
          </p:cNvPr>
          <p:cNvSpPr txBox="1"/>
          <p:nvPr/>
        </p:nvSpPr>
        <p:spPr>
          <a:xfrm>
            <a:off x="5342795" y="4905040"/>
            <a:ext cx="1261324" cy="616499"/>
          </a:xfrm>
          <a:prstGeom prst="roundRect">
            <a:avLst/>
          </a:prstGeom>
          <a:solidFill>
            <a:schemeClr val="accent6"/>
          </a:solidFill>
        </p:spPr>
        <p:txBody>
          <a:bodyPr wrap="square" lIns="0" tIns="0" rIns="0" bIns="0" rtlCol="0" anchor="ctr" anchorCtr="0">
            <a:noAutofit/>
          </a:bodyPr>
          <a:lstStyle/>
          <a:p>
            <a:pPr algn="ctr">
              <a:lnSpc>
                <a:spcPct val="120000"/>
              </a:lnSpc>
            </a:pPr>
            <a:r>
              <a:rPr lang="en-US" sz="1600" dirty="0">
                <a:solidFill>
                  <a:schemeClr val="bg1"/>
                </a:solidFill>
                <a:latin typeface="Avenir Book" panose="02000503020000020003" pitchFamily="2" charset="0"/>
              </a:rPr>
              <a:t>Beneficiary Bank</a:t>
            </a:r>
          </a:p>
        </p:txBody>
      </p:sp>
      <p:sp>
        <p:nvSpPr>
          <p:cNvPr id="13" name="TextBox 12">
            <a:extLst>
              <a:ext uri="{FF2B5EF4-FFF2-40B4-BE49-F238E27FC236}">
                <a16:creationId xmlns:a16="http://schemas.microsoft.com/office/drawing/2014/main" id="{B058268A-1C3E-69D3-4600-32807B4D9248}"/>
              </a:ext>
            </a:extLst>
          </p:cNvPr>
          <p:cNvSpPr txBox="1"/>
          <p:nvPr/>
        </p:nvSpPr>
        <p:spPr>
          <a:xfrm>
            <a:off x="7731455" y="3330570"/>
            <a:ext cx="1261324" cy="616499"/>
          </a:xfrm>
          <a:prstGeom prst="roundRect">
            <a:avLst/>
          </a:prstGeom>
          <a:solidFill>
            <a:schemeClr val="accent5"/>
          </a:solidFill>
        </p:spPr>
        <p:txBody>
          <a:bodyPr wrap="square" lIns="0" tIns="0" rIns="0" bIns="0" rtlCol="0" anchor="ctr" anchorCtr="0">
            <a:noAutofit/>
          </a:bodyPr>
          <a:lstStyle/>
          <a:p>
            <a:pPr algn="ctr">
              <a:lnSpc>
                <a:spcPct val="120000"/>
              </a:lnSpc>
            </a:pPr>
            <a:r>
              <a:rPr lang="en-US" sz="1600" dirty="0">
                <a:solidFill>
                  <a:schemeClr val="bg1"/>
                </a:solidFill>
                <a:latin typeface="Avenir Book" panose="02000503020000020003" pitchFamily="2" charset="0"/>
              </a:rPr>
              <a:t>Payee PSP</a:t>
            </a:r>
          </a:p>
        </p:txBody>
      </p:sp>
      <p:sp>
        <p:nvSpPr>
          <p:cNvPr id="14" name="TextBox 13">
            <a:extLst>
              <a:ext uri="{FF2B5EF4-FFF2-40B4-BE49-F238E27FC236}">
                <a16:creationId xmlns:a16="http://schemas.microsoft.com/office/drawing/2014/main" id="{640AE152-BE2D-71B8-89BE-9FF813B91607}"/>
              </a:ext>
            </a:extLst>
          </p:cNvPr>
          <p:cNvSpPr txBox="1"/>
          <p:nvPr/>
        </p:nvSpPr>
        <p:spPr>
          <a:xfrm>
            <a:off x="883871" y="3330569"/>
            <a:ext cx="1261324" cy="616499"/>
          </a:xfrm>
          <a:prstGeom prst="roundRect">
            <a:avLst/>
          </a:prstGeom>
          <a:solidFill>
            <a:schemeClr val="accent5"/>
          </a:solidFill>
        </p:spPr>
        <p:txBody>
          <a:bodyPr wrap="square" lIns="0" tIns="0" rIns="0" bIns="0" rtlCol="0" anchor="ctr" anchorCtr="0">
            <a:noAutofit/>
          </a:bodyPr>
          <a:lstStyle/>
          <a:p>
            <a:pPr algn="ctr">
              <a:lnSpc>
                <a:spcPct val="120000"/>
              </a:lnSpc>
            </a:pPr>
            <a:r>
              <a:rPr lang="en-US" sz="1600" dirty="0">
                <a:solidFill>
                  <a:schemeClr val="bg1"/>
                </a:solidFill>
                <a:latin typeface="Avenir Book" panose="02000503020000020003" pitchFamily="2" charset="0"/>
              </a:rPr>
              <a:t>TPAP</a:t>
            </a:r>
          </a:p>
        </p:txBody>
      </p:sp>
      <p:sp>
        <p:nvSpPr>
          <p:cNvPr id="15" name="Content Placeholder 4">
            <a:extLst>
              <a:ext uri="{FF2B5EF4-FFF2-40B4-BE49-F238E27FC236}">
                <a16:creationId xmlns:a16="http://schemas.microsoft.com/office/drawing/2014/main" id="{897C5B63-3438-1BC0-52A4-C57791A30177}"/>
              </a:ext>
            </a:extLst>
          </p:cNvPr>
          <p:cNvSpPr txBox="1">
            <a:spLocks/>
          </p:cNvSpPr>
          <p:nvPr/>
        </p:nvSpPr>
        <p:spPr>
          <a:xfrm>
            <a:off x="7114477" y="4577192"/>
            <a:ext cx="4467923" cy="1605810"/>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a:spcBef>
                <a:spcPts val="300"/>
              </a:spcBef>
              <a:buFont typeface="+mj-lt"/>
              <a:buAutoNum type="arabicPeriod" startAt="6"/>
            </a:pPr>
            <a:r>
              <a:rPr lang="en-US" sz="1200" dirty="0"/>
              <a:t>Remitter bank debits the Payer’s account and sends the confirmation to UPI </a:t>
            </a:r>
          </a:p>
          <a:p>
            <a:pPr>
              <a:spcBef>
                <a:spcPts val="300"/>
              </a:spcBef>
              <a:buFont typeface="+mj-lt"/>
              <a:buAutoNum type="arabicPeriod" startAt="6"/>
            </a:pPr>
            <a:r>
              <a:rPr lang="en-US" sz="1200" dirty="0"/>
              <a:t>UPI sends the credit request to the Beneficiary Bank </a:t>
            </a:r>
          </a:p>
          <a:p>
            <a:pPr>
              <a:spcBef>
                <a:spcPts val="300"/>
              </a:spcBef>
              <a:buFont typeface="+mj-lt"/>
              <a:buAutoNum type="arabicPeriod" startAt="6"/>
            </a:pPr>
            <a:r>
              <a:rPr lang="en-US" sz="1200" dirty="0"/>
              <a:t>Beneficiary Bank credits the Payee’s account and confirms the same to UPI </a:t>
            </a:r>
          </a:p>
          <a:p>
            <a:pPr>
              <a:spcBef>
                <a:spcPts val="300"/>
              </a:spcBef>
              <a:buFont typeface="+mj-lt"/>
              <a:buAutoNum type="arabicPeriod" startAt="6"/>
            </a:pPr>
            <a:r>
              <a:rPr lang="en-US" sz="1200" dirty="0"/>
              <a:t>UPI sends the successful confirmation to the Payer PSP </a:t>
            </a:r>
          </a:p>
          <a:p>
            <a:pPr>
              <a:spcBef>
                <a:spcPts val="300"/>
              </a:spcBef>
              <a:buFont typeface="+mj-lt"/>
              <a:buAutoNum type="arabicPeriod" startAt="6"/>
            </a:pPr>
            <a:r>
              <a:rPr lang="en-US" sz="1200" dirty="0"/>
              <a:t>Payer PSP sends the confirmation to the Payer TPAP </a:t>
            </a:r>
          </a:p>
        </p:txBody>
      </p:sp>
      <p:sp>
        <p:nvSpPr>
          <p:cNvPr id="18" name="Right Arrow 17">
            <a:extLst>
              <a:ext uri="{FF2B5EF4-FFF2-40B4-BE49-F238E27FC236}">
                <a16:creationId xmlns:a16="http://schemas.microsoft.com/office/drawing/2014/main" id="{F1CF8352-A957-5657-231F-C3241AA1F7C4}"/>
              </a:ext>
            </a:extLst>
          </p:cNvPr>
          <p:cNvSpPr/>
          <p:nvPr/>
        </p:nvSpPr>
        <p:spPr>
          <a:xfrm rot="16200000">
            <a:off x="5297104" y="2686821"/>
            <a:ext cx="777240" cy="365760"/>
          </a:xfrm>
          <a:prstGeom prst="rightArrow">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0" bIns="0" rtlCol="0" anchor="ctr">
            <a:noAutofit/>
          </a:bodyPr>
          <a:lstStyle/>
          <a:p>
            <a:pPr algn="ctr">
              <a:spcBef>
                <a:spcPts val="600"/>
              </a:spcBef>
              <a:spcAft>
                <a:spcPts val="600"/>
              </a:spcAft>
            </a:pPr>
            <a:r>
              <a:rPr lang="en-US" sz="1400" dirty="0">
                <a:solidFill>
                  <a:schemeClr val="tx2"/>
                </a:solidFill>
                <a:latin typeface="Avenir Book" panose="02000503020000020003" pitchFamily="2" charset="0"/>
              </a:rPr>
              <a:t>5</a:t>
            </a:r>
          </a:p>
        </p:txBody>
      </p:sp>
      <p:sp>
        <p:nvSpPr>
          <p:cNvPr id="19" name="Right Arrow 18">
            <a:extLst>
              <a:ext uri="{FF2B5EF4-FFF2-40B4-BE49-F238E27FC236}">
                <a16:creationId xmlns:a16="http://schemas.microsoft.com/office/drawing/2014/main" id="{396FCD66-103C-8D65-4E90-64B622C2922A}"/>
              </a:ext>
            </a:extLst>
          </p:cNvPr>
          <p:cNvSpPr/>
          <p:nvPr/>
        </p:nvSpPr>
        <p:spPr>
          <a:xfrm rot="5400000">
            <a:off x="5855867" y="2713383"/>
            <a:ext cx="777240" cy="365760"/>
          </a:xfrm>
          <a:prstGeom prst="rightArrow">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a:spcBef>
                <a:spcPts val="600"/>
              </a:spcBef>
              <a:spcAft>
                <a:spcPts val="600"/>
              </a:spcAft>
            </a:pPr>
            <a:r>
              <a:rPr lang="en-US" sz="1400" dirty="0">
                <a:solidFill>
                  <a:schemeClr val="tx2"/>
                </a:solidFill>
                <a:latin typeface="Avenir Book" panose="02000503020000020003" pitchFamily="2" charset="0"/>
              </a:rPr>
              <a:t>6</a:t>
            </a:r>
          </a:p>
        </p:txBody>
      </p:sp>
      <p:sp>
        <p:nvSpPr>
          <p:cNvPr id="20" name="Right Arrow 19">
            <a:extLst>
              <a:ext uri="{FF2B5EF4-FFF2-40B4-BE49-F238E27FC236}">
                <a16:creationId xmlns:a16="http://schemas.microsoft.com/office/drawing/2014/main" id="{B24E7F71-D6E9-7BB7-C76E-0D751CA0FE65}"/>
              </a:ext>
            </a:extLst>
          </p:cNvPr>
          <p:cNvSpPr/>
          <p:nvPr/>
        </p:nvSpPr>
        <p:spPr>
          <a:xfrm rot="16200000">
            <a:off x="5829709" y="4262399"/>
            <a:ext cx="777240" cy="365760"/>
          </a:xfrm>
          <a:prstGeom prst="rightArrow">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0" bIns="0" rtlCol="0" anchor="ctr">
            <a:noAutofit/>
          </a:bodyPr>
          <a:lstStyle/>
          <a:p>
            <a:pPr algn="ctr">
              <a:spcBef>
                <a:spcPts val="600"/>
              </a:spcBef>
              <a:spcAft>
                <a:spcPts val="600"/>
              </a:spcAft>
            </a:pPr>
            <a:r>
              <a:rPr lang="en-US" sz="1400" dirty="0">
                <a:solidFill>
                  <a:schemeClr val="tx2"/>
                </a:solidFill>
                <a:latin typeface="Avenir Book" panose="02000503020000020003" pitchFamily="2" charset="0"/>
              </a:rPr>
              <a:t>8</a:t>
            </a:r>
          </a:p>
        </p:txBody>
      </p:sp>
      <p:sp>
        <p:nvSpPr>
          <p:cNvPr id="21" name="Right Arrow 20">
            <a:extLst>
              <a:ext uri="{FF2B5EF4-FFF2-40B4-BE49-F238E27FC236}">
                <a16:creationId xmlns:a16="http://schemas.microsoft.com/office/drawing/2014/main" id="{29043165-9389-D304-0C19-42DA5F1F1A7D}"/>
              </a:ext>
            </a:extLst>
          </p:cNvPr>
          <p:cNvSpPr/>
          <p:nvPr/>
        </p:nvSpPr>
        <p:spPr>
          <a:xfrm rot="5400000">
            <a:off x="5262437" y="4273723"/>
            <a:ext cx="777240" cy="365760"/>
          </a:xfrm>
          <a:prstGeom prst="rightArrow">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a:spcBef>
                <a:spcPts val="600"/>
              </a:spcBef>
              <a:spcAft>
                <a:spcPts val="600"/>
              </a:spcAft>
            </a:pPr>
            <a:r>
              <a:rPr lang="en-US" sz="1400" dirty="0">
                <a:solidFill>
                  <a:schemeClr val="tx2"/>
                </a:solidFill>
                <a:latin typeface="Avenir Book" panose="02000503020000020003" pitchFamily="2" charset="0"/>
              </a:rPr>
              <a:t>7</a:t>
            </a:r>
          </a:p>
        </p:txBody>
      </p:sp>
      <p:sp>
        <p:nvSpPr>
          <p:cNvPr id="22" name="Right Arrow 21">
            <a:extLst>
              <a:ext uri="{FF2B5EF4-FFF2-40B4-BE49-F238E27FC236}">
                <a16:creationId xmlns:a16="http://schemas.microsoft.com/office/drawing/2014/main" id="{135563AF-12A2-6B54-1224-2A510EA865C0}"/>
              </a:ext>
            </a:extLst>
          </p:cNvPr>
          <p:cNvSpPr/>
          <p:nvPr/>
        </p:nvSpPr>
        <p:spPr>
          <a:xfrm>
            <a:off x="4418220" y="3220126"/>
            <a:ext cx="777240" cy="365760"/>
          </a:xfrm>
          <a:prstGeom prst="rightArrow">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spcAft>
                <a:spcPts val="600"/>
              </a:spcAft>
            </a:pPr>
            <a:r>
              <a:rPr lang="en-US" sz="1400" dirty="0">
                <a:solidFill>
                  <a:schemeClr val="tx2"/>
                </a:solidFill>
                <a:latin typeface="Avenir Book" panose="02000503020000020003" pitchFamily="2" charset="0"/>
              </a:rPr>
              <a:t>2</a:t>
            </a:r>
          </a:p>
        </p:txBody>
      </p:sp>
      <p:sp>
        <p:nvSpPr>
          <p:cNvPr id="23" name="Right Arrow 22">
            <a:extLst>
              <a:ext uri="{FF2B5EF4-FFF2-40B4-BE49-F238E27FC236}">
                <a16:creationId xmlns:a16="http://schemas.microsoft.com/office/drawing/2014/main" id="{53A3B766-6756-9CE6-E97A-76B6BE89F717}"/>
              </a:ext>
            </a:extLst>
          </p:cNvPr>
          <p:cNvSpPr/>
          <p:nvPr/>
        </p:nvSpPr>
        <p:spPr>
          <a:xfrm>
            <a:off x="6776969" y="3213613"/>
            <a:ext cx="777240" cy="365760"/>
          </a:xfrm>
          <a:prstGeom prst="rightArrow">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spcAft>
                <a:spcPts val="600"/>
              </a:spcAft>
            </a:pPr>
            <a:r>
              <a:rPr lang="en-US" sz="1400" dirty="0">
                <a:solidFill>
                  <a:schemeClr val="tx2"/>
                </a:solidFill>
                <a:latin typeface="Avenir Book" panose="02000503020000020003" pitchFamily="2" charset="0"/>
              </a:rPr>
              <a:t>3</a:t>
            </a:r>
          </a:p>
        </p:txBody>
      </p:sp>
      <p:sp>
        <p:nvSpPr>
          <p:cNvPr id="26" name="Left Arrow 25">
            <a:extLst>
              <a:ext uri="{FF2B5EF4-FFF2-40B4-BE49-F238E27FC236}">
                <a16:creationId xmlns:a16="http://schemas.microsoft.com/office/drawing/2014/main" id="{66DB4B6E-D9D1-6629-8555-14F6C1F8A74C}"/>
              </a:ext>
            </a:extLst>
          </p:cNvPr>
          <p:cNvSpPr/>
          <p:nvPr/>
        </p:nvSpPr>
        <p:spPr>
          <a:xfrm>
            <a:off x="6754495" y="3687010"/>
            <a:ext cx="777240" cy="365760"/>
          </a:xfrm>
          <a:prstGeom prst="leftArrow">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400" dirty="0">
                <a:solidFill>
                  <a:schemeClr val="tx2"/>
                </a:solidFill>
                <a:latin typeface="Avenir Book" panose="02000503020000020003" pitchFamily="2" charset="0"/>
              </a:rPr>
              <a:t>4</a:t>
            </a:r>
          </a:p>
        </p:txBody>
      </p:sp>
      <p:sp>
        <p:nvSpPr>
          <p:cNvPr id="27" name="Left Arrow 26">
            <a:extLst>
              <a:ext uri="{FF2B5EF4-FFF2-40B4-BE49-F238E27FC236}">
                <a16:creationId xmlns:a16="http://schemas.microsoft.com/office/drawing/2014/main" id="{573AE0ED-8BF6-A180-D153-3731AE4B445F}"/>
              </a:ext>
            </a:extLst>
          </p:cNvPr>
          <p:cNvSpPr/>
          <p:nvPr/>
        </p:nvSpPr>
        <p:spPr>
          <a:xfrm>
            <a:off x="4386412" y="3685531"/>
            <a:ext cx="777240" cy="365760"/>
          </a:xfrm>
          <a:prstGeom prst="leftArrow">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400" dirty="0">
                <a:solidFill>
                  <a:schemeClr val="tx2"/>
                </a:solidFill>
                <a:latin typeface="Avenir Book" panose="02000503020000020003" pitchFamily="2" charset="0"/>
              </a:rPr>
              <a:t>9</a:t>
            </a:r>
          </a:p>
        </p:txBody>
      </p:sp>
      <p:sp>
        <p:nvSpPr>
          <p:cNvPr id="28" name="TextBox 27">
            <a:extLst>
              <a:ext uri="{FF2B5EF4-FFF2-40B4-BE49-F238E27FC236}">
                <a16:creationId xmlns:a16="http://schemas.microsoft.com/office/drawing/2014/main" id="{D6231447-C665-F9E1-8844-C5CED7C5297B}"/>
              </a:ext>
            </a:extLst>
          </p:cNvPr>
          <p:cNvSpPr txBox="1"/>
          <p:nvPr/>
        </p:nvSpPr>
        <p:spPr>
          <a:xfrm>
            <a:off x="609600" y="6183002"/>
            <a:ext cx="8236226" cy="193899"/>
          </a:xfrm>
          <a:prstGeom prst="rect">
            <a:avLst/>
          </a:prstGeom>
          <a:noFill/>
        </p:spPr>
        <p:txBody>
          <a:bodyPr wrap="square" lIns="0" tIns="0" rIns="0" bIns="0" rtlCol="0">
            <a:spAutoFit/>
          </a:bodyPr>
          <a:lstStyle/>
          <a:p>
            <a:pPr>
              <a:lnSpc>
                <a:spcPct val="120000"/>
              </a:lnSpc>
            </a:pPr>
            <a:r>
              <a:rPr lang="en-US" sz="1100" dirty="0">
                <a:solidFill>
                  <a:schemeClr val="tx2"/>
                </a:solidFill>
                <a:latin typeface="Avenir Book" panose="02000503020000020003" pitchFamily="2" charset="0"/>
              </a:rPr>
              <a:t>Note: Diagram adapted from multiples sources including BIS, Google, NPCI, World Bank</a:t>
            </a:r>
          </a:p>
        </p:txBody>
      </p:sp>
      <p:pic>
        <p:nvPicPr>
          <p:cNvPr id="31" name="Graphic 30" descr="User with solid fill">
            <a:extLst>
              <a:ext uri="{FF2B5EF4-FFF2-40B4-BE49-F238E27FC236}">
                <a16:creationId xmlns:a16="http://schemas.microsoft.com/office/drawing/2014/main" id="{3FEA1A04-4467-2030-0E6F-5F71959140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156" y="3330569"/>
            <a:ext cx="616499" cy="616499"/>
          </a:xfrm>
          <a:prstGeom prst="rect">
            <a:avLst/>
          </a:prstGeom>
        </p:spPr>
      </p:pic>
      <p:sp>
        <p:nvSpPr>
          <p:cNvPr id="32" name="Right Arrow 31">
            <a:extLst>
              <a:ext uri="{FF2B5EF4-FFF2-40B4-BE49-F238E27FC236}">
                <a16:creationId xmlns:a16="http://schemas.microsoft.com/office/drawing/2014/main" id="{E497666C-F7F8-851A-ABCC-539B53269233}"/>
              </a:ext>
            </a:extLst>
          </p:cNvPr>
          <p:cNvSpPr/>
          <p:nvPr/>
        </p:nvSpPr>
        <p:spPr>
          <a:xfrm>
            <a:off x="2234102" y="3258321"/>
            <a:ext cx="777240" cy="365760"/>
          </a:xfrm>
          <a:prstGeom prst="rightArrow">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ts val="600"/>
              </a:spcBef>
              <a:spcAft>
                <a:spcPts val="600"/>
              </a:spcAft>
            </a:pPr>
            <a:r>
              <a:rPr lang="en-US" sz="1400" dirty="0">
                <a:solidFill>
                  <a:schemeClr val="tx2"/>
                </a:solidFill>
                <a:latin typeface="Avenir Book" panose="02000503020000020003" pitchFamily="2" charset="0"/>
              </a:rPr>
              <a:t>1</a:t>
            </a:r>
          </a:p>
        </p:txBody>
      </p:sp>
      <p:sp>
        <p:nvSpPr>
          <p:cNvPr id="33" name="Left Arrow 32">
            <a:extLst>
              <a:ext uri="{FF2B5EF4-FFF2-40B4-BE49-F238E27FC236}">
                <a16:creationId xmlns:a16="http://schemas.microsoft.com/office/drawing/2014/main" id="{2A625B2B-3493-125D-3C33-7E7F0C16C889}"/>
              </a:ext>
            </a:extLst>
          </p:cNvPr>
          <p:cNvSpPr/>
          <p:nvPr/>
        </p:nvSpPr>
        <p:spPr>
          <a:xfrm>
            <a:off x="2202294" y="3723726"/>
            <a:ext cx="777240" cy="365760"/>
          </a:xfrm>
          <a:prstGeom prst="leftArrow">
            <a:avLst/>
          </a:prstGeom>
          <a:solidFill>
            <a:schemeClr val="accent3">
              <a:lumMod val="40000"/>
              <a:lumOff val="6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r>
              <a:rPr lang="en-US" sz="1400" dirty="0">
                <a:solidFill>
                  <a:schemeClr val="tx2"/>
                </a:solidFill>
                <a:latin typeface="Avenir Book" panose="02000503020000020003" pitchFamily="2" charset="0"/>
              </a:rPr>
              <a:t>10</a:t>
            </a:r>
          </a:p>
        </p:txBody>
      </p:sp>
      <p:pic>
        <p:nvPicPr>
          <p:cNvPr id="6146" name="Picture 2">
            <a:extLst>
              <a:ext uri="{FF2B5EF4-FFF2-40B4-BE49-F238E27FC236}">
                <a16:creationId xmlns:a16="http://schemas.microsoft.com/office/drawing/2014/main" id="{9F5EC022-A69E-11F7-ABB2-13C9E4060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104" y="3417525"/>
            <a:ext cx="1423796" cy="503400"/>
          </a:xfrm>
          <a:prstGeom prst="rect">
            <a:avLst/>
          </a:prstGeom>
          <a:noFill/>
          <a:extLst>
            <a:ext uri="{909E8E84-426E-40DD-AFC4-6F175D3DCCD1}">
              <a14:hiddenFill xmlns:a14="http://schemas.microsoft.com/office/drawing/2010/main">
                <a:solidFill>
                  <a:srgbClr val="FFFFFF"/>
                </a:solidFill>
              </a14:hiddenFill>
            </a:ext>
          </a:extLst>
        </p:spPr>
      </p:pic>
      <p:pic>
        <p:nvPicPr>
          <p:cNvPr id="36" name="Graphic 35" descr="Bank with solid fill">
            <a:extLst>
              <a:ext uri="{FF2B5EF4-FFF2-40B4-BE49-F238E27FC236}">
                <a16:creationId xmlns:a16="http://schemas.microsoft.com/office/drawing/2014/main" id="{7587F0AF-47C1-6432-0230-32133372B8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9749" y="4868976"/>
            <a:ext cx="651422" cy="651422"/>
          </a:xfrm>
          <a:prstGeom prst="rect">
            <a:avLst/>
          </a:prstGeom>
        </p:spPr>
      </p:pic>
      <p:pic>
        <p:nvPicPr>
          <p:cNvPr id="39" name="Graphic 38" descr="Bank with solid fill">
            <a:extLst>
              <a:ext uri="{FF2B5EF4-FFF2-40B4-BE49-F238E27FC236}">
                <a16:creationId xmlns:a16="http://schemas.microsoft.com/office/drawing/2014/main" id="{7F221591-8858-4F63-5DA9-DE47373AF4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9749" y="1676739"/>
            <a:ext cx="651422" cy="651422"/>
          </a:xfrm>
          <a:prstGeom prst="rect">
            <a:avLst/>
          </a:prstGeom>
        </p:spPr>
      </p:pic>
    </p:spTree>
    <p:extLst>
      <p:ext uri="{BB962C8B-B14F-4D97-AF65-F5344CB8AC3E}">
        <p14:creationId xmlns:p14="http://schemas.microsoft.com/office/powerpoint/2010/main" val="219587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36AB-2B93-3748-B3A9-6FF54B33911C}"/>
              </a:ext>
            </a:extLst>
          </p:cNvPr>
          <p:cNvSpPr>
            <a:spLocks noGrp="1"/>
          </p:cNvSpPr>
          <p:nvPr>
            <p:ph type="title"/>
          </p:nvPr>
        </p:nvSpPr>
        <p:spPr/>
        <p:txBody>
          <a:bodyPr/>
          <a:lstStyle/>
          <a:p>
            <a:r>
              <a:rPr lang="en-US" dirty="0"/>
              <a:t>Overview of Open Banking</a:t>
            </a:r>
          </a:p>
        </p:txBody>
      </p:sp>
      <p:sp>
        <p:nvSpPr>
          <p:cNvPr id="3" name="Content Placeholder 2">
            <a:extLst>
              <a:ext uri="{FF2B5EF4-FFF2-40B4-BE49-F238E27FC236}">
                <a16:creationId xmlns:a16="http://schemas.microsoft.com/office/drawing/2014/main" id="{3CBF12CC-A019-7241-ABA1-4C0E08A183F0}"/>
              </a:ext>
            </a:extLst>
          </p:cNvPr>
          <p:cNvSpPr>
            <a:spLocks noGrp="1"/>
          </p:cNvSpPr>
          <p:nvPr>
            <p:ph sz="quarter" idx="10"/>
          </p:nvPr>
        </p:nvSpPr>
        <p:spPr>
          <a:xfrm>
            <a:off x="609601" y="1596231"/>
            <a:ext cx="6212304" cy="4916096"/>
          </a:xfrm>
        </p:spPr>
        <p:txBody>
          <a:bodyPr/>
          <a:lstStyle/>
          <a:p>
            <a:pPr marL="0" indent="0">
              <a:spcBef>
                <a:spcPts val="400"/>
              </a:spcBef>
              <a:buNone/>
            </a:pPr>
            <a:r>
              <a:rPr lang="en-US" dirty="0"/>
              <a:t>Open Banking is a global practice which uses application programming interfaces (APIs) provided by DFSPs to authorized third parties to enable customer-permissioned data sharing and account-to-account (A2A) payment initiation.</a:t>
            </a:r>
          </a:p>
          <a:p>
            <a:pPr marL="0" indent="0">
              <a:spcBef>
                <a:spcPts val="400"/>
              </a:spcBef>
              <a:buNone/>
            </a:pPr>
            <a:endParaRPr lang="en-US" dirty="0"/>
          </a:p>
          <a:p>
            <a:pPr marL="0" indent="0">
              <a:spcBef>
                <a:spcPts val="400"/>
              </a:spcBef>
              <a:buNone/>
            </a:pPr>
            <a:r>
              <a:rPr lang="en-US" b="1" dirty="0">
                <a:latin typeface="Avenir Black" panose="02000503020000020003" pitchFamily="2" charset="0"/>
              </a:rPr>
              <a:t>Key benefits of Open Banking:</a:t>
            </a:r>
          </a:p>
          <a:p>
            <a:pPr lvl="1">
              <a:spcBef>
                <a:spcPts val="400"/>
              </a:spcBef>
            </a:pPr>
            <a:r>
              <a:rPr lang="en-US" dirty="0"/>
              <a:t>Enables customers to own their financial data and gain a consolidated view of their finances</a:t>
            </a:r>
          </a:p>
          <a:p>
            <a:pPr lvl="1">
              <a:spcBef>
                <a:spcPts val="400"/>
              </a:spcBef>
            </a:pPr>
            <a:r>
              <a:rPr lang="en-US" dirty="0"/>
              <a:t>Supports the entry of new market players and business models</a:t>
            </a:r>
          </a:p>
          <a:p>
            <a:pPr lvl="1">
              <a:spcBef>
                <a:spcPts val="400"/>
              </a:spcBef>
            </a:pPr>
            <a:r>
              <a:rPr lang="en-US" dirty="0"/>
              <a:t>Increases competition for customers leading to improved products and services</a:t>
            </a:r>
          </a:p>
          <a:p>
            <a:pPr lvl="1">
              <a:spcBef>
                <a:spcPts val="400"/>
              </a:spcBef>
            </a:pPr>
            <a:r>
              <a:rPr lang="en-US" dirty="0"/>
              <a:t>Allows the use of customer financial data to offer personalized products and services</a:t>
            </a:r>
          </a:p>
          <a:p>
            <a:pPr marL="0" indent="0">
              <a:spcBef>
                <a:spcPts val="400"/>
              </a:spcBef>
              <a:buNone/>
            </a:pPr>
            <a:endParaRPr lang="en-US" dirty="0"/>
          </a:p>
          <a:p>
            <a:pPr marL="0" indent="0">
              <a:spcBef>
                <a:spcPts val="400"/>
              </a:spcBef>
              <a:buNone/>
            </a:pPr>
            <a:r>
              <a:rPr lang="en-US" dirty="0"/>
              <a:t>As shown in the box to the right, the simplification of data sharing is performed “on top” of existing financial flows, engendering new vocabulary, roles and activities. </a:t>
            </a:r>
          </a:p>
          <a:p>
            <a:pPr lvl="1">
              <a:spcBef>
                <a:spcPts val="400"/>
              </a:spcBef>
            </a:pPr>
            <a:endParaRPr lang="en-US" dirty="0"/>
          </a:p>
          <a:p>
            <a:pPr>
              <a:spcBef>
                <a:spcPts val="400"/>
              </a:spcBef>
            </a:pPr>
            <a:endParaRPr lang="en-US" dirty="0"/>
          </a:p>
          <a:p>
            <a:pPr>
              <a:spcBef>
                <a:spcPts val="400"/>
              </a:spcBef>
            </a:pPr>
            <a:endParaRPr lang="en-US" dirty="0"/>
          </a:p>
        </p:txBody>
      </p:sp>
      <p:sp>
        <p:nvSpPr>
          <p:cNvPr id="6" name="Slide Number Placeholder 5">
            <a:extLst>
              <a:ext uri="{FF2B5EF4-FFF2-40B4-BE49-F238E27FC236}">
                <a16:creationId xmlns:a16="http://schemas.microsoft.com/office/drawing/2014/main" id="{A661F7F7-A29F-5441-8CA4-5D5BA8B8B378}"/>
              </a:ext>
            </a:extLst>
          </p:cNvPr>
          <p:cNvSpPr>
            <a:spLocks noGrp="1"/>
          </p:cNvSpPr>
          <p:nvPr>
            <p:ph type="sldNum" sz="quarter" idx="4"/>
          </p:nvPr>
        </p:nvSpPr>
        <p:spPr/>
        <p:txBody>
          <a:bodyPr/>
          <a:lstStyle/>
          <a:p>
            <a:fld id="{097F3099-CFFF-D54D-B818-93F1AB56C116}" type="slidenum">
              <a:rPr lang="en-US" smtClean="0"/>
              <a:pPr/>
              <a:t>3</a:t>
            </a:fld>
            <a:endParaRPr lang="en-US" dirty="0"/>
          </a:p>
        </p:txBody>
      </p:sp>
      <p:sp>
        <p:nvSpPr>
          <p:cNvPr id="10" name="Text Placeholder 9">
            <a:extLst>
              <a:ext uri="{FF2B5EF4-FFF2-40B4-BE49-F238E27FC236}">
                <a16:creationId xmlns:a16="http://schemas.microsoft.com/office/drawing/2014/main" id="{27872DE8-03D2-E6F9-14E3-921715AAEEB8}"/>
              </a:ext>
            </a:extLst>
          </p:cNvPr>
          <p:cNvSpPr>
            <a:spLocks noGrp="1"/>
          </p:cNvSpPr>
          <p:nvPr>
            <p:ph type="body" idx="28"/>
          </p:nvPr>
        </p:nvSpPr>
        <p:spPr/>
        <p:txBody>
          <a:bodyPr/>
          <a:lstStyle/>
          <a:p>
            <a:endParaRPr lang="en-US"/>
          </a:p>
        </p:txBody>
      </p:sp>
      <p:sp>
        <p:nvSpPr>
          <p:cNvPr id="5" name="Rectangle 4">
            <a:extLst>
              <a:ext uri="{FF2B5EF4-FFF2-40B4-BE49-F238E27FC236}">
                <a16:creationId xmlns:a16="http://schemas.microsoft.com/office/drawing/2014/main" id="{EDA1EC6E-3F70-90BC-A678-5D4BE0A287F3}"/>
              </a:ext>
            </a:extLst>
          </p:cNvPr>
          <p:cNvSpPr/>
          <p:nvPr/>
        </p:nvSpPr>
        <p:spPr>
          <a:xfrm>
            <a:off x="7447547" y="1433179"/>
            <a:ext cx="4134853" cy="4836306"/>
          </a:xfrm>
          <a:prstGeom prst="rect">
            <a:avLst/>
          </a:prstGeom>
          <a:solidFill>
            <a:schemeClr val="accent3">
              <a:lumMod val="20000"/>
              <a:lumOff val="80000"/>
            </a:schemeClr>
          </a:solidFill>
          <a:ln w="127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a:spcBef>
                <a:spcPts val="2400"/>
              </a:spcBef>
            </a:pPr>
            <a:r>
              <a:rPr lang="en-US" sz="1400" b="1" dirty="0">
                <a:solidFill>
                  <a:schemeClr val="tx2">
                    <a:lumMod val="75000"/>
                  </a:schemeClr>
                </a:solidFill>
                <a:latin typeface="Avenir Book" panose="02000503020000020003" pitchFamily="2" charset="0"/>
              </a:rPr>
              <a:t>Payment Initiation: </a:t>
            </a:r>
            <a:r>
              <a:rPr lang="en-US" sz="1400" dirty="0">
                <a:solidFill>
                  <a:schemeClr val="tx2">
                    <a:lumMod val="75000"/>
                  </a:schemeClr>
                </a:solidFill>
                <a:latin typeface="Avenir Book" panose="02000503020000020003" pitchFamily="2" charset="0"/>
              </a:rPr>
              <a:t>The first step of a transaction which begins the payment messaging</a:t>
            </a:r>
          </a:p>
          <a:p>
            <a:pPr>
              <a:spcBef>
                <a:spcPts val="2400"/>
              </a:spcBef>
            </a:pPr>
            <a:r>
              <a:rPr lang="en-US" sz="1400" b="1" dirty="0">
                <a:solidFill>
                  <a:schemeClr val="tx2">
                    <a:lumMod val="75000"/>
                  </a:schemeClr>
                </a:solidFill>
                <a:latin typeface="Avenir Book" panose="02000503020000020003" pitchFamily="2" charset="0"/>
              </a:rPr>
              <a:t>Third-Parties: </a:t>
            </a:r>
            <a:r>
              <a:rPr lang="en-US" sz="1400" dirty="0">
                <a:solidFill>
                  <a:schemeClr val="tx2">
                    <a:lumMod val="75000"/>
                  </a:schemeClr>
                </a:solidFill>
                <a:latin typeface="Avenir Book" panose="02000503020000020003" pitchFamily="2" charset="0"/>
              </a:rPr>
              <a:t>Entities which provide a payment service (e.g., the customer experience interface used to initiate payments from a Payor’s account), but which do not hold the funds in that customer’s account. Common names include: Payment Initiation Service Providers (PISPs), Third-Party App Providers (TPAP), Third-Party Providers (TPP), Payment Transaction Initiator, and more</a:t>
            </a:r>
          </a:p>
          <a:p>
            <a:pPr>
              <a:spcBef>
                <a:spcPts val="2400"/>
              </a:spcBef>
            </a:pPr>
            <a:r>
              <a:rPr lang="en-US" sz="1400" b="1" dirty="0">
                <a:solidFill>
                  <a:schemeClr val="tx2">
                    <a:lumMod val="75000"/>
                  </a:schemeClr>
                </a:solidFill>
                <a:latin typeface="Avenir Book" panose="02000503020000020003" pitchFamily="2" charset="0"/>
              </a:rPr>
              <a:t>Third-Party Payment Initiation:  </a:t>
            </a:r>
            <a:r>
              <a:rPr lang="en-US" sz="1400" dirty="0">
                <a:solidFill>
                  <a:schemeClr val="tx2">
                    <a:lumMod val="75000"/>
                  </a:schemeClr>
                </a:solidFill>
                <a:latin typeface="Avenir Book" panose="02000503020000020003" pitchFamily="2" charset="0"/>
              </a:rPr>
              <a:t>The ability for a third-party, with the Payor’s consent, to initiate a Push transfer of funds from the Payor’s account, while a different participant holds the funds in the Payor’s account</a:t>
            </a:r>
          </a:p>
        </p:txBody>
      </p:sp>
      <p:sp>
        <p:nvSpPr>
          <p:cNvPr id="8" name="TextBox 7">
            <a:extLst>
              <a:ext uri="{FF2B5EF4-FFF2-40B4-BE49-F238E27FC236}">
                <a16:creationId xmlns:a16="http://schemas.microsoft.com/office/drawing/2014/main" id="{4246CE0A-9C41-FCB5-C2AA-E0C0D4EB3105}"/>
              </a:ext>
            </a:extLst>
          </p:cNvPr>
          <p:cNvSpPr txBox="1"/>
          <p:nvPr/>
        </p:nvSpPr>
        <p:spPr>
          <a:xfrm>
            <a:off x="609600" y="6100208"/>
            <a:ext cx="6320589" cy="338554"/>
          </a:xfrm>
          <a:prstGeom prst="rect">
            <a:avLst/>
          </a:prstGeom>
          <a:noFill/>
        </p:spPr>
        <p:txBody>
          <a:bodyPr wrap="square" lIns="0" tIns="0" rIns="0" bIns="0" rtlCol="0">
            <a:spAutoFit/>
          </a:bodyPr>
          <a:lstStyle/>
          <a:p>
            <a:pPr marL="0" indent="0">
              <a:buNone/>
            </a:pPr>
            <a:r>
              <a:rPr lang="en-US" sz="1100" dirty="0">
                <a:solidFill>
                  <a:schemeClr val="tx2"/>
                </a:solidFill>
                <a:latin typeface="Avenir Book" panose="02000503020000020003" pitchFamily="2" charset="0"/>
              </a:rPr>
              <a:t>Note: Payment initiation is different from a Request for Payment (</a:t>
            </a:r>
            <a:r>
              <a:rPr lang="en-US" sz="1100" dirty="0" err="1">
                <a:solidFill>
                  <a:schemeClr val="tx2"/>
                </a:solidFill>
                <a:latin typeface="Avenir Book" panose="02000503020000020003" pitchFamily="2" charset="0"/>
              </a:rPr>
              <a:t>RfP</a:t>
            </a:r>
            <a:r>
              <a:rPr lang="en-US" sz="1100" dirty="0">
                <a:solidFill>
                  <a:schemeClr val="tx2"/>
                </a:solidFill>
                <a:latin typeface="Avenir Book" panose="02000503020000020003" pitchFamily="2" charset="0"/>
              </a:rPr>
              <a:t>). A </a:t>
            </a:r>
            <a:r>
              <a:rPr lang="en-US" sz="1100" dirty="0" err="1">
                <a:solidFill>
                  <a:schemeClr val="tx2"/>
                </a:solidFill>
                <a:latin typeface="Avenir Book" panose="02000503020000020003" pitchFamily="2" charset="0"/>
              </a:rPr>
              <a:t>RfP</a:t>
            </a:r>
            <a:r>
              <a:rPr lang="en-US" sz="1100" dirty="0">
                <a:solidFill>
                  <a:schemeClr val="tx2"/>
                </a:solidFill>
                <a:latin typeface="Avenir Book" panose="02000503020000020003" pitchFamily="2" charset="0"/>
              </a:rPr>
              <a:t> is a non-financial message sent from the Payee to the Payor, and is a request to the Payor to Push funds to the Payee. </a:t>
            </a:r>
          </a:p>
        </p:txBody>
      </p:sp>
    </p:spTree>
    <p:extLst>
      <p:ext uri="{BB962C8B-B14F-4D97-AF65-F5344CB8AC3E}">
        <p14:creationId xmlns:p14="http://schemas.microsoft.com/office/powerpoint/2010/main" val="1877464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10C27-36F7-1D14-984B-61246BA361BD}"/>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D568D42A-626C-3E84-2529-387996D2133E}"/>
              </a:ext>
            </a:extLst>
          </p:cNvPr>
          <p:cNvSpPr>
            <a:spLocks noGrp="1"/>
          </p:cNvSpPr>
          <p:nvPr>
            <p:ph type="body" sz="quarter" idx="11"/>
          </p:nvPr>
        </p:nvSpPr>
        <p:spPr/>
        <p:txBody>
          <a:bodyPr/>
          <a:lstStyle/>
          <a:p>
            <a:r>
              <a:rPr lang="en-US" sz="6000" dirty="0"/>
              <a:t>Spotlight on Australia’s </a:t>
            </a:r>
            <a:r>
              <a:rPr lang="en-US" sz="6000" dirty="0" err="1"/>
              <a:t>PayTo</a:t>
            </a:r>
            <a:endParaRPr lang="en-US" sz="6000" dirty="0"/>
          </a:p>
        </p:txBody>
      </p:sp>
    </p:spTree>
    <p:extLst>
      <p:ext uri="{BB962C8B-B14F-4D97-AF65-F5344CB8AC3E}">
        <p14:creationId xmlns:p14="http://schemas.microsoft.com/office/powerpoint/2010/main" val="197679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90D6C-1B11-B716-D109-073CCF4407E7}"/>
              </a:ext>
            </a:extLst>
          </p:cNvPr>
          <p:cNvSpPr>
            <a:spLocks noGrp="1"/>
          </p:cNvSpPr>
          <p:nvPr>
            <p:ph type="title"/>
          </p:nvPr>
        </p:nvSpPr>
        <p:spPr/>
        <p:txBody>
          <a:bodyPr/>
          <a:lstStyle/>
          <a:p>
            <a:r>
              <a:rPr lang="en-US" dirty="0"/>
              <a:t>Overview of NPP and Open Banking Regulation in Australia</a:t>
            </a:r>
            <a:endParaRPr lang="en-US" strike="sngStrike" dirty="0"/>
          </a:p>
        </p:txBody>
      </p:sp>
      <p:sp>
        <p:nvSpPr>
          <p:cNvPr id="5" name="Content Placeholder 4">
            <a:extLst>
              <a:ext uri="{FF2B5EF4-FFF2-40B4-BE49-F238E27FC236}">
                <a16:creationId xmlns:a16="http://schemas.microsoft.com/office/drawing/2014/main" id="{C7EC4652-AA34-6A62-77DC-9BD39991D5E1}"/>
              </a:ext>
            </a:extLst>
          </p:cNvPr>
          <p:cNvSpPr>
            <a:spLocks noGrp="1"/>
          </p:cNvSpPr>
          <p:nvPr>
            <p:ph sz="quarter" idx="10"/>
          </p:nvPr>
        </p:nvSpPr>
        <p:spPr>
          <a:xfrm>
            <a:off x="609600" y="1596231"/>
            <a:ext cx="10972800" cy="4578938"/>
          </a:xfrm>
        </p:spPr>
        <p:txBody>
          <a:bodyPr/>
          <a:lstStyle/>
          <a:p>
            <a:pPr marL="0" indent="0">
              <a:buNone/>
            </a:pPr>
            <a:r>
              <a:rPr lang="en-US" dirty="0"/>
              <a:t>In Australia, payment initiation services are offered by third parties and DFSPs through </a:t>
            </a:r>
            <a:r>
              <a:rPr lang="en-US" dirty="0" err="1"/>
              <a:t>PayTo</a:t>
            </a:r>
            <a:r>
              <a:rPr lang="en-US" dirty="0"/>
              <a:t> in Australia’s instant payments system, New Payments Platform (NPP). Australia’s Consumer Data Right (CDR) regulation currently enables data sharing but does not yet cover payment initiation</a:t>
            </a:r>
            <a:r>
              <a:rPr lang="en-US" i="1" dirty="0"/>
              <a:t>. </a:t>
            </a:r>
            <a:r>
              <a:rPr lang="en-US" dirty="0"/>
              <a:t>Impending regulation, referred to as </a:t>
            </a:r>
            <a:r>
              <a:rPr lang="en-US" i="1" dirty="0"/>
              <a:t>Action Initiation</a:t>
            </a:r>
            <a:r>
              <a:rPr lang="en-US" dirty="0"/>
              <a:t>, is in progress that will formally enable payment initiation.</a:t>
            </a:r>
          </a:p>
          <a:p>
            <a:r>
              <a:rPr lang="en-US" b="1" dirty="0"/>
              <a:t>Scheme: NPP was developed in response to the Reserve Bank of Australia’s (RBA) strategic objectives for payments systems in Australia, which set the broad direction for the payments industry. </a:t>
            </a:r>
            <a:r>
              <a:rPr lang="en-US" dirty="0"/>
              <a:t>NPP was launched in February 2018, and is owned and operated by NPP Australia, a subsidiary of Australia Payments Plus. NPP is regulated by RBA.</a:t>
            </a:r>
            <a:endParaRPr lang="en-US" strike="sngStrike" dirty="0"/>
          </a:p>
          <a:p>
            <a:r>
              <a:rPr lang="en-US" b="1" dirty="0"/>
              <a:t>Open Banking Regulation: </a:t>
            </a:r>
            <a:r>
              <a:rPr lang="en-US" dirty="0"/>
              <a:t>Enacted in 2019, CDR is framework for consumer data portability in Australia. The framework is being implemented on a sector-by-sector basis, initially focusing on the banking industry, followed by the energy industry and non-bank lending.</a:t>
            </a:r>
          </a:p>
          <a:p>
            <a:pPr lvl="1"/>
            <a:r>
              <a:rPr lang="en-US" dirty="0"/>
              <a:t>CDR authorizes </a:t>
            </a:r>
            <a:r>
              <a:rPr lang="en-US" b="1" dirty="0"/>
              <a:t>secure access to data by trusted and accredited third parties</a:t>
            </a:r>
            <a:r>
              <a:rPr lang="en-US" dirty="0"/>
              <a:t>. CDR also </a:t>
            </a:r>
            <a:r>
              <a:rPr lang="en-US" b="1" dirty="0"/>
              <a:t>requires businesses (data holders) to provide public access to information on specified products they have on offer</a:t>
            </a:r>
          </a:p>
          <a:p>
            <a:pPr lvl="1"/>
            <a:r>
              <a:rPr lang="en-US" b="1" dirty="0"/>
              <a:t>The Australian Government is currently drafting legislation to enable payment initiation (referred to as Action Initiation in Australia) in CDR to empower consumers to permit a service provider to initiate actions on their behalf</a:t>
            </a:r>
          </a:p>
          <a:p>
            <a:pPr lvl="1"/>
            <a:endParaRPr lang="en-US" b="1" dirty="0"/>
          </a:p>
        </p:txBody>
      </p:sp>
      <p:sp>
        <p:nvSpPr>
          <p:cNvPr id="6" name="Text Placeholder 5">
            <a:extLst>
              <a:ext uri="{FF2B5EF4-FFF2-40B4-BE49-F238E27FC236}">
                <a16:creationId xmlns:a16="http://schemas.microsoft.com/office/drawing/2014/main" id="{1B3A661B-0BF5-FFD2-0FC8-DFD1A8F66927}"/>
              </a:ext>
            </a:extLst>
          </p:cNvPr>
          <p:cNvSpPr>
            <a:spLocks noGrp="1"/>
          </p:cNvSpPr>
          <p:nvPr>
            <p:ph type="body" idx="28"/>
          </p:nvPr>
        </p:nvSpPr>
        <p:spPr/>
        <p:txBody>
          <a:bodyPr/>
          <a:lstStyle/>
          <a:p>
            <a:endParaRPr lang="en-US"/>
          </a:p>
        </p:txBody>
      </p:sp>
      <p:sp>
        <p:nvSpPr>
          <p:cNvPr id="13" name="Slide Number Placeholder 12">
            <a:extLst>
              <a:ext uri="{FF2B5EF4-FFF2-40B4-BE49-F238E27FC236}">
                <a16:creationId xmlns:a16="http://schemas.microsoft.com/office/drawing/2014/main" id="{0D5ED24C-73A0-7F09-465D-665C60D5AFFA}"/>
              </a:ext>
            </a:extLst>
          </p:cNvPr>
          <p:cNvSpPr>
            <a:spLocks noGrp="1"/>
          </p:cNvSpPr>
          <p:nvPr>
            <p:ph type="sldNum" sz="quarter" idx="4"/>
          </p:nvPr>
        </p:nvSpPr>
        <p:spPr/>
        <p:txBody>
          <a:bodyPr/>
          <a:lstStyle/>
          <a:p>
            <a:fld id="{097F3099-CFFF-D54D-B818-93F1AB56C116}" type="slidenum">
              <a:rPr lang="en-US" smtClean="0"/>
              <a:pPr/>
              <a:t>31</a:t>
            </a:fld>
            <a:endParaRPr lang="en-US" dirty="0"/>
          </a:p>
        </p:txBody>
      </p:sp>
      <p:sp>
        <p:nvSpPr>
          <p:cNvPr id="18" name="TextBox 17">
            <a:extLst>
              <a:ext uri="{FF2B5EF4-FFF2-40B4-BE49-F238E27FC236}">
                <a16:creationId xmlns:a16="http://schemas.microsoft.com/office/drawing/2014/main" id="{647681E0-2419-0DED-30E8-447080DA3C7B}"/>
              </a:ext>
            </a:extLst>
          </p:cNvPr>
          <p:cNvSpPr txBox="1"/>
          <p:nvPr/>
        </p:nvSpPr>
        <p:spPr>
          <a:xfrm>
            <a:off x="1890793" y="6482257"/>
            <a:ext cx="4894471" cy="211468"/>
          </a:xfrm>
          <a:prstGeom prst="rect">
            <a:avLst/>
          </a:prstGeom>
          <a:noFill/>
        </p:spPr>
        <p:txBody>
          <a:bodyPr wrap="square" lIns="0" tIns="0" rIns="0" bIns="0" rtlCol="0">
            <a:spAutoFit/>
          </a:bodyPr>
          <a:lstStyle/>
          <a:p>
            <a:pPr>
              <a:lnSpc>
                <a:spcPct val="120000"/>
              </a:lnSpc>
            </a:pPr>
            <a:r>
              <a:rPr lang="en-US" sz="1200" dirty="0">
                <a:solidFill>
                  <a:schemeClr val="tx2"/>
                </a:solidFill>
                <a:latin typeface="Avenir Book" panose="02000503020000020003" pitchFamily="2" charset="0"/>
              </a:rPr>
              <a:t>Source: </a:t>
            </a:r>
            <a:r>
              <a:rPr lang="en-US" sz="1200" dirty="0" err="1">
                <a:solidFill>
                  <a:schemeClr val="tx2"/>
                </a:solidFill>
                <a:latin typeface="Avenir Book" panose="02000503020000020003" pitchFamily="2" charset="0"/>
              </a:rPr>
              <a:t>CDR.gov</a:t>
            </a:r>
            <a:r>
              <a:rPr lang="en-US" sz="1200" dirty="0">
                <a:solidFill>
                  <a:schemeClr val="tx2"/>
                </a:solidFill>
                <a:latin typeface="Avenir Book" panose="02000503020000020003" pitchFamily="2" charset="0"/>
              </a:rPr>
              <a:t>, ACCC, NPP Australia, RBA</a:t>
            </a:r>
            <a:endParaRPr lang="en-US" sz="1200" dirty="0">
              <a:solidFill>
                <a:schemeClr val="tx2"/>
              </a:solidFill>
              <a:highlight>
                <a:srgbClr val="FFFF00"/>
              </a:highlight>
              <a:latin typeface="Avenir Book" panose="02000503020000020003" pitchFamily="2" charset="0"/>
            </a:endParaRPr>
          </a:p>
        </p:txBody>
      </p:sp>
    </p:spTree>
    <p:extLst>
      <p:ext uri="{BB962C8B-B14F-4D97-AF65-F5344CB8AC3E}">
        <p14:creationId xmlns:p14="http://schemas.microsoft.com/office/powerpoint/2010/main" val="838044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1EBA-5E99-6CA8-1EEA-6D9DC5A3E7B2}"/>
              </a:ext>
            </a:extLst>
          </p:cNvPr>
          <p:cNvSpPr>
            <a:spLocks noGrp="1"/>
          </p:cNvSpPr>
          <p:nvPr>
            <p:ph type="title"/>
          </p:nvPr>
        </p:nvSpPr>
        <p:spPr/>
        <p:txBody>
          <a:bodyPr/>
          <a:lstStyle/>
          <a:p>
            <a:r>
              <a:rPr lang="en-US" dirty="0" err="1"/>
              <a:t>PayTo</a:t>
            </a:r>
            <a:r>
              <a:rPr lang="en-US" dirty="0"/>
              <a:t> enables authorized third parties, such as merchants, billers and payment service providers, to initiate payments from customers’ accounts</a:t>
            </a:r>
          </a:p>
        </p:txBody>
      </p:sp>
      <p:sp>
        <p:nvSpPr>
          <p:cNvPr id="3" name="Content Placeholder 2">
            <a:extLst>
              <a:ext uri="{FF2B5EF4-FFF2-40B4-BE49-F238E27FC236}">
                <a16:creationId xmlns:a16="http://schemas.microsoft.com/office/drawing/2014/main" id="{58D25280-D39B-C43C-F959-088E73D82928}"/>
              </a:ext>
            </a:extLst>
          </p:cNvPr>
          <p:cNvSpPr>
            <a:spLocks noGrp="1"/>
          </p:cNvSpPr>
          <p:nvPr>
            <p:ph sz="quarter" idx="10"/>
          </p:nvPr>
        </p:nvSpPr>
        <p:spPr>
          <a:xfrm>
            <a:off x="609601" y="1751216"/>
            <a:ext cx="10972798" cy="1088095"/>
          </a:xfrm>
        </p:spPr>
        <p:txBody>
          <a:bodyPr/>
          <a:lstStyle/>
          <a:p>
            <a:pPr marL="0" indent="0">
              <a:buNone/>
            </a:pPr>
            <a:r>
              <a:rPr lang="en-US" b="1" dirty="0" err="1"/>
              <a:t>PayTo</a:t>
            </a:r>
            <a:r>
              <a:rPr lang="en-US" dirty="0"/>
              <a:t>, formerly known as Mandated Payments Service, is NPP’s service (launched in June 2022) that enables customers to </a:t>
            </a:r>
            <a:r>
              <a:rPr lang="en-US" b="1" dirty="0"/>
              <a:t>authorize third parties to initiate payments from their bank accounts using NPP.</a:t>
            </a:r>
            <a:r>
              <a:rPr lang="en-US" dirty="0"/>
              <a:t> This capability is governed by a rules framework and liability model, and provides the Australian market with a broad, scalable approach to a third-party payment initiation for instant payments. </a:t>
            </a:r>
          </a:p>
        </p:txBody>
      </p:sp>
      <p:sp>
        <p:nvSpPr>
          <p:cNvPr id="4" name="Text Placeholder 3">
            <a:extLst>
              <a:ext uri="{FF2B5EF4-FFF2-40B4-BE49-F238E27FC236}">
                <a16:creationId xmlns:a16="http://schemas.microsoft.com/office/drawing/2014/main" id="{D4D1FA3E-2B00-9EDE-5179-0137DBE1EE88}"/>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378D549A-9FD2-5AC4-43DC-56DA620F9CD6}"/>
              </a:ext>
            </a:extLst>
          </p:cNvPr>
          <p:cNvSpPr>
            <a:spLocks noGrp="1"/>
          </p:cNvSpPr>
          <p:nvPr>
            <p:ph type="sldNum" sz="quarter" idx="4"/>
          </p:nvPr>
        </p:nvSpPr>
        <p:spPr/>
        <p:txBody>
          <a:bodyPr/>
          <a:lstStyle/>
          <a:p>
            <a:fld id="{097F3099-CFFF-D54D-B818-93F1AB56C116}" type="slidenum">
              <a:rPr lang="en-US" smtClean="0"/>
              <a:pPr/>
              <a:t>32</a:t>
            </a:fld>
            <a:endParaRPr lang="en-US" dirty="0"/>
          </a:p>
        </p:txBody>
      </p:sp>
      <p:sp>
        <p:nvSpPr>
          <p:cNvPr id="10" name="TextBox 9">
            <a:extLst>
              <a:ext uri="{FF2B5EF4-FFF2-40B4-BE49-F238E27FC236}">
                <a16:creationId xmlns:a16="http://schemas.microsoft.com/office/drawing/2014/main" id="{2813E190-AE04-C6C8-F494-E987B69D5982}"/>
              </a:ext>
            </a:extLst>
          </p:cNvPr>
          <p:cNvSpPr txBox="1"/>
          <p:nvPr/>
        </p:nvSpPr>
        <p:spPr>
          <a:xfrm>
            <a:off x="5855702" y="4593265"/>
            <a:ext cx="5601728" cy="1074397"/>
          </a:xfrm>
          <a:prstGeom prst="rect">
            <a:avLst/>
          </a:prstGeom>
          <a:solidFill>
            <a:schemeClr val="accent2"/>
          </a:solidFill>
        </p:spPr>
        <p:txBody>
          <a:bodyPr wrap="square" lIns="274320" tIns="45720" rIns="274320" bIns="45720" rtlCol="0">
            <a:spAutoFit/>
          </a:bodyPr>
          <a:lstStyle/>
          <a:p>
            <a:pPr algn="ctr">
              <a:lnSpc>
                <a:spcPct val="120000"/>
              </a:lnSpc>
            </a:pPr>
            <a:r>
              <a:rPr lang="en-US" dirty="0">
                <a:solidFill>
                  <a:schemeClr val="bg1"/>
                </a:solidFill>
                <a:latin typeface="Avenir Book" panose="02000503020000020003" pitchFamily="2" charset="0"/>
              </a:rPr>
              <a:t>In effect, the end-user, through </a:t>
            </a:r>
            <a:r>
              <a:rPr lang="en-US" dirty="0" err="1">
                <a:solidFill>
                  <a:schemeClr val="bg1"/>
                </a:solidFill>
                <a:latin typeface="Avenir Book" panose="02000503020000020003" pitchFamily="2" charset="0"/>
              </a:rPr>
              <a:t>PayTo</a:t>
            </a:r>
            <a:r>
              <a:rPr lang="en-US" dirty="0">
                <a:solidFill>
                  <a:schemeClr val="bg1"/>
                </a:solidFill>
                <a:latin typeface="Avenir Book" panose="02000503020000020003" pitchFamily="2" charset="0"/>
              </a:rPr>
              <a:t>, delegates the ability to make a push payment from their account in NPP to a third-party</a:t>
            </a:r>
          </a:p>
        </p:txBody>
      </p:sp>
      <p:pic>
        <p:nvPicPr>
          <p:cNvPr id="1026" name="Picture 2" descr="Introducing PayTo | Australian Mutual Bank">
            <a:extLst>
              <a:ext uri="{FF2B5EF4-FFF2-40B4-BE49-F238E27FC236}">
                <a16:creationId xmlns:a16="http://schemas.microsoft.com/office/drawing/2014/main" id="{E98F5254-B8C3-2AB0-07DC-83E10551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249" y="3130555"/>
            <a:ext cx="2144635" cy="10133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014F0EA-1582-09E4-DBDD-8C64974DB3E6}"/>
              </a:ext>
            </a:extLst>
          </p:cNvPr>
          <p:cNvSpPr txBox="1"/>
          <p:nvPr/>
        </p:nvSpPr>
        <p:spPr>
          <a:xfrm>
            <a:off x="1890793" y="6482257"/>
            <a:ext cx="3481307" cy="211468"/>
          </a:xfrm>
          <a:prstGeom prst="rect">
            <a:avLst/>
          </a:prstGeom>
          <a:noFill/>
        </p:spPr>
        <p:txBody>
          <a:bodyPr wrap="square" lIns="0" tIns="0" rIns="0" bIns="0" rtlCol="0">
            <a:spAutoFit/>
          </a:bodyPr>
          <a:lstStyle/>
          <a:p>
            <a:pPr>
              <a:lnSpc>
                <a:spcPct val="120000"/>
              </a:lnSpc>
            </a:pPr>
            <a:r>
              <a:rPr lang="en-US" sz="1200" dirty="0">
                <a:solidFill>
                  <a:schemeClr val="tx2"/>
                </a:solidFill>
                <a:latin typeface="Avenir Book" panose="02000503020000020003" pitchFamily="2" charset="0"/>
              </a:rPr>
              <a:t>Source: NPP Australia</a:t>
            </a:r>
            <a:endParaRPr lang="en-US" sz="1200" dirty="0">
              <a:solidFill>
                <a:schemeClr val="tx2"/>
              </a:solidFill>
              <a:highlight>
                <a:srgbClr val="FFFF00"/>
              </a:highlight>
              <a:latin typeface="Avenir Book" panose="02000503020000020003" pitchFamily="2" charset="0"/>
            </a:endParaRPr>
          </a:p>
        </p:txBody>
      </p:sp>
      <p:sp>
        <p:nvSpPr>
          <p:cNvPr id="5" name="Content Placeholder 2">
            <a:extLst>
              <a:ext uri="{FF2B5EF4-FFF2-40B4-BE49-F238E27FC236}">
                <a16:creationId xmlns:a16="http://schemas.microsoft.com/office/drawing/2014/main" id="{9FA32756-1866-17ED-EDBA-F11EC20BE628}"/>
              </a:ext>
            </a:extLst>
          </p:cNvPr>
          <p:cNvSpPr txBox="1">
            <a:spLocks/>
          </p:cNvSpPr>
          <p:nvPr/>
        </p:nvSpPr>
        <p:spPr>
          <a:xfrm>
            <a:off x="609600" y="3085918"/>
            <a:ext cx="5741773" cy="2392009"/>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buFont typeface="Arial" panose="020B0604020202020204" pitchFamily="34" charset="0"/>
              <a:buNone/>
            </a:pPr>
            <a:r>
              <a:rPr lang="en-US" b="1" dirty="0"/>
              <a:t>Benefits for businesses:</a:t>
            </a:r>
          </a:p>
          <a:p>
            <a:pPr>
              <a:spcBef>
                <a:spcPts val="0"/>
              </a:spcBef>
            </a:pPr>
            <a:r>
              <a:rPr lang="en-US" dirty="0"/>
              <a:t>Real-time account validation, verification of funds and notification of payment outcomes</a:t>
            </a:r>
          </a:p>
          <a:p>
            <a:pPr>
              <a:spcBef>
                <a:spcPts val="0"/>
              </a:spcBef>
            </a:pPr>
            <a:r>
              <a:rPr lang="en-US" dirty="0"/>
              <a:t>Notification of changes to a </a:t>
            </a:r>
            <a:r>
              <a:rPr lang="en-US" dirty="0" err="1"/>
              <a:t>PayTo</a:t>
            </a:r>
            <a:r>
              <a:rPr lang="en-US" dirty="0"/>
              <a:t> agreement</a:t>
            </a:r>
          </a:p>
          <a:p>
            <a:pPr>
              <a:spcBef>
                <a:spcPts val="0"/>
              </a:spcBef>
            </a:pPr>
            <a:r>
              <a:rPr lang="en-US" dirty="0"/>
              <a:t>Safe storage of </a:t>
            </a:r>
            <a:r>
              <a:rPr lang="en-US" dirty="0" err="1"/>
              <a:t>PayTo</a:t>
            </a:r>
            <a:r>
              <a:rPr lang="en-US" dirty="0"/>
              <a:t> agreements</a:t>
            </a:r>
          </a:p>
          <a:p>
            <a:pPr marL="0" indent="0">
              <a:spcBef>
                <a:spcPts val="0"/>
              </a:spcBef>
              <a:buFont typeface="Arial" panose="020B0604020202020204" pitchFamily="34" charset="0"/>
              <a:buNone/>
            </a:pPr>
            <a:endParaRPr lang="en-US" dirty="0"/>
          </a:p>
          <a:p>
            <a:pPr marL="0" indent="0">
              <a:spcBef>
                <a:spcPts val="0"/>
              </a:spcBef>
              <a:buFont typeface="Arial" panose="020B0604020202020204" pitchFamily="34" charset="0"/>
              <a:buNone/>
            </a:pPr>
            <a:r>
              <a:rPr lang="en-US" b="1" dirty="0"/>
              <a:t>Benefits for consumers:</a:t>
            </a:r>
          </a:p>
          <a:p>
            <a:pPr>
              <a:spcBef>
                <a:spcPts val="0"/>
              </a:spcBef>
            </a:pPr>
            <a:r>
              <a:rPr lang="en-US" dirty="0"/>
              <a:t>Greater visibility and control over payments</a:t>
            </a:r>
          </a:p>
          <a:p>
            <a:pPr>
              <a:spcBef>
                <a:spcPts val="0"/>
              </a:spcBef>
            </a:pPr>
            <a:r>
              <a:rPr lang="en-US" dirty="0"/>
              <a:t>View of all </a:t>
            </a:r>
            <a:r>
              <a:rPr lang="en-US" dirty="0" err="1"/>
              <a:t>PayTo</a:t>
            </a:r>
            <a:r>
              <a:rPr lang="en-US" dirty="0"/>
              <a:t> agreements in one place</a:t>
            </a:r>
          </a:p>
          <a:p>
            <a:pPr>
              <a:spcBef>
                <a:spcPts val="0"/>
              </a:spcBef>
            </a:pPr>
            <a:r>
              <a:rPr lang="en-US" dirty="0"/>
              <a:t>Optional use of an Alias</a:t>
            </a:r>
          </a:p>
        </p:txBody>
      </p:sp>
    </p:spTree>
    <p:extLst>
      <p:ext uri="{BB962C8B-B14F-4D97-AF65-F5344CB8AC3E}">
        <p14:creationId xmlns:p14="http://schemas.microsoft.com/office/powerpoint/2010/main" val="459692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1A44-7B0B-DEC7-7324-5CDDD8D1E720}"/>
              </a:ext>
            </a:extLst>
          </p:cNvPr>
          <p:cNvSpPr>
            <a:spLocks noGrp="1"/>
          </p:cNvSpPr>
          <p:nvPr>
            <p:ph type="title"/>
          </p:nvPr>
        </p:nvSpPr>
        <p:spPr/>
        <p:txBody>
          <a:bodyPr/>
          <a:lstStyle/>
          <a:p>
            <a:r>
              <a:rPr lang="en-US" dirty="0" err="1"/>
              <a:t>PayTo</a:t>
            </a:r>
            <a:r>
              <a:rPr lang="en-US" dirty="0"/>
              <a:t> is a consumer interface that enables end users to control all their provisioned NPP authorizations in one centralized place</a:t>
            </a:r>
          </a:p>
        </p:txBody>
      </p:sp>
      <p:sp>
        <p:nvSpPr>
          <p:cNvPr id="3" name="Content Placeholder 2">
            <a:extLst>
              <a:ext uri="{FF2B5EF4-FFF2-40B4-BE49-F238E27FC236}">
                <a16:creationId xmlns:a16="http://schemas.microsoft.com/office/drawing/2014/main" id="{8CF15E70-6C25-0764-DD9D-F1ED1E9C581D}"/>
              </a:ext>
            </a:extLst>
          </p:cNvPr>
          <p:cNvSpPr>
            <a:spLocks noGrp="1"/>
          </p:cNvSpPr>
          <p:nvPr>
            <p:ph sz="quarter" idx="10"/>
          </p:nvPr>
        </p:nvSpPr>
        <p:spPr>
          <a:xfrm>
            <a:off x="609600" y="1596231"/>
            <a:ext cx="8596184" cy="4578938"/>
          </a:xfrm>
        </p:spPr>
        <p:txBody>
          <a:bodyPr/>
          <a:lstStyle/>
          <a:p>
            <a:pPr marL="0" indent="0">
              <a:buNone/>
            </a:pPr>
            <a:r>
              <a:rPr lang="en-US" sz="1500" b="1" dirty="0" err="1"/>
              <a:t>PayTo</a:t>
            </a:r>
            <a:r>
              <a:rPr lang="en-US" sz="1500" b="1" dirty="0"/>
              <a:t> enables end users to: </a:t>
            </a:r>
          </a:p>
          <a:p>
            <a:r>
              <a:rPr lang="en-US" sz="1500" b="1" dirty="0">
                <a:latin typeface="Avenir Black" panose="02000503020000020003" pitchFamily="2" charset="0"/>
              </a:rPr>
              <a:t>Authorize, view, amend, pause, resume, cancel, and transfer the mandates they have given third parties </a:t>
            </a:r>
            <a:r>
              <a:rPr lang="en-US" sz="1500" dirty="0"/>
              <a:t>to initiate payments from their bank account</a:t>
            </a:r>
          </a:p>
          <a:p>
            <a:r>
              <a:rPr lang="en-US" sz="1500" dirty="0"/>
              <a:t>Move their mandate payment arrangements from one bank account to another at a different institution, increasing the visibility and control that customers have over payment arrangements</a:t>
            </a:r>
          </a:p>
        </p:txBody>
      </p:sp>
      <p:sp>
        <p:nvSpPr>
          <p:cNvPr id="4" name="Text Placeholder 3">
            <a:extLst>
              <a:ext uri="{FF2B5EF4-FFF2-40B4-BE49-F238E27FC236}">
                <a16:creationId xmlns:a16="http://schemas.microsoft.com/office/drawing/2014/main" id="{249B19FF-9D25-3754-7296-465CBFAB1DA5}"/>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AC4BBFFB-E559-21FC-3DB1-1B30B98C07B7}"/>
              </a:ext>
            </a:extLst>
          </p:cNvPr>
          <p:cNvSpPr>
            <a:spLocks noGrp="1"/>
          </p:cNvSpPr>
          <p:nvPr>
            <p:ph type="sldNum" sz="quarter" idx="4"/>
          </p:nvPr>
        </p:nvSpPr>
        <p:spPr/>
        <p:txBody>
          <a:bodyPr/>
          <a:lstStyle/>
          <a:p>
            <a:fld id="{097F3099-CFFF-D54D-B818-93F1AB56C116}" type="slidenum">
              <a:rPr lang="en-US" smtClean="0"/>
              <a:pPr/>
              <a:t>33</a:t>
            </a:fld>
            <a:endParaRPr lang="en-US" dirty="0"/>
          </a:p>
        </p:txBody>
      </p:sp>
      <p:pic>
        <p:nvPicPr>
          <p:cNvPr id="11" name="Picture 10">
            <a:extLst>
              <a:ext uri="{FF2B5EF4-FFF2-40B4-BE49-F238E27FC236}">
                <a16:creationId xmlns:a16="http://schemas.microsoft.com/office/drawing/2014/main" id="{6A371C29-9A98-6C14-92EF-D0ABE29C351B}"/>
              </a:ext>
            </a:extLst>
          </p:cNvPr>
          <p:cNvPicPr>
            <a:picLocks noChangeAspect="1"/>
          </p:cNvPicPr>
          <p:nvPr/>
        </p:nvPicPr>
        <p:blipFill>
          <a:blip r:embed="rId2"/>
          <a:stretch>
            <a:fillRect/>
          </a:stretch>
        </p:blipFill>
        <p:spPr>
          <a:xfrm>
            <a:off x="1073687" y="3150973"/>
            <a:ext cx="7668010" cy="3331284"/>
          </a:xfrm>
          <a:prstGeom prst="rect">
            <a:avLst/>
          </a:prstGeom>
        </p:spPr>
      </p:pic>
      <p:sp>
        <p:nvSpPr>
          <p:cNvPr id="8" name="TextBox 7">
            <a:extLst>
              <a:ext uri="{FF2B5EF4-FFF2-40B4-BE49-F238E27FC236}">
                <a16:creationId xmlns:a16="http://schemas.microsoft.com/office/drawing/2014/main" id="{AF822392-B6BA-0CBA-64A7-9BE5ABCD86F4}"/>
              </a:ext>
            </a:extLst>
          </p:cNvPr>
          <p:cNvSpPr txBox="1"/>
          <p:nvPr/>
        </p:nvSpPr>
        <p:spPr>
          <a:xfrm>
            <a:off x="9489988" y="1596231"/>
            <a:ext cx="2092411" cy="4642476"/>
          </a:xfrm>
          <a:prstGeom prst="rect">
            <a:avLst/>
          </a:prstGeom>
          <a:solidFill>
            <a:schemeClr val="bg1">
              <a:lumMod val="95000"/>
            </a:schemeClr>
          </a:solidFill>
        </p:spPr>
        <p:txBody>
          <a:bodyPr wrap="square" lIns="0" tIns="0" rIns="0" bIns="0" rtlCol="0">
            <a:noAutofit/>
          </a:bodyPr>
          <a:lstStyle/>
          <a:p>
            <a:pPr marL="0" indent="0">
              <a:spcBef>
                <a:spcPts val="600"/>
              </a:spcBef>
              <a:buNone/>
            </a:pPr>
            <a:r>
              <a:rPr lang="en-US" sz="1400" dirty="0">
                <a:solidFill>
                  <a:schemeClr val="tx2"/>
                </a:solidFill>
                <a:latin typeface="Avenir Book" panose="02000503020000020003" pitchFamily="2" charset="0"/>
              </a:rPr>
              <a:t>Use cases:</a:t>
            </a:r>
          </a:p>
          <a:p>
            <a:pPr marL="285750" indent="-285750">
              <a:spcBef>
                <a:spcPts val="600"/>
              </a:spcBef>
              <a:buFont typeface="Arial" panose="020B0604020202020204" pitchFamily="34" charset="0"/>
              <a:buChar char="•"/>
            </a:pPr>
            <a:r>
              <a:rPr lang="en-US" sz="1400" dirty="0">
                <a:solidFill>
                  <a:schemeClr val="tx2"/>
                </a:solidFill>
                <a:latin typeface="Avenir Book" panose="02000503020000020003" pitchFamily="2" charset="0"/>
              </a:rPr>
              <a:t>Scheduled, recurring payments, e.g. BNPL</a:t>
            </a:r>
          </a:p>
          <a:p>
            <a:pPr marL="285750" indent="-285750">
              <a:spcBef>
                <a:spcPts val="600"/>
              </a:spcBef>
              <a:buFont typeface="Arial" panose="020B0604020202020204" pitchFamily="34" charset="0"/>
              <a:buChar char="•"/>
            </a:pPr>
            <a:r>
              <a:rPr lang="en-US" sz="1400" dirty="0">
                <a:solidFill>
                  <a:schemeClr val="tx2"/>
                </a:solidFill>
                <a:latin typeface="Avenir Book" panose="02000503020000020003" pitchFamily="2" charset="0"/>
              </a:rPr>
              <a:t>Subscription services, e.g. streaming subscriptions</a:t>
            </a:r>
          </a:p>
          <a:p>
            <a:pPr marL="285750" indent="-285750">
              <a:spcBef>
                <a:spcPts val="600"/>
              </a:spcBef>
              <a:buFont typeface="Arial" panose="020B0604020202020204" pitchFamily="34" charset="0"/>
              <a:buChar char="•"/>
            </a:pPr>
            <a:r>
              <a:rPr lang="en-US" sz="1400" dirty="0">
                <a:solidFill>
                  <a:schemeClr val="tx2"/>
                </a:solidFill>
                <a:latin typeface="Avenir Book" panose="02000503020000020003" pitchFamily="2" charset="0"/>
              </a:rPr>
              <a:t>Services providers, e.g. payroll, accounts payable</a:t>
            </a:r>
          </a:p>
          <a:p>
            <a:pPr marL="285750" indent="-285750">
              <a:spcBef>
                <a:spcPts val="600"/>
              </a:spcBef>
              <a:buFont typeface="Arial" panose="020B0604020202020204" pitchFamily="34" charset="0"/>
              <a:buChar char="•"/>
            </a:pPr>
            <a:r>
              <a:rPr lang="en-US" sz="1400" dirty="0">
                <a:solidFill>
                  <a:schemeClr val="tx2"/>
                </a:solidFill>
                <a:latin typeface="Avenir Book" panose="02000503020000020003" pitchFamily="2" charset="0"/>
              </a:rPr>
              <a:t>Event or trigger based, e.g., e-invoicing or smart contracts</a:t>
            </a:r>
          </a:p>
          <a:p>
            <a:pPr marL="285750" indent="-285750">
              <a:spcBef>
                <a:spcPts val="600"/>
              </a:spcBef>
              <a:buFont typeface="Arial" panose="020B0604020202020204" pitchFamily="34" charset="0"/>
              <a:buChar char="•"/>
            </a:pPr>
            <a:r>
              <a:rPr lang="en-US" sz="1400" dirty="0">
                <a:solidFill>
                  <a:schemeClr val="tx2"/>
                </a:solidFill>
                <a:latin typeface="Avenir Book" panose="02000503020000020003" pitchFamily="2" charset="0"/>
              </a:rPr>
              <a:t>Ecommerce payments, e.g. online shopping</a:t>
            </a:r>
          </a:p>
          <a:p>
            <a:pPr marL="285750" indent="-285750">
              <a:spcBef>
                <a:spcPts val="600"/>
              </a:spcBef>
              <a:buFont typeface="Arial" panose="020B0604020202020204" pitchFamily="34" charset="0"/>
              <a:buChar char="•"/>
            </a:pPr>
            <a:r>
              <a:rPr lang="en-US" sz="1400" dirty="0">
                <a:solidFill>
                  <a:schemeClr val="tx2"/>
                </a:solidFill>
                <a:latin typeface="Avenir Book" panose="02000503020000020003" pitchFamily="2" charset="0"/>
              </a:rPr>
              <a:t>In-app payments</a:t>
            </a:r>
          </a:p>
          <a:p>
            <a:pPr marL="285750" indent="-285750">
              <a:spcBef>
                <a:spcPts val="600"/>
              </a:spcBef>
              <a:buFont typeface="Arial" panose="020B0604020202020204" pitchFamily="34" charset="0"/>
              <a:buChar char="•"/>
            </a:pPr>
            <a:r>
              <a:rPr lang="en-US" sz="1400" dirty="0">
                <a:solidFill>
                  <a:schemeClr val="tx2"/>
                </a:solidFill>
                <a:latin typeface="Avenir Book" panose="02000503020000020003" pitchFamily="2" charset="0"/>
              </a:rPr>
              <a:t>In-store payments</a:t>
            </a:r>
          </a:p>
          <a:p>
            <a:pPr marL="285750" indent="-285750">
              <a:spcBef>
                <a:spcPts val="600"/>
              </a:spcBef>
              <a:buFont typeface="Arial" panose="020B0604020202020204" pitchFamily="34" charset="0"/>
              <a:buChar char="•"/>
            </a:pPr>
            <a:r>
              <a:rPr lang="en-US" sz="1400" dirty="0">
                <a:solidFill>
                  <a:schemeClr val="tx2"/>
                </a:solidFill>
                <a:latin typeface="Avenir Book" panose="02000503020000020003" pitchFamily="2" charset="0"/>
              </a:rPr>
              <a:t>One-off payments</a:t>
            </a:r>
          </a:p>
        </p:txBody>
      </p:sp>
      <p:sp>
        <p:nvSpPr>
          <p:cNvPr id="14" name="TextBox 13">
            <a:extLst>
              <a:ext uri="{FF2B5EF4-FFF2-40B4-BE49-F238E27FC236}">
                <a16:creationId xmlns:a16="http://schemas.microsoft.com/office/drawing/2014/main" id="{6F2AE002-D788-25B9-D8EA-86D70D02106C}"/>
              </a:ext>
            </a:extLst>
          </p:cNvPr>
          <p:cNvSpPr txBox="1"/>
          <p:nvPr/>
        </p:nvSpPr>
        <p:spPr>
          <a:xfrm>
            <a:off x="1890793" y="6482257"/>
            <a:ext cx="3304662" cy="211468"/>
          </a:xfrm>
          <a:prstGeom prst="rect">
            <a:avLst/>
          </a:prstGeom>
          <a:noFill/>
        </p:spPr>
        <p:txBody>
          <a:bodyPr wrap="square" lIns="0" tIns="0" rIns="0" bIns="0" rtlCol="0">
            <a:spAutoFit/>
          </a:bodyPr>
          <a:lstStyle/>
          <a:p>
            <a:pPr>
              <a:lnSpc>
                <a:spcPct val="120000"/>
              </a:lnSpc>
            </a:pPr>
            <a:r>
              <a:rPr lang="en-US" sz="1200" dirty="0">
                <a:solidFill>
                  <a:schemeClr val="tx2"/>
                </a:solidFill>
                <a:latin typeface="Avenir Book" panose="02000503020000020003" pitchFamily="2" charset="0"/>
              </a:rPr>
              <a:t>Source: NPP Australia</a:t>
            </a:r>
            <a:endParaRPr lang="en-US" sz="1200" strike="sngStrike" dirty="0">
              <a:solidFill>
                <a:schemeClr val="tx2"/>
              </a:solidFill>
              <a:highlight>
                <a:srgbClr val="FFFF00"/>
              </a:highlight>
              <a:latin typeface="Avenir Book" panose="02000503020000020003" pitchFamily="2" charset="0"/>
            </a:endParaRPr>
          </a:p>
        </p:txBody>
      </p:sp>
    </p:spTree>
    <p:extLst>
      <p:ext uri="{BB962C8B-B14F-4D97-AF65-F5344CB8AC3E}">
        <p14:creationId xmlns:p14="http://schemas.microsoft.com/office/powerpoint/2010/main" val="1728339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0077-231A-E728-B866-40122FB353CB}"/>
              </a:ext>
            </a:extLst>
          </p:cNvPr>
          <p:cNvSpPr>
            <a:spLocks noGrp="1"/>
          </p:cNvSpPr>
          <p:nvPr>
            <p:ph type="title"/>
          </p:nvPr>
        </p:nvSpPr>
        <p:spPr/>
        <p:txBody>
          <a:bodyPr/>
          <a:lstStyle/>
          <a:p>
            <a:r>
              <a:rPr lang="en-US" dirty="0"/>
              <a:t>Diagram of a NPP </a:t>
            </a:r>
            <a:r>
              <a:rPr lang="en-US" dirty="0" err="1"/>
              <a:t>PayTo</a:t>
            </a:r>
            <a:r>
              <a:rPr lang="en-US" dirty="0"/>
              <a:t> Payment Flow</a:t>
            </a:r>
            <a:endParaRPr lang="en-US" dirty="0">
              <a:highlight>
                <a:srgbClr val="FFFF00"/>
              </a:highlight>
            </a:endParaRPr>
          </a:p>
        </p:txBody>
      </p:sp>
      <p:sp>
        <p:nvSpPr>
          <p:cNvPr id="3" name="Content Placeholder 2">
            <a:extLst>
              <a:ext uri="{FF2B5EF4-FFF2-40B4-BE49-F238E27FC236}">
                <a16:creationId xmlns:a16="http://schemas.microsoft.com/office/drawing/2014/main" id="{C71207FA-77EE-9532-4DD5-29D6C390628A}"/>
              </a:ext>
            </a:extLst>
          </p:cNvPr>
          <p:cNvSpPr>
            <a:spLocks noGrp="1"/>
          </p:cNvSpPr>
          <p:nvPr>
            <p:ph sz="quarter" idx="10"/>
          </p:nvPr>
        </p:nvSpPr>
        <p:spPr>
          <a:xfrm>
            <a:off x="609600" y="5725390"/>
            <a:ext cx="11098916" cy="668665"/>
          </a:xfrm>
          <a:solidFill>
            <a:schemeClr val="bg1">
              <a:lumMod val="95000"/>
            </a:schemeClr>
          </a:solidFill>
        </p:spPr>
        <p:txBody>
          <a:bodyPr lIns="45720" tIns="18288" rIns="45720" bIns="45720"/>
          <a:lstStyle/>
          <a:p>
            <a:pPr marL="0" indent="0">
              <a:buNone/>
            </a:pPr>
            <a:r>
              <a:rPr lang="en-US" sz="1400" b="1" dirty="0">
                <a:solidFill>
                  <a:schemeClr val="tx2">
                    <a:lumMod val="75000"/>
                  </a:schemeClr>
                </a:solidFill>
                <a:latin typeface="Avenir Black" panose="02000503020000020003" pitchFamily="2" charset="0"/>
              </a:rPr>
              <a:t>Payment Initiation Message Formats: </a:t>
            </a:r>
            <a:r>
              <a:rPr lang="en-US" sz="1400" dirty="0">
                <a:solidFill>
                  <a:schemeClr val="tx2">
                    <a:lumMod val="75000"/>
                  </a:schemeClr>
                </a:solidFill>
              </a:rPr>
              <a:t>Depending on the agreement between the third-party and the NPP </a:t>
            </a:r>
            <a:r>
              <a:rPr lang="en-US" sz="1400" dirty="0">
                <a:solidFill>
                  <a:schemeClr val="tx2">
                    <a:lumMod val="75000"/>
                  </a:schemeClr>
                </a:solidFill>
                <a:latin typeface="Avenir Book" panose="02000503020000020003" pitchFamily="2" charset="0"/>
              </a:rPr>
              <a:t>Participant or Connected Institution which provides them access to NPP and </a:t>
            </a:r>
            <a:r>
              <a:rPr lang="en-US" sz="1400" dirty="0" err="1">
                <a:solidFill>
                  <a:schemeClr val="tx2">
                    <a:lumMod val="75000"/>
                  </a:schemeClr>
                </a:solidFill>
                <a:latin typeface="Avenir Book" panose="02000503020000020003" pitchFamily="2" charset="0"/>
              </a:rPr>
              <a:t>PayTo</a:t>
            </a:r>
            <a:r>
              <a:rPr lang="en-US" sz="1400" dirty="0">
                <a:solidFill>
                  <a:schemeClr val="tx2">
                    <a:lumMod val="75000"/>
                  </a:schemeClr>
                </a:solidFill>
                <a:latin typeface="Avenir Book" panose="02000503020000020003" pitchFamily="2" charset="0"/>
              </a:rPr>
              <a:t> service, the following message formats may be available: </a:t>
            </a:r>
            <a:r>
              <a:rPr lang="en-US" sz="1400" dirty="0">
                <a:solidFill>
                  <a:schemeClr val="tx2">
                    <a:lumMod val="75000"/>
                  </a:schemeClr>
                </a:solidFill>
              </a:rPr>
              <a:t>real-time via API, ISO message format, and batch form. </a:t>
            </a:r>
          </a:p>
        </p:txBody>
      </p:sp>
      <p:sp>
        <p:nvSpPr>
          <p:cNvPr id="4" name="Text Placeholder 3">
            <a:extLst>
              <a:ext uri="{FF2B5EF4-FFF2-40B4-BE49-F238E27FC236}">
                <a16:creationId xmlns:a16="http://schemas.microsoft.com/office/drawing/2014/main" id="{0AAC58C2-5C31-7A20-F98A-37CEEC52B000}"/>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D0B2F4C5-50DF-F969-1B04-5C5F9EC026A0}"/>
              </a:ext>
            </a:extLst>
          </p:cNvPr>
          <p:cNvSpPr>
            <a:spLocks noGrp="1"/>
          </p:cNvSpPr>
          <p:nvPr>
            <p:ph type="sldNum" sz="quarter" idx="4"/>
          </p:nvPr>
        </p:nvSpPr>
        <p:spPr/>
        <p:txBody>
          <a:bodyPr/>
          <a:lstStyle/>
          <a:p>
            <a:fld id="{097F3099-CFFF-D54D-B818-93F1AB56C116}" type="slidenum">
              <a:rPr lang="en-US" smtClean="0"/>
              <a:pPr/>
              <a:t>34</a:t>
            </a:fld>
            <a:endParaRPr lang="en-US" dirty="0"/>
          </a:p>
        </p:txBody>
      </p:sp>
      <p:sp>
        <p:nvSpPr>
          <p:cNvPr id="11" name="TextBox 10">
            <a:extLst>
              <a:ext uri="{FF2B5EF4-FFF2-40B4-BE49-F238E27FC236}">
                <a16:creationId xmlns:a16="http://schemas.microsoft.com/office/drawing/2014/main" id="{447F7103-95B8-F9F2-3BD0-233284C0780C}"/>
              </a:ext>
            </a:extLst>
          </p:cNvPr>
          <p:cNvSpPr txBox="1"/>
          <p:nvPr/>
        </p:nvSpPr>
        <p:spPr>
          <a:xfrm>
            <a:off x="609600" y="4080113"/>
            <a:ext cx="10972799" cy="1600438"/>
          </a:xfrm>
          <a:prstGeom prst="rect">
            <a:avLst/>
          </a:prstGeom>
          <a:noFill/>
        </p:spPr>
        <p:txBody>
          <a:bodyPr wrap="square">
            <a:spAutoFit/>
          </a:bodyPr>
          <a:lstStyle/>
          <a:p>
            <a:pPr marL="342900" indent="-342900">
              <a:buFont typeface="+mj-lt"/>
              <a:buAutoNum type="arabicPeriod"/>
            </a:pPr>
            <a:r>
              <a:rPr lang="en-US" sz="1400" dirty="0">
                <a:solidFill>
                  <a:schemeClr val="tx2"/>
                </a:solidFill>
                <a:latin typeface="Avenir Book" panose="02000503020000020003" pitchFamily="2" charset="0"/>
              </a:rPr>
              <a:t>Third party, via NPP Participant or Connected Institution, can request a payment initiation message to be sent to its customer’s bank</a:t>
            </a:r>
          </a:p>
          <a:p>
            <a:pPr marL="342900" indent="-342900">
              <a:buFont typeface="+mj-lt"/>
              <a:buAutoNum type="arabicPeriod"/>
            </a:pPr>
            <a:r>
              <a:rPr lang="en-US" sz="1400" dirty="0">
                <a:solidFill>
                  <a:schemeClr val="tx2"/>
                </a:solidFill>
                <a:latin typeface="Avenir Book" panose="02000503020000020003" pitchFamily="2" charset="0"/>
              </a:rPr>
              <a:t>The NPP Participant or Connected Institution sending the payment initiation request must verify that the </a:t>
            </a:r>
            <a:r>
              <a:rPr lang="en-US" sz="1400" dirty="0" err="1">
                <a:solidFill>
                  <a:schemeClr val="tx2"/>
                </a:solidFill>
                <a:latin typeface="Avenir Book" panose="02000503020000020003" pitchFamily="2" charset="0"/>
              </a:rPr>
              <a:t>PayTo</a:t>
            </a:r>
            <a:r>
              <a:rPr lang="en-US" sz="1400" dirty="0">
                <a:solidFill>
                  <a:schemeClr val="tx2"/>
                </a:solidFill>
                <a:latin typeface="Avenir Book" panose="02000503020000020003" pitchFamily="2" charset="0"/>
              </a:rPr>
              <a:t> agreement record is valid and the requested payment is within the terms of the agreement</a:t>
            </a:r>
          </a:p>
          <a:p>
            <a:pPr marL="342900" indent="-342900">
              <a:buFont typeface="+mj-lt"/>
              <a:buAutoNum type="arabicPeriod"/>
            </a:pPr>
            <a:r>
              <a:rPr lang="en-US" sz="1400" dirty="0">
                <a:solidFill>
                  <a:schemeClr val="tx2"/>
                </a:solidFill>
                <a:latin typeface="Avenir Book" panose="02000503020000020003" pitchFamily="2" charset="0"/>
              </a:rPr>
              <a:t>The payment initiation request is sent to the customer’s bank</a:t>
            </a:r>
          </a:p>
          <a:p>
            <a:pPr marL="342900" indent="-342900">
              <a:buFont typeface="+mj-lt"/>
              <a:buAutoNum type="arabicPeriod"/>
            </a:pPr>
            <a:r>
              <a:rPr lang="en-US" sz="1400" dirty="0">
                <a:solidFill>
                  <a:schemeClr val="tx2"/>
                </a:solidFill>
                <a:latin typeface="Avenir Book" panose="02000503020000020003" pitchFamily="2" charset="0"/>
              </a:rPr>
              <a:t>Payer customer’s bank sends a notification that the payment request has been accepted or rejected. This notification is passed to the third party initiating the payment.</a:t>
            </a:r>
          </a:p>
          <a:p>
            <a:pPr marL="342900" indent="-342900">
              <a:buFont typeface="+mj-lt"/>
              <a:buAutoNum type="arabicPeriod"/>
            </a:pPr>
            <a:r>
              <a:rPr lang="en-US" sz="1400" dirty="0">
                <a:solidFill>
                  <a:schemeClr val="tx2"/>
                </a:solidFill>
                <a:latin typeface="Avenir Book" panose="02000503020000020003" pitchFamily="2" charset="0"/>
              </a:rPr>
              <a:t>A final notification is then sent to indicate the outcome of the payment, which is passed to the third party initiating the payment.</a:t>
            </a:r>
          </a:p>
        </p:txBody>
      </p:sp>
      <p:sp>
        <p:nvSpPr>
          <p:cNvPr id="17" name="TextBox 16">
            <a:extLst>
              <a:ext uri="{FF2B5EF4-FFF2-40B4-BE49-F238E27FC236}">
                <a16:creationId xmlns:a16="http://schemas.microsoft.com/office/drawing/2014/main" id="{E21A3CFA-0AD5-F9BA-8360-71B4039F0E54}"/>
              </a:ext>
            </a:extLst>
          </p:cNvPr>
          <p:cNvSpPr txBox="1"/>
          <p:nvPr/>
        </p:nvSpPr>
        <p:spPr>
          <a:xfrm>
            <a:off x="1890793" y="6482257"/>
            <a:ext cx="3761862" cy="211468"/>
          </a:xfrm>
          <a:prstGeom prst="rect">
            <a:avLst/>
          </a:prstGeom>
          <a:noFill/>
        </p:spPr>
        <p:txBody>
          <a:bodyPr wrap="square" lIns="0" tIns="0" rIns="0" bIns="0" rtlCol="0">
            <a:spAutoFit/>
          </a:bodyPr>
          <a:lstStyle/>
          <a:p>
            <a:pPr>
              <a:lnSpc>
                <a:spcPct val="120000"/>
              </a:lnSpc>
            </a:pPr>
            <a:r>
              <a:rPr lang="en-US" sz="1200" dirty="0">
                <a:solidFill>
                  <a:schemeClr val="tx2"/>
                </a:solidFill>
                <a:latin typeface="Avenir Book" panose="02000503020000020003" pitchFamily="2" charset="0"/>
              </a:rPr>
              <a:t>Source: NPP Australia</a:t>
            </a:r>
            <a:endParaRPr lang="en-US" sz="1200" dirty="0">
              <a:solidFill>
                <a:schemeClr val="tx2"/>
              </a:solidFill>
              <a:highlight>
                <a:srgbClr val="FFFF00"/>
              </a:highlight>
              <a:latin typeface="Avenir Book" panose="02000503020000020003" pitchFamily="2" charset="0"/>
            </a:endParaRPr>
          </a:p>
        </p:txBody>
      </p:sp>
      <p:pic>
        <p:nvPicPr>
          <p:cNvPr id="8" name="Picture 7">
            <a:extLst>
              <a:ext uri="{FF2B5EF4-FFF2-40B4-BE49-F238E27FC236}">
                <a16:creationId xmlns:a16="http://schemas.microsoft.com/office/drawing/2014/main" id="{14CBCD2C-F77E-1F18-77D2-EEE0433AE100}"/>
              </a:ext>
            </a:extLst>
          </p:cNvPr>
          <p:cNvPicPr>
            <a:picLocks noChangeAspect="1"/>
          </p:cNvPicPr>
          <p:nvPr/>
        </p:nvPicPr>
        <p:blipFill>
          <a:blip r:embed="rId3"/>
          <a:stretch>
            <a:fillRect/>
          </a:stretch>
        </p:blipFill>
        <p:spPr>
          <a:xfrm>
            <a:off x="609600" y="1427301"/>
            <a:ext cx="10972799" cy="2619213"/>
          </a:xfrm>
          <a:prstGeom prst="rect">
            <a:avLst/>
          </a:prstGeom>
        </p:spPr>
      </p:pic>
    </p:spTree>
    <p:extLst>
      <p:ext uri="{BB962C8B-B14F-4D97-AF65-F5344CB8AC3E}">
        <p14:creationId xmlns:p14="http://schemas.microsoft.com/office/powerpoint/2010/main" val="2153301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4E3A5E-438D-5816-D863-C9A6E9848FC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67732EA-CFEF-C995-FEB0-8774752744DA}"/>
              </a:ext>
            </a:extLst>
          </p:cNvPr>
          <p:cNvSpPr>
            <a:spLocks noGrp="1"/>
          </p:cNvSpPr>
          <p:nvPr>
            <p:ph type="body" sz="quarter" idx="11"/>
          </p:nvPr>
        </p:nvSpPr>
        <p:spPr/>
        <p:txBody>
          <a:bodyPr/>
          <a:lstStyle/>
          <a:p>
            <a:r>
              <a:rPr lang="en-US" dirty="0"/>
              <a:t>Appendix</a:t>
            </a:r>
          </a:p>
        </p:txBody>
      </p:sp>
    </p:spTree>
    <p:extLst>
      <p:ext uri="{BB962C8B-B14F-4D97-AF65-F5344CB8AC3E}">
        <p14:creationId xmlns:p14="http://schemas.microsoft.com/office/powerpoint/2010/main" val="764186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A0C3-2968-A01F-CBA3-A19051DCB527}"/>
              </a:ext>
            </a:extLst>
          </p:cNvPr>
          <p:cNvSpPr>
            <a:spLocks noGrp="1"/>
          </p:cNvSpPr>
          <p:nvPr>
            <p:ph type="title"/>
          </p:nvPr>
        </p:nvSpPr>
        <p:spPr/>
        <p:txBody>
          <a:bodyPr/>
          <a:lstStyle/>
          <a:p>
            <a:r>
              <a:rPr lang="en-US" dirty="0"/>
              <a:t>NPP provides a centralized database called the Mandate Management Service (MMS) for the storage of payment initiation agreements</a:t>
            </a:r>
          </a:p>
        </p:txBody>
      </p:sp>
      <p:sp>
        <p:nvSpPr>
          <p:cNvPr id="4" name="Text Placeholder 3">
            <a:extLst>
              <a:ext uri="{FF2B5EF4-FFF2-40B4-BE49-F238E27FC236}">
                <a16:creationId xmlns:a16="http://schemas.microsoft.com/office/drawing/2014/main" id="{359715B4-39B4-F88A-75CA-3996D2CF42F9}"/>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FBC085B6-6D97-710E-D8A5-827DC8A5B15A}"/>
              </a:ext>
            </a:extLst>
          </p:cNvPr>
          <p:cNvSpPr>
            <a:spLocks noGrp="1"/>
          </p:cNvSpPr>
          <p:nvPr>
            <p:ph type="sldNum" sz="quarter" idx="4"/>
          </p:nvPr>
        </p:nvSpPr>
        <p:spPr/>
        <p:txBody>
          <a:bodyPr/>
          <a:lstStyle/>
          <a:p>
            <a:fld id="{097F3099-CFFF-D54D-B818-93F1AB56C116}" type="slidenum">
              <a:rPr lang="en-US" smtClean="0"/>
              <a:pPr/>
              <a:t>36</a:t>
            </a:fld>
            <a:endParaRPr lang="en-US" dirty="0"/>
          </a:p>
        </p:txBody>
      </p:sp>
      <p:sp>
        <p:nvSpPr>
          <p:cNvPr id="10" name="Content Placeholder 9">
            <a:extLst>
              <a:ext uri="{FF2B5EF4-FFF2-40B4-BE49-F238E27FC236}">
                <a16:creationId xmlns:a16="http://schemas.microsoft.com/office/drawing/2014/main" id="{471CEBCC-6018-67A1-FB0A-4F929816BFBD}"/>
              </a:ext>
            </a:extLst>
          </p:cNvPr>
          <p:cNvSpPr>
            <a:spLocks noGrp="1"/>
          </p:cNvSpPr>
          <p:nvPr>
            <p:ph sz="quarter" idx="10"/>
          </p:nvPr>
        </p:nvSpPr>
        <p:spPr/>
        <p:txBody>
          <a:bodyPr/>
          <a:lstStyle/>
          <a:p>
            <a:r>
              <a:rPr lang="en-US" dirty="0"/>
              <a:t>All </a:t>
            </a:r>
            <a:r>
              <a:rPr lang="en-US" dirty="0" err="1"/>
              <a:t>PayTo</a:t>
            </a:r>
            <a:r>
              <a:rPr lang="en-US" dirty="0"/>
              <a:t> agreements, referred to as Mandates, are created and stored in the centralized MMS database, which is owned and operated by NPP Australia </a:t>
            </a:r>
          </a:p>
          <a:p>
            <a:r>
              <a:rPr lang="en-US" dirty="0"/>
              <a:t>NPP Participants and Connected Institutions can interact directly with the Mandate Management Service via their NPP payment access gateway to create and manage </a:t>
            </a:r>
            <a:r>
              <a:rPr lang="en-US" dirty="0" err="1"/>
              <a:t>PayTo</a:t>
            </a:r>
            <a:r>
              <a:rPr lang="en-US" dirty="0"/>
              <a:t> agreements. All other entities interact with the MMS indirectly via either an NPP Participant or an NPP Connected Institution</a:t>
            </a:r>
          </a:p>
        </p:txBody>
      </p:sp>
      <p:sp>
        <p:nvSpPr>
          <p:cNvPr id="5" name="Content Placeholder 9">
            <a:extLst>
              <a:ext uri="{FF2B5EF4-FFF2-40B4-BE49-F238E27FC236}">
                <a16:creationId xmlns:a16="http://schemas.microsoft.com/office/drawing/2014/main" id="{D2FAF7DF-B951-13A7-AFF0-194546A9DEA6}"/>
              </a:ext>
            </a:extLst>
          </p:cNvPr>
          <p:cNvSpPr txBox="1">
            <a:spLocks/>
          </p:cNvSpPr>
          <p:nvPr/>
        </p:nvSpPr>
        <p:spPr>
          <a:xfrm>
            <a:off x="1330036" y="6316809"/>
            <a:ext cx="3075709" cy="337158"/>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buNone/>
            </a:pPr>
            <a:r>
              <a:rPr lang="en-US" sz="1200" dirty="0"/>
              <a:t>Source: </a:t>
            </a:r>
            <a:r>
              <a:rPr lang="en-US" sz="1200" dirty="0">
                <a:solidFill>
                  <a:schemeClr val="tx2"/>
                </a:solidFill>
                <a:latin typeface="Avenir Book" panose="02000503020000020003" pitchFamily="2" charset="0"/>
              </a:rPr>
              <a:t>NPP Australia</a:t>
            </a:r>
            <a:endParaRPr lang="en-US" sz="1200" dirty="0">
              <a:highlight>
                <a:srgbClr val="FFFF00"/>
              </a:highlight>
            </a:endParaRPr>
          </a:p>
        </p:txBody>
      </p:sp>
      <p:pic>
        <p:nvPicPr>
          <p:cNvPr id="13" name="Picture 12">
            <a:extLst>
              <a:ext uri="{FF2B5EF4-FFF2-40B4-BE49-F238E27FC236}">
                <a16:creationId xmlns:a16="http://schemas.microsoft.com/office/drawing/2014/main" id="{C01D95EC-0E10-E8D5-8745-70AC10C8C2B4}"/>
              </a:ext>
            </a:extLst>
          </p:cNvPr>
          <p:cNvPicPr>
            <a:picLocks noChangeAspect="1"/>
          </p:cNvPicPr>
          <p:nvPr/>
        </p:nvPicPr>
        <p:blipFill rotWithShape="1">
          <a:blip r:embed="rId3"/>
          <a:srcRect t="3326"/>
          <a:stretch/>
        </p:blipFill>
        <p:spPr>
          <a:xfrm>
            <a:off x="900408" y="3182506"/>
            <a:ext cx="10391184" cy="3062583"/>
          </a:xfrm>
          <a:prstGeom prst="rect">
            <a:avLst/>
          </a:prstGeom>
        </p:spPr>
      </p:pic>
    </p:spTree>
    <p:extLst>
      <p:ext uri="{BB962C8B-B14F-4D97-AF65-F5344CB8AC3E}">
        <p14:creationId xmlns:p14="http://schemas.microsoft.com/office/powerpoint/2010/main" val="864668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0077-231A-E728-B866-40122FB353CB}"/>
              </a:ext>
            </a:extLst>
          </p:cNvPr>
          <p:cNvSpPr>
            <a:spLocks noGrp="1"/>
          </p:cNvSpPr>
          <p:nvPr>
            <p:ph type="title"/>
          </p:nvPr>
        </p:nvSpPr>
        <p:spPr>
          <a:xfrm>
            <a:off x="609600" y="309015"/>
            <a:ext cx="10972800" cy="844665"/>
          </a:xfrm>
          <a:noFill/>
        </p:spPr>
        <p:txBody>
          <a:bodyPr/>
          <a:lstStyle/>
          <a:p>
            <a:r>
              <a:rPr lang="en-US" dirty="0"/>
              <a:t>Connections for Third Party Payment Initiators</a:t>
            </a:r>
          </a:p>
        </p:txBody>
      </p:sp>
      <p:sp>
        <p:nvSpPr>
          <p:cNvPr id="3" name="Content Placeholder 2">
            <a:extLst>
              <a:ext uri="{FF2B5EF4-FFF2-40B4-BE49-F238E27FC236}">
                <a16:creationId xmlns:a16="http://schemas.microsoft.com/office/drawing/2014/main" id="{C71207FA-77EE-9532-4DD5-29D6C390628A}"/>
              </a:ext>
            </a:extLst>
          </p:cNvPr>
          <p:cNvSpPr>
            <a:spLocks noGrp="1"/>
          </p:cNvSpPr>
          <p:nvPr>
            <p:ph sz="quarter" idx="10"/>
          </p:nvPr>
        </p:nvSpPr>
        <p:spPr>
          <a:xfrm>
            <a:off x="609600" y="1596231"/>
            <a:ext cx="11098916" cy="4578938"/>
          </a:xfrm>
        </p:spPr>
        <p:txBody>
          <a:bodyPr/>
          <a:lstStyle/>
          <a:p>
            <a:r>
              <a:rPr lang="en-US" dirty="0"/>
              <a:t>Access options for third-parties include: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0AAC58C2-5C31-7A20-F98A-37CEEC52B000}"/>
              </a:ext>
            </a:extLst>
          </p:cNvPr>
          <p:cNvSpPr>
            <a:spLocks noGrp="1"/>
          </p:cNvSpPr>
          <p:nvPr>
            <p:ph type="body" idx="28"/>
          </p:nvPr>
        </p:nvSpPr>
        <p:spPr>
          <a:xfrm>
            <a:off x="609600" y="1146687"/>
            <a:ext cx="10972800" cy="245615"/>
          </a:xfrm>
        </p:spPr>
        <p:txBody>
          <a:bodyPr/>
          <a:lstStyle/>
          <a:p>
            <a:r>
              <a:rPr lang="en-US" b="1" dirty="0">
                <a:solidFill>
                  <a:schemeClr val="tx2">
                    <a:lumMod val="75000"/>
                  </a:schemeClr>
                </a:solidFill>
              </a:rPr>
              <a:t>Third parties that want to use </a:t>
            </a:r>
            <a:r>
              <a:rPr lang="en-US" b="1" dirty="0" err="1">
                <a:solidFill>
                  <a:schemeClr val="tx2">
                    <a:lumMod val="75000"/>
                  </a:schemeClr>
                </a:solidFill>
              </a:rPr>
              <a:t>PayTo</a:t>
            </a:r>
            <a:r>
              <a:rPr lang="en-US" b="1" dirty="0">
                <a:solidFill>
                  <a:schemeClr val="tx2">
                    <a:lumMod val="75000"/>
                  </a:schemeClr>
                </a:solidFill>
              </a:rPr>
              <a:t> to initiate payments via the NPP have a range of access options</a:t>
            </a:r>
          </a:p>
        </p:txBody>
      </p:sp>
      <p:sp>
        <p:nvSpPr>
          <p:cNvPr id="6" name="Slide Number Placeholder 5">
            <a:extLst>
              <a:ext uri="{FF2B5EF4-FFF2-40B4-BE49-F238E27FC236}">
                <a16:creationId xmlns:a16="http://schemas.microsoft.com/office/drawing/2014/main" id="{D0B2F4C5-50DF-F969-1B04-5C5F9EC026A0}"/>
              </a:ext>
            </a:extLst>
          </p:cNvPr>
          <p:cNvSpPr>
            <a:spLocks noGrp="1"/>
          </p:cNvSpPr>
          <p:nvPr>
            <p:ph type="sldNum" sz="quarter" idx="4"/>
          </p:nvPr>
        </p:nvSpPr>
        <p:spPr/>
        <p:txBody>
          <a:bodyPr/>
          <a:lstStyle/>
          <a:p>
            <a:fld id="{097F3099-CFFF-D54D-B818-93F1AB56C116}" type="slidenum">
              <a:rPr lang="en-US" smtClean="0"/>
              <a:pPr/>
              <a:t>37</a:t>
            </a:fld>
            <a:endParaRPr lang="en-US" dirty="0"/>
          </a:p>
        </p:txBody>
      </p:sp>
      <p:sp>
        <p:nvSpPr>
          <p:cNvPr id="12" name="TextBox 11">
            <a:extLst>
              <a:ext uri="{FF2B5EF4-FFF2-40B4-BE49-F238E27FC236}">
                <a16:creationId xmlns:a16="http://schemas.microsoft.com/office/drawing/2014/main" id="{D8AB0CC1-3D12-4A68-CF9A-BC45A3AACC27}"/>
              </a:ext>
            </a:extLst>
          </p:cNvPr>
          <p:cNvSpPr txBox="1"/>
          <p:nvPr/>
        </p:nvSpPr>
        <p:spPr>
          <a:xfrm>
            <a:off x="185188" y="1962097"/>
            <a:ext cx="3963081" cy="3970318"/>
          </a:xfrm>
          <a:prstGeom prst="rect">
            <a:avLst/>
          </a:prstGeom>
          <a:noFill/>
        </p:spPr>
        <p:txBody>
          <a:bodyPr wrap="square">
            <a:spAutoFit/>
          </a:bodyPr>
          <a:lstStyle/>
          <a:p>
            <a:pPr marL="685800" lvl="1" indent="-228600">
              <a:buFont typeface="+mj-lt"/>
              <a:buAutoNum type="arabicPeriod"/>
            </a:pPr>
            <a:r>
              <a:rPr lang="en-US" sz="1400" dirty="0">
                <a:solidFill>
                  <a:schemeClr val="tx2">
                    <a:lumMod val="75000"/>
                  </a:schemeClr>
                </a:solidFill>
                <a:latin typeface="Avenir Book" panose="02000503020000020003" pitchFamily="2" charset="0"/>
              </a:rPr>
              <a:t>A </a:t>
            </a:r>
            <a:r>
              <a:rPr lang="en-US" sz="1400" dirty="0" err="1">
                <a:solidFill>
                  <a:schemeClr val="tx2">
                    <a:lumMod val="75000"/>
                  </a:schemeClr>
                </a:solidFill>
                <a:latin typeface="Avenir Book" panose="02000503020000020003" pitchFamily="2" charset="0"/>
              </a:rPr>
              <a:t>PayTo</a:t>
            </a:r>
            <a:r>
              <a:rPr lang="en-US" sz="1400" dirty="0">
                <a:solidFill>
                  <a:schemeClr val="tx2">
                    <a:lumMod val="75000"/>
                  </a:schemeClr>
                </a:solidFill>
                <a:latin typeface="Avenir Book" panose="02000503020000020003" pitchFamily="2" charset="0"/>
              </a:rPr>
              <a:t> User is sponsored by either an NPP Participant or an Identified Institution </a:t>
            </a:r>
          </a:p>
          <a:p>
            <a:pPr marL="685800" lvl="1" indent="-228600">
              <a:buFont typeface="+mj-lt"/>
              <a:buAutoNum type="arabicPeriod"/>
            </a:pPr>
            <a:r>
              <a:rPr lang="en-US" sz="1400" dirty="0">
                <a:solidFill>
                  <a:schemeClr val="tx2">
                    <a:lumMod val="75000"/>
                  </a:schemeClr>
                </a:solidFill>
                <a:latin typeface="Avenir Book" panose="02000503020000020003" pitchFamily="2" charset="0"/>
              </a:rPr>
              <a:t>An Identified Institution is sponsored by an NPP Participant and can sponsor </a:t>
            </a:r>
            <a:r>
              <a:rPr lang="en-US" sz="1400" dirty="0" err="1">
                <a:solidFill>
                  <a:schemeClr val="tx2">
                    <a:lumMod val="75000"/>
                  </a:schemeClr>
                </a:solidFill>
                <a:latin typeface="Avenir Book" panose="02000503020000020003" pitchFamily="2" charset="0"/>
              </a:rPr>
              <a:t>PayTo</a:t>
            </a:r>
            <a:r>
              <a:rPr lang="en-US" sz="1400" dirty="0">
                <a:solidFill>
                  <a:schemeClr val="tx2">
                    <a:lumMod val="75000"/>
                  </a:schemeClr>
                </a:solidFill>
                <a:latin typeface="Avenir Book" panose="02000503020000020003" pitchFamily="2" charset="0"/>
              </a:rPr>
              <a:t> Users (if authorized to do so by their sponsoring NPP Participant)</a:t>
            </a:r>
          </a:p>
          <a:p>
            <a:pPr marL="685800" lvl="1" indent="-228600">
              <a:buFont typeface="+mj-lt"/>
              <a:buAutoNum type="arabicPeriod"/>
            </a:pPr>
            <a:r>
              <a:rPr lang="en-US" sz="1400" dirty="0">
                <a:solidFill>
                  <a:schemeClr val="tx2">
                    <a:lumMod val="75000"/>
                  </a:schemeClr>
                </a:solidFill>
                <a:latin typeface="Avenir Book" panose="02000503020000020003" pitchFamily="2" charset="0"/>
              </a:rPr>
              <a:t>A Connected Institution connects directly to the NPP infrastructure by installing an NPP payment access gateway, or PAG, in its own environment. It does not need to be an Accredited Depository Institution but must meet certain technical and security requirements</a:t>
            </a:r>
          </a:p>
          <a:p>
            <a:pPr marL="685800" lvl="1" indent="-228600">
              <a:buFont typeface="+mj-lt"/>
              <a:buAutoNum type="arabicPeriod"/>
            </a:pPr>
            <a:r>
              <a:rPr lang="en-US" sz="1400" dirty="0">
                <a:solidFill>
                  <a:schemeClr val="tx2">
                    <a:lumMod val="75000"/>
                  </a:schemeClr>
                </a:solidFill>
                <a:latin typeface="Avenir Book" panose="02000503020000020003" pitchFamily="2" charset="0"/>
              </a:rPr>
              <a:t>A client of a Connected Institution can also request payments associated with </a:t>
            </a:r>
            <a:r>
              <a:rPr lang="en-US" sz="1400" dirty="0" err="1">
                <a:solidFill>
                  <a:schemeClr val="tx2">
                    <a:lumMod val="75000"/>
                  </a:schemeClr>
                </a:solidFill>
                <a:latin typeface="Avenir Book" panose="02000503020000020003" pitchFamily="2" charset="0"/>
              </a:rPr>
              <a:t>PayTo</a:t>
            </a:r>
            <a:r>
              <a:rPr lang="en-US" sz="1400" dirty="0">
                <a:solidFill>
                  <a:schemeClr val="tx2">
                    <a:lumMod val="75000"/>
                  </a:schemeClr>
                </a:solidFill>
                <a:latin typeface="Avenir Book" panose="02000503020000020003" pitchFamily="2" charset="0"/>
              </a:rPr>
              <a:t> agreements to which it is a party</a:t>
            </a:r>
          </a:p>
        </p:txBody>
      </p:sp>
      <p:sp>
        <p:nvSpPr>
          <p:cNvPr id="5" name="TextBox 4">
            <a:extLst>
              <a:ext uri="{FF2B5EF4-FFF2-40B4-BE49-F238E27FC236}">
                <a16:creationId xmlns:a16="http://schemas.microsoft.com/office/drawing/2014/main" id="{C2A59AEB-5BB7-1AFE-67CE-6BE79AB2BFC0}"/>
              </a:ext>
            </a:extLst>
          </p:cNvPr>
          <p:cNvSpPr txBox="1"/>
          <p:nvPr/>
        </p:nvSpPr>
        <p:spPr>
          <a:xfrm>
            <a:off x="483484" y="6136945"/>
            <a:ext cx="4948843" cy="307777"/>
          </a:xfrm>
          <a:prstGeom prst="rect">
            <a:avLst/>
          </a:prstGeom>
          <a:noFill/>
        </p:spPr>
        <p:txBody>
          <a:bodyPr wrap="square">
            <a:spAutoFit/>
          </a:bodyPr>
          <a:lstStyle/>
          <a:p>
            <a:r>
              <a:rPr lang="en-US" sz="1400" dirty="0">
                <a:solidFill>
                  <a:schemeClr val="tx2">
                    <a:lumMod val="75000"/>
                  </a:schemeClr>
                </a:solidFill>
                <a:latin typeface="Avenir Book" panose="02000503020000020003" pitchFamily="2" charset="0"/>
              </a:rPr>
              <a:t>Source: NPP Australia</a:t>
            </a:r>
            <a:endParaRPr lang="en-US" sz="1400" dirty="0">
              <a:solidFill>
                <a:schemeClr val="tx2">
                  <a:lumMod val="75000"/>
                </a:schemeClr>
              </a:solidFill>
              <a:highlight>
                <a:srgbClr val="FFFF00"/>
              </a:highlight>
              <a:latin typeface="Avenir Book" panose="02000503020000020003" pitchFamily="2" charset="0"/>
            </a:endParaRPr>
          </a:p>
        </p:txBody>
      </p:sp>
      <p:pic>
        <p:nvPicPr>
          <p:cNvPr id="15" name="Picture 14">
            <a:extLst>
              <a:ext uri="{FF2B5EF4-FFF2-40B4-BE49-F238E27FC236}">
                <a16:creationId xmlns:a16="http://schemas.microsoft.com/office/drawing/2014/main" id="{B8421C5D-0C59-C064-80BA-680A39D99227}"/>
              </a:ext>
            </a:extLst>
          </p:cNvPr>
          <p:cNvPicPr>
            <a:picLocks noChangeAspect="1"/>
          </p:cNvPicPr>
          <p:nvPr/>
        </p:nvPicPr>
        <p:blipFill>
          <a:blip r:embed="rId3"/>
          <a:stretch>
            <a:fillRect/>
          </a:stretch>
        </p:blipFill>
        <p:spPr>
          <a:xfrm>
            <a:off x="4361934" y="2221246"/>
            <a:ext cx="7483561" cy="3543617"/>
          </a:xfrm>
          <a:prstGeom prst="rect">
            <a:avLst/>
          </a:prstGeom>
        </p:spPr>
      </p:pic>
    </p:spTree>
    <p:extLst>
      <p:ext uri="{BB962C8B-B14F-4D97-AF65-F5344CB8AC3E}">
        <p14:creationId xmlns:p14="http://schemas.microsoft.com/office/powerpoint/2010/main" val="1059215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CB2F-1472-8526-8647-0CF0AE6B9F5B}"/>
              </a:ext>
            </a:extLst>
          </p:cNvPr>
          <p:cNvSpPr>
            <a:spLocks noGrp="1"/>
          </p:cNvSpPr>
          <p:nvPr>
            <p:ph type="title"/>
          </p:nvPr>
        </p:nvSpPr>
        <p:spPr/>
        <p:txBody>
          <a:bodyPr/>
          <a:lstStyle/>
          <a:p>
            <a:r>
              <a:rPr lang="en-US" dirty="0"/>
              <a:t>Appendix – Open Banking &amp; Payment Initiation</a:t>
            </a:r>
          </a:p>
        </p:txBody>
      </p:sp>
      <p:sp>
        <p:nvSpPr>
          <p:cNvPr id="4" name="Text Placeholder 3">
            <a:extLst>
              <a:ext uri="{FF2B5EF4-FFF2-40B4-BE49-F238E27FC236}">
                <a16:creationId xmlns:a16="http://schemas.microsoft.com/office/drawing/2014/main" id="{27618DD9-93D0-767A-A386-B31FCBA759A0}"/>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AC165FDC-7DAD-CA61-F974-DBEAAC290B63}"/>
              </a:ext>
            </a:extLst>
          </p:cNvPr>
          <p:cNvSpPr>
            <a:spLocks noGrp="1"/>
          </p:cNvSpPr>
          <p:nvPr>
            <p:ph type="sldNum" sz="quarter" idx="4"/>
          </p:nvPr>
        </p:nvSpPr>
        <p:spPr/>
        <p:txBody>
          <a:bodyPr/>
          <a:lstStyle/>
          <a:p>
            <a:fld id="{097F3099-CFFF-D54D-B818-93F1AB56C116}" type="slidenum">
              <a:rPr lang="en-US" smtClean="0"/>
              <a:pPr/>
              <a:t>38</a:t>
            </a:fld>
            <a:endParaRPr lang="en-US" dirty="0"/>
          </a:p>
        </p:txBody>
      </p:sp>
      <p:graphicFrame>
        <p:nvGraphicFramePr>
          <p:cNvPr id="8" name="Table 8">
            <a:extLst>
              <a:ext uri="{FF2B5EF4-FFF2-40B4-BE49-F238E27FC236}">
                <a16:creationId xmlns:a16="http://schemas.microsoft.com/office/drawing/2014/main" id="{6A8ED835-BFFB-A203-2663-D7717A1E1F21}"/>
              </a:ext>
            </a:extLst>
          </p:cNvPr>
          <p:cNvGraphicFramePr>
            <a:graphicFrameLocks/>
          </p:cNvGraphicFramePr>
          <p:nvPr>
            <p:extLst>
              <p:ext uri="{D42A27DB-BD31-4B8C-83A1-F6EECF244321}">
                <p14:modId xmlns:p14="http://schemas.microsoft.com/office/powerpoint/2010/main" val="3543493587"/>
              </p:ext>
            </p:extLst>
          </p:nvPr>
        </p:nvGraphicFramePr>
        <p:xfrm>
          <a:off x="609599" y="1329008"/>
          <a:ext cx="10972800" cy="5012811"/>
        </p:xfrm>
        <a:graphic>
          <a:graphicData uri="http://schemas.openxmlformats.org/drawingml/2006/table">
            <a:tbl>
              <a:tblPr firstRow="1" bandRow="1">
                <a:tableStyleId>{F5AB1C69-6EDB-4FF4-983F-18BD219EF322}</a:tableStyleId>
              </a:tblPr>
              <a:tblGrid>
                <a:gridCol w="1288649">
                  <a:extLst>
                    <a:ext uri="{9D8B030D-6E8A-4147-A177-3AD203B41FA5}">
                      <a16:colId xmlns:a16="http://schemas.microsoft.com/office/drawing/2014/main" val="3251714478"/>
                    </a:ext>
                  </a:extLst>
                </a:gridCol>
                <a:gridCol w="9684151">
                  <a:extLst>
                    <a:ext uri="{9D8B030D-6E8A-4147-A177-3AD203B41FA5}">
                      <a16:colId xmlns:a16="http://schemas.microsoft.com/office/drawing/2014/main" val="3742118628"/>
                    </a:ext>
                  </a:extLst>
                </a:gridCol>
              </a:tblGrid>
              <a:tr h="187052">
                <a:tc>
                  <a:txBody>
                    <a:bodyPr/>
                    <a:lstStyle/>
                    <a:p>
                      <a:r>
                        <a:rPr lang="en-US" sz="1100" dirty="0">
                          <a:latin typeface="Avenir Book" panose="02000503020000020003" pitchFamily="2" charset="0"/>
                        </a:rPr>
                        <a:t>Country</a:t>
                      </a:r>
                    </a:p>
                  </a:txBody>
                  <a:tcPr anchor="ctr"/>
                </a:tc>
                <a:tc>
                  <a:txBody>
                    <a:bodyPr/>
                    <a:lstStyle/>
                    <a:p>
                      <a:r>
                        <a:rPr lang="en-US" sz="1100" dirty="0">
                          <a:latin typeface="Avenir Book" panose="02000503020000020003" pitchFamily="2" charset="0"/>
                        </a:rPr>
                        <a:t>Sources</a:t>
                      </a:r>
                    </a:p>
                  </a:txBody>
                  <a:tcPr anchor="ctr"/>
                </a:tc>
                <a:extLst>
                  <a:ext uri="{0D108BD9-81ED-4DB2-BD59-A6C34878D82A}">
                    <a16:rowId xmlns:a16="http://schemas.microsoft.com/office/drawing/2014/main" val="3562674448"/>
                  </a:ext>
                </a:extLst>
              </a:tr>
              <a:tr h="44081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Avenir Book" panose="02000503020000020003" pitchFamily="2" charset="0"/>
                        </a:rPr>
                        <a:t>General</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Avenir Book" panose="02000503020000020003" pitchFamily="2" charset="0"/>
                          <a:ea typeface="+mn-ea"/>
                          <a:cs typeface="+mn-cs"/>
                        </a:rPr>
                        <a:t>Cook, William, Dylan Lennox, and </a:t>
                      </a:r>
                      <a:r>
                        <a:rPr lang="en-US" sz="1100" kern="1200" dirty="0" err="1">
                          <a:solidFill>
                            <a:schemeClr val="dk1"/>
                          </a:solidFill>
                          <a:latin typeface="Avenir Book" panose="02000503020000020003" pitchFamily="2" charset="0"/>
                          <a:ea typeface="+mn-ea"/>
                          <a:cs typeface="+mn-cs"/>
                        </a:rPr>
                        <a:t>Souraya</a:t>
                      </a:r>
                      <a:r>
                        <a:rPr lang="en-US" sz="1100" kern="1200" dirty="0">
                          <a:solidFill>
                            <a:schemeClr val="dk1"/>
                          </a:solidFill>
                          <a:latin typeface="Avenir Book" panose="02000503020000020003" pitchFamily="2" charset="0"/>
                          <a:ea typeface="+mn-ea"/>
                          <a:cs typeface="+mn-cs"/>
                        </a:rPr>
                        <a:t> </a:t>
                      </a:r>
                      <a:r>
                        <a:rPr lang="en-US" sz="1100" kern="1200" dirty="0" err="1">
                          <a:solidFill>
                            <a:schemeClr val="dk1"/>
                          </a:solidFill>
                          <a:latin typeface="Avenir Book" panose="02000503020000020003" pitchFamily="2" charset="0"/>
                          <a:ea typeface="+mn-ea"/>
                          <a:cs typeface="+mn-cs"/>
                        </a:rPr>
                        <a:t>Sbeih</a:t>
                      </a:r>
                      <a:r>
                        <a:rPr lang="en-US" sz="1100" kern="1200" dirty="0">
                          <a:solidFill>
                            <a:schemeClr val="dk1"/>
                          </a:solidFill>
                          <a:latin typeface="Avenir Book" panose="02000503020000020003" pitchFamily="2" charset="0"/>
                          <a:ea typeface="+mn-ea"/>
                          <a:cs typeface="+mn-cs"/>
                        </a:rPr>
                        <a:t>. 2023. “Starting the Transaction: Payment Initiation and Customer Experience.” Washington, D.C.: CGAP: </a:t>
                      </a:r>
                      <a:r>
                        <a:rPr lang="en-US" sz="1100" kern="1200" dirty="0">
                          <a:solidFill>
                            <a:schemeClr val="dk1"/>
                          </a:solidFill>
                          <a:latin typeface="Avenir Book" panose="02000503020000020003" pitchFamily="2" charset="0"/>
                          <a:ea typeface="+mn-ea"/>
                          <a:cs typeface="+mn-cs"/>
                          <a:hlinkClick r:id="rId2"/>
                        </a:rPr>
                        <a:t>https://www.cgap.org/sites/default/files/publications/Starting%20the%20Transaction-compressed.pdf</a:t>
                      </a:r>
                      <a:endParaRPr lang="en-US" sz="1100" kern="1200" dirty="0">
                        <a:solidFill>
                          <a:schemeClr val="dk1"/>
                        </a:solidFill>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Avenir Book" panose="02000503020000020003" pitchFamily="2" charset="0"/>
                          <a:ea typeface="+mn-ea"/>
                          <a:cs typeface="+mn-cs"/>
                        </a:rPr>
                        <a:t>Google Whitepaper, </a:t>
                      </a:r>
                      <a:r>
                        <a:rPr lang="en-US" sz="1100" kern="1200" dirty="0" err="1">
                          <a:solidFill>
                            <a:schemeClr val="dk1"/>
                          </a:solidFill>
                          <a:latin typeface="Avenir Book" panose="02000503020000020003" pitchFamily="2" charset="0"/>
                          <a:ea typeface="+mn-ea"/>
                          <a:cs typeface="+mn-cs"/>
                        </a:rPr>
                        <a:t>GPay</a:t>
                      </a:r>
                      <a:r>
                        <a:rPr lang="en-US" sz="1100" kern="1200" dirty="0">
                          <a:solidFill>
                            <a:schemeClr val="dk1"/>
                          </a:solidFill>
                          <a:latin typeface="Avenir Book" panose="02000503020000020003" pitchFamily="2" charset="0"/>
                          <a:ea typeface="+mn-ea"/>
                          <a:cs typeface="+mn-cs"/>
                        </a:rPr>
                        <a:t> perspective: Open banking system design: </a:t>
                      </a:r>
                      <a:r>
                        <a:rPr lang="en-US" sz="1100" kern="1200" dirty="0">
                          <a:solidFill>
                            <a:schemeClr val="dk1"/>
                          </a:solidFill>
                          <a:latin typeface="Avenir Book" panose="02000503020000020003" pitchFamily="2" charset="0"/>
                          <a:ea typeface="+mn-ea"/>
                          <a:cs typeface="+mn-cs"/>
                          <a:hlinkClick r:id="rId3"/>
                        </a:rPr>
                        <a:t>https://static.googleusercontent.com/media/pay.google.com/en//about/business/static/data/gpay-open-banking-whitepaper</a:t>
                      </a:r>
                      <a:r>
                        <a:rPr lang="en-US" sz="1100" kern="1200">
                          <a:solidFill>
                            <a:schemeClr val="dk1"/>
                          </a:solidFill>
                          <a:latin typeface="Avenir Book" panose="02000503020000020003" pitchFamily="2" charset="0"/>
                          <a:ea typeface="+mn-ea"/>
                          <a:cs typeface="+mn-cs"/>
                          <a:hlinkClick r:id="rId3"/>
                        </a:rPr>
                        <a:t>.pdf</a:t>
                      </a:r>
                      <a:endParaRPr lang="en-US" sz="1100" kern="1200">
                        <a:solidFill>
                          <a:schemeClr val="dk1"/>
                        </a:solidFill>
                        <a:latin typeface="Avenir Book" panose="02000503020000020003" pitchFamily="2" charset="0"/>
                        <a:ea typeface="+mn-ea"/>
                        <a:cs typeface="+mn-cs"/>
                      </a:endParaRPr>
                    </a:p>
                  </a:txBody>
                  <a:tcPr anchor="ctr"/>
                </a:tc>
                <a:extLst>
                  <a:ext uri="{0D108BD9-81ED-4DB2-BD59-A6C34878D82A}">
                    <a16:rowId xmlns:a16="http://schemas.microsoft.com/office/drawing/2014/main" val="3901184085"/>
                  </a:ext>
                </a:extLst>
              </a:tr>
              <a:tr h="44081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Avenir Book" panose="02000503020000020003" pitchFamily="2" charset="0"/>
                        </a:rPr>
                        <a:t>Australia</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NPP Australia, </a:t>
                      </a:r>
                      <a:r>
                        <a:rPr lang="en-US" sz="1100" dirty="0" err="1">
                          <a:latin typeface="Avenir Book" panose="02000503020000020003" pitchFamily="2" charset="0"/>
                        </a:rPr>
                        <a:t>PayTo</a:t>
                      </a:r>
                      <a:r>
                        <a:rPr lang="en-US" sz="1100" dirty="0">
                          <a:latin typeface="Avenir Book" panose="02000503020000020003" pitchFamily="2" charset="0"/>
                        </a:rPr>
                        <a:t> Service Overview: </a:t>
                      </a:r>
                      <a:r>
                        <a:rPr lang="en-US" sz="1100" dirty="0">
                          <a:latin typeface="Avenir Book" panose="02000503020000020003" pitchFamily="2" charset="0"/>
                          <a:hlinkClick r:id="rId4"/>
                        </a:rPr>
                        <a:t>https://payto.com.au/wp-content/uploads/2022/06/PayTo-Service-Overview-Nov-2021-2.0-2.pdf</a:t>
                      </a:r>
                      <a:endParaRPr lang="en-US" sz="11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ACCC: </a:t>
                      </a:r>
                      <a:r>
                        <a:rPr lang="en-US" sz="1100" dirty="0">
                          <a:latin typeface="Avenir Book" panose="02000503020000020003" pitchFamily="2" charset="0"/>
                          <a:hlinkClick r:id="rId5"/>
                        </a:rPr>
                        <a:t>https://www.accc.gov.au/by-industry/banking-and-finance/the-consumer-data-right</a:t>
                      </a:r>
                      <a:endParaRPr lang="en-US" sz="11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Australia Government, Consumer Data Right: </a:t>
                      </a:r>
                      <a:r>
                        <a:rPr lang="en-US" sz="1100" dirty="0">
                          <a:latin typeface="Avenir Book" panose="02000503020000020003" pitchFamily="2" charset="0"/>
                          <a:hlinkClick r:id="rId6"/>
                        </a:rPr>
                        <a:t>https://www.cdr.gov.au/</a:t>
                      </a:r>
                      <a:endParaRPr lang="en-US" sz="1100" dirty="0">
                        <a:latin typeface="Avenir Book" panose="02000503020000020003" pitchFamily="2" charset="0"/>
                      </a:endParaRPr>
                    </a:p>
                  </a:txBody>
                  <a:tcPr anchor="ctr"/>
                </a:tc>
                <a:extLst>
                  <a:ext uri="{0D108BD9-81ED-4DB2-BD59-A6C34878D82A}">
                    <a16:rowId xmlns:a16="http://schemas.microsoft.com/office/drawing/2014/main" val="364398989"/>
                  </a:ext>
                </a:extLst>
              </a:tr>
              <a:tr h="92931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Avenir Book" panose="02000503020000020003" pitchFamily="2" charset="0"/>
                        </a:rPr>
                        <a:t>Brazil</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Avenir Book" panose="02000503020000020003" pitchFamily="2" charset="0"/>
                          <a:ea typeface="+mn-ea"/>
                          <a:cs typeface="+mn-cs"/>
                        </a:rPr>
                        <a:t>Association of Payment Transaction Initiators: </a:t>
                      </a:r>
                      <a:r>
                        <a:rPr lang="en-US" sz="1100" dirty="0">
                          <a:latin typeface="Avenir Book" panose="02000503020000020003" pitchFamily="2" charset="0"/>
                          <a:hlinkClick r:id="rId7"/>
                        </a:rPr>
                        <a:t>https://init.org.br</a:t>
                      </a:r>
                      <a:endParaRPr lang="en-US" sz="11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Open Finance Pix Open API: </a:t>
                      </a:r>
                      <a:r>
                        <a:rPr lang="en-US" sz="1100" dirty="0">
                          <a:latin typeface="Avenir Book" panose="02000503020000020003" pitchFamily="2" charset="0"/>
                          <a:hlinkClick r:id="rId8"/>
                        </a:rPr>
                        <a:t>https://openfinancebrasil.atlassian.net/wiki/spaces/OF/overview?homepageId=17367041</a:t>
                      </a:r>
                      <a:endParaRPr lang="en-US" sz="11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Pix Forum: </a:t>
                      </a:r>
                      <a:r>
                        <a:rPr lang="en-US" sz="1100" dirty="0">
                          <a:latin typeface="Avenir Book" panose="02000503020000020003" pitchFamily="2" charset="0"/>
                          <a:hlinkClick r:id="rId9"/>
                        </a:rPr>
                        <a:t>https://www.bcb.gov.br/estabilidadefinanceira/forumpagamentosinstantaneos</a:t>
                      </a:r>
                      <a:endParaRPr lang="en-US" sz="11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Open Finance Brazil: </a:t>
                      </a:r>
                      <a:r>
                        <a:rPr lang="en-US" sz="1100" dirty="0">
                          <a:latin typeface="Avenir Book" panose="02000503020000020003" pitchFamily="2" charset="0"/>
                          <a:hlinkClick r:id="rId10"/>
                        </a:rPr>
                        <a:t>https://openfinancebrasil.org.br</a:t>
                      </a:r>
                      <a:endParaRPr lang="en-US" sz="11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Open Finance, BCB: </a:t>
                      </a:r>
                      <a:r>
                        <a:rPr lang="en-US" sz="1100" dirty="0">
                          <a:latin typeface="Avenir Book" panose="02000503020000020003" pitchFamily="2" charset="0"/>
                          <a:hlinkClick r:id="rId11"/>
                        </a:rPr>
                        <a:t>https://www.bcb.gov.br/en/financialstability/open_finance</a:t>
                      </a:r>
                      <a:endParaRPr lang="en-US" sz="11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World Bank Brazil Pix Case Study: </a:t>
                      </a:r>
                      <a:r>
                        <a:rPr lang="en-US" sz="1100" dirty="0">
                          <a:latin typeface="Avenir Book" panose="02000503020000020003" pitchFamily="2" charset="0"/>
                          <a:hlinkClick r:id="rId12"/>
                        </a:rPr>
                        <a:t>https://fastpayments.worldbank.org/sites/default/files/2022-05/Brazil_Pix_Case_Study_May_2022_0.pdf</a:t>
                      </a:r>
                      <a:endParaRPr lang="en-US" sz="1100" dirty="0">
                        <a:latin typeface="Avenir Book" panose="02000503020000020003" pitchFamily="2" charset="0"/>
                      </a:endParaRPr>
                    </a:p>
                  </a:txBody>
                  <a:tcPr anchor="ctr"/>
                </a:tc>
                <a:extLst>
                  <a:ext uri="{0D108BD9-81ED-4DB2-BD59-A6C34878D82A}">
                    <a16:rowId xmlns:a16="http://schemas.microsoft.com/office/drawing/2014/main" val="3865472037"/>
                  </a:ext>
                </a:extLst>
              </a:tr>
              <a:tr h="44081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Avenir Book" panose="02000503020000020003" pitchFamily="2" charset="0"/>
                        </a:rPr>
                        <a:t>Europe</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European Commission: </a:t>
                      </a:r>
                      <a:r>
                        <a:rPr lang="en-US" sz="1100" dirty="0">
                          <a:latin typeface="Avenir Book" panose="02000503020000020003" pitchFamily="2" charset="0"/>
                          <a:hlinkClick r:id="rId13"/>
                        </a:rPr>
                        <a:t>https://ec.europa.eu/commission/presscorner/detail/en/qanda_19_5555</a:t>
                      </a:r>
                      <a:endParaRPr lang="en-US" sz="11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World Bank Case Study: </a:t>
                      </a:r>
                      <a:r>
                        <a:rPr lang="en-US" sz="1100" dirty="0">
                          <a:latin typeface="Avenir Book" panose="02000503020000020003" pitchFamily="2" charset="0"/>
                          <a:hlinkClick r:id="rId14"/>
                        </a:rPr>
                        <a:t>https://fastpayments.worldbank.org/sites/default/files/2021-10/World_Bank_FPS_Europe_SCT%20Inst_Case_Study.pdf</a:t>
                      </a:r>
                      <a:endParaRPr lang="en-US" sz="1100" dirty="0">
                        <a:latin typeface="Avenir Book" panose="02000503020000020003" pitchFamily="2" charset="0"/>
                      </a:endParaRPr>
                    </a:p>
                  </a:txBody>
                  <a:tcPr anchor="ctr"/>
                </a:tc>
                <a:extLst>
                  <a:ext uri="{0D108BD9-81ED-4DB2-BD59-A6C34878D82A}">
                    <a16:rowId xmlns:a16="http://schemas.microsoft.com/office/drawing/2014/main" val="3134136475"/>
                  </a:ext>
                </a:extLst>
              </a:tr>
              <a:tr h="44081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Avenir Book" panose="02000503020000020003" pitchFamily="2" charset="0"/>
                        </a:rPr>
                        <a:t>India</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Google </a:t>
                      </a:r>
                      <a:r>
                        <a:rPr lang="en-US" sz="1100" kern="1200" dirty="0">
                          <a:solidFill>
                            <a:schemeClr val="dk1"/>
                          </a:solidFill>
                          <a:latin typeface="Avenir Book" panose="02000503020000020003" pitchFamily="2" charset="0"/>
                          <a:ea typeface="+mn-ea"/>
                          <a:cs typeface="+mn-cs"/>
                        </a:rPr>
                        <a:t>Whitepaper, Real-Time Payments Systems &amp; Third Party Access: </a:t>
                      </a:r>
                      <a:r>
                        <a:rPr lang="en-US" sz="1100" dirty="0">
                          <a:latin typeface="Avenir Book" panose="02000503020000020003" pitchFamily="2" charset="0"/>
                          <a:hlinkClick r:id="rId15"/>
                        </a:rPr>
                        <a:t>https://static.googleusercontent.com/media/pay.google.com/en//about/business/static/data/GPay_RTP_2019.pdf</a:t>
                      </a:r>
                      <a:endParaRPr lang="en-US" sz="11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Avenir Book" panose="02000503020000020003" pitchFamily="2" charset="0"/>
                          <a:ea typeface="+mn-ea"/>
                          <a:cs typeface="+mn-cs"/>
                        </a:rPr>
                        <a:t>IMF, India’s Approach to Open Banking: Some Implications for Financial Inclusion: </a:t>
                      </a:r>
                      <a:r>
                        <a:rPr lang="en-US" sz="1100" kern="1200" dirty="0">
                          <a:solidFill>
                            <a:schemeClr val="dk1"/>
                          </a:solidFill>
                          <a:latin typeface="Avenir Book" panose="02000503020000020003" pitchFamily="2" charset="0"/>
                          <a:ea typeface="+mn-ea"/>
                          <a:cs typeface="+mn-cs"/>
                          <a:hlinkClick r:id="rId16"/>
                        </a:rPr>
                        <a:t>https://www.elibrary.imf.org/view/journals/001/2021/052/001.2021.issue-052-en.xml</a:t>
                      </a:r>
                      <a:endParaRPr lang="en-US" sz="1100" kern="1200" dirty="0">
                        <a:solidFill>
                          <a:schemeClr val="dk1"/>
                        </a:solidFill>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Avenir Book" panose="02000503020000020003" pitchFamily="2" charset="0"/>
                          <a:ea typeface="+mn-ea"/>
                          <a:cs typeface="+mn-cs"/>
                        </a:rPr>
                        <a:t>NPCI: </a:t>
                      </a:r>
                      <a:r>
                        <a:rPr lang="en-US" sz="1100" kern="1200" dirty="0">
                          <a:solidFill>
                            <a:schemeClr val="dk1"/>
                          </a:solidFill>
                          <a:latin typeface="Avenir Book" panose="02000503020000020003" pitchFamily="2" charset="0"/>
                          <a:ea typeface="+mn-ea"/>
                          <a:cs typeface="+mn-cs"/>
                          <a:hlinkClick r:id="rId17"/>
                        </a:rPr>
                        <a:t>https://www.npci.org.in/what-we-do/upi/roles-responsibilities</a:t>
                      </a:r>
                      <a:endParaRPr lang="en-US" sz="1100" kern="1200" dirty="0">
                        <a:solidFill>
                          <a:schemeClr val="dk1"/>
                        </a:solidFill>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World Bank India UPI Case Study: </a:t>
                      </a:r>
                      <a:r>
                        <a:rPr lang="en-US" sz="1100" dirty="0">
                          <a:latin typeface="Avenir Book" panose="02000503020000020003" pitchFamily="2" charset="0"/>
                          <a:hlinkClick r:id="rId18"/>
                        </a:rPr>
                        <a:t>https://fastpayments.worldbank.org/sites/default/files/2021-10/World_Bank_FPS_India_IMPS_and_UPI_Case_Study.pdf</a:t>
                      </a:r>
                      <a:endParaRPr lang="en-US" sz="1100" dirty="0">
                        <a:latin typeface="Avenir Book" panose="02000503020000020003" pitchFamily="2" charset="0"/>
                      </a:endParaRPr>
                    </a:p>
                  </a:txBody>
                  <a:tcPr anchor="ctr"/>
                </a:tc>
                <a:extLst>
                  <a:ext uri="{0D108BD9-81ED-4DB2-BD59-A6C34878D82A}">
                    <a16:rowId xmlns:a16="http://schemas.microsoft.com/office/drawing/2014/main" val="2531999536"/>
                  </a:ext>
                </a:extLst>
              </a:tr>
              <a:tr h="55758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Avenir Book" panose="02000503020000020003" pitchFamily="2" charset="0"/>
                        </a:rPr>
                        <a:t>UK</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Avenir Book" panose="02000503020000020003" pitchFamily="2" charset="0"/>
                          <a:ea typeface="+mn-ea"/>
                          <a:cs typeface="+mn-cs"/>
                        </a:rPr>
                        <a:t>Open Banking Implementation Entity (OBIE): </a:t>
                      </a:r>
                      <a:r>
                        <a:rPr lang="en-US" sz="1100" dirty="0">
                          <a:latin typeface="Avenir Book" panose="02000503020000020003" pitchFamily="2" charset="0"/>
                          <a:hlinkClick r:id="rId19"/>
                        </a:rPr>
                        <a:t>https://standards.openbanking.org.uk/api-specifications/latest/</a:t>
                      </a:r>
                      <a:endParaRPr lang="en-US" sz="11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venir Book" panose="02000503020000020003" pitchFamily="2" charset="0"/>
                        </a:rPr>
                        <a:t>Open Banking API specifications: </a:t>
                      </a:r>
                      <a:r>
                        <a:rPr lang="en-US" sz="1100" dirty="0">
                          <a:latin typeface="Avenir Book" panose="02000503020000020003" pitchFamily="2" charset="0"/>
                          <a:hlinkClick r:id="rId20"/>
                        </a:rPr>
                        <a:t>https://openbankinguk.github.io/read-write-api-site3/v3.1.10/profiles/read-write-data-api-profile.html</a:t>
                      </a:r>
                      <a:endParaRPr lang="en-US" sz="1100" dirty="0">
                        <a:latin typeface="Avenir Boo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Avenir Book" panose="02000503020000020003" pitchFamily="2" charset="0"/>
                          <a:ea typeface="+mn-ea"/>
                          <a:cs typeface="+mn-cs"/>
                        </a:rPr>
                        <a:t>Open Banking API performance: </a:t>
                      </a:r>
                      <a:r>
                        <a:rPr lang="en-US" sz="1100" dirty="0">
                          <a:solidFill>
                            <a:schemeClr val="tx2"/>
                          </a:solidFill>
                          <a:latin typeface="Avenir Book" panose="02000503020000020003" pitchFamily="2" charset="0"/>
                          <a:hlinkClick r:id="rId21"/>
                        </a:rPr>
                        <a:t>https://www.openbanking.org.uk/api-performance/</a:t>
                      </a:r>
                      <a:endParaRPr lang="en-US" sz="1100" dirty="0">
                        <a:latin typeface="Avenir Book" panose="02000503020000020003" pitchFamily="2" charset="0"/>
                      </a:endParaRPr>
                    </a:p>
                  </a:txBody>
                  <a:tcPr anchor="ctr"/>
                </a:tc>
                <a:extLst>
                  <a:ext uri="{0D108BD9-81ED-4DB2-BD59-A6C34878D82A}">
                    <a16:rowId xmlns:a16="http://schemas.microsoft.com/office/drawing/2014/main" val="3769013232"/>
                  </a:ext>
                </a:extLst>
              </a:tr>
            </a:tbl>
          </a:graphicData>
        </a:graphic>
      </p:graphicFrame>
    </p:spTree>
    <p:extLst>
      <p:ext uri="{BB962C8B-B14F-4D97-AF65-F5344CB8AC3E}">
        <p14:creationId xmlns:p14="http://schemas.microsoft.com/office/powerpoint/2010/main" val="168430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DEA6-446A-EC52-C868-B866A706E5DE}"/>
              </a:ext>
            </a:extLst>
          </p:cNvPr>
          <p:cNvSpPr>
            <a:spLocks noGrp="1"/>
          </p:cNvSpPr>
          <p:nvPr>
            <p:ph type="title"/>
          </p:nvPr>
        </p:nvSpPr>
        <p:spPr/>
        <p:txBody>
          <a:bodyPr/>
          <a:lstStyle/>
          <a:p>
            <a:r>
              <a:rPr lang="en-US" dirty="0"/>
              <a:t>There is global momentum towards Open Banking, with some countries implementing formal regulation while others experience market movements that lead the progression or carry out an initiative of the central bank</a:t>
            </a:r>
          </a:p>
        </p:txBody>
      </p:sp>
      <p:sp>
        <p:nvSpPr>
          <p:cNvPr id="4" name="Text Placeholder 3">
            <a:extLst>
              <a:ext uri="{FF2B5EF4-FFF2-40B4-BE49-F238E27FC236}">
                <a16:creationId xmlns:a16="http://schemas.microsoft.com/office/drawing/2014/main" id="{4FEA67B9-970A-7621-DDB0-A633914728C0}"/>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AB72650E-07DE-21BA-C33B-C4A0A588D643}"/>
              </a:ext>
            </a:extLst>
          </p:cNvPr>
          <p:cNvSpPr>
            <a:spLocks noGrp="1"/>
          </p:cNvSpPr>
          <p:nvPr>
            <p:ph type="sldNum" sz="quarter" idx="4"/>
          </p:nvPr>
        </p:nvSpPr>
        <p:spPr/>
        <p:txBody>
          <a:bodyPr/>
          <a:lstStyle/>
          <a:p>
            <a:fld id="{097F3099-CFFF-D54D-B818-93F1AB56C116}" type="slidenum">
              <a:rPr lang="en-US" smtClean="0"/>
              <a:pPr/>
              <a:t>4</a:t>
            </a:fld>
            <a:endParaRPr lang="en-US" dirty="0"/>
          </a:p>
        </p:txBody>
      </p:sp>
      <p:pic>
        <p:nvPicPr>
          <p:cNvPr id="8" name="Picture 7">
            <a:extLst>
              <a:ext uri="{FF2B5EF4-FFF2-40B4-BE49-F238E27FC236}">
                <a16:creationId xmlns:a16="http://schemas.microsoft.com/office/drawing/2014/main" id="{483DD23C-FCFF-AFB8-B36E-E4C3ED70BB72}"/>
              </a:ext>
            </a:extLst>
          </p:cNvPr>
          <p:cNvPicPr>
            <a:picLocks noChangeAspect="1"/>
          </p:cNvPicPr>
          <p:nvPr/>
        </p:nvPicPr>
        <p:blipFill>
          <a:blip r:embed="rId2"/>
          <a:stretch>
            <a:fillRect/>
          </a:stretch>
        </p:blipFill>
        <p:spPr>
          <a:xfrm>
            <a:off x="856231" y="1536675"/>
            <a:ext cx="10473228" cy="4684682"/>
          </a:xfrm>
          <a:prstGeom prst="rect">
            <a:avLst/>
          </a:prstGeom>
        </p:spPr>
      </p:pic>
      <p:sp>
        <p:nvSpPr>
          <p:cNvPr id="9" name="TextBox 8">
            <a:extLst>
              <a:ext uri="{FF2B5EF4-FFF2-40B4-BE49-F238E27FC236}">
                <a16:creationId xmlns:a16="http://schemas.microsoft.com/office/drawing/2014/main" id="{CF952331-E102-FAF0-07AF-E1F74F9CBCD1}"/>
              </a:ext>
            </a:extLst>
          </p:cNvPr>
          <p:cNvSpPr txBox="1"/>
          <p:nvPr/>
        </p:nvSpPr>
        <p:spPr>
          <a:xfrm>
            <a:off x="609600" y="6318678"/>
            <a:ext cx="3102864" cy="176267"/>
          </a:xfrm>
          <a:prstGeom prst="rect">
            <a:avLst/>
          </a:prstGeom>
          <a:noFill/>
        </p:spPr>
        <p:txBody>
          <a:bodyPr wrap="square" lIns="0" tIns="0" rIns="0" bIns="0" rtlCol="0">
            <a:spAutoFit/>
          </a:bodyPr>
          <a:lstStyle/>
          <a:p>
            <a:pPr>
              <a:lnSpc>
                <a:spcPct val="120000"/>
              </a:lnSpc>
            </a:pPr>
            <a:r>
              <a:rPr lang="en-US" sz="1000" dirty="0">
                <a:solidFill>
                  <a:schemeClr val="tx2"/>
                </a:solidFill>
                <a:latin typeface="Avenir Book" panose="02000503020000020003" pitchFamily="2" charset="0"/>
              </a:rPr>
              <a:t>Source: Brazil’s Open Finance</a:t>
            </a:r>
          </a:p>
        </p:txBody>
      </p:sp>
    </p:spTree>
    <p:extLst>
      <p:ext uri="{BB962C8B-B14F-4D97-AF65-F5344CB8AC3E}">
        <p14:creationId xmlns:p14="http://schemas.microsoft.com/office/powerpoint/2010/main" val="162790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7101-D91C-1449-A51C-746A48B217EA}"/>
              </a:ext>
            </a:extLst>
          </p:cNvPr>
          <p:cNvSpPr>
            <a:spLocks noGrp="1"/>
          </p:cNvSpPr>
          <p:nvPr>
            <p:ph type="title"/>
          </p:nvPr>
        </p:nvSpPr>
        <p:spPr/>
        <p:txBody>
          <a:bodyPr/>
          <a:lstStyle/>
          <a:p>
            <a:r>
              <a:rPr lang="en-US" dirty="0"/>
              <a:t>Open Banking provides third parties access to consumer data via APIs</a:t>
            </a:r>
          </a:p>
        </p:txBody>
      </p:sp>
      <p:sp>
        <p:nvSpPr>
          <p:cNvPr id="4" name="Text Placeholder 3">
            <a:extLst>
              <a:ext uri="{FF2B5EF4-FFF2-40B4-BE49-F238E27FC236}">
                <a16:creationId xmlns:a16="http://schemas.microsoft.com/office/drawing/2014/main" id="{C8431493-16AC-CB43-8DED-05114422CEE8}"/>
              </a:ext>
            </a:extLst>
          </p:cNvPr>
          <p:cNvSpPr>
            <a:spLocks noGrp="1"/>
          </p:cNvSpPr>
          <p:nvPr>
            <p:ph type="body" idx="28"/>
          </p:nvPr>
        </p:nvSpPr>
        <p:spPr/>
        <p:txBody>
          <a:bodyPr/>
          <a:lstStyle/>
          <a:p>
            <a:endParaRPr lang="en-US" dirty="0"/>
          </a:p>
        </p:txBody>
      </p:sp>
      <p:sp>
        <p:nvSpPr>
          <p:cNvPr id="6" name="Slide Number Placeholder 5">
            <a:extLst>
              <a:ext uri="{FF2B5EF4-FFF2-40B4-BE49-F238E27FC236}">
                <a16:creationId xmlns:a16="http://schemas.microsoft.com/office/drawing/2014/main" id="{697ADFF1-2B4D-774F-A059-9623458987EB}"/>
              </a:ext>
            </a:extLst>
          </p:cNvPr>
          <p:cNvSpPr>
            <a:spLocks noGrp="1"/>
          </p:cNvSpPr>
          <p:nvPr>
            <p:ph type="sldNum" sz="quarter" idx="4"/>
          </p:nvPr>
        </p:nvSpPr>
        <p:spPr/>
        <p:txBody>
          <a:bodyPr/>
          <a:lstStyle/>
          <a:p>
            <a:fld id="{097F3099-CFFF-D54D-B818-93F1AB56C116}" type="slidenum">
              <a:rPr lang="en-US" smtClean="0"/>
              <a:pPr/>
              <a:t>5</a:t>
            </a:fld>
            <a:endParaRPr lang="en-US" dirty="0"/>
          </a:p>
        </p:txBody>
      </p:sp>
      <p:sp>
        <p:nvSpPr>
          <p:cNvPr id="8" name="Rectangle 7">
            <a:extLst>
              <a:ext uri="{FF2B5EF4-FFF2-40B4-BE49-F238E27FC236}">
                <a16:creationId xmlns:a16="http://schemas.microsoft.com/office/drawing/2014/main" id="{D0301320-E8A7-E043-AD7E-49A79B1EB847}"/>
              </a:ext>
            </a:extLst>
          </p:cNvPr>
          <p:cNvSpPr/>
          <p:nvPr/>
        </p:nvSpPr>
        <p:spPr>
          <a:xfrm>
            <a:off x="8649502" y="3042889"/>
            <a:ext cx="2935033" cy="1050954"/>
          </a:xfrm>
          <a:prstGeom prst="rect">
            <a:avLst/>
          </a:prstGeom>
          <a:solidFill>
            <a:schemeClr val="accent3"/>
          </a:solidFill>
          <a:ln w="3175">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chemeClr val="accent2"/>
                </a:solidFill>
                <a:latin typeface="Avenir LT Std 55 Roman" panose="020B0503020203020204" pitchFamily="34" charset="0"/>
              </a:rPr>
              <a:t>Third Parties</a:t>
            </a:r>
          </a:p>
        </p:txBody>
      </p:sp>
      <p:cxnSp>
        <p:nvCxnSpPr>
          <p:cNvPr id="9" name="Straight Arrow Connector 8">
            <a:extLst>
              <a:ext uri="{FF2B5EF4-FFF2-40B4-BE49-F238E27FC236}">
                <a16:creationId xmlns:a16="http://schemas.microsoft.com/office/drawing/2014/main" id="{5BCE6C10-B7D7-FE40-8308-73E09DF71ADD}"/>
              </a:ext>
            </a:extLst>
          </p:cNvPr>
          <p:cNvCxnSpPr/>
          <p:nvPr/>
        </p:nvCxnSpPr>
        <p:spPr>
          <a:xfrm flipV="1">
            <a:off x="10843651" y="4093843"/>
            <a:ext cx="0" cy="695960"/>
          </a:xfrm>
          <a:prstGeom prst="straightConnector1">
            <a:avLst/>
          </a:prstGeom>
          <a:ln w="3810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0C85750-F0FE-8346-BB9E-61A142253473}"/>
              </a:ext>
            </a:extLst>
          </p:cNvPr>
          <p:cNvSpPr/>
          <p:nvPr/>
        </p:nvSpPr>
        <p:spPr>
          <a:xfrm>
            <a:off x="10203342" y="3431579"/>
            <a:ext cx="1280160" cy="617220"/>
          </a:xfrm>
          <a:prstGeom prst="rect">
            <a:avLst/>
          </a:prstGeom>
          <a:solidFill>
            <a:srgbClr val="072B6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venir LT Std 55 Roman" charset="0"/>
                <a:ea typeface="Avenir LT Std 55 Roman" charset="0"/>
                <a:cs typeface="Avenir LT Std 55 Roman" charset="0"/>
              </a:rPr>
              <a:t>Payments</a:t>
            </a:r>
            <a:br>
              <a:rPr lang="en-US" dirty="0">
                <a:latin typeface="Avenir LT Std 55 Roman" charset="0"/>
                <a:ea typeface="Avenir LT Std 55 Roman" charset="0"/>
                <a:cs typeface="Avenir LT Std 55 Roman" charset="0"/>
              </a:rPr>
            </a:br>
            <a:r>
              <a:rPr lang="en-US" dirty="0">
                <a:latin typeface="Avenir LT Std 55 Roman" charset="0"/>
                <a:ea typeface="Avenir LT Std 55 Roman" charset="0"/>
                <a:cs typeface="Avenir LT Std 55 Roman" charset="0"/>
              </a:rPr>
              <a:t>Services</a:t>
            </a:r>
          </a:p>
        </p:txBody>
      </p:sp>
      <p:cxnSp>
        <p:nvCxnSpPr>
          <p:cNvPr id="11" name="Straight Arrow Connector 10">
            <a:extLst>
              <a:ext uri="{FF2B5EF4-FFF2-40B4-BE49-F238E27FC236}">
                <a16:creationId xmlns:a16="http://schemas.microsoft.com/office/drawing/2014/main" id="{9933060F-E03C-3B48-BC97-9955F53DCFD9}"/>
              </a:ext>
            </a:extLst>
          </p:cNvPr>
          <p:cNvCxnSpPr>
            <a:cxnSpLocks/>
          </p:cNvCxnSpPr>
          <p:nvPr/>
        </p:nvCxnSpPr>
        <p:spPr>
          <a:xfrm flipV="1">
            <a:off x="7705420" y="4087447"/>
            <a:ext cx="0" cy="695960"/>
          </a:xfrm>
          <a:prstGeom prst="straightConnector1">
            <a:avLst/>
          </a:prstGeom>
          <a:ln w="3810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22778B5B-5B4D-C74B-8131-0CE734E09303}"/>
              </a:ext>
            </a:extLst>
          </p:cNvPr>
          <p:cNvSpPr/>
          <p:nvPr/>
        </p:nvSpPr>
        <p:spPr>
          <a:xfrm>
            <a:off x="8755062" y="3431579"/>
            <a:ext cx="1280160" cy="617220"/>
          </a:xfrm>
          <a:prstGeom prst="rect">
            <a:avLst/>
          </a:prstGeom>
          <a:solidFill>
            <a:srgbClr val="072B6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venir LT Std 55 Roman" charset="0"/>
                <a:ea typeface="Avenir LT Std 55 Roman" charset="0"/>
                <a:cs typeface="Avenir LT Std 55 Roman" charset="0"/>
              </a:rPr>
              <a:t>Data</a:t>
            </a:r>
            <a:br>
              <a:rPr lang="en-US" dirty="0">
                <a:latin typeface="Avenir LT Std 55 Roman" charset="0"/>
                <a:ea typeface="Avenir LT Std 55 Roman" charset="0"/>
                <a:cs typeface="Avenir LT Std 55 Roman" charset="0"/>
              </a:rPr>
            </a:br>
            <a:r>
              <a:rPr lang="en-US" dirty="0">
                <a:latin typeface="Avenir LT Std 55 Roman" charset="0"/>
                <a:ea typeface="Avenir LT Std 55 Roman" charset="0"/>
                <a:cs typeface="Avenir LT Std 55 Roman" charset="0"/>
              </a:rPr>
              <a:t>Services</a:t>
            </a:r>
          </a:p>
        </p:txBody>
      </p:sp>
      <p:cxnSp>
        <p:nvCxnSpPr>
          <p:cNvPr id="13" name="Straight Arrow Connector 12">
            <a:extLst>
              <a:ext uri="{FF2B5EF4-FFF2-40B4-BE49-F238E27FC236}">
                <a16:creationId xmlns:a16="http://schemas.microsoft.com/office/drawing/2014/main" id="{785558A0-ACED-A74A-B641-15B7C632A1FD}"/>
              </a:ext>
            </a:extLst>
          </p:cNvPr>
          <p:cNvCxnSpPr>
            <a:cxnSpLocks/>
          </p:cNvCxnSpPr>
          <p:nvPr/>
        </p:nvCxnSpPr>
        <p:spPr>
          <a:xfrm flipV="1">
            <a:off x="9398402" y="2412724"/>
            <a:ext cx="0" cy="1009532"/>
          </a:xfrm>
          <a:prstGeom prst="straightConnector1">
            <a:avLst/>
          </a:prstGeom>
          <a:ln w="381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04310C7-FB09-6842-873C-F9C9662179C7}"/>
              </a:ext>
            </a:extLst>
          </p:cNvPr>
          <p:cNvCxnSpPr>
            <a:cxnSpLocks/>
          </p:cNvCxnSpPr>
          <p:nvPr/>
        </p:nvCxnSpPr>
        <p:spPr>
          <a:xfrm flipH="1" flipV="1">
            <a:off x="10842848" y="2412724"/>
            <a:ext cx="1149" cy="1009533"/>
          </a:xfrm>
          <a:prstGeom prst="straightConnector1">
            <a:avLst/>
          </a:prstGeom>
          <a:ln w="381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F8B70FE1-56B4-654D-B62E-B90CDDD7CC4F}"/>
              </a:ext>
            </a:extLst>
          </p:cNvPr>
          <p:cNvSpPr/>
          <p:nvPr/>
        </p:nvSpPr>
        <p:spPr>
          <a:xfrm>
            <a:off x="8789478" y="2596128"/>
            <a:ext cx="1217848" cy="3203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75000"/>
                  </a:schemeClr>
                </a:solidFill>
                <a:latin typeface="Avenir LT Std 55 Roman" charset="0"/>
                <a:ea typeface="Avenir LT Std 55 Roman" charset="0"/>
                <a:cs typeface="Avenir LT Std 55 Roman" charset="0"/>
              </a:rPr>
              <a:t>Services</a:t>
            </a:r>
          </a:p>
        </p:txBody>
      </p:sp>
      <p:sp>
        <p:nvSpPr>
          <p:cNvPr id="16" name="Rectangle 15">
            <a:extLst>
              <a:ext uri="{FF2B5EF4-FFF2-40B4-BE49-F238E27FC236}">
                <a16:creationId xmlns:a16="http://schemas.microsoft.com/office/drawing/2014/main" id="{939BD936-2B81-2C43-A5C9-90809267D305}"/>
              </a:ext>
            </a:extLst>
          </p:cNvPr>
          <p:cNvSpPr/>
          <p:nvPr/>
        </p:nvSpPr>
        <p:spPr>
          <a:xfrm>
            <a:off x="10233350" y="2599763"/>
            <a:ext cx="1220145" cy="3203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75000"/>
                  </a:schemeClr>
                </a:solidFill>
                <a:latin typeface="Avenir LT Std 55 Roman" charset="0"/>
                <a:ea typeface="Avenir LT Std 55 Roman" charset="0"/>
                <a:cs typeface="Avenir LT Std 55 Roman" charset="0"/>
              </a:rPr>
              <a:t>Services</a:t>
            </a:r>
          </a:p>
        </p:txBody>
      </p:sp>
      <p:sp>
        <p:nvSpPr>
          <p:cNvPr id="17" name="Rectangle 16">
            <a:extLst>
              <a:ext uri="{FF2B5EF4-FFF2-40B4-BE49-F238E27FC236}">
                <a16:creationId xmlns:a16="http://schemas.microsoft.com/office/drawing/2014/main" id="{00C09D72-3E4B-4546-A507-A2387F6F2EC1}"/>
              </a:ext>
            </a:extLst>
          </p:cNvPr>
          <p:cNvSpPr/>
          <p:nvPr/>
        </p:nvSpPr>
        <p:spPr>
          <a:xfrm>
            <a:off x="6934199" y="1914659"/>
            <a:ext cx="4648201" cy="491670"/>
          </a:xfrm>
          <a:prstGeom prst="rect">
            <a:avLst/>
          </a:prstGeom>
          <a:solidFill>
            <a:srgbClr val="072B6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venir LT Std 55 Roman" charset="0"/>
                <a:ea typeface="Avenir LT Std 55 Roman" charset="0"/>
                <a:cs typeface="Avenir LT Std 55 Roman" charset="0"/>
              </a:rPr>
              <a:t>Customers</a:t>
            </a:r>
            <a:endParaRPr lang="en-US" sz="3600" dirty="0">
              <a:latin typeface="Avenir LT Std 55 Roman" charset="0"/>
              <a:ea typeface="Avenir LT Std 55 Roman" charset="0"/>
              <a:cs typeface="Avenir LT Std 55 Roman" charset="0"/>
            </a:endParaRPr>
          </a:p>
        </p:txBody>
      </p:sp>
      <p:sp>
        <p:nvSpPr>
          <p:cNvPr id="18" name="Rectangle 17">
            <a:extLst>
              <a:ext uri="{FF2B5EF4-FFF2-40B4-BE49-F238E27FC236}">
                <a16:creationId xmlns:a16="http://schemas.microsoft.com/office/drawing/2014/main" id="{87E4B94D-CA23-4544-9781-EA6648469FF9}"/>
              </a:ext>
            </a:extLst>
          </p:cNvPr>
          <p:cNvSpPr/>
          <p:nvPr/>
        </p:nvSpPr>
        <p:spPr>
          <a:xfrm>
            <a:off x="6929413" y="3041823"/>
            <a:ext cx="1552015" cy="1050954"/>
          </a:xfrm>
          <a:prstGeom prst="rect">
            <a:avLst/>
          </a:prstGeom>
          <a:solidFill>
            <a:schemeClr val="accent3"/>
          </a:solidFill>
          <a:ln w="3175">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chemeClr val="accent2"/>
                </a:solidFill>
                <a:latin typeface="Avenir LT Std 55 Roman" panose="020B0503020203020204" pitchFamily="34" charset="0"/>
              </a:rPr>
              <a:t>    Bank  Branded</a:t>
            </a:r>
          </a:p>
        </p:txBody>
      </p:sp>
      <p:sp>
        <p:nvSpPr>
          <p:cNvPr id="19" name="Rectangle 18">
            <a:extLst>
              <a:ext uri="{FF2B5EF4-FFF2-40B4-BE49-F238E27FC236}">
                <a16:creationId xmlns:a16="http://schemas.microsoft.com/office/drawing/2014/main" id="{76F22E7B-7109-464C-A7C4-AEE2E6DD9397}"/>
              </a:ext>
            </a:extLst>
          </p:cNvPr>
          <p:cNvSpPr/>
          <p:nvPr/>
        </p:nvSpPr>
        <p:spPr>
          <a:xfrm>
            <a:off x="7019620" y="3431579"/>
            <a:ext cx="1371600" cy="617220"/>
          </a:xfrm>
          <a:prstGeom prst="rect">
            <a:avLst/>
          </a:prstGeom>
          <a:solidFill>
            <a:srgbClr val="072B6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50" dirty="0">
                <a:latin typeface="Avenir LT Std 55 Roman" charset="0"/>
              </a:rPr>
              <a:t>Customer Experience Interface (Apps</a:t>
            </a:r>
            <a:r>
              <a:rPr lang="en-US" sz="1250" dirty="0">
                <a:latin typeface="Avenir LT Std 55 Roman" charset="0"/>
                <a:ea typeface="Avenir LT Std 55 Roman" charset="0"/>
                <a:cs typeface="Avenir LT Std 55 Roman" charset="0"/>
              </a:rPr>
              <a:t>)</a:t>
            </a:r>
          </a:p>
        </p:txBody>
      </p:sp>
      <p:cxnSp>
        <p:nvCxnSpPr>
          <p:cNvPr id="20" name="Straight Arrow Connector 19">
            <a:extLst>
              <a:ext uri="{FF2B5EF4-FFF2-40B4-BE49-F238E27FC236}">
                <a16:creationId xmlns:a16="http://schemas.microsoft.com/office/drawing/2014/main" id="{5AC00C49-AE09-474C-A71F-130CE1E401C0}"/>
              </a:ext>
            </a:extLst>
          </p:cNvPr>
          <p:cNvCxnSpPr>
            <a:cxnSpLocks/>
          </p:cNvCxnSpPr>
          <p:nvPr/>
        </p:nvCxnSpPr>
        <p:spPr>
          <a:xfrm flipV="1">
            <a:off x="7670847" y="2402624"/>
            <a:ext cx="0" cy="1009532"/>
          </a:xfrm>
          <a:prstGeom prst="straightConnector1">
            <a:avLst/>
          </a:prstGeom>
          <a:ln w="381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ABCAA9EC-2210-CD48-82CF-62CA7A7072B4}"/>
              </a:ext>
            </a:extLst>
          </p:cNvPr>
          <p:cNvSpPr/>
          <p:nvPr/>
        </p:nvSpPr>
        <p:spPr>
          <a:xfrm>
            <a:off x="7061923" y="2586028"/>
            <a:ext cx="1217848" cy="3203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75000"/>
                  </a:schemeClr>
                </a:solidFill>
                <a:latin typeface="Avenir LT Std 55 Roman" charset="0"/>
                <a:ea typeface="Avenir LT Std 55 Roman" charset="0"/>
                <a:cs typeface="Avenir LT Std 55 Roman" charset="0"/>
              </a:rPr>
              <a:t>Services</a:t>
            </a:r>
          </a:p>
        </p:txBody>
      </p:sp>
      <p:cxnSp>
        <p:nvCxnSpPr>
          <p:cNvPr id="22" name="Straight Connector 21">
            <a:extLst>
              <a:ext uri="{FF2B5EF4-FFF2-40B4-BE49-F238E27FC236}">
                <a16:creationId xmlns:a16="http://schemas.microsoft.com/office/drawing/2014/main" id="{669A91AF-487B-DF4B-9C29-35581082B75B}"/>
              </a:ext>
            </a:extLst>
          </p:cNvPr>
          <p:cNvCxnSpPr/>
          <p:nvPr/>
        </p:nvCxnSpPr>
        <p:spPr>
          <a:xfrm>
            <a:off x="6769543" y="5636203"/>
            <a:ext cx="4965256" cy="0"/>
          </a:xfrm>
          <a:prstGeom prst="line">
            <a:avLst/>
          </a:prstGeom>
          <a:ln w="1905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B9FAC46-81CF-1940-B518-B6B2D7D62A70}"/>
              </a:ext>
            </a:extLst>
          </p:cNvPr>
          <p:cNvCxnSpPr>
            <a:cxnSpLocks/>
          </p:cNvCxnSpPr>
          <p:nvPr/>
        </p:nvCxnSpPr>
        <p:spPr>
          <a:xfrm flipV="1">
            <a:off x="9730316" y="4091710"/>
            <a:ext cx="0" cy="695960"/>
          </a:xfrm>
          <a:prstGeom prst="straightConnector1">
            <a:avLst/>
          </a:prstGeom>
          <a:ln w="3810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1F064F8-28D2-CF48-BFE1-C5138B90C98C}"/>
              </a:ext>
            </a:extLst>
          </p:cNvPr>
          <p:cNvCxnSpPr>
            <a:cxnSpLocks/>
          </p:cNvCxnSpPr>
          <p:nvPr/>
        </p:nvCxnSpPr>
        <p:spPr>
          <a:xfrm flipV="1">
            <a:off x="9059969" y="4073592"/>
            <a:ext cx="0" cy="695960"/>
          </a:xfrm>
          <a:prstGeom prst="straightConnector1">
            <a:avLst/>
          </a:prstGeom>
          <a:ln w="3810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C074EFC0-0CCF-6147-8355-40BEC1F20571}"/>
              </a:ext>
            </a:extLst>
          </p:cNvPr>
          <p:cNvSpPr/>
          <p:nvPr/>
        </p:nvSpPr>
        <p:spPr>
          <a:xfrm>
            <a:off x="6934199" y="4512714"/>
            <a:ext cx="4637543" cy="835741"/>
          </a:xfrm>
          <a:prstGeom prst="rect">
            <a:avLst/>
          </a:prstGeom>
          <a:solidFill>
            <a:srgbClr val="072B61"/>
          </a:solidFill>
          <a:ln w="3175">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400" dirty="0">
                <a:latin typeface="Avenir LT Std 55 Roman" charset="0"/>
                <a:ea typeface="Avenir LT Std 55 Roman" charset="0"/>
                <a:cs typeface="Avenir LT Std 55 Roman" charset="0"/>
              </a:rPr>
              <a:t>DFSPs</a:t>
            </a:r>
            <a:endParaRPr lang="en-US" sz="1600" dirty="0">
              <a:latin typeface="Avenir LT Std 55 Roman" charset="0"/>
              <a:ea typeface="Avenir LT Std 55 Roman" charset="0"/>
              <a:cs typeface="Avenir LT Std 55 Roman" charset="0"/>
            </a:endParaRPr>
          </a:p>
        </p:txBody>
      </p:sp>
      <p:sp>
        <p:nvSpPr>
          <p:cNvPr id="26" name="Rectangle 25">
            <a:extLst>
              <a:ext uri="{FF2B5EF4-FFF2-40B4-BE49-F238E27FC236}">
                <a16:creationId xmlns:a16="http://schemas.microsoft.com/office/drawing/2014/main" id="{E089388E-E9FF-D144-8CC1-8F1130852B92}"/>
              </a:ext>
            </a:extLst>
          </p:cNvPr>
          <p:cNvSpPr/>
          <p:nvPr/>
        </p:nvSpPr>
        <p:spPr>
          <a:xfrm>
            <a:off x="6997080" y="4549165"/>
            <a:ext cx="2343013" cy="249382"/>
          </a:xfrm>
          <a:prstGeom prst="rect">
            <a:avLst/>
          </a:prstGeom>
          <a:solidFill>
            <a:schemeClr val="accent4"/>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Avenir LT Std 55 Roman"/>
                <a:cs typeface="Avenir LT Std 55 Roman"/>
              </a:rPr>
              <a:t>Proprietary APIs</a:t>
            </a:r>
          </a:p>
        </p:txBody>
      </p:sp>
      <p:sp>
        <p:nvSpPr>
          <p:cNvPr id="27" name="Rectangle 26">
            <a:extLst>
              <a:ext uri="{FF2B5EF4-FFF2-40B4-BE49-F238E27FC236}">
                <a16:creationId xmlns:a16="http://schemas.microsoft.com/office/drawing/2014/main" id="{CBA45A74-74BB-BC4E-BBD4-3D1D6F9DDFD0}"/>
              </a:ext>
            </a:extLst>
          </p:cNvPr>
          <p:cNvSpPr/>
          <p:nvPr/>
        </p:nvSpPr>
        <p:spPr>
          <a:xfrm>
            <a:off x="9423220" y="4554493"/>
            <a:ext cx="2085859" cy="249382"/>
          </a:xfrm>
          <a:prstGeom prst="rect">
            <a:avLst/>
          </a:prstGeom>
          <a:solidFill>
            <a:schemeClr val="accent4"/>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Avenir LT Std 55 Roman"/>
                <a:cs typeface="Avenir LT Std 55 Roman"/>
              </a:rPr>
              <a:t>Open APIs</a:t>
            </a:r>
          </a:p>
        </p:txBody>
      </p:sp>
      <p:cxnSp>
        <p:nvCxnSpPr>
          <p:cNvPr id="28" name="Straight Connector 27">
            <a:extLst>
              <a:ext uri="{FF2B5EF4-FFF2-40B4-BE49-F238E27FC236}">
                <a16:creationId xmlns:a16="http://schemas.microsoft.com/office/drawing/2014/main" id="{891EA0B6-2CA4-014F-99E2-C4FFF895249C}"/>
              </a:ext>
            </a:extLst>
          </p:cNvPr>
          <p:cNvCxnSpPr>
            <a:cxnSpLocks/>
          </p:cNvCxnSpPr>
          <p:nvPr/>
        </p:nvCxnSpPr>
        <p:spPr>
          <a:xfrm flipV="1">
            <a:off x="6769543" y="2894602"/>
            <a:ext cx="1784039" cy="11723"/>
          </a:xfrm>
          <a:prstGeom prst="line">
            <a:avLst/>
          </a:prstGeom>
          <a:ln w="1905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5780F00-C46C-7E40-8786-CDC2553F7DDC}"/>
              </a:ext>
            </a:extLst>
          </p:cNvPr>
          <p:cNvCxnSpPr>
            <a:cxnSpLocks/>
          </p:cNvCxnSpPr>
          <p:nvPr/>
        </p:nvCxnSpPr>
        <p:spPr>
          <a:xfrm>
            <a:off x="8553582" y="4317890"/>
            <a:ext cx="3181217" cy="0"/>
          </a:xfrm>
          <a:prstGeom prst="line">
            <a:avLst/>
          </a:prstGeom>
          <a:ln w="1905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228BF5A-D40B-C747-BDA0-8BDAB9B1BB57}"/>
              </a:ext>
            </a:extLst>
          </p:cNvPr>
          <p:cNvCxnSpPr>
            <a:cxnSpLocks/>
          </p:cNvCxnSpPr>
          <p:nvPr/>
        </p:nvCxnSpPr>
        <p:spPr>
          <a:xfrm flipV="1">
            <a:off x="6755688" y="2894603"/>
            <a:ext cx="0" cy="2754389"/>
          </a:xfrm>
          <a:prstGeom prst="line">
            <a:avLst/>
          </a:prstGeom>
          <a:ln w="1905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D63E7B8-63B0-F747-A24E-44A7D3A7744F}"/>
              </a:ext>
            </a:extLst>
          </p:cNvPr>
          <p:cNvCxnSpPr>
            <a:cxnSpLocks/>
          </p:cNvCxnSpPr>
          <p:nvPr/>
        </p:nvCxnSpPr>
        <p:spPr>
          <a:xfrm flipV="1">
            <a:off x="8551450" y="2881814"/>
            <a:ext cx="0" cy="1437143"/>
          </a:xfrm>
          <a:prstGeom prst="line">
            <a:avLst/>
          </a:prstGeom>
          <a:ln w="1905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A2FF66A-9B82-764B-82C7-048981866E02}"/>
              </a:ext>
            </a:extLst>
          </p:cNvPr>
          <p:cNvCxnSpPr>
            <a:cxnSpLocks/>
          </p:cNvCxnSpPr>
          <p:nvPr/>
        </p:nvCxnSpPr>
        <p:spPr>
          <a:xfrm flipV="1">
            <a:off x="11725207" y="4300308"/>
            <a:ext cx="0" cy="1335895"/>
          </a:xfrm>
          <a:prstGeom prst="line">
            <a:avLst/>
          </a:prstGeom>
          <a:ln w="1905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989F8AD1-F595-1F4A-91A2-467BEEC93143}"/>
              </a:ext>
            </a:extLst>
          </p:cNvPr>
          <p:cNvSpPr txBox="1"/>
          <p:nvPr/>
        </p:nvSpPr>
        <p:spPr>
          <a:xfrm>
            <a:off x="6711993" y="5391181"/>
            <a:ext cx="1104790" cy="276999"/>
          </a:xfrm>
          <a:prstGeom prst="rect">
            <a:avLst/>
          </a:prstGeom>
          <a:noFill/>
          <a:effectLst/>
        </p:spPr>
        <p:txBody>
          <a:bodyPr wrap="none" rtlCol="0">
            <a:spAutoFit/>
          </a:bodyPr>
          <a:lstStyle/>
          <a:p>
            <a:r>
              <a:rPr lang="en-US" sz="1200" dirty="0">
                <a:solidFill>
                  <a:schemeClr val="tx2">
                    <a:lumMod val="75000"/>
                  </a:schemeClr>
                </a:solidFill>
                <a:latin typeface="Avenir LT Std 55 Roman"/>
                <a:cs typeface="Avenir LT Std 55 Roman"/>
              </a:rPr>
              <a:t>Bank Domain</a:t>
            </a:r>
          </a:p>
        </p:txBody>
      </p:sp>
      <p:cxnSp>
        <p:nvCxnSpPr>
          <p:cNvPr id="34" name="Straight Arrow Connector 33">
            <a:extLst>
              <a:ext uri="{FF2B5EF4-FFF2-40B4-BE49-F238E27FC236}">
                <a16:creationId xmlns:a16="http://schemas.microsoft.com/office/drawing/2014/main" id="{844185EB-1118-194B-A948-13EE7AF5483A}"/>
              </a:ext>
            </a:extLst>
          </p:cNvPr>
          <p:cNvCxnSpPr>
            <a:cxnSpLocks/>
          </p:cNvCxnSpPr>
          <p:nvPr/>
        </p:nvCxnSpPr>
        <p:spPr>
          <a:xfrm flipV="1">
            <a:off x="1791253" y="4050820"/>
            <a:ext cx="0" cy="695960"/>
          </a:xfrm>
          <a:prstGeom prst="straightConnector1">
            <a:avLst/>
          </a:prstGeom>
          <a:ln w="3810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71896420-A409-B44C-8BB5-3383F31D699D}"/>
              </a:ext>
            </a:extLst>
          </p:cNvPr>
          <p:cNvSpPr/>
          <p:nvPr/>
        </p:nvSpPr>
        <p:spPr>
          <a:xfrm>
            <a:off x="819704" y="1878032"/>
            <a:ext cx="1943099" cy="491670"/>
          </a:xfrm>
          <a:prstGeom prst="rect">
            <a:avLst/>
          </a:prstGeom>
          <a:solidFill>
            <a:srgbClr val="072B6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venir LT Std 55 Roman" charset="0"/>
                <a:ea typeface="Avenir LT Std 55 Roman" charset="0"/>
                <a:cs typeface="Avenir LT Std 55 Roman" charset="0"/>
              </a:rPr>
              <a:t>Customers</a:t>
            </a:r>
            <a:endParaRPr lang="en-US" sz="3600" dirty="0">
              <a:latin typeface="Avenir LT Std 55 Roman" charset="0"/>
              <a:ea typeface="Avenir LT Std 55 Roman" charset="0"/>
              <a:cs typeface="Avenir LT Std 55 Roman" charset="0"/>
            </a:endParaRPr>
          </a:p>
        </p:txBody>
      </p:sp>
      <p:sp>
        <p:nvSpPr>
          <p:cNvPr id="36" name="Rectangle 35">
            <a:extLst>
              <a:ext uri="{FF2B5EF4-FFF2-40B4-BE49-F238E27FC236}">
                <a16:creationId xmlns:a16="http://schemas.microsoft.com/office/drawing/2014/main" id="{2BB1972D-D31C-EA41-B2B0-B4E68F21EE1B}"/>
              </a:ext>
            </a:extLst>
          </p:cNvPr>
          <p:cNvSpPr/>
          <p:nvPr/>
        </p:nvSpPr>
        <p:spPr>
          <a:xfrm>
            <a:off x="824904" y="3005196"/>
            <a:ext cx="1932699" cy="1050954"/>
          </a:xfrm>
          <a:prstGeom prst="rect">
            <a:avLst/>
          </a:prstGeom>
          <a:solidFill>
            <a:schemeClr val="accent3"/>
          </a:solidFill>
          <a:ln w="3175">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chemeClr val="accent2"/>
                </a:solidFill>
                <a:latin typeface="Avenir LT Std 55 Roman" panose="020B0503020203020204" pitchFamily="34" charset="0"/>
              </a:rPr>
              <a:t>      Bank  Branded</a:t>
            </a:r>
          </a:p>
        </p:txBody>
      </p:sp>
      <p:sp>
        <p:nvSpPr>
          <p:cNvPr id="37" name="Rectangle 36">
            <a:extLst>
              <a:ext uri="{FF2B5EF4-FFF2-40B4-BE49-F238E27FC236}">
                <a16:creationId xmlns:a16="http://schemas.microsoft.com/office/drawing/2014/main" id="{BC55708C-3900-E542-84E9-8C5AD5CC5939}"/>
              </a:ext>
            </a:extLst>
          </p:cNvPr>
          <p:cNvSpPr/>
          <p:nvPr/>
        </p:nvSpPr>
        <p:spPr>
          <a:xfrm>
            <a:off x="917965" y="3394952"/>
            <a:ext cx="1746577" cy="617220"/>
          </a:xfrm>
          <a:prstGeom prst="rect">
            <a:avLst/>
          </a:prstGeom>
          <a:solidFill>
            <a:srgbClr val="072B6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50" dirty="0">
                <a:latin typeface="Avenir LT Std 55 Roman" charset="0"/>
              </a:rPr>
              <a:t>Customer Experience Interface (Apps</a:t>
            </a:r>
            <a:r>
              <a:rPr lang="en-US" sz="1250" dirty="0">
                <a:latin typeface="Avenir LT Std 55 Roman" charset="0"/>
                <a:ea typeface="Avenir LT Std 55 Roman" charset="0"/>
                <a:cs typeface="Avenir LT Std 55 Roman" charset="0"/>
              </a:rPr>
              <a:t>)</a:t>
            </a:r>
          </a:p>
        </p:txBody>
      </p:sp>
      <p:cxnSp>
        <p:nvCxnSpPr>
          <p:cNvPr id="38" name="Straight Arrow Connector 37">
            <a:extLst>
              <a:ext uri="{FF2B5EF4-FFF2-40B4-BE49-F238E27FC236}">
                <a16:creationId xmlns:a16="http://schemas.microsoft.com/office/drawing/2014/main" id="{D428304B-986C-6948-AF89-EC24682ABACC}"/>
              </a:ext>
            </a:extLst>
          </p:cNvPr>
          <p:cNvCxnSpPr>
            <a:cxnSpLocks/>
          </p:cNvCxnSpPr>
          <p:nvPr/>
        </p:nvCxnSpPr>
        <p:spPr>
          <a:xfrm flipV="1">
            <a:off x="1791253" y="2365997"/>
            <a:ext cx="0" cy="1009532"/>
          </a:xfrm>
          <a:prstGeom prst="straightConnector1">
            <a:avLst/>
          </a:prstGeom>
          <a:ln w="381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EB970F47-6A5F-1F42-B87F-97262CBAB0E7}"/>
              </a:ext>
            </a:extLst>
          </p:cNvPr>
          <p:cNvSpPr/>
          <p:nvPr/>
        </p:nvSpPr>
        <p:spPr>
          <a:xfrm>
            <a:off x="1182329" y="2549401"/>
            <a:ext cx="1217848" cy="3203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75000"/>
                  </a:schemeClr>
                </a:solidFill>
                <a:latin typeface="Avenir LT Std 55 Roman" charset="0"/>
                <a:ea typeface="Avenir LT Std 55 Roman" charset="0"/>
                <a:cs typeface="Avenir LT Std 55 Roman" charset="0"/>
              </a:rPr>
              <a:t>Services</a:t>
            </a:r>
          </a:p>
        </p:txBody>
      </p:sp>
      <p:cxnSp>
        <p:nvCxnSpPr>
          <p:cNvPr id="40" name="Straight Connector 39">
            <a:extLst>
              <a:ext uri="{FF2B5EF4-FFF2-40B4-BE49-F238E27FC236}">
                <a16:creationId xmlns:a16="http://schemas.microsoft.com/office/drawing/2014/main" id="{D49C1556-3F8B-2B40-9706-CD17C5B949F8}"/>
              </a:ext>
            </a:extLst>
          </p:cNvPr>
          <p:cNvCxnSpPr>
            <a:cxnSpLocks/>
          </p:cNvCxnSpPr>
          <p:nvPr/>
        </p:nvCxnSpPr>
        <p:spPr>
          <a:xfrm>
            <a:off x="657441" y="5599576"/>
            <a:ext cx="2298256" cy="0"/>
          </a:xfrm>
          <a:prstGeom prst="line">
            <a:avLst/>
          </a:prstGeom>
          <a:ln w="1905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F239CE65-595E-4141-9D93-BD9E565568B4}"/>
              </a:ext>
            </a:extLst>
          </p:cNvPr>
          <p:cNvSpPr/>
          <p:nvPr/>
        </p:nvSpPr>
        <p:spPr>
          <a:xfrm>
            <a:off x="830494" y="4476087"/>
            <a:ext cx="1921518" cy="835741"/>
          </a:xfrm>
          <a:prstGeom prst="rect">
            <a:avLst/>
          </a:prstGeom>
          <a:solidFill>
            <a:srgbClr val="072B61"/>
          </a:solidFill>
          <a:ln w="3175">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400" dirty="0">
                <a:latin typeface="Avenir LT Std 55 Roman" charset="0"/>
                <a:ea typeface="Avenir LT Std 55 Roman" charset="0"/>
                <a:cs typeface="Avenir LT Std 55 Roman" charset="0"/>
              </a:rPr>
              <a:t>DFSPs</a:t>
            </a:r>
            <a:endParaRPr lang="en-US" sz="1600" dirty="0">
              <a:latin typeface="Avenir LT Std 55 Roman" charset="0"/>
              <a:ea typeface="Avenir LT Std 55 Roman" charset="0"/>
              <a:cs typeface="Avenir LT Std 55 Roman" charset="0"/>
            </a:endParaRPr>
          </a:p>
        </p:txBody>
      </p:sp>
      <p:sp>
        <p:nvSpPr>
          <p:cNvPr id="42" name="Rectangle 41">
            <a:extLst>
              <a:ext uri="{FF2B5EF4-FFF2-40B4-BE49-F238E27FC236}">
                <a16:creationId xmlns:a16="http://schemas.microsoft.com/office/drawing/2014/main" id="{7B4421AD-C817-4140-AD49-59DE6B6CB92A}"/>
              </a:ext>
            </a:extLst>
          </p:cNvPr>
          <p:cNvSpPr/>
          <p:nvPr/>
        </p:nvSpPr>
        <p:spPr>
          <a:xfrm>
            <a:off x="906695" y="4512538"/>
            <a:ext cx="1769116" cy="249382"/>
          </a:xfrm>
          <a:prstGeom prst="rect">
            <a:avLst/>
          </a:prstGeom>
          <a:solidFill>
            <a:schemeClr val="accent4"/>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Avenir LT Std 55 Roman"/>
                <a:cs typeface="Avenir LT Std 55 Roman"/>
              </a:rPr>
              <a:t>Proprietary APIs</a:t>
            </a:r>
          </a:p>
        </p:txBody>
      </p:sp>
      <p:cxnSp>
        <p:nvCxnSpPr>
          <p:cNvPr id="43" name="Straight Connector 42">
            <a:extLst>
              <a:ext uri="{FF2B5EF4-FFF2-40B4-BE49-F238E27FC236}">
                <a16:creationId xmlns:a16="http://schemas.microsoft.com/office/drawing/2014/main" id="{3A16D63C-D7C0-8D43-AFA0-75FCC6D4713E}"/>
              </a:ext>
            </a:extLst>
          </p:cNvPr>
          <p:cNvCxnSpPr>
            <a:cxnSpLocks/>
          </p:cNvCxnSpPr>
          <p:nvPr/>
        </p:nvCxnSpPr>
        <p:spPr>
          <a:xfrm flipV="1">
            <a:off x="657441" y="2859041"/>
            <a:ext cx="2298256" cy="10658"/>
          </a:xfrm>
          <a:prstGeom prst="line">
            <a:avLst/>
          </a:prstGeom>
          <a:ln w="1905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4C7B51C-059B-7048-B75B-5264C45ED9F7}"/>
              </a:ext>
            </a:extLst>
          </p:cNvPr>
          <p:cNvCxnSpPr>
            <a:cxnSpLocks/>
          </p:cNvCxnSpPr>
          <p:nvPr/>
        </p:nvCxnSpPr>
        <p:spPr>
          <a:xfrm flipV="1">
            <a:off x="643586" y="2857976"/>
            <a:ext cx="0" cy="2754389"/>
          </a:xfrm>
          <a:prstGeom prst="line">
            <a:avLst/>
          </a:prstGeom>
          <a:ln w="1905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4FD10C9F-1ABD-3E41-82E8-04D1818CF823}"/>
              </a:ext>
            </a:extLst>
          </p:cNvPr>
          <p:cNvSpPr txBox="1"/>
          <p:nvPr/>
        </p:nvSpPr>
        <p:spPr>
          <a:xfrm>
            <a:off x="599891" y="5354554"/>
            <a:ext cx="1104790" cy="276999"/>
          </a:xfrm>
          <a:prstGeom prst="rect">
            <a:avLst/>
          </a:prstGeom>
          <a:noFill/>
          <a:effectLst/>
        </p:spPr>
        <p:txBody>
          <a:bodyPr wrap="none" rtlCol="0">
            <a:spAutoFit/>
          </a:bodyPr>
          <a:lstStyle/>
          <a:p>
            <a:r>
              <a:rPr lang="en-US" sz="1200" dirty="0">
                <a:solidFill>
                  <a:schemeClr val="tx2">
                    <a:lumMod val="75000"/>
                  </a:schemeClr>
                </a:solidFill>
                <a:latin typeface="Avenir LT Std 55 Roman"/>
                <a:cs typeface="Avenir LT Std 55 Roman"/>
              </a:rPr>
              <a:t>Bank Domain</a:t>
            </a:r>
          </a:p>
        </p:txBody>
      </p:sp>
      <p:cxnSp>
        <p:nvCxnSpPr>
          <p:cNvPr id="46" name="Straight Connector 45">
            <a:extLst>
              <a:ext uri="{FF2B5EF4-FFF2-40B4-BE49-F238E27FC236}">
                <a16:creationId xmlns:a16="http://schemas.microsoft.com/office/drawing/2014/main" id="{93FB8165-E994-4747-AF82-9731CFC72F09}"/>
              </a:ext>
            </a:extLst>
          </p:cNvPr>
          <p:cNvCxnSpPr>
            <a:cxnSpLocks/>
          </p:cNvCxnSpPr>
          <p:nvPr/>
        </p:nvCxnSpPr>
        <p:spPr>
          <a:xfrm flipV="1">
            <a:off x="2952498" y="2859041"/>
            <a:ext cx="0" cy="2754389"/>
          </a:xfrm>
          <a:prstGeom prst="line">
            <a:avLst/>
          </a:prstGeom>
          <a:ln w="19050">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47" name="Right Arrow 46">
            <a:extLst>
              <a:ext uri="{FF2B5EF4-FFF2-40B4-BE49-F238E27FC236}">
                <a16:creationId xmlns:a16="http://schemas.microsoft.com/office/drawing/2014/main" id="{A26DE225-7F0D-7D4E-A50C-34756BBC694E}"/>
              </a:ext>
            </a:extLst>
          </p:cNvPr>
          <p:cNvSpPr/>
          <p:nvPr/>
        </p:nvSpPr>
        <p:spPr>
          <a:xfrm>
            <a:off x="3211685" y="3521793"/>
            <a:ext cx="3323719" cy="1112626"/>
          </a:xfrm>
          <a:prstGeom prst="rightArrow">
            <a:avLst/>
          </a:prstGeom>
          <a:solidFill>
            <a:schemeClr val="accent4"/>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bg1"/>
              </a:solidFill>
              <a:latin typeface="Avenir LT Std 55 Roman"/>
              <a:cs typeface="Avenir LT Std 55 Roman"/>
            </a:endParaRPr>
          </a:p>
        </p:txBody>
      </p:sp>
      <p:sp>
        <p:nvSpPr>
          <p:cNvPr id="48" name="TextBox 47">
            <a:extLst>
              <a:ext uri="{FF2B5EF4-FFF2-40B4-BE49-F238E27FC236}">
                <a16:creationId xmlns:a16="http://schemas.microsoft.com/office/drawing/2014/main" id="{41D4AC5D-5511-0241-BDD2-85CCB196F0E4}"/>
              </a:ext>
            </a:extLst>
          </p:cNvPr>
          <p:cNvSpPr txBox="1"/>
          <p:nvPr/>
        </p:nvSpPr>
        <p:spPr>
          <a:xfrm>
            <a:off x="941501" y="1318618"/>
            <a:ext cx="1495153" cy="369332"/>
          </a:xfrm>
          <a:prstGeom prst="rect">
            <a:avLst/>
          </a:prstGeom>
          <a:noFill/>
          <a:effectLst/>
        </p:spPr>
        <p:txBody>
          <a:bodyPr wrap="none" rtlCol="0">
            <a:spAutoFit/>
          </a:bodyPr>
          <a:lstStyle/>
          <a:p>
            <a:r>
              <a:rPr lang="en-US" b="1" dirty="0">
                <a:solidFill>
                  <a:schemeClr val="accent1"/>
                </a:solidFill>
                <a:latin typeface="Avenir LT Std 55 Roman"/>
                <a:cs typeface="Avenir LT Std 55 Roman"/>
              </a:rPr>
              <a:t>Legacy Model</a:t>
            </a:r>
          </a:p>
        </p:txBody>
      </p:sp>
      <p:sp>
        <p:nvSpPr>
          <p:cNvPr id="49" name="TextBox 48">
            <a:extLst>
              <a:ext uri="{FF2B5EF4-FFF2-40B4-BE49-F238E27FC236}">
                <a16:creationId xmlns:a16="http://schemas.microsoft.com/office/drawing/2014/main" id="{2F52D545-ACF6-0B47-83CC-77781765CE98}"/>
              </a:ext>
            </a:extLst>
          </p:cNvPr>
          <p:cNvSpPr txBox="1"/>
          <p:nvPr/>
        </p:nvSpPr>
        <p:spPr>
          <a:xfrm>
            <a:off x="8261071" y="1340324"/>
            <a:ext cx="1749710" cy="369332"/>
          </a:xfrm>
          <a:prstGeom prst="rect">
            <a:avLst/>
          </a:prstGeom>
          <a:noFill/>
          <a:effectLst/>
        </p:spPr>
        <p:txBody>
          <a:bodyPr wrap="none" rtlCol="0">
            <a:spAutoFit/>
          </a:bodyPr>
          <a:lstStyle/>
          <a:p>
            <a:r>
              <a:rPr lang="en-US" b="1" dirty="0">
                <a:solidFill>
                  <a:schemeClr val="accent1"/>
                </a:solidFill>
                <a:latin typeface="Avenir LT Std 55 Roman"/>
                <a:cs typeface="Avenir LT Std 55 Roman"/>
              </a:rPr>
              <a:t>Emerging Model</a:t>
            </a:r>
          </a:p>
        </p:txBody>
      </p:sp>
    </p:spTree>
    <p:extLst>
      <p:ext uri="{BB962C8B-B14F-4D97-AF65-F5344CB8AC3E}">
        <p14:creationId xmlns:p14="http://schemas.microsoft.com/office/powerpoint/2010/main" val="73983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4DB7A68-94C4-954E-B839-7BE82DC6CAEA}"/>
              </a:ext>
            </a:extLst>
          </p:cNvPr>
          <p:cNvSpPr>
            <a:spLocks noGrp="1"/>
          </p:cNvSpPr>
          <p:nvPr>
            <p:ph type="sldNum" sz="quarter" idx="4"/>
          </p:nvPr>
        </p:nvSpPr>
        <p:spPr/>
        <p:txBody>
          <a:bodyPr/>
          <a:lstStyle/>
          <a:p>
            <a:fld id="{097F3099-CFFF-D54D-B818-93F1AB56C116}" type="slidenum">
              <a:rPr lang="en-US" smtClean="0"/>
              <a:pPr/>
              <a:t>6</a:t>
            </a:fld>
            <a:endParaRPr lang="en-US" dirty="0"/>
          </a:p>
        </p:txBody>
      </p:sp>
      <p:sp>
        <p:nvSpPr>
          <p:cNvPr id="13" name="Text Placeholder 12">
            <a:extLst>
              <a:ext uri="{FF2B5EF4-FFF2-40B4-BE49-F238E27FC236}">
                <a16:creationId xmlns:a16="http://schemas.microsoft.com/office/drawing/2014/main" id="{F51063D3-2E33-E44C-9870-97373E0C27EA}"/>
              </a:ext>
            </a:extLst>
          </p:cNvPr>
          <p:cNvSpPr>
            <a:spLocks noGrp="1"/>
          </p:cNvSpPr>
          <p:nvPr>
            <p:ph type="body" idx="28"/>
          </p:nvPr>
        </p:nvSpPr>
        <p:spPr/>
        <p:txBody>
          <a:bodyPr/>
          <a:lstStyle/>
          <a:p>
            <a:endParaRPr lang="en-US" dirty="0"/>
          </a:p>
        </p:txBody>
      </p:sp>
      <p:sp>
        <p:nvSpPr>
          <p:cNvPr id="2" name="Title 1">
            <a:extLst>
              <a:ext uri="{FF2B5EF4-FFF2-40B4-BE49-F238E27FC236}">
                <a16:creationId xmlns:a16="http://schemas.microsoft.com/office/drawing/2014/main" id="{8FFC217B-144E-BF4B-A07D-A12E930C78CA}"/>
              </a:ext>
            </a:extLst>
          </p:cNvPr>
          <p:cNvSpPr>
            <a:spLocks noGrp="1"/>
          </p:cNvSpPr>
          <p:nvPr>
            <p:ph type="title"/>
          </p:nvPr>
        </p:nvSpPr>
        <p:spPr>
          <a:xfrm>
            <a:off x="609600" y="730405"/>
            <a:ext cx="10972800" cy="844665"/>
          </a:xfrm>
        </p:spPr>
        <p:txBody>
          <a:bodyPr/>
          <a:lstStyle/>
          <a:p>
            <a:r>
              <a:rPr lang="en-US" sz="2400" dirty="0">
                <a:solidFill>
                  <a:schemeClr val="tx2"/>
                </a:solidFill>
                <a:latin typeface="Avenir Book" panose="02000503020000020003" pitchFamily="2" charset="0"/>
              </a:rPr>
              <a:t>The financial industry is rapidly adopting increasingly sophisticated practices of data sharing and the decoupling of financial services</a:t>
            </a:r>
            <a:endParaRPr lang="en-US" dirty="0"/>
          </a:p>
        </p:txBody>
      </p:sp>
      <p:sp>
        <p:nvSpPr>
          <p:cNvPr id="28" name="TextBox 27">
            <a:extLst>
              <a:ext uri="{FF2B5EF4-FFF2-40B4-BE49-F238E27FC236}">
                <a16:creationId xmlns:a16="http://schemas.microsoft.com/office/drawing/2014/main" id="{33501459-DBA0-E648-B690-2D66B67EB5A3}"/>
              </a:ext>
            </a:extLst>
          </p:cNvPr>
          <p:cNvSpPr txBox="1"/>
          <p:nvPr/>
        </p:nvSpPr>
        <p:spPr>
          <a:xfrm>
            <a:off x="609599" y="2414752"/>
            <a:ext cx="3669318"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chemeClr val="tx2">
                    <a:lumMod val="75000"/>
                  </a:schemeClr>
                </a:solidFill>
                <a:latin typeface="Avenir LT Std 55 Roman"/>
                <a:cs typeface="Avenir LT Std 55 Roman"/>
              </a:rPr>
              <a:t>Less </a:t>
            </a:r>
            <a:br>
              <a:rPr lang="en-US" b="1" dirty="0">
                <a:solidFill>
                  <a:schemeClr val="tx2">
                    <a:lumMod val="75000"/>
                  </a:schemeClr>
                </a:solidFill>
                <a:latin typeface="Avenir LT Std 55 Roman"/>
                <a:cs typeface="Avenir LT Std 55 Roman"/>
              </a:rPr>
            </a:br>
            <a:r>
              <a:rPr lang="en-US" b="1" dirty="0">
                <a:solidFill>
                  <a:schemeClr val="tx2">
                    <a:lumMod val="75000"/>
                  </a:schemeClr>
                </a:solidFill>
                <a:latin typeface="Avenir LT Std 55 Roman"/>
                <a:cs typeface="Avenir LT Std 55 Roman"/>
              </a:rPr>
              <a:t>Sophisticated</a:t>
            </a:r>
          </a:p>
        </p:txBody>
      </p:sp>
      <p:sp>
        <p:nvSpPr>
          <p:cNvPr id="29" name="TextBox 28">
            <a:extLst>
              <a:ext uri="{FF2B5EF4-FFF2-40B4-BE49-F238E27FC236}">
                <a16:creationId xmlns:a16="http://schemas.microsoft.com/office/drawing/2014/main" id="{A392DEF0-7F24-5040-BC1F-96E6ACFA8B8D}"/>
              </a:ext>
            </a:extLst>
          </p:cNvPr>
          <p:cNvSpPr txBox="1"/>
          <p:nvPr/>
        </p:nvSpPr>
        <p:spPr>
          <a:xfrm>
            <a:off x="8162077" y="2414751"/>
            <a:ext cx="3097666"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b="1" dirty="0">
                <a:solidFill>
                  <a:schemeClr val="tx2">
                    <a:lumMod val="75000"/>
                  </a:schemeClr>
                </a:solidFill>
                <a:latin typeface="Avenir LT Std 55 Roman"/>
                <a:cs typeface="Avenir LT Std 55 Roman"/>
              </a:rPr>
              <a:t>Increasingly </a:t>
            </a:r>
            <a:br>
              <a:rPr lang="en-US" b="1" dirty="0">
                <a:solidFill>
                  <a:schemeClr val="tx2">
                    <a:lumMod val="75000"/>
                  </a:schemeClr>
                </a:solidFill>
                <a:latin typeface="Avenir LT Std 55 Roman"/>
                <a:cs typeface="Avenir LT Std 55 Roman"/>
              </a:rPr>
            </a:br>
            <a:r>
              <a:rPr lang="en-US" b="1" dirty="0">
                <a:solidFill>
                  <a:schemeClr val="tx2">
                    <a:lumMod val="75000"/>
                  </a:schemeClr>
                </a:solidFill>
                <a:latin typeface="Avenir LT Std 55 Roman"/>
                <a:cs typeface="Avenir LT Std 55 Roman"/>
              </a:rPr>
              <a:t>Sophisticated </a:t>
            </a:r>
          </a:p>
        </p:txBody>
      </p:sp>
      <p:sp>
        <p:nvSpPr>
          <p:cNvPr id="30" name="Notched Right Arrow 29">
            <a:extLst>
              <a:ext uri="{FF2B5EF4-FFF2-40B4-BE49-F238E27FC236}">
                <a16:creationId xmlns:a16="http://schemas.microsoft.com/office/drawing/2014/main" id="{CBE23471-58E3-8C4E-99E6-88A6A21D28DA}"/>
              </a:ext>
            </a:extLst>
          </p:cNvPr>
          <p:cNvSpPr/>
          <p:nvPr/>
        </p:nvSpPr>
        <p:spPr>
          <a:xfrm>
            <a:off x="7044902" y="3140329"/>
            <a:ext cx="4280334" cy="899430"/>
          </a:xfrm>
          <a:prstGeom prst="notchedRightArrow">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nchor="ctr" anchorCtr="0"/>
          <a:lstStyle/>
          <a:p>
            <a:pPr lvl="1"/>
            <a:r>
              <a:rPr lang="en-US" sz="1600" dirty="0">
                <a:solidFill>
                  <a:schemeClr val="tx2">
                    <a:lumMod val="75000"/>
                  </a:schemeClr>
                </a:solidFill>
                <a:latin typeface="Avenir Book" panose="02000503020000020003" pitchFamily="2" charset="0"/>
              </a:rPr>
              <a:t>Open Finance</a:t>
            </a:r>
          </a:p>
        </p:txBody>
      </p:sp>
      <p:sp>
        <p:nvSpPr>
          <p:cNvPr id="4" name="Notched Right Arrow 3">
            <a:extLst>
              <a:ext uri="{FF2B5EF4-FFF2-40B4-BE49-F238E27FC236}">
                <a16:creationId xmlns:a16="http://schemas.microsoft.com/office/drawing/2014/main" id="{BA3C9F88-C73B-D0F3-1342-D0B3841EB0C8}"/>
              </a:ext>
            </a:extLst>
          </p:cNvPr>
          <p:cNvSpPr/>
          <p:nvPr/>
        </p:nvSpPr>
        <p:spPr>
          <a:xfrm>
            <a:off x="609599" y="3148207"/>
            <a:ext cx="3375260" cy="899430"/>
          </a:xfrm>
          <a:prstGeom prst="notchedRightArrow">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nchor="ctr" anchorCtr="0"/>
          <a:lstStyle/>
          <a:p>
            <a:pPr lvl="1"/>
            <a:r>
              <a:rPr lang="en-US" sz="1600" dirty="0">
                <a:solidFill>
                  <a:schemeClr val="tx2">
                    <a:lumMod val="75000"/>
                  </a:schemeClr>
                </a:solidFill>
                <a:latin typeface="Avenir Book" panose="02000503020000020003" pitchFamily="2" charset="0"/>
              </a:rPr>
              <a:t>Bilateral Connections</a:t>
            </a:r>
          </a:p>
        </p:txBody>
      </p:sp>
      <p:sp>
        <p:nvSpPr>
          <p:cNvPr id="9" name="Freeform 8">
            <a:extLst>
              <a:ext uri="{FF2B5EF4-FFF2-40B4-BE49-F238E27FC236}">
                <a16:creationId xmlns:a16="http://schemas.microsoft.com/office/drawing/2014/main" id="{C16FF522-7506-2CF9-FC94-7E1924EB6700}"/>
              </a:ext>
            </a:extLst>
          </p:cNvPr>
          <p:cNvSpPr/>
          <p:nvPr/>
        </p:nvSpPr>
        <p:spPr>
          <a:xfrm>
            <a:off x="917759" y="2798462"/>
            <a:ext cx="1929349" cy="899430"/>
          </a:xfrm>
          <a:custGeom>
            <a:avLst/>
            <a:gdLst>
              <a:gd name="connsiteX0" fmla="*/ 0 w 1476531"/>
              <a:gd name="connsiteY0" fmla="*/ 0 h 1080835"/>
              <a:gd name="connsiteX1" fmla="*/ 1476531 w 1476531"/>
              <a:gd name="connsiteY1" fmla="*/ 0 h 1080835"/>
              <a:gd name="connsiteX2" fmla="*/ 1476531 w 1476531"/>
              <a:gd name="connsiteY2" fmla="*/ 1080835 h 1080835"/>
              <a:gd name="connsiteX3" fmla="*/ 0 w 1476531"/>
              <a:gd name="connsiteY3" fmla="*/ 1080835 h 1080835"/>
              <a:gd name="connsiteX4" fmla="*/ 0 w 1476531"/>
              <a:gd name="connsiteY4" fmla="*/ 0 h 108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531" h="1080835">
                <a:moveTo>
                  <a:pt x="0" y="0"/>
                </a:moveTo>
                <a:lnTo>
                  <a:pt x="1476531" y="0"/>
                </a:lnTo>
                <a:lnTo>
                  <a:pt x="1476531" y="1080835"/>
                </a:lnTo>
                <a:lnTo>
                  <a:pt x="0" y="1080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US" sz="1400" i="1" kern="1200" dirty="0">
              <a:latin typeface="Avenir Book Oblique" panose="02000503020000020003" pitchFamily="2" charset="0"/>
            </a:endParaRPr>
          </a:p>
        </p:txBody>
      </p:sp>
      <p:sp>
        <p:nvSpPr>
          <p:cNvPr id="10" name="Notched Right Arrow 9">
            <a:extLst>
              <a:ext uri="{FF2B5EF4-FFF2-40B4-BE49-F238E27FC236}">
                <a16:creationId xmlns:a16="http://schemas.microsoft.com/office/drawing/2014/main" id="{F5BD9D7D-0986-A08F-65FB-CD80E3606973}"/>
              </a:ext>
            </a:extLst>
          </p:cNvPr>
          <p:cNvSpPr/>
          <p:nvPr/>
        </p:nvSpPr>
        <p:spPr>
          <a:xfrm>
            <a:off x="3965989" y="3148207"/>
            <a:ext cx="3078913" cy="899430"/>
          </a:xfrm>
          <a:prstGeom prst="notchedRightArrow">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nchor="ctr" anchorCtr="0"/>
          <a:lstStyle/>
          <a:p>
            <a:pPr lvl="1"/>
            <a:r>
              <a:rPr lang="en-US" sz="1600" dirty="0">
                <a:solidFill>
                  <a:schemeClr val="tx2">
                    <a:lumMod val="75000"/>
                  </a:schemeClr>
                </a:solidFill>
                <a:latin typeface="Avenir Book" panose="02000503020000020003" pitchFamily="2" charset="0"/>
              </a:rPr>
              <a:t>Open Banking</a:t>
            </a:r>
          </a:p>
        </p:txBody>
      </p:sp>
      <p:sp>
        <p:nvSpPr>
          <p:cNvPr id="11" name="Freeform 10">
            <a:extLst>
              <a:ext uri="{FF2B5EF4-FFF2-40B4-BE49-F238E27FC236}">
                <a16:creationId xmlns:a16="http://schemas.microsoft.com/office/drawing/2014/main" id="{C90948DB-D5F8-C6AA-D440-21A10BAB7819}"/>
              </a:ext>
            </a:extLst>
          </p:cNvPr>
          <p:cNvSpPr/>
          <p:nvPr/>
        </p:nvSpPr>
        <p:spPr>
          <a:xfrm>
            <a:off x="766599" y="4134761"/>
            <a:ext cx="2534866" cy="899430"/>
          </a:xfrm>
          <a:custGeom>
            <a:avLst/>
            <a:gdLst>
              <a:gd name="connsiteX0" fmla="*/ 0 w 1476531"/>
              <a:gd name="connsiteY0" fmla="*/ 0 h 1080835"/>
              <a:gd name="connsiteX1" fmla="*/ 1476531 w 1476531"/>
              <a:gd name="connsiteY1" fmla="*/ 0 h 1080835"/>
              <a:gd name="connsiteX2" fmla="*/ 1476531 w 1476531"/>
              <a:gd name="connsiteY2" fmla="*/ 1080835 h 1080835"/>
              <a:gd name="connsiteX3" fmla="*/ 0 w 1476531"/>
              <a:gd name="connsiteY3" fmla="*/ 1080835 h 1080835"/>
              <a:gd name="connsiteX4" fmla="*/ 0 w 1476531"/>
              <a:gd name="connsiteY4" fmla="*/ 0 h 108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531" h="1080835">
                <a:moveTo>
                  <a:pt x="0" y="0"/>
                </a:moveTo>
                <a:lnTo>
                  <a:pt x="1476531" y="0"/>
                </a:lnTo>
                <a:lnTo>
                  <a:pt x="1476531" y="1080835"/>
                </a:lnTo>
                <a:lnTo>
                  <a:pt x="0" y="1080835"/>
                </a:lnTo>
                <a:lnTo>
                  <a:pt x="0" y="0"/>
                </a:lnTo>
                <a:close/>
              </a:path>
            </a:pathLst>
          </a:custGeom>
          <a:ln>
            <a:solidFill>
              <a:schemeClr val="accent3"/>
            </a:solidFill>
          </a:ln>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400" i="1" kern="1200" dirty="0">
                <a:solidFill>
                  <a:schemeClr val="tx2">
                    <a:lumMod val="75000"/>
                  </a:schemeClr>
                </a:solidFill>
                <a:latin typeface="Avenir Book" panose="02000503020000020003" pitchFamily="2" charset="0"/>
              </a:rPr>
              <a:t>DFSP </a:t>
            </a:r>
            <a:r>
              <a:rPr lang="en-US" sz="1400" i="1" dirty="0">
                <a:solidFill>
                  <a:schemeClr val="tx2">
                    <a:lumMod val="75000"/>
                  </a:schemeClr>
                </a:solidFill>
                <a:latin typeface="Avenir Book" panose="02000503020000020003" pitchFamily="2" charset="0"/>
              </a:rPr>
              <a:t>provides banking infrastructure while </a:t>
            </a:r>
            <a:r>
              <a:rPr lang="en-US" sz="1400" i="1" kern="1200" dirty="0">
                <a:solidFill>
                  <a:schemeClr val="tx2">
                    <a:lumMod val="75000"/>
                  </a:schemeClr>
                </a:solidFill>
                <a:latin typeface="Avenir Book" panose="02000503020000020003" pitchFamily="2" charset="0"/>
              </a:rPr>
              <a:t>another entity </a:t>
            </a:r>
            <a:r>
              <a:rPr lang="en-US" sz="1400" i="1" dirty="0">
                <a:solidFill>
                  <a:schemeClr val="tx2">
                    <a:lumMod val="75000"/>
                  </a:schemeClr>
                </a:solidFill>
                <a:latin typeface="Avenir Book" panose="02000503020000020003" pitchFamily="2" charset="0"/>
              </a:rPr>
              <a:t>provides user interface</a:t>
            </a:r>
          </a:p>
        </p:txBody>
      </p:sp>
      <p:sp>
        <p:nvSpPr>
          <p:cNvPr id="35" name="Freeform 34">
            <a:extLst>
              <a:ext uri="{FF2B5EF4-FFF2-40B4-BE49-F238E27FC236}">
                <a16:creationId xmlns:a16="http://schemas.microsoft.com/office/drawing/2014/main" id="{115B7B0C-FB76-FF4D-8487-66F5DCA2F410}"/>
              </a:ext>
            </a:extLst>
          </p:cNvPr>
          <p:cNvSpPr/>
          <p:nvPr/>
        </p:nvSpPr>
        <p:spPr>
          <a:xfrm>
            <a:off x="3873118" y="4135832"/>
            <a:ext cx="1183529" cy="899430"/>
          </a:xfrm>
          <a:custGeom>
            <a:avLst/>
            <a:gdLst>
              <a:gd name="connsiteX0" fmla="*/ 0 w 1476531"/>
              <a:gd name="connsiteY0" fmla="*/ 0 h 1080835"/>
              <a:gd name="connsiteX1" fmla="*/ 1476531 w 1476531"/>
              <a:gd name="connsiteY1" fmla="*/ 0 h 1080835"/>
              <a:gd name="connsiteX2" fmla="*/ 1476531 w 1476531"/>
              <a:gd name="connsiteY2" fmla="*/ 1080835 h 1080835"/>
              <a:gd name="connsiteX3" fmla="*/ 0 w 1476531"/>
              <a:gd name="connsiteY3" fmla="*/ 1080835 h 1080835"/>
              <a:gd name="connsiteX4" fmla="*/ 0 w 1476531"/>
              <a:gd name="connsiteY4" fmla="*/ 0 h 108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531" h="1080835">
                <a:moveTo>
                  <a:pt x="0" y="0"/>
                </a:moveTo>
                <a:lnTo>
                  <a:pt x="1476531" y="0"/>
                </a:lnTo>
                <a:lnTo>
                  <a:pt x="1476531" y="1080835"/>
                </a:lnTo>
                <a:lnTo>
                  <a:pt x="0" y="1080835"/>
                </a:lnTo>
                <a:lnTo>
                  <a:pt x="0" y="0"/>
                </a:lnTo>
                <a:close/>
              </a:path>
            </a:pathLst>
          </a:custGeom>
          <a:ln>
            <a:solidFill>
              <a:schemeClr val="accent3"/>
            </a:solidFill>
          </a:ln>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400" i="1" kern="1200" dirty="0">
                <a:solidFill>
                  <a:schemeClr val="tx2">
                    <a:lumMod val="75000"/>
                  </a:schemeClr>
                </a:solidFill>
                <a:latin typeface="Avenir Book Oblique" panose="02000503020000020003" pitchFamily="2" charset="0"/>
              </a:rPr>
              <a:t>Read Transaction History</a:t>
            </a:r>
          </a:p>
        </p:txBody>
      </p:sp>
      <p:sp>
        <p:nvSpPr>
          <p:cNvPr id="39" name="Freeform 38">
            <a:extLst>
              <a:ext uri="{FF2B5EF4-FFF2-40B4-BE49-F238E27FC236}">
                <a16:creationId xmlns:a16="http://schemas.microsoft.com/office/drawing/2014/main" id="{C0CACFD2-A9D9-7D4A-92C5-ACBB4539ECC6}"/>
              </a:ext>
            </a:extLst>
          </p:cNvPr>
          <p:cNvSpPr/>
          <p:nvPr/>
        </p:nvSpPr>
        <p:spPr>
          <a:xfrm>
            <a:off x="5513106" y="4135832"/>
            <a:ext cx="1059344" cy="899430"/>
          </a:xfrm>
          <a:custGeom>
            <a:avLst/>
            <a:gdLst>
              <a:gd name="connsiteX0" fmla="*/ 0 w 1476531"/>
              <a:gd name="connsiteY0" fmla="*/ 0 h 1080835"/>
              <a:gd name="connsiteX1" fmla="*/ 1476531 w 1476531"/>
              <a:gd name="connsiteY1" fmla="*/ 0 h 1080835"/>
              <a:gd name="connsiteX2" fmla="*/ 1476531 w 1476531"/>
              <a:gd name="connsiteY2" fmla="*/ 1080835 h 1080835"/>
              <a:gd name="connsiteX3" fmla="*/ 0 w 1476531"/>
              <a:gd name="connsiteY3" fmla="*/ 1080835 h 1080835"/>
              <a:gd name="connsiteX4" fmla="*/ 0 w 1476531"/>
              <a:gd name="connsiteY4" fmla="*/ 0 h 108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531" h="1080835">
                <a:moveTo>
                  <a:pt x="0" y="0"/>
                </a:moveTo>
                <a:lnTo>
                  <a:pt x="1476531" y="0"/>
                </a:lnTo>
                <a:lnTo>
                  <a:pt x="1476531" y="1080835"/>
                </a:lnTo>
                <a:lnTo>
                  <a:pt x="0" y="1080835"/>
                </a:lnTo>
                <a:lnTo>
                  <a:pt x="0" y="0"/>
                </a:lnTo>
                <a:close/>
              </a:path>
            </a:pathLst>
          </a:custGeom>
          <a:ln>
            <a:solidFill>
              <a:schemeClr val="accent3"/>
            </a:solidFill>
          </a:ln>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400" i="1" kern="1200" dirty="0">
                <a:solidFill>
                  <a:schemeClr val="tx2">
                    <a:lumMod val="75000"/>
                  </a:schemeClr>
                </a:solidFill>
                <a:latin typeface="Avenir Book Oblique" panose="02000503020000020003" pitchFamily="2" charset="0"/>
              </a:rPr>
              <a:t>Payment Initiation</a:t>
            </a:r>
          </a:p>
        </p:txBody>
      </p:sp>
      <p:sp>
        <p:nvSpPr>
          <p:cNvPr id="12" name="Freeform 11">
            <a:extLst>
              <a:ext uri="{FF2B5EF4-FFF2-40B4-BE49-F238E27FC236}">
                <a16:creationId xmlns:a16="http://schemas.microsoft.com/office/drawing/2014/main" id="{42241ED0-5FDD-7D4D-B28E-FECEBD5A2744}"/>
              </a:ext>
            </a:extLst>
          </p:cNvPr>
          <p:cNvSpPr/>
          <p:nvPr/>
        </p:nvSpPr>
        <p:spPr>
          <a:xfrm>
            <a:off x="6834686" y="4139328"/>
            <a:ext cx="4180573" cy="899430"/>
          </a:xfrm>
          <a:custGeom>
            <a:avLst/>
            <a:gdLst>
              <a:gd name="connsiteX0" fmla="*/ 0 w 1476531"/>
              <a:gd name="connsiteY0" fmla="*/ 0 h 1080835"/>
              <a:gd name="connsiteX1" fmla="*/ 1476531 w 1476531"/>
              <a:gd name="connsiteY1" fmla="*/ 0 h 1080835"/>
              <a:gd name="connsiteX2" fmla="*/ 1476531 w 1476531"/>
              <a:gd name="connsiteY2" fmla="*/ 1080835 h 1080835"/>
              <a:gd name="connsiteX3" fmla="*/ 0 w 1476531"/>
              <a:gd name="connsiteY3" fmla="*/ 1080835 h 1080835"/>
              <a:gd name="connsiteX4" fmla="*/ 0 w 1476531"/>
              <a:gd name="connsiteY4" fmla="*/ 0 h 108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531" h="1080835">
                <a:moveTo>
                  <a:pt x="0" y="0"/>
                </a:moveTo>
                <a:lnTo>
                  <a:pt x="1476531" y="0"/>
                </a:lnTo>
                <a:lnTo>
                  <a:pt x="1476531" y="1080835"/>
                </a:lnTo>
                <a:lnTo>
                  <a:pt x="0" y="1080835"/>
                </a:lnTo>
                <a:lnTo>
                  <a:pt x="0" y="0"/>
                </a:lnTo>
                <a:close/>
              </a:path>
            </a:pathLst>
          </a:custGeom>
          <a:ln>
            <a:solidFill>
              <a:schemeClr val="accent3"/>
            </a:solidFill>
          </a:ln>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400" i="1" kern="1200" dirty="0">
                <a:solidFill>
                  <a:schemeClr val="tx2">
                    <a:lumMod val="75000"/>
                  </a:schemeClr>
                </a:solidFill>
                <a:latin typeface="Avenir Book Oblique" panose="02000503020000020003" pitchFamily="2" charset="0"/>
              </a:rPr>
              <a:t>Sharing of customer data beyond banking (e.g., loans, consumer credit, investments) and non-financial industries (e.g., healthcare, government)</a:t>
            </a:r>
          </a:p>
        </p:txBody>
      </p:sp>
      <p:sp>
        <p:nvSpPr>
          <p:cNvPr id="16" name="Oval 15">
            <a:extLst>
              <a:ext uri="{FF2B5EF4-FFF2-40B4-BE49-F238E27FC236}">
                <a16:creationId xmlns:a16="http://schemas.microsoft.com/office/drawing/2014/main" id="{CA489985-B56C-3B74-8E62-28D4B9A7E195}"/>
              </a:ext>
            </a:extLst>
          </p:cNvPr>
          <p:cNvSpPr>
            <a:spLocks noChangeAspect="1"/>
          </p:cNvSpPr>
          <p:nvPr/>
        </p:nvSpPr>
        <p:spPr>
          <a:xfrm>
            <a:off x="4361419" y="3502640"/>
            <a:ext cx="182880" cy="182880"/>
          </a:xfrm>
          <a:prstGeom prst="ellips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endParaRPr lang="en-US" sz="1400" dirty="0" err="1">
              <a:solidFill>
                <a:schemeClr val="tx2"/>
              </a:solidFill>
              <a:latin typeface="Avenir Book" panose="02000503020000020003" pitchFamily="2" charset="0"/>
            </a:endParaRPr>
          </a:p>
        </p:txBody>
      </p:sp>
      <p:sp>
        <p:nvSpPr>
          <p:cNvPr id="17" name="Oval 16">
            <a:extLst>
              <a:ext uri="{FF2B5EF4-FFF2-40B4-BE49-F238E27FC236}">
                <a16:creationId xmlns:a16="http://schemas.microsoft.com/office/drawing/2014/main" id="{4F954CAA-89D0-625A-C4CA-C8220AE5B32A}"/>
              </a:ext>
            </a:extLst>
          </p:cNvPr>
          <p:cNvSpPr>
            <a:spLocks noChangeAspect="1"/>
          </p:cNvSpPr>
          <p:nvPr/>
        </p:nvSpPr>
        <p:spPr>
          <a:xfrm>
            <a:off x="6211142" y="3502640"/>
            <a:ext cx="182880" cy="182880"/>
          </a:xfrm>
          <a:prstGeom prst="ellips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endParaRPr lang="en-US" sz="1400" dirty="0" err="1">
              <a:solidFill>
                <a:schemeClr val="tx2"/>
              </a:solidFill>
              <a:latin typeface="Avenir Book" panose="02000503020000020003" pitchFamily="2" charset="0"/>
            </a:endParaRPr>
          </a:p>
        </p:txBody>
      </p:sp>
      <p:sp>
        <p:nvSpPr>
          <p:cNvPr id="18" name="Oval 17">
            <a:extLst>
              <a:ext uri="{FF2B5EF4-FFF2-40B4-BE49-F238E27FC236}">
                <a16:creationId xmlns:a16="http://schemas.microsoft.com/office/drawing/2014/main" id="{C631024B-ABF3-FF9A-E2C8-36EA2034AC1D}"/>
              </a:ext>
            </a:extLst>
          </p:cNvPr>
          <p:cNvSpPr>
            <a:spLocks noChangeAspect="1"/>
          </p:cNvSpPr>
          <p:nvPr/>
        </p:nvSpPr>
        <p:spPr>
          <a:xfrm>
            <a:off x="7512902" y="3490135"/>
            <a:ext cx="182880" cy="182880"/>
          </a:xfrm>
          <a:prstGeom prst="ellips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endParaRPr lang="en-US" sz="1400" dirty="0" err="1">
              <a:solidFill>
                <a:schemeClr val="tx2"/>
              </a:solidFill>
              <a:latin typeface="Avenir Book" panose="02000503020000020003" pitchFamily="2" charset="0"/>
            </a:endParaRPr>
          </a:p>
        </p:txBody>
      </p:sp>
      <p:sp>
        <p:nvSpPr>
          <p:cNvPr id="19" name="Oval 18">
            <a:extLst>
              <a:ext uri="{FF2B5EF4-FFF2-40B4-BE49-F238E27FC236}">
                <a16:creationId xmlns:a16="http://schemas.microsoft.com/office/drawing/2014/main" id="{239406B0-3EFA-A09C-6D24-787743AE3857}"/>
              </a:ext>
            </a:extLst>
          </p:cNvPr>
          <p:cNvSpPr>
            <a:spLocks noChangeAspect="1"/>
          </p:cNvSpPr>
          <p:nvPr/>
        </p:nvSpPr>
        <p:spPr>
          <a:xfrm>
            <a:off x="1089813" y="3492061"/>
            <a:ext cx="182880" cy="182880"/>
          </a:xfrm>
          <a:prstGeom prst="ellips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spcBef>
                <a:spcPts val="600"/>
              </a:spcBef>
              <a:spcAft>
                <a:spcPts val="600"/>
              </a:spcAft>
            </a:pPr>
            <a:endParaRPr lang="en-US" sz="1400" dirty="0" err="1">
              <a:solidFill>
                <a:schemeClr val="tx2"/>
              </a:solidFill>
              <a:latin typeface="Avenir Book" panose="02000503020000020003" pitchFamily="2" charset="0"/>
            </a:endParaRPr>
          </a:p>
        </p:txBody>
      </p:sp>
      <p:cxnSp>
        <p:nvCxnSpPr>
          <p:cNvPr id="21" name="Straight Connector 20">
            <a:extLst>
              <a:ext uri="{FF2B5EF4-FFF2-40B4-BE49-F238E27FC236}">
                <a16:creationId xmlns:a16="http://schemas.microsoft.com/office/drawing/2014/main" id="{133AC63D-40DB-C31C-6470-580EDC6E32E1}"/>
              </a:ext>
            </a:extLst>
          </p:cNvPr>
          <p:cNvCxnSpPr>
            <a:cxnSpLocks/>
            <a:stCxn id="19" idx="4"/>
          </p:cNvCxnSpPr>
          <p:nvPr/>
        </p:nvCxnSpPr>
        <p:spPr>
          <a:xfrm>
            <a:off x="1181253" y="3674941"/>
            <a:ext cx="0" cy="459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0670F0C-E56A-A5A7-AE7A-79128B4198CE}"/>
              </a:ext>
            </a:extLst>
          </p:cNvPr>
          <p:cNvCxnSpPr>
            <a:cxnSpLocks/>
            <a:stCxn id="16" idx="4"/>
          </p:cNvCxnSpPr>
          <p:nvPr/>
        </p:nvCxnSpPr>
        <p:spPr>
          <a:xfrm flipH="1">
            <a:off x="4452238" y="3685520"/>
            <a:ext cx="621" cy="449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FD0C5CC-140C-9BD6-93A9-B5317A2E6386}"/>
              </a:ext>
            </a:extLst>
          </p:cNvPr>
          <p:cNvCxnSpPr>
            <a:cxnSpLocks/>
            <a:stCxn id="17" idx="4"/>
          </p:cNvCxnSpPr>
          <p:nvPr/>
        </p:nvCxnSpPr>
        <p:spPr>
          <a:xfrm>
            <a:off x="6302582" y="3685520"/>
            <a:ext cx="0" cy="449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6C282F-22B3-8F35-A1F8-CB5824126FCC}"/>
              </a:ext>
            </a:extLst>
          </p:cNvPr>
          <p:cNvCxnSpPr>
            <a:cxnSpLocks/>
            <a:stCxn id="18" idx="4"/>
          </p:cNvCxnSpPr>
          <p:nvPr/>
        </p:nvCxnSpPr>
        <p:spPr>
          <a:xfrm>
            <a:off x="7604342" y="3673015"/>
            <a:ext cx="0" cy="461746"/>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A16C047-AD3B-4722-E471-71A5014F0657}"/>
              </a:ext>
            </a:extLst>
          </p:cNvPr>
          <p:cNvSpPr txBox="1">
            <a:spLocks/>
          </p:cNvSpPr>
          <p:nvPr/>
        </p:nvSpPr>
        <p:spPr>
          <a:xfrm>
            <a:off x="609599" y="5489384"/>
            <a:ext cx="10958022" cy="638211"/>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spcBef>
                <a:spcPts val="0"/>
              </a:spcBef>
              <a:buFont typeface="Arial" panose="020B0604020202020204" pitchFamily="34" charset="0"/>
              <a:buNone/>
            </a:pPr>
            <a:r>
              <a:rPr lang="en-US" sz="1400" dirty="0"/>
              <a:t>Even as markets progress towards Open Banking and Open Finance, market actors will continue to develop bilateral connections through contractual partnership arrangements.</a:t>
            </a:r>
          </a:p>
        </p:txBody>
      </p:sp>
    </p:spTree>
    <p:extLst>
      <p:ext uri="{BB962C8B-B14F-4D97-AF65-F5344CB8AC3E}">
        <p14:creationId xmlns:p14="http://schemas.microsoft.com/office/powerpoint/2010/main" val="72959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DB37-BCF7-9E84-6F16-06BF3D4AC005}"/>
              </a:ext>
            </a:extLst>
          </p:cNvPr>
          <p:cNvSpPr>
            <a:spLocks noGrp="1"/>
          </p:cNvSpPr>
          <p:nvPr>
            <p:ph type="title"/>
          </p:nvPr>
        </p:nvSpPr>
        <p:spPr/>
        <p:txBody>
          <a:bodyPr/>
          <a:lstStyle/>
          <a:p>
            <a:r>
              <a:rPr lang="en-US" dirty="0"/>
              <a:t>Country Comparison of Approaches to Payment Initiation and Third-party Providers</a:t>
            </a:r>
          </a:p>
        </p:txBody>
      </p:sp>
      <p:graphicFrame>
        <p:nvGraphicFramePr>
          <p:cNvPr id="8" name="Table 8">
            <a:extLst>
              <a:ext uri="{FF2B5EF4-FFF2-40B4-BE49-F238E27FC236}">
                <a16:creationId xmlns:a16="http://schemas.microsoft.com/office/drawing/2014/main" id="{0B966372-C79A-9588-13A8-B6A939AB4D4E}"/>
              </a:ext>
            </a:extLst>
          </p:cNvPr>
          <p:cNvGraphicFramePr>
            <a:graphicFrameLocks noGrp="1"/>
          </p:cNvGraphicFramePr>
          <p:nvPr>
            <p:ph sz="quarter" idx="10"/>
            <p:extLst>
              <p:ext uri="{D42A27DB-BD31-4B8C-83A1-F6EECF244321}">
                <p14:modId xmlns:p14="http://schemas.microsoft.com/office/powerpoint/2010/main" val="1915342956"/>
              </p:ext>
            </p:extLst>
          </p:nvPr>
        </p:nvGraphicFramePr>
        <p:xfrm>
          <a:off x="609599" y="2712960"/>
          <a:ext cx="10972800" cy="3698953"/>
        </p:xfrm>
        <a:graphic>
          <a:graphicData uri="http://schemas.openxmlformats.org/drawingml/2006/table">
            <a:tbl>
              <a:tblPr firstRow="1" bandRow="1">
                <a:tableStyleId>{21E4AEA4-8DFA-4A89-87EB-49C32662AFE0}</a:tableStyleId>
              </a:tblPr>
              <a:tblGrid>
                <a:gridCol w="2701492">
                  <a:extLst>
                    <a:ext uri="{9D8B030D-6E8A-4147-A177-3AD203B41FA5}">
                      <a16:colId xmlns:a16="http://schemas.microsoft.com/office/drawing/2014/main" val="2573156668"/>
                    </a:ext>
                  </a:extLst>
                </a:gridCol>
                <a:gridCol w="2069431">
                  <a:extLst>
                    <a:ext uri="{9D8B030D-6E8A-4147-A177-3AD203B41FA5}">
                      <a16:colId xmlns:a16="http://schemas.microsoft.com/office/drawing/2014/main" val="3702613710"/>
                    </a:ext>
                  </a:extLst>
                </a:gridCol>
                <a:gridCol w="1812757">
                  <a:extLst>
                    <a:ext uri="{9D8B030D-6E8A-4147-A177-3AD203B41FA5}">
                      <a16:colId xmlns:a16="http://schemas.microsoft.com/office/drawing/2014/main" val="123151068"/>
                    </a:ext>
                  </a:extLst>
                </a:gridCol>
                <a:gridCol w="2194560">
                  <a:extLst>
                    <a:ext uri="{9D8B030D-6E8A-4147-A177-3AD203B41FA5}">
                      <a16:colId xmlns:a16="http://schemas.microsoft.com/office/drawing/2014/main" val="2422752842"/>
                    </a:ext>
                  </a:extLst>
                </a:gridCol>
                <a:gridCol w="2194560">
                  <a:extLst>
                    <a:ext uri="{9D8B030D-6E8A-4147-A177-3AD203B41FA5}">
                      <a16:colId xmlns:a16="http://schemas.microsoft.com/office/drawing/2014/main" val="2863279077"/>
                    </a:ext>
                  </a:extLst>
                </a:gridCol>
              </a:tblGrid>
              <a:tr h="296153">
                <a:tc>
                  <a:txBody>
                    <a:bodyPr/>
                    <a:lstStyle/>
                    <a:p>
                      <a:endParaRPr lang="en-US" sz="1600" dirty="0">
                        <a:latin typeface="Avenir Book" panose="02000503020000020003" pitchFamily="2" charset="0"/>
                      </a:endParaRPr>
                    </a:p>
                  </a:txBody>
                  <a:tcPr/>
                </a:tc>
                <a:tc>
                  <a:txBody>
                    <a:bodyPr/>
                    <a:lstStyle/>
                    <a:p>
                      <a:pPr algn="ctr"/>
                      <a:r>
                        <a:rPr lang="en-US" sz="1600" dirty="0">
                          <a:latin typeface="Avenir Book" panose="02000503020000020003" pitchFamily="2" charset="0"/>
                        </a:rPr>
                        <a:t>Australia</a:t>
                      </a:r>
                    </a:p>
                  </a:txBody>
                  <a:tcPr/>
                </a:tc>
                <a:tc>
                  <a:txBody>
                    <a:bodyPr/>
                    <a:lstStyle/>
                    <a:p>
                      <a:pPr algn="ctr"/>
                      <a:r>
                        <a:rPr lang="en-US" sz="1600" dirty="0">
                          <a:latin typeface="Avenir Book" panose="02000503020000020003" pitchFamily="2" charset="0"/>
                        </a:rPr>
                        <a:t>India</a:t>
                      </a:r>
                    </a:p>
                  </a:txBody>
                  <a:tcPr/>
                </a:tc>
                <a:tc>
                  <a:txBody>
                    <a:bodyPr/>
                    <a:lstStyle/>
                    <a:p>
                      <a:pPr algn="ctr"/>
                      <a:r>
                        <a:rPr lang="en-US" sz="1600" dirty="0">
                          <a:latin typeface="Avenir Book" panose="02000503020000020003" pitchFamily="2" charset="0"/>
                        </a:rPr>
                        <a:t>Brazil</a:t>
                      </a:r>
                    </a:p>
                  </a:txBody>
                  <a:tcPr/>
                </a:tc>
                <a:tc>
                  <a:txBody>
                    <a:bodyPr/>
                    <a:lstStyle/>
                    <a:p>
                      <a:pPr algn="ctr"/>
                      <a:r>
                        <a:rPr lang="en-US" sz="1600" dirty="0">
                          <a:latin typeface="Avenir Book" panose="02000503020000020003" pitchFamily="2" charset="0"/>
                        </a:rPr>
                        <a:t>Europe</a:t>
                      </a:r>
                    </a:p>
                  </a:txBody>
                  <a:tcPr/>
                </a:tc>
                <a:extLst>
                  <a:ext uri="{0D108BD9-81ED-4DB2-BD59-A6C34878D82A}">
                    <a16:rowId xmlns:a16="http://schemas.microsoft.com/office/drawing/2014/main" val="2992843793"/>
                  </a:ext>
                </a:extLst>
              </a:tr>
              <a:tr h="403845">
                <a:tc>
                  <a:txBody>
                    <a:bodyPr/>
                    <a:lstStyle/>
                    <a:p>
                      <a:r>
                        <a:rPr lang="en-US" sz="1200" dirty="0">
                          <a:solidFill>
                            <a:schemeClr val="tx2">
                              <a:lumMod val="75000"/>
                            </a:schemeClr>
                          </a:solidFill>
                          <a:latin typeface="Avenir Book" panose="02000503020000020003" pitchFamily="2" charset="0"/>
                        </a:rPr>
                        <a:t>Designated Open Banking regulator?</a:t>
                      </a:r>
                    </a:p>
                  </a:txBody>
                  <a:tcPr/>
                </a:tc>
                <a:tc>
                  <a:txBody>
                    <a:bodyPr/>
                    <a:lstStyle/>
                    <a:p>
                      <a:pPr algn="ctr"/>
                      <a:r>
                        <a:rPr lang="en-US" sz="1200" dirty="0">
                          <a:solidFill>
                            <a:schemeClr val="tx2">
                              <a:lumMod val="75000"/>
                            </a:schemeClr>
                          </a:solidFill>
                          <a:latin typeface="Avenir Book" panose="02000503020000020003" pitchFamily="2" charset="0"/>
                        </a:rPr>
                        <a:t>No</a:t>
                      </a:r>
                    </a:p>
                  </a:txBody>
                  <a:tcPr/>
                </a:tc>
                <a:tc>
                  <a:txBody>
                    <a:bodyPr/>
                    <a:lstStyle/>
                    <a:p>
                      <a:pPr algn="ctr"/>
                      <a:r>
                        <a:rPr lang="en-US" sz="1200" dirty="0">
                          <a:solidFill>
                            <a:schemeClr val="tx2">
                              <a:lumMod val="75000"/>
                            </a:schemeClr>
                          </a:solidFill>
                          <a:latin typeface="Avenir Book" panose="02000503020000020003" pitchFamily="2" charset="0"/>
                        </a:rPr>
                        <a:t>No</a:t>
                      </a:r>
                    </a:p>
                  </a:txBody>
                  <a:tcPr/>
                </a:tc>
                <a:tc>
                  <a:txBody>
                    <a:bodyPr/>
                    <a:lstStyle/>
                    <a:p>
                      <a:pPr algn="ctr"/>
                      <a:r>
                        <a:rPr lang="en-US" sz="1200" dirty="0">
                          <a:solidFill>
                            <a:schemeClr val="tx2">
                              <a:lumMod val="75000"/>
                            </a:schemeClr>
                          </a:solidFill>
                          <a:latin typeface="Avenir Book" panose="02000503020000020003" pitchFamily="2" charset="0"/>
                        </a:rPr>
                        <a:t>Yes</a:t>
                      </a:r>
                    </a:p>
                  </a:txBody>
                  <a:tcPr/>
                </a:tc>
                <a:tc>
                  <a:txBody>
                    <a:bodyPr/>
                    <a:lstStyle/>
                    <a:p>
                      <a:pPr algn="ctr"/>
                      <a:r>
                        <a:rPr lang="en-US" sz="1200" dirty="0">
                          <a:solidFill>
                            <a:schemeClr val="tx2">
                              <a:lumMod val="75000"/>
                            </a:schemeClr>
                          </a:solidFill>
                          <a:latin typeface="Avenir Book" panose="02000503020000020003" pitchFamily="2" charset="0"/>
                        </a:rPr>
                        <a:t>Unknown</a:t>
                      </a:r>
                    </a:p>
                  </a:txBody>
                  <a:tcPr/>
                </a:tc>
                <a:extLst>
                  <a:ext uri="{0D108BD9-81ED-4DB2-BD59-A6C34878D82A}">
                    <a16:rowId xmlns:a16="http://schemas.microsoft.com/office/drawing/2014/main" val="2798034993"/>
                  </a:ext>
                </a:extLst>
              </a:tr>
              <a:tr h="403845">
                <a:tc>
                  <a:txBody>
                    <a:bodyPr/>
                    <a:lstStyle/>
                    <a:p>
                      <a:r>
                        <a:rPr lang="en-US" sz="1200" dirty="0">
                          <a:solidFill>
                            <a:schemeClr val="tx2">
                              <a:lumMod val="75000"/>
                            </a:schemeClr>
                          </a:solidFill>
                          <a:latin typeface="Avenir Book" panose="02000503020000020003" pitchFamily="2" charset="0"/>
                        </a:rPr>
                        <a:t>Regulation permitting payment initiation</a:t>
                      </a:r>
                    </a:p>
                  </a:txBody>
                  <a:tcPr/>
                </a:tc>
                <a:tc>
                  <a:txBody>
                    <a:bodyPr/>
                    <a:lstStyle/>
                    <a:p>
                      <a:pPr algn="ctr"/>
                      <a:r>
                        <a:rPr lang="en-US" sz="1200" dirty="0">
                          <a:solidFill>
                            <a:schemeClr val="tx2">
                              <a:lumMod val="75000"/>
                            </a:schemeClr>
                          </a:solidFill>
                          <a:latin typeface="Avenir Book" panose="02000503020000020003" pitchFamily="2" charset="0"/>
                        </a:rPr>
                        <a:t>In progress</a:t>
                      </a:r>
                    </a:p>
                  </a:txBody>
                  <a:tcPr/>
                </a:tc>
                <a:tc>
                  <a:txBody>
                    <a:bodyPr/>
                    <a:lstStyle/>
                    <a:p>
                      <a:pPr algn="ctr"/>
                      <a:r>
                        <a:rPr lang="en-US" sz="1200" dirty="0">
                          <a:solidFill>
                            <a:schemeClr val="tx2">
                              <a:lumMod val="75000"/>
                            </a:schemeClr>
                          </a:solidFill>
                          <a:latin typeface="Avenir Book" panose="02000503020000020003" pitchFamily="2" charset="0"/>
                        </a:rPr>
                        <a:t>No</a:t>
                      </a:r>
                    </a:p>
                  </a:txBody>
                  <a:tcPr/>
                </a:tc>
                <a:tc>
                  <a:txBody>
                    <a:bodyPr/>
                    <a:lstStyle/>
                    <a:p>
                      <a:pPr algn="ctr"/>
                      <a:r>
                        <a:rPr lang="en-US" sz="1200" dirty="0">
                          <a:solidFill>
                            <a:schemeClr val="tx2">
                              <a:lumMod val="75000"/>
                            </a:schemeClr>
                          </a:solidFill>
                          <a:latin typeface="Avenir Book" panose="02000503020000020003" pitchFamily="2" charset="0"/>
                        </a:rPr>
                        <a:t>Yes</a:t>
                      </a:r>
                    </a:p>
                  </a:txBody>
                  <a:tcPr/>
                </a:tc>
                <a:tc>
                  <a:txBody>
                    <a:bodyPr/>
                    <a:lstStyle/>
                    <a:p>
                      <a:pPr algn="ctr"/>
                      <a:r>
                        <a:rPr lang="en-US" sz="1200" dirty="0">
                          <a:solidFill>
                            <a:schemeClr val="tx2">
                              <a:lumMod val="75000"/>
                            </a:schemeClr>
                          </a:solidFill>
                          <a:latin typeface="Avenir Book" panose="02000503020000020003" pitchFamily="2" charset="0"/>
                        </a:rPr>
                        <a:t>Yes: PSD2</a:t>
                      </a:r>
                    </a:p>
                  </a:txBody>
                  <a:tcPr/>
                </a:tc>
                <a:extLst>
                  <a:ext uri="{0D108BD9-81ED-4DB2-BD59-A6C34878D82A}">
                    <a16:rowId xmlns:a16="http://schemas.microsoft.com/office/drawing/2014/main" val="660654354"/>
                  </a:ext>
                </a:extLst>
              </a:tr>
              <a:tr h="726921">
                <a:tc>
                  <a:txBody>
                    <a:bodyPr/>
                    <a:lstStyle/>
                    <a:p>
                      <a:r>
                        <a:rPr lang="en-US" sz="1200" dirty="0">
                          <a:solidFill>
                            <a:schemeClr val="tx2">
                              <a:lumMod val="75000"/>
                            </a:schemeClr>
                          </a:solidFill>
                          <a:latin typeface="Avenir Book" panose="02000503020000020003" pitchFamily="2" charset="0"/>
                        </a:rPr>
                        <a:t>Third-party payment initiation is specific to IPS (rule-making body: regulator or scheme)</a:t>
                      </a:r>
                    </a:p>
                  </a:txBody>
                  <a:tcPr/>
                </a:tc>
                <a:tc>
                  <a:txBody>
                    <a:bodyPr/>
                    <a:lstStyle/>
                    <a:p>
                      <a:pPr algn="ctr"/>
                      <a:r>
                        <a:rPr lang="en-US" sz="1200" dirty="0">
                          <a:solidFill>
                            <a:schemeClr val="tx2">
                              <a:lumMod val="75000"/>
                            </a:schemeClr>
                          </a:solidFill>
                          <a:latin typeface="Avenir Book" panose="02000503020000020003" pitchFamily="2" charset="0"/>
                        </a:rPr>
                        <a:t>Yes: NPP; regulation in progress will cover third-party payment initiation broadly</a:t>
                      </a:r>
                    </a:p>
                  </a:txBody>
                  <a:tcPr/>
                </a:tc>
                <a:tc>
                  <a:txBody>
                    <a:bodyPr/>
                    <a:lstStyle/>
                    <a:p>
                      <a:pPr algn="ctr"/>
                      <a:r>
                        <a:rPr lang="en-US" sz="1200" dirty="0">
                          <a:solidFill>
                            <a:schemeClr val="tx2">
                              <a:lumMod val="75000"/>
                            </a:schemeClr>
                          </a:solidFill>
                          <a:latin typeface="Avenir Book" panose="02000503020000020003" pitchFamily="2" charset="0"/>
                        </a:rPr>
                        <a:t>Yes: UPI</a:t>
                      </a:r>
                    </a:p>
                  </a:txBody>
                  <a:tcPr/>
                </a:tc>
                <a:tc>
                  <a:txBody>
                    <a:bodyPr/>
                    <a:lstStyle/>
                    <a:p>
                      <a:pPr algn="ctr"/>
                      <a:r>
                        <a:rPr lang="en-US" sz="1200" dirty="0">
                          <a:solidFill>
                            <a:schemeClr val="tx2">
                              <a:lumMod val="75000"/>
                            </a:schemeClr>
                          </a:solidFill>
                          <a:latin typeface="Avenir Book" panose="02000503020000020003" pitchFamily="2" charset="0"/>
                        </a:rPr>
                        <a:t>No: regulation is broad. Currently only applies to Pix, but planned future use in other payment schemes</a:t>
                      </a:r>
                    </a:p>
                  </a:txBody>
                  <a:tcPr/>
                </a:tc>
                <a:tc>
                  <a:txBody>
                    <a:bodyPr/>
                    <a:lstStyle/>
                    <a:p>
                      <a:pPr algn="ctr"/>
                      <a:r>
                        <a:rPr lang="en-US" sz="1200" dirty="0">
                          <a:solidFill>
                            <a:schemeClr val="tx2">
                              <a:lumMod val="75000"/>
                            </a:schemeClr>
                          </a:solidFill>
                          <a:latin typeface="Avenir Book" panose="02000503020000020003" pitchFamily="2" charset="0"/>
                        </a:rPr>
                        <a:t>No: regulation is broad. Applies to all payment schemes</a:t>
                      </a:r>
                    </a:p>
                  </a:txBody>
                  <a:tcPr/>
                </a:tc>
                <a:extLst>
                  <a:ext uri="{0D108BD9-81ED-4DB2-BD59-A6C34878D82A}">
                    <a16:rowId xmlns:a16="http://schemas.microsoft.com/office/drawing/2014/main" val="2517575391"/>
                  </a:ext>
                </a:extLst>
              </a:tr>
              <a:tr h="529033">
                <a:tc>
                  <a:txBody>
                    <a:bodyPr/>
                    <a:lstStyle/>
                    <a:p>
                      <a:r>
                        <a:rPr lang="en-US" sz="1200" dirty="0">
                          <a:solidFill>
                            <a:schemeClr val="tx2">
                              <a:lumMod val="75000"/>
                            </a:schemeClr>
                          </a:solidFill>
                          <a:latin typeface="Avenir Book" panose="02000503020000020003" pitchFamily="2" charset="0"/>
                        </a:rPr>
                        <a:t>Technical infrastructure model for third-party payment initiation</a:t>
                      </a:r>
                    </a:p>
                  </a:txBody>
                  <a:tcPr/>
                </a:tc>
                <a:tc>
                  <a:txBody>
                    <a:bodyPr/>
                    <a:lstStyle/>
                    <a:p>
                      <a:pPr algn="ctr"/>
                      <a:r>
                        <a:rPr lang="en-US" sz="1200" dirty="0">
                          <a:solidFill>
                            <a:schemeClr val="tx2">
                              <a:lumMod val="75000"/>
                            </a:schemeClr>
                          </a:solidFill>
                          <a:latin typeface="Avenir Book" panose="02000503020000020003" pitchFamily="2" charset="0"/>
                        </a:rPr>
                        <a:t>Centralized</a:t>
                      </a:r>
                    </a:p>
                  </a:txBody>
                  <a:tcPr/>
                </a:tc>
                <a:tc>
                  <a:txBody>
                    <a:bodyPr/>
                    <a:lstStyle/>
                    <a:p>
                      <a:pPr algn="ctr"/>
                      <a:r>
                        <a:rPr lang="en-US" sz="1200" dirty="0">
                          <a:solidFill>
                            <a:schemeClr val="tx2">
                              <a:lumMod val="75000"/>
                            </a:schemeClr>
                          </a:solidFill>
                          <a:latin typeface="Avenir Book" panose="02000503020000020003" pitchFamily="2" charset="0"/>
                        </a:rPr>
                        <a:t>Centralized</a:t>
                      </a:r>
                    </a:p>
                  </a:txBody>
                  <a:tcPr/>
                </a:tc>
                <a:tc>
                  <a:txBody>
                    <a:bodyPr/>
                    <a:lstStyle/>
                    <a:p>
                      <a:pPr algn="ctr"/>
                      <a:r>
                        <a:rPr lang="en-US" sz="1200" dirty="0">
                          <a:solidFill>
                            <a:schemeClr val="tx2">
                              <a:lumMod val="75000"/>
                            </a:schemeClr>
                          </a:solidFill>
                          <a:latin typeface="Avenir Book" panose="02000503020000020003" pitchFamily="2" charset="0"/>
                        </a:rPr>
                        <a:t>Decentralized</a:t>
                      </a:r>
                    </a:p>
                  </a:txBody>
                  <a:tcPr/>
                </a:tc>
                <a:tc>
                  <a:txBody>
                    <a:bodyPr/>
                    <a:lstStyle/>
                    <a:p>
                      <a:pPr algn="ctr"/>
                      <a:r>
                        <a:rPr lang="en-US" sz="1200" dirty="0">
                          <a:solidFill>
                            <a:schemeClr val="tx2">
                              <a:lumMod val="75000"/>
                            </a:schemeClr>
                          </a:solidFill>
                          <a:latin typeface="Avenir Book" panose="02000503020000020003" pitchFamily="2" charset="0"/>
                        </a:rPr>
                        <a:t>Decentralized</a:t>
                      </a:r>
                    </a:p>
                  </a:txBody>
                  <a:tcPr/>
                </a:tc>
                <a:extLst>
                  <a:ext uri="{0D108BD9-81ED-4DB2-BD59-A6C34878D82A}">
                    <a16:rowId xmlns:a16="http://schemas.microsoft.com/office/drawing/2014/main" val="2270741033"/>
                  </a:ext>
                </a:extLst>
              </a:tr>
              <a:tr h="565383">
                <a:tc>
                  <a:txBody>
                    <a:bodyPr/>
                    <a:lstStyle/>
                    <a:p>
                      <a:r>
                        <a:rPr lang="en-US" sz="1200" dirty="0">
                          <a:solidFill>
                            <a:schemeClr val="tx2">
                              <a:lumMod val="75000"/>
                            </a:schemeClr>
                          </a:solidFill>
                          <a:latin typeface="Avenir Book" panose="02000503020000020003" pitchFamily="2" charset="0"/>
                        </a:rPr>
                        <a:t>Third-party provider requires bank sponsor (mandating body: regulator or scheme)</a:t>
                      </a:r>
                    </a:p>
                  </a:txBody>
                  <a:tcPr/>
                </a:tc>
                <a:tc>
                  <a:txBody>
                    <a:bodyPr/>
                    <a:lstStyle/>
                    <a:p>
                      <a:pPr algn="ctr"/>
                      <a:r>
                        <a:rPr lang="en-US" sz="1200" dirty="0">
                          <a:solidFill>
                            <a:schemeClr val="tx2">
                              <a:lumMod val="75000"/>
                            </a:schemeClr>
                          </a:solidFill>
                          <a:latin typeface="Avenir Book" panose="02000503020000020003" pitchFamily="2" charset="0"/>
                        </a:rPr>
                        <a:t>Yes (NPP)</a:t>
                      </a:r>
                    </a:p>
                  </a:txBody>
                  <a:tcPr/>
                </a:tc>
                <a:tc>
                  <a:txBody>
                    <a:bodyPr/>
                    <a:lstStyle/>
                    <a:p>
                      <a:pPr algn="ctr"/>
                      <a:r>
                        <a:rPr lang="en-US" sz="1200" dirty="0">
                          <a:solidFill>
                            <a:schemeClr val="tx2">
                              <a:lumMod val="75000"/>
                            </a:schemeClr>
                          </a:solidFill>
                          <a:latin typeface="Avenir Book" panose="02000503020000020003" pitchFamily="2" charset="0"/>
                        </a:rPr>
                        <a:t>Yes (UPI)</a:t>
                      </a:r>
                    </a:p>
                  </a:txBody>
                  <a:tcPr/>
                </a:tc>
                <a:tc>
                  <a:txBody>
                    <a:bodyPr/>
                    <a:lstStyle/>
                    <a:p>
                      <a:pPr algn="ctr"/>
                      <a:r>
                        <a:rPr lang="en-US" sz="1200" dirty="0">
                          <a:solidFill>
                            <a:schemeClr val="tx2">
                              <a:lumMod val="75000"/>
                            </a:schemeClr>
                          </a:solidFill>
                          <a:latin typeface="Avenir Book" panose="02000503020000020003" pitchFamily="2" charset="0"/>
                        </a:rPr>
                        <a:t>No</a:t>
                      </a:r>
                    </a:p>
                  </a:txBody>
                  <a:tcPr/>
                </a:tc>
                <a:tc>
                  <a:txBody>
                    <a:bodyPr/>
                    <a:lstStyle/>
                    <a:p>
                      <a:pPr algn="ctr"/>
                      <a:r>
                        <a:rPr lang="en-US" sz="1200" dirty="0">
                          <a:solidFill>
                            <a:schemeClr val="tx2">
                              <a:lumMod val="75000"/>
                            </a:schemeClr>
                          </a:solidFill>
                          <a:latin typeface="Avenir Book" panose="02000503020000020003" pitchFamily="2" charset="0"/>
                        </a:rPr>
                        <a:t>No</a:t>
                      </a:r>
                    </a:p>
                  </a:txBody>
                  <a:tcPr/>
                </a:tc>
                <a:extLst>
                  <a:ext uri="{0D108BD9-81ED-4DB2-BD59-A6C34878D82A}">
                    <a16:rowId xmlns:a16="http://schemas.microsoft.com/office/drawing/2014/main" val="2659492781"/>
                  </a:ext>
                </a:extLst>
              </a:tr>
              <a:tr h="403845">
                <a:tc>
                  <a:txBody>
                    <a:bodyPr/>
                    <a:lstStyle/>
                    <a:p>
                      <a:r>
                        <a:rPr lang="en-US" sz="1200" dirty="0">
                          <a:solidFill>
                            <a:schemeClr val="tx2">
                              <a:lumMod val="75000"/>
                            </a:schemeClr>
                          </a:solidFill>
                          <a:latin typeface="Avenir Book" panose="02000503020000020003" pitchFamily="2" charset="0"/>
                        </a:rPr>
                        <a:t>Government mandated standardized Open APIs</a:t>
                      </a:r>
                    </a:p>
                  </a:txBody>
                  <a:tcPr/>
                </a:tc>
                <a:tc>
                  <a:txBody>
                    <a:bodyPr/>
                    <a:lstStyle/>
                    <a:p>
                      <a:pPr algn="ctr"/>
                      <a:r>
                        <a:rPr lang="en-US" sz="1200" dirty="0">
                          <a:solidFill>
                            <a:schemeClr val="tx2">
                              <a:lumMod val="75000"/>
                            </a:schemeClr>
                          </a:solidFill>
                          <a:latin typeface="Avenir Book" panose="02000503020000020003" pitchFamily="2" charset="0"/>
                        </a:rPr>
                        <a:t>No</a:t>
                      </a:r>
                    </a:p>
                  </a:txBody>
                  <a:tcPr/>
                </a:tc>
                <a:tc>
                  <a:txBody>
                    <a:bodyPr/>
                    <a:lstStyle/>
                    <a:p>
                      <a:pPr algn="ctr"/>
                      <a:r>
                        <a:rPr lang="en-US" sz="1200" dirty="0">
                          <a:solidFill>
                            <a:schemeClr val="tx2">
                              <a:lumMod val="75000"/>
                            </a:schemeClr>
                          </a:solidFill>
                          <a:latin typeface="Avenir Book" panose="02000503020000020003" pitchFamily="2" charset="0"/>
                        </a:rPr>
                        <a:t>No</a:t>
                      </a:r>
                    </a:p>
                  </a:txBody>
                  <a:tcPr/>
                </a:tc>
                <a:tc>
                  <a:txBody>
                    <a:bodyPr/>
                    <a:lstStyle/>
                    <a:p>
                      <a:pPr algn="ctr"/>
                      <a:r>
                        <a:rPr lang="en-US" sz="1200" dirty="0">
                          <a:solidFill>
                            <a:schemeClr val="tx2">
                              <a:lumMod val="75000"/>
                            </a:schemeClr>
                          </a:solidFill>
                          <a:latin typeface="Avenir Book" panose="02000503020000020003" pitchFamily="2" charset="0"/>
                        </a:rPr>
                        <a:t>Yes</a:t>
                      </a:r>
                    </a:p>
                  </a:txBody>
                  <a:tcPr/>
                </a:tc>
                <a:tc>
                  <a:txBody>
                    <a:bodyPr/>
                    <a:lstStyle/>
                    <a:p>
                      <a:pPr algn="ctr"/>
                      <a:r>
                        <a:rPr lang="en-US" sz="1200" dirty="0">
                          <a:solidFill>
                            <a:schemeClr val="tx2">
                              <a:lumMod val="75000"/>
                            </a:schemeClr>
                          </a:solidFill>
                          <a:latin typeface="Avenir Book" panose="02000503020000020003" pitchFamily="2" charset="0"/>
                        </a:rPr>
                        <a:t>No (Yes in the UK)</a:t>
                      </a:r>
                    </a:p>
                  </a:txBody>
                  <a:tcPr/>
                </a:tc>
                <a:extLst>
                  <a:ext uri="{0D108BD9-81ED-4DB2-BD59-A6C34878D82A}">
                    <a16:rowId xmlns:a16="http://schemas.microsoft.com/office/drawing/2014/main" val="3304319546"/>
                  </a:ext>
                </a:extLst>
              </a:tr>
            </a:tbl>
          </a:graphicData>
        </a:graphic>
      </p:graphicFrame>
      <p:sp>
        <p:nvSpPr>
          <p:cNvPr id="4" name="Text Placeholder 3">
            <a:extLst>
              <a:ext uri="{FF2B5EF4-FFF2-40B4-BE49-F238E27FC236}">
                <a16:creationId xmlns:a16="http://schemas.microsoft.com/office/drawing/2014/main" id="{7EBA4A35-085D-7D6D-4B2C-D00A20AAE93A}"/>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A6AED933-20F7-AC4A-3E3A-4CC4FD6E5845}"/>
              </a:ext>
            </a:extLst>
          </p:cNvPr>
          <p:cNvSpPr>
            <a:spLocks noGrp="1"/>
          </p:cNvSpPr>
          <p:nvPr>
            <p:ph type="sldNum" sz="quarter" idx="4"/>
          </p:nvPr>
        </p:nvSpPr>
        <p:spPr/>
        <p:txBody>
          <a:bodyPr/>
          <a:lstStyle/>
          <a:p>
            <a:fld id="{097F3099-CFFF-D54D-B818-93F1AB56C116}" type="slidenum">
              <a:rPr lang="en-US" smtClean="0"/>
              <a:pPr/>
              <a:t>7</a:t>
            </a:fld>
            <a:endParaRPr lang="en-US" dirty="0"/>
          </a:p>
        </p:txBody>
      </p:sp>
      <p:sp>
        <p:nvSpPr>
          <p:cNvPr id="9" name="Content Placeholder 2">
            <a:extLst>
              <a:ext uri="{FF2B5EF4-FFF2-40B4-BE49-F238E27FC236}">
                <a16:creationId xmlns:a16="http://schemas.microsoft.com/office/drawing/2014/main" id="{9136CFB0-4EEB-52D7-FD1B-91BE25251BE1}"/>
              </a:ext>
            </a:extLst>
          </p:cNvPr>
          <p:cNvSpPr txBox="1">
            <a:spLocks/>
          </p:cNvSpPr>
          <p:nvPr/>
        </p:nvSpPr>
        <p:spPr>
          <a:xfrm>
            <a:off x="609600" y="1596231"/>
            <a:ext cx="10972800" cy="1027950"/>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buFont typeface="Arial" panose="020B0604020202020204" pitchFamily="34" charset="0"/>
              <a:buNone/>
            </a:pPr>
            <a:r>
              <a:rPr lang="en-US" sz="1400" dirty="0"/>
              <a:t>The Open Banking landscape is rapidly evolving, with many having progressed through the phases from Bilateral Connections, to Open Banking, and finally to Open Finance. Key elements vary across countries and are dynamically changing as new players enter the market, and new approaches are being adopted.</a:t>
            </a:r>
          </a:p>
          <a:p>
            <a:pPr marL="0" indent="0">
              <a:buFont typeface="Arial" panose="020B0604020202020204" pitchFamily="34" charset="0"/>
              <a:buNone/>
            </a:pPr>
            <a:r>
              <a:rPr lang="en-US" sz="1400" dirty="0"/>
              <a:t>Below is a snapshot of the current landscape, including any publicly available information about impending changes.</a:t>
            </a:r>
          </a:p>
        </p:txBody>
      </p:sp>
    </p:spTree>
    <p:extLst>
      <p:ext uri="{BB962C8B-B14F-4D97-AF65-F5344CB8AC3E}">
        <p14:creationId xmlns:p14="http://schemas.microsoft.com/office/powerpoint/2010/main" val="44721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4911-9A21-07CB-C236-9BD2C1EF7A04}"/>
              </a:ext>
            </a:extLst>
          </p:cNvPr>
          <p:cNvSpPr>
            <a:spLocks noGrp="1"/>
          </p:cNvSpPr>
          <p:nvPr>
            <p:ph type="title"/>
          </p:nvPr>
        </p:nvSpPr>
        <p:spPr/>
        <p:txBody>
          <a:bodyPr/>
          <a:lstStyle/>
          <a:p>
            <a:r>
              <a:rPr lang="en-US" dirty="0"/>
              <a:t>About this Research</a:t>
            </a:r>
          </a:p>
        </p:txBody>
      </p:sp>
      <p:sp>
        <p:nvSpPr>
          <p:cNvPr id="3" name="Content Placeholder 2">
            <a:extLst>
              <a:ext uri="{FF2B5EF4-FFF2-40B4-BE49-F238E27FC236}">
                <a16:creationId xmlns:a16="http://schemas.microsoft.com/office/drawing/2014/main" id="{DFEBB238-07D5-4A5F-BC51-4AF93D3AD578}"/>
              </a:ext>
            </a:extLst>
          </p:cNvPr>
          <p:cNvSpPr>
            <a:spLocks noGrp="1"/>
          </p:cNvSpPr>
          <p:nvPr>
            <p:ph sz="quarter" idx="10"/>
          </p:nvPr>
        </p:nvSpPr>
        <p:spPr>
          <a:xfrm>
            <a:off x="609596" y="1576726"/>
            <a:ext cx="10972800" cy="583479"/>
          </a:xfrm>
        </p:spPr>
        <p:txBody>
          <a:bodyPr/>
          <a:lstStyle/>
          <a:p>
            <a:pPr marL="0" indent="0">
              <a:buNone/>
            </a:pPr>
            <a:r>
              <a:rPr lang="en-US" sz="1400" b="1" dirty="0">
                <a:latin typeface="Avenir Black" panose="02000503020000020003" pitchFamily="2" charset="0"/>
              </a:rPr>
              <a:t>This analysis focuses primarily on Third-Party Payment Initiation in IPS. However, broader Open Banking/Open Finance regulations and other payment schemes are mentioned, where relevant.</a:t>
            </a:r>
            <a:endParaRPr lang="en-US" sz="1400" dirty="0"/>
          </a:p>
        </p:txBody>
      </p:sp>
      <p:sp>
        <p:nvSpPr>
          <p:cNvPr id="4" name="Text Placeholder 3">
            <a:extLst>
              <a:ext uri="{FF2B5EF4-FFF2-40B4-BE49-F238E27FC236}">
                <a16:creationId xmlns:a16="http://schemas.microsoft.com/office/drawing/2014/main" id="{EDB2F631-B7C2-1DD2-37A4-92069DECE595}"/>
              </a:ext>
            </a:extLst>
          </p:cNvPr>
          <p:cNvSpPr>
            <a:spLocks noGrp="1"/>
          </p:cNvSpPr>
          <p:nvPr>
            <p:ph type="body" idx="28"/>
          </p:nvPr>
        </p:nvSpPr>
        <p:spPr/>
        <p:txBody>
          <a:bodyPr/>
          <a:lstStyle/>
          <a:p>
            <a:endParaRPr lang="en-US"/>
          </a:p>
        </p:txBody>
      </p:sp>
      <p:sp>
        <p:nvSpPr>
          <p:cNvPr id="6" name="Slide Number Placeholder 5">
            <a:extLst>
              <a:ext uri="{FF2B5EF4-FFF2-40B4-BE49-F238E27FC236}">
                <a16:creationId xmlns:a16="http://schemas.microsoft.com/office/drawing/2014/main" id="{46737623-DC80-76E8-E629-42138977CEFD}"/>
              </a:ext>
            </a:extLst>
          </p:cNvPr>
          <p:cNvSpPr>
            <a:spLocks noGrp="1"/>
          </p:cNvSpPr>
          <p:nvPr>
            <p:ph type="sldNum" sz="quarter" idx="4"/>
          </p:nvPr>
        </p:nvSpPr>
        <p:spPr/>
        <p:txBody>
          <a:bodyPr/>
          <a:lstStyle/>
          <a:p>
            <a:fld id="{097F3099-CFFF-D54D-B818-93F1AB56C116}" type="slidenum">
              <a:rPr lang="en-US" smtClean="0"/>
              <a:pPr/>
              <a:t>8</a:t>
            </a:fld>
            <a:endParaRPr lang="en-US" dirty="0"/>
          </a:p>
        </p:txBody>
      </p:sp>
      <p:sp>
        <p:nvSpPr>
          <p:cNvPr id="10" name="TextBox 9">
            <a:extLst>
              <a:ext uri="{FF2B5EF4-FFF2-40B4-BE49-F238E27FC236}">
                <a16:creationId xmlns:a16="http://schemas.microsoft.com/office/drawing/2014/main" id="{495B520B-3517-5D8B-5807-047CD11D456D}"/>
              </a:ext>
            </a:extLst>
          </p:cNvPr>
          <p:cNvSpPr txBox="1"/>
          <p:nvPr/>
        </p:nvSpPr>
        <p:spPr>
          <a:xfrm>
            <a:off x="9079225" y="2303751"/>
            <a:ext cx="2091538" cy="2205872"/>
          </a:xfrm>
          <a:prstGeom prst="rect">
            <a:avLst/>
          </a:prstGeom>
          <a:solidFill>
            <a:schemeClr val="accent3">
              <a:lumMod val="20000"/>
              <a:lumOff val="80000"/>
            </a:schemeClr>
          </a:solidFill>
        </p:spPr>
        <p:txBody>
          <a:bodyPr wrap="square" lIns="91440" tIns="91440" rIns="91440" bIns="91440" rtlCol="0" anchor="ctr" anchorCtr="0">
            <a:noAutofit/>
          </a:bodyPr>
          <a:lstStyle/>
          <a:p>
            <a:pPr>
              <a:spcBef>
                <a:spcPts val="1200"/>
              </a:spcBef>
            </a:pPr>
            <a:r>
              <a:rPr lang="en-US" sz="1600" b="1" dirty="0">
                <a:solidFill>
                  <a:schemeClr val="tx2">
                    <a:lumMod val="75000"/>
                  </a:schemeClr>
                </a:solidFill>
                <a:latin typeface="Avenir Book" panose="02000503020000020003" pitchFamily="2" charset="0"/>
              </a:rPr>
              <a:t>Countries reviewed: </a:t>
            </a:r>
          </a:p>
          <a:p>
            <a:pPr>
              <a:spcBef>
                <a:spcPts val="1200"/>
              </a:spcBef>
            </a:pPr>
            <a:r>
              <a:rPr lang="en-US" sz="1600" dirty="0">
                <a:solidFill>
                  <a:schemeClr val="tx2">
                    <a:lumMod val="75000"/>
                  </a:schemeClr>
                </a:solidFill>
                <a:latin typeface="Avenir Book" panose="02000503020000020003" pitchFamily="2" charset="0"/>
              </a:rPr>
              <a:t>- Australia</a:t>
            </a:r>
          </a:p>
          <a:p>
            <a:pPr>
              <a:spcBef>
                <a:spcPts val="1200"/>
              </a:spcBef>
            </a:pPr>
            <a:r>
              <a:rPr lang="en-US" sz="1600" dirty="0">
                <a:solidFill>
                  <a:schemeClr val="tx2">
                    <a:lumMod val="75000"/>
                  </a:schemeClr>
                </a:solidFill>
                <a:latin typeface="Avenir Book" panose="02000503020000020003" pitchFamily="2" charset="0"/>
              </a:rPr>
              <a:t>- Brazil</a:t>
            </a:r>
          </a:p>
          <a:p>
            <a:pPr>
              <a:spcBef>
                <a:spcPts val="1200"/>
              </a:spcBef>
            </a:pPr>
            <a:r>
              <a:rPr lang="en-US" sz="1600" dirty="0">
                <a:solidFill>
                  <a:schemeClr val="tx2">
                    <a:lumMod val="75000"/>
                  </a:schemeClr>
                </a:solidFill>
                <a:latin typeface="Avenir Book" panose="02000503020000020003" pitchFamily="2" charset="0"/>
              </a:rPr>
              <a:t>- Europe</a:t>
            </a:r>
          </a:p>
          <a:p>
            <a:pPr>
              <a:spcBef>
                <a:spcPts val="1200"/>
              </a:spcBef>
            </a:pPr>
            <a:r>
              <a:rPr lang="en-US" sz="1600" dirty="0">
                <a:solidFill>
                  <a:schemeClr val="tx2">
                    <a:lumMod val="75000"/>
                  </a:schemeClr>
                </a:solidFill>
                <a:latin typeface="Avenir Book" panose="02000503020000020003" pitchFamily="2" charset="0"/>
              </a:rPr>
              <a:t>- India</a:t>
            </a:r>
          </a:p>
        </p:txBody>
      </p:sp>
      <p:sp>
        <p:nvSpPr>
          <p:cNvPr id="14" name="Content Placeholder 2">
            <a:extLst>
              <a:ext uri="{FF2B5EF4-FFF2-40B4-BE49-F238E27FC236}">
                <a16:creationId xmlns:a16="http://schemas.microsoft.com/office/drawing/2014/main" id="{85000453-26C2-6E53-31E7-1C843D95C536}"/>
              </a:ext>
            </a:extLst>
          </p:cNvPr>
          <p:cNvSpPr txBox="1">
            <a:spLocks/>
          </p:cNvSpPr>
          <p:nvPr/>
        </p:nvSpPr>
        <p:spPr>
          <a:xfrm>
            <a:off x="609596" y="4415158"/>
            <a:ext cx="8794283" cy="1472815"/>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spcBef>
                <a:spcPts val="300"/>
              </a:spcBef>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1CCF7AAA-D0D0-159C-05FB-21C5F094581C}"/>
              </a:ext>
            </a:extLst>
          </p:cNvPr>
          <p:cNvSpPr txBox="1">
            <a:spLocks/>
          </p:cNvSpPr>
          <p:nvPr/>
        </p:nvSpPr>
        <p:spPr>
          <a:xfrm>
            <a:off x="624378" y="2303752"/>
            <a:ext cx="7893381" cy="2205872"/>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spcBef>
                <a:spcPts val="600"/>
              </a:spcBef>
              <a:buFont typeface="Arial" panose="020B0604020202020204" pitchFamily="34" charset="0"/>
              <a:buNone/>
            </a:pPr>
            <a:r>
              <a:rPr lang="en-US" sz="1400" dirty="0"/>
              <a:t>We reviewed leading initiatives globally to highlight examples of successful implementations of payment initiation. </a:t>
            </a:r>
          </a:p>
          <a:p>
            <a:pPr marL="0" indent="0">
              <a:spcBef>
                <a:spcPts val="600"/>
              </a:spcBef>
              <a:buFont typeface="Arial" panose="020B0604020202020204" pitchFamily="34" charset="0"/>
              <a:buNone/>
            </a:pPr>
            <a:r>
              <a:rPr lang="en-US" sz="1400" dirty="0"/>
              <a:t>Our research was guided by the following questions:</a:t>
            </a:r>
          </a:p>
          <a:p>
            <a:pPr lvl="1"/>
            <a:r>
              <a:rPr lang="en-US" dirty="0"/>
              <a:t>What regulation provides the framework for Open Banking and Payment Initiation?</a:t>
            </a:r>
          </a:p>
          <a:p>
            <a:pPr lvl="1"/>
            <a:r>
              <a:rPr lang="en-US" dirty="0"/>
              <a:t>What responsibilities do Payment Initiators have in account setup and transaction processing?</a:t>
            </a:r>
          </a:p>
          <a:p>
            <a:pPr lvl="1"/>
            <a:r>
              <a:rPr lang="en-US" dirty="0"/>
              <a:t>How are Payment Initiators connected to the IPS for clearing?</a:t>
            </a:r>
          </a:p>
          <a:p>
            <a:pPr lvl="1"/>
            <a:r>
              <a:rPr lang="en-US" dirty="0"/>
              <a:t>What role, if any, do Payment Initiators have in IPS governance?</a:t>
            </a:r>
          </a:p>
        </p:txBody>
      </p:sp>
      <p:sp>
        <p:nvSpPr>
          <p:cNvPr id="8" name="Content Placeholder 2">
            <a:extLst>
              <a:ext uri="{FF2B5EF4-FFF2-40B4-BE49-F238E27FC236}">
                <a16:creationId xmlns:a16="http://schemas.microsoft.com/office/drawing/2014/main" id="{5ABD7E5E-A6DE-999E-C168-7852501F09E7}"/>
              </a:ext>
            </a:extLst>
          </p:cNvPr>
          <p:cNvSpPr txBox="1">
            <a:spLocks/>
          </p:cNvSpPr>
          <p:nvPr/>
        </p:nvSpPr>
        <p:spPr>
          <a:xfrm>
            <a:off x="624378" y="4826523"/>
            <a:ext cx="10958022" cy="1236303"/>
          </a:xfrm>
          <a:prstGeom prst="rect">
            <a:avLst/>
          </a:prstGeom>
        </p:spPr>
        <p:txBody>
          <a:bodyPr vert="horz" lIns="0" tIns="0" rIns="0" bIns="0" rtlCol="0">
            <a:noAutofit/>
          </a:bodyPr>
          <a:lstStyle>
            <a:lvl1pPr marL="236538" indent="-236538" algn="l" defTabSz="914400" rtl="0" eaLnBrk="1" latinLnBrk="0" hangingPunct="1">
              <a:lnSpc>
                <a:spcPct val="100000"/>
              </a:lnSpc>
              <a:spcBef>
                <a:spcPts val="1200"/>
              </a:spcBef>
              <a:spcAft>
                <a:spcPts val="0"/>
              </a:spcAft>
              <a:buClr>
                <a:schemeClr val="accent1"/>
              </a:buClr>
              <a:buFont typeface="Arial" panose="020B0604020202020204" pitchFamily="34" charset="0"/>
              <a:buChar char="•"/>
              <a:tabLst/>
              <a:defRPr sz="1600" b="0" i="0" kern="1200">
                <a:solidFill>
                  <a:schemeClr val="tx2"/>
                </a:solidFill>
                <a:latin typeface="Avenir Book" panose="02000503020000020003" pitchFamily="2" charset="0"/>
                <a:ea typeface="+mn-ea"/>
                <a:cs typeface="Avenir Book" panose="02000503020000020003" pitchFamily="2" charset="0"/>
              </a:defRPr>
            </a:lvl1pPr>
            <a:lvl2pPr marL="687388" indent="-225425" algn="l" defTabSz="914400" rtl="0" eaLnBrk="1" latinLnBrk="0" hangingPunct="1">
              <a:lnSpc>
                <a:spcPct val="100000"/>
              </a:lnSpc>
              <a:spcBef>
                <a:spcPts val="600"/>
              </a:spcBef>
              <a:spcAft>
                <a:spcPts val="0"/>
              </a:spcAft>
              <a:buFont typeface="System Font Regular"/>
              <a:buChar char="-"/>
              <a:tabLst/>
              <a:defRPr sz="1400" b="0" i="0" kern="1200">
                <a:solidFill>
                  <a:schemeClr val="tx2"/>
                </a:solidFill>
                <a:latin typeface="Avenir Book" panose="02000503020000020003" pitchFamily="2" charset="0"/>
                <a:ea typeface="+mn-ea"/>
                <a:cs typeface="Avenir Book" panose="02000503020000020003" pitchFamily="2" charset="0"/>
              </a:defRPr>
            </a:lvl2pPr>
            <a:lvl3pPr marL="695325" indent="0" algn="l" defTabSz="914400" rtl="0" eaLnBrk="1" latinLnBrk="0" hangingPunct="1">
              <a:lnSpc>
                <a:spcPct val="100000"/>
              </a:lnSpc>
              <a:spcBef>
                <a:spcPts val="600"/>
              </a:spcBef>
              <a:spcAft>
                <a:spcPts val="0"/>
              </a:spcAft>
              <a:buFontTx/>
              <a:buNone/>
              <a:tabLst/>
              <a:defRPr sz="1400" b="0" i="1" kern="1200">
                <a:solidFill>
                  <a:schemeClr val="tx2"/>
                </a:solidFill>
                <a:latin typeface="Avenir Book" panose="02000503020000020003" pitchFamily="2" charset="0"/>
                <a:ea typeface="+mn-ea"/>
                <a:cs typeface="Avenir Book" panose="02000503020000020003" pitchFamily="2" charset="0"/>
              </a:defRPr>
            </a:lvl3pPr>
            <a:lvl4pPr marL="1376363" indent="-166688" algn="l" defTabSz="914400" rtl="0" eaLnBrk="1" latinLnBrk="0" hangingPunct="1">
              <a:lnSpc>
                <a:spcPct val="100000"/>
              </a:lnSpc>
              <a:spcBef>
                <a:spcPts val="600"/>
              </a:spcBef>
              <a:spcAft>
                <a:spcPts val="0"/>
              </a:spcAft>
              <a:buFont typeface="Arial" panose="020B0604020202020204" pitchFamily="34" charset="0"/>
              <a:buChar char="•"/>
              <a:tabLst/>
              <a:defRPr sz="1200" b="0" i="0" kern="1200">
                <a:solidFill>
                  <a:schemeClr val="tx2"/>
                </a:solidFill>
                <a:latin typeface="Avenir Next" panose="020B0503020202020204" pitchFamily="34" charset="0"/>
                <a:ea typeface="+mn-ea"/>
                <a:cs typeface="Avenir Next" panose="020B0503020202020204" pitchFamily="34" charset="0"/>
              </a:defRPr>
            </a:lvl4pPr>
            <a:lvl5pPr marL="628650" indent="-163513" algn="l" defTabSz="914400" rtl="0" eaLnBrk="1" latinLnBrk="0" hangingPunct="1">
              <a:lnSpc>
                <a:spcPct val="100000"/>
              </a:lnSpc>
              <a:spcBef>
                <a:spcPts val="600"/>
              </a:spcBef>
              <a:spcAft>
                <a:spcPts val="0"/>
              </a:spcAft>
              <a:buFont typeface="Lucida Grande"/>
              <a:buChar char="-"/>
              <a:tabLst/>
              <a:defRPr sz="1200" b="0" i="0" kern="1200">
                <a:solidFill>
                  <a:schemeClr val="tx2"/>
                </a:solidFill>
                <a:latin typeface="Avenir Book" panose="02000503020000020003" pitchFamily="2" charset="0"/>
                <a:ea typeface="+mn-ea"/>
                <a:cs typeface="Avenir Next" panose="020B0503020202020204" pitchFamily="34" charset="0"/>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accent3"/>
                </a:solidFill>
                <a:latin typeface="Avenir Next Regular"/>
                <a:ea typeface="+mn-ea"/>
                <a:cs typeface="Avenir Next Regular"/>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Avenir Next Regular"/>
                <a:ea typeface="+mn-ea"/>
                <a:cs typeface="Avenir Next Regular"/>
              </a:defRPr>
            </a:lvl9pPr>
          </a:lstStyle>
          <a:p>
            <a:pPr marL="0" indent="0">
              <a:spcBef>
                <a:spcPts val="0"/>
              </a:spcBef>
              <a:buFont typeface="Arial" panose="020B0604020202020204" pitchFamily="34" charset="0"/>
              <a:buNone/>
            </a:pPr>
            <a:r>
              <a:rPr lang="en-US" sz="1400" dirty="0"/>
              <a:t>This analysis utilized multiple resources including national payments regulations, central bank vision documents, payment system operator websites, circulars, IPS product booklets, whitepapers, multi-lateral organization news articles, reports and case studies, and more.</a:t>
            </a:r>
          </a:p>
          <a:p>
            <a:pPr marL="0" indent="0">
              <a:spcBef>
                <a:spcPts val="0"/>
              </a:spcBef>
              <a:buFont typeface="Arial" panose="020B0604020202020204" pitchFamily="34" charset="0"/>
              <a:buNone/>
            </a:pPr>
            <a:endParaRPr lang="en-US" sz="1400" dirty="0"/>
          </a:p>
          <a:p>
            <a:pPr marL="0" indent="0">
              <a:spcBef>
                <a:spcPts val="0"/>
              </a:spcBef>
              <a:buFont typeface="Arial" panose="020B0604020202020204" pitchFamily="34" charset="0"/>
              <a:buNone/>
            </a:pPr>
            <a:r>
              <a:rPr lang="en-US" sz="1400" dirty="0"/>
              <a:t>The content in this deck is organized to highlight the most substantive information across each market, and hence, is not organized in a consistent format throughout the deck.</a:t>
            </a:r>
          </a:p>
          <a:p>
            <a:pPr marL="0" indent="0">
              <a:buFont typeface="Arial" panose="020B0604020202020204" pitchFamily="34" charset="0"/>
              <a:buNone/>
            </a:pPr>
            <a:endParaRPr lang="en-US" sz="1400" dirty="0"/>
          </a:p>
        </p:txBody>
      </p:sp>
    </p:spTree>
    <p:extLst>
      <p:ext uri="{BB962C8B-B14F-4D97-AF65-F5344CB8AC3E}">
        <p14:creationId xmlns:p14="http://schemas.microsoft.com/office/powerpoint/2010/main" val="266567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2A61B1-2E50-F703-BFAB-6C2B0A76662B}"/>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D568D42A-626C-3E84-2529-387996D2133E}"/>
              </a:ext>
            </a:extLst>
          </p:cNvPr>
          <p:cNvSpPr>
            <a:spLocks noGrp="1"/>
          </p:cNvSpPr>
          <p:nvPr>
            <p:ph type="body" sz="quarter" idx="11"/>
          </p:nvPr>
        </p:nvSpPr>
        <p:spPr/>
        <p:txBody>
          <a:bodyPr/>
          <a:lstStyle/>
          <a:p>
            <a:r>
              <a:rPr lang="en-US" dirty="0"/>
              <a:t>Brazil</a:t>
            </a:r>
          </a:p>
        </p:txBody>
      </p:sp>
    </p:spTree>
    <p:extLst>
      <p:ext uri="{BB962C8B-B14F-4D97-AF65-F5344CB8AC3E}">
        <p14:creationId xmlns:p14="http://schemas.microsoft.com/office/powerpoint/2010/main" val="2492528885"/>
      </p:ext>
    </p:extLst>
  </p:cSld>
  <p:clrMapOvr>
    <a:masterClrMapping/>
  </p:clrMapOvr>
</p:sld>
</file>

<file path=ppt/theme/theme1.xml><?xml version="1.0" encoding="utf-8"?>
<a:theme xmlns:a="http://schemas.openxmlformats.org/drawingml/2006/main" name="Sophisticated Business">
  <a:themeElements>
    <a:clrScheme name="Glenbrook">
      <a:dk1>
        <a:srgbClr val="000000"/>
      </a:dk1>
      <a:lt1>
        <a:srgbClr val="FFFFFF"/>
      </a:lt1>
      <a:dk2>
        <a:srgbClr val="525759"/>
      </a:dk2>
      <a:lt2>
        <a:srgbClr val="FAFAF0"/>
      </a:lt2>
      <a:accent1>
        <a:srgbClr val="C1131E"/>
      </a:accent1>
      <a:accent2>
        <a:srgbClr val="072B61"/>
      </a:accent2>
      <a:accent3>
        <a:srgbClr val="999996"/>
      </a:accent3>
      <a:accent4>
        <a:srgbClr val="FF7F00"/>
      </a:accent4>
      <a:accent5>
        <a:srgbClr val="01655B"/>
      </a:accent5>
      <a:accent6>
        <a:srgbClr val="0A57A4"/>
      </a:accent6>
      <a:hlink>
        <a:srgbClr val="C1131E"/>
      </a:hlink>
      <a:folHlink>
        <a:srgbClr val="525759"/>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40000"/>
            <a:lumOff val="60000"/>
          </a:schemeClr>
        </a:solidFill>
        <a:ln w="12700" cmpd="sng">
          <a:solidFill>
            <a:schemeClr val="accent3"/>
          </a:solidFill>
        </a:ln>
      </a:spPr>
      <a:bodyPr wrap="square" lIns="91440" tIns="91440" rIns="91440" bIns="91440" rtlCol="0" anchor="ctr">
        <a:noAutofit/>
      </a:bodyPr>
      <a:lstStyle>
        <a:defPPr algn="ctr">
          <a:spcBef>
            <a:spcPts val="600"/>
          </a:spcBef>
          <a:spcAft>
            <a:spcPts val="600"/>
          </a:spcAft>
          <a:defRPr sz="1400" dirty="0" err="1" smtClean="0">
            <a:solidFill>
              <a:schemeClr val="tx2"/>
            </a:solidFill>
            <a:latin typeface="Avenir Book" panose="02000503020000020003"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extLst>
    <a:ext uri="{05A4C25C-085E-4340-85A3-A5531E510DB2}">
      <thm15:themeFamily xmlns:thm15="http://schemas.microsoft.com/office/thememl/2012/main" name="Fraud regulations review, v2 JW_WE" id="{6BBFB557-38E9-FA47-A080-19C0D3D27FE7}" vid="{8A3DDF90-F4CE-1D48-907C-73D205BE5253}"/>
    </a:ext>
  </a:extLst>
</a:theme>
</file>

<file path=ppt/theme/theme2.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D321EB67C22E438360ADA3089EAF63" ma:contentTypeVersion="16" ma:contentTypeDescription="Create a new document." ma:contentTypeScope="" ma:versionID="57dbed7738dfb6c8c40dd2a0ffd06af0">
  <xsd:schema xmlns:xsd="http://www.w3.org/2001/XMLSchema" xmlns:xs="http://www.w3.org/2001/XMLSchema" xmlns:p="http://schemas.microsoft.com/office/2006/metadata/properties" xmlns:ns2="d4e34bb9-44fc-4c5c-9381-0d945942ec9d" xmlns:ns3="b56933ad-6dd2-4ed4-a723-955a7addd4c1" xmlns:ns4="02e959f2-c4b1-4c82-8ad2-fbdae0af7fef" targetNamespace="http://schemas.microsoft.com/office/2006/metadata/properties" ma:root="true" ma:fieldsID="aaa8a0a4bc56637bae4b63abd3b296f4" ns2:_="" ns3:_="" ns4:_="">
    <xsd:import namespace="d4e34bb9-44fc-4c5c-9381-0d945942ec9d"/>
    <xsd:import namespace="b56933ad-6dd2-4ed4-a723-955a7addd4c1"/>
    <xsd:import namespace="02e959f2-c4b1-4c82-8ad2-fbdae0af7f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e34bb9-44fc-4c5c-9381-0d945942e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97590d4-f9cd-4952-aa38-5a1111e36f02"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6933ad-6dd2-4ed4-a723-955a7addd4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e959f2-c4b1-4c82-8ad2-fbdae0af7fe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1aabe1-cf61-4fb5-80f1-9801d426b91f}" ma:internalName="TaxCatchAll" ma:showField="CatchAllData" ma:web="b56933ad-6dd2-4ed4-a723-955a7addd4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e959f2-c4b1-4c82-8ad2-fbdae0af7fef" xsi:nil="true"/>
    <lcf76f155ced4ddcb4097134ff3c332f xmlns="d4e34bb9-44fc-4c5c-9381-0d945942ec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63DE76-7682-4D8B-A621-1E8222050207}"/>
</file>

<file path=customXml/itemProps2.xml><?xml version="1.0" encoding="utf-8"?>
<ds:datastoreItem xmlns:ds="http://schemas.openxmlformats.org/officeDocument/2006/customXml" ds:itemID="{F5176C55-7BEE-4BEC-BE25-B2F636E7455D}"/>
</file>

<file path=customXml/itemProps3.xml><?xml version="1.0" encoding="utf-8"?>
<ds:datastoreItem xmlns:ds="http://schemas.openxmlformats.org/officeDocument/2006/customXml" ds:itemID="{4E0BDA2F-2FBE-4D19-9811-473BDE2171A1}"/>
</file>

<file path=docProps/app.xml><?xml version="1.0" encoding="utf-8"?>
<Properties xmlns="http://schemas.openxmlformats.org/officeDocument/2006/extended-properties" xmlns:vt="http://schemas.openxmlformats.org/officeDocument/2006/docPropsVTypes">
  <Template>Sophisticated Business</Template>
  <TotalTime>74328</TotalTime>
  <Words>10315</Words>
  <Application>Microsoft Macintosh PowerPoint</Application>
  <PresentationFormat>Widescreen</PresentationFormat>
  <Paragraphs>633</Paragraphs>
  <Slides>38</Slides>
  <Notes>14</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38</vt:i4>
      </vt:variant>
    </vt:vector>
  </HeadingPairs>
  <TitlesOfParts>
    <vt:vector size="59" baseType="lpstr">
      <vt:lpstr>Arial</vt:lpstr>
      <vt:lpstr>Avenir</vt:lpstr>
      <vt:lpstr>Avenir Black</vt:lpstr>
      <vt:lpstr>Avenir Book</vt:lpstr>
      <vt:lpstr>Avenir Book Oblique</vt:lpstr>
      <vt:lpstr>Avenir Heavy</vt:lpstr>
      <vt:lpstr>Avenir LT Std 55 Roman</vt:lpstr>
      <vt:lpstr>Avenir Medium</vt:lpstr>
      <vt:lpstr>Avenir Next</vt:lpstr>
      <vt:lpstr>Avenir Next Regular</vt:lpstr>
      <vt:lpstr>BloggerSans</vt:lpstr>
      <vt:lpstr>Haffer</vt:lpstr>
      <vt:lpstr>inherit</vt:lpstr>
      <vt:lpstr>Inter</vt:lpstr>
      <vt:lpstr>Lato</vt:lpstr>
      <vt:lpstr>Lucida Grande</vt:lpstr>
      <vt:lpstr>Para</vt:lpstr>
      <vt:lpstr>System Font Regular</vt:lpstr>
      <vt:lpstr>Times</vt:lpstr>
      <vt:lpstr>Ubuntu</vt:lpstr>
      <vt:lpstr>Sophisticated Business</vt:lpstr>
      <vt:lpstr>Overview of Open Banking and Payment Initiation in IPS:  The experiences in Australia, Brazil, Europe and India</vt:lpstr>
      <vt:lpstr>Executive Summary</vt:lpstr>
      <vt:lpstr>Overview of Open Banking</vt:lpstr>
      <vt:lpstr>There is global momentum towards Open Banking, with some countries implementing formal regulation while others experience market movements that lead the progression or carry out an initiative of the central bank</vt:lpstr>
      <vt:lpstr>Open Banking provides third parties access to consumer data via APIs</vt:lpstr>
      <vt:lpstr>The financial industry is rapidly adopting increasingly sophisticated practices of data sharing and the decoupling of financial services</vt:lpstr>
      <vt:lpstr>Country Comparison of Approaches to Payment Initiation and Third-party Providers</vt:lpstr>
      <vt:lpstr>About this Research</vt:lpstr>
      <vt:lpstr>PowerPoint Presentation</vt:lpstr>
      <vt:lpstr>Overview of Open Banking and Payment Initiation in Brazil</vt:lpstr>
      <vt:lpstr>Brazil allows multiple entities to undertake the role of Payment Initiation Service Provider (PISP) </vt:lpstr>
      <vt:lpstr>PISPs can embed access to the user’s transaction account into an app or website to initiate payments in the same environment in which the user is making the purchase</vt:lpstr>
      <vt:lpstr>Brazil’s Central Bank has standardized the API for Pix payments, and provided this to payment initiators via an OpenAPI specification</vt:lpstr>
      <vt:lpstr>Payment Initiators have an informal voice in Brazil’s Open Finance and Pix through multiple avenues</vt:lpstr>
      <vt:lpstr>Diagram of a Pix Payment Flow</vt:lpstr>
      <vt:lpstr>PowerPoint Presentation</vt:lpstr>
      <vt:lpstr>PSD2 provides the regulatory foundation for Open Banking, including payments initiation to third party providers</vt:lpstr>
      <vt:lpstr>Roles and responsibilities of PISPs under PSD2 when providing payment initiation services to end users</vt:lpstr>
      <vt:lpstr>PSD2 offers guidelines, building on PSD1, for the role of PISP</vt:lpstr>
      <vt:lpstr>Connections for third-parties – Decentralized Model</vt:lpstr>
      <vt:lpstr>PowerPoint Presentation</vt:lpstr>
      <vt:lpstr>Spotlight: The UK and Standardized API Specifications for Payment Initiation</vt:lpstr>
      <vt:lpstr>Diagram of a general payment flow using the UK’s standardized Payment APIs</vt:lpstr>
      <vt:lpstr>PowerPoint Presentation</vt:lpstr>
      <vt:lpstr>Overview of UPI and Payment Initiation</vt:lpstr>
      <vt:lpstr>UPI Ecosystem Players and Connections</vt:lpstr>
      <vt:lpstr>Roles and Key Responsibilities of Payment Initiators in UPI</vt:lpstr>
      <vt:lpstr>Payment Initiators’ Role in Governance of UPI</vt:lpstr>
      <vt:lpstr>Diagram of a UPI Payment Flow - Centralized Model</vt:lpstr>
      <vt:lpstr>PowerPoint Presentation</vt:lpstr>
      <vt:lpstr>Overview of NPP and Open Banking Regulation in Australia</vt:lpstr>
      <vt:lpstr>PayTo enables authorized third parties, such as merchants, billers and payment service providers, to initiate payments from customers’ accounts</vt:lpstr>
      <vt:lpstr>PayTo is a consumer interface that enables end users to control all their provisioned NPP authorizations in one centralized place</vt:lpstr>
      <vt:lpstr>Diagram of a NPP PayTo Payment Flow</vt:lpstr>
      <vt:lpstr>PowerPoint Presentation</vt:lpstr>
      <vt:lpstr>NPP provides a centralized database called the Mandate Management Service (MMS) for the storage of payment initiation agreements</vt:lpstr>
      <vt:lpstr>Connections for Third Party Payment Initiators</vt:lpstr>
      <vt:lpstr>Appendix – Open Banking &amp; Payment Initiation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Limits, Complaints, and Fraud Incidence</dc:title>
  <dc:creator>William Eisler</dc:creator>
  <cp:lastModifiedBy>Elizabeth McQuerry</cp:lastModifiedBy>
  <cp:revision>1072</cp:revision>
  <cp:lastPrinted>2015-01-16T00:33:52Z</cp:lastPrinted>
  <dcterms:created xsi:type="dcterms:W3CDTF">2023-02-16T18:46:13Z</dcterms:created>
  <dcterms:modified xsi:type="dcterms:W3CDTF">2025-04-25T14:10:28Z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0x0101002CD321EB67C22E438360ADA3089EAF63</vt:lpwstr>
  </property>
</Properties>
</file>