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4734" r:id="rId2"/>
    <p:sldId id="4735" r:id="rId3"/>
    <p:sldId id="4736" r:id="rId4"/>
    <p:sldId id="4757" r:id="rId5"/>
    <p:sldId id="4737" r:id="rId6"/>
    <p:sldId id="4768" r:id="rId7"/>
    <p:sldId id="4758" r:id="rId8"/>
    <p:sldId id="4760" r:id="rId9"/>
    <p:sldId id="4759" r:id="rId10"/>
    <p:sldId id="4761" r:id="rId11"/>
    <p:sldId id="4762" r:id="rId12"/>
    <p:sldId id="4763" r:id="rId13"/>
    <p:sldId id="4748" r:id="rId14"/>
    <p:sldId id="4767" r:id="rId15"/>
    <p:sldId id="4766" r:id="rId16"/>
    <p:sldId id="4765" r:id="rId17"/>
    <p:sldId id="4739" r:id="rId18"/>
    <p:sldId id="4742" r:id="rId19"/>
    <p:sldId id="4740" r:id="rId20"/>
    <p:sldId id="4741" r:id="rId21"/>
    <p:sldId id="4745" r:id="rId22"/>
    <p:sldId id="4746" r:id="rId23"/>
    <p:sldId id="4743" r:id="rId24"/>
    <p:sldId id="4756" r:id="rId25"/>
    <p:sldId id="4744" r:id="rId26"/>
    <p:sldId id="4754" r:id="rId27"/>
    <p:sldId id="4755" r:id="rId28"/>
    <p:sldId id="474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764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EABF3A-591F-9E60-9A97-B6A3EA5FB495}" name="Bethany May" initials="BM" userId="S::bethany@glenbrook.com::4d248b3e-d6b7-4be9-8e1f-9a9157e0e601" providerId="AD"/>
  <p188:author id="{EC3D1EED-4797-703E-8E86-86ABD3AA54A0}" name="William Eisler" initials="WE" userId="84fe8f90e6e8298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61C"/>
    <a:srgbClr val="4EBFAD"/>
    <a:srgbClr val="2C803B"/>
    <a:srgbClr val="F9F9F9"/>
    <a:srgbClr val="FFFFFF"/>
    <a:srgbClr val="FFFFF6"/>
    <a:srgbClr val="EBEBEB"/>
    <a:srgbClr val="FE12ED"/>
    <a:srgbClr val="FFF5CB"/>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4" autoAdjust="0"/>
    <p:restoredTop sz="96327" autoAdjust="0"/>
  </p:normalViewPr>
  <p:slideViewPr>
    <p:cSldViewPr snapToGrid="0" snapToObjects="1">
      <p:cViewPr varScale="1">
        <p:scale>
          <a:sx n="119" d="100"/>
          <a:sy n="119" d="100"/>
        </p:scale>
        <p:origin x="864" y="184"/>
      </p:cViewPr>
      <p:guideLst>
        <p:guide orient="horz" pos="3984"/>
        <p:guide pos="7648"/>
      </p:guideLst>
    </p:cSldViewPr>
  </p:slideViewPr>
  <p:notesTextViewPr>
    <p:cViewPr>
      <p:scale>
        <a:sx n="1" d="1"/>
        <a:sy n="1" d="1"/>
      </p:scale>
      <p:origin x="0" y="0"/>
    </p:cViewPr>
  </p:notesTextViewPr>
  <p:sorterViewPr>
    <p:cViewPr>
      <p:scale>
        <a:sx n="100" d="100"/>
        <a:sy n="100" d="100"/>
      </p:scale>
      <p:origin x="0" y="36848"/>
    </p:cViewPr>
  </p:sorterViewPr>
  <p:notesViewPr>
    <p:cSldViewPr snapToGrid="0" snapToObjects="1">
      <p:cViewPr varScale="1">
        <p:scale>
          <a:sx n="121" d="100"/>
          <a:sy n="121" d="100"/>
        </p:scale>
        <p:origin x="-4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bethanymay\Glenbrook%20Dropbox\GP_IP\Instant,%20Interoperable%20Payment%20Systems%20-%202021\IPS%20Tx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ethanymay/Glenbrook%20Dropbox/GP_IP/Instant,%20Interoperable%20Payment%20Systems%20-%202021/IPS%20Txn%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venir Book" panose="02000503020000020003" pitchFamily="2" charset="0"/>
                <a:ea typeface="+mn-ea"/>
                <a:cs typeface="+mn-cs"/>
              </a:defRPr>
            </a:pPr>
            <a:r>
              <a:rPr lang="en-US" sz="1800" dirty="0"/>
              <a:t>Brazil Pix</a:t>
            </a:r>
          </a:p>
          <a:p>
            <a:pPr>
              <a:defRPr/>
            </a:pPr>
            <a:r>
              <a:rPr lang="en-US" sz="1400" dirty="0"/>
              <a:t>Monthly</a:t>
            </a:r>
            <a:r>
              <a:rPr lang="en-US" sz="1400" baseline="0" dirty="0"/>
              <a:t> p</a:t>
            </a:r>
            <a:r>
              <a:rPr lang="en-US" sz="1400" dirty="0"/>
              <a:t>er capita</a:t>
            </a:r>
            <a:r>
              <a:rPr lang="en-US" sz="1200" baseline="30000" dirty="0"/>
              <a:t>*</a:t>
            </a:r>
            <a:r>
              <a:rPr lang="en-US" sz="1400" dirty="0"/>
              <a:t> transaction count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barChart>
        <c:barDir val="col"/>
        <c:grouping val="clustered"/>
        <c:varyColors val="0"/>
        <c:ser>
          <c:idx val="0"/>
          <c:order val="0"/>
          <c:spPr>
            <a:solidFill>
              <a:srgbClr val="4EBFAD"/>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5D-B549-9B74-E575E6DE9470}"/>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5D-B549-9B74-E575E6DE9470}"/>
                </c:ext>
              </c:extLst>
            </c:dLbl>
            <c:dLbl>
              <c:idx val="2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5D-B549-9B74-E575E6DE947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venir Book" panose="02000503020000020003"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 by launch year, monthly'!$C$12:$AC$12</c:f>
              <c:numCache>
                <c:formatCode>mmm\-yy</c:formatCode>
                <c:ptCount val="27"/>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44562</c:v>
                </c:pt>
                <c:pt idx="15">
                  <c:v>44593</c:v>
                </c:pt>
                <c:pt idx="16">
                  <c:v>44621</c:v>
                </c:pt>
                <c:pt idx="17">
                  <c:v>44652</c:v>
                </c:pt>
                <c:pt idx="18">
                  <c:v>44682</c:v>
                </c:pt>
                <c:pt idx="19">
                  <c:v>44713</c:v>
                </c:pt>
                <c:pt idx="20">
                  <c:v>44743</c:v>
                </c:pt>
                <c:pt idx="21">
                  <c:v>44774</c:v>
                </c:pt>
                <c:pt idx="22">
                  <c:v>44805</c:v>
                </c:pt>
                <c:pt idx="23">
                  <c:v>44835</c:v>
                </c:pt>
                <c:pt idx="24">
                  <c:v>44866</c:v>
                </c:pt>
                <c:pt idx="25">
                  <c:v>44896</c:v>
                </c:pt>
                <c:pt idx="26">
                  <c:v>44927</c:v>
                </c:pt>
              </c:numCache>
            </c:numRef>
          </c:cat>
          <c:val>
            <c:numRef>
              <c:f>'Summary by launch year, monthly'!$C$15:$AC$15</c:f>
              <c:numCache>
                <c:formatCode>_(* #,##0_);_(* \(#,##0\);_(* "-"??_);_(@_)</c:formatCode>
                <c:ptCount val="27"/>
                <c:pt idx="0">
                  <c:v>0.20730824041945015</c:v>
                </c:pt>
                <c:pt idx="1">
                  <c:v>0.85402015719609947</c:v>
                </c:pt>
                <c:pt idx="2">
                  <c:v>1.1781026287002563</c:v>
                </c:pt>
                <c:pt idx="3">
                  <c:v>1.6139512619057046</c:v>
                </c:pt>
                <c:pt idx="4">
                  <c:v>2.3054558324929548</c:v>
                </c:pt>
                <c:pt idx="5">
                  <c:v>2.927582421050074</c:v>
                </c:pt>
                <c:pt idx="6">
                  <c:v>3.8004714983517593</c:v>
                </c:pt>
                <c:pt idx="7">
                  <c:v>4.3646793823304186</c:v>
                </c:pt>
                <c:pt idx="8">
                  <c:v>5.1882389753940092</c:v>
                </c:pt>
                <c:pt idx="9">
                  <c:v>5.7085962008731936</c:v>
                </c:pt>
                <c:pt idx="10">
                  <c:v>6.1117674379118068</c:v>
                </c:pt>
                <c:pt idx="11">
                  <c:v>6.9556162772919423</c:v>
                </c:pt>
                <c:pt idx="12">
                  <c:v>7.3075665041668927</c:v>
                </c:pt>
                <c:pt idx="13">
                  <c:v>8.592171259621999</c:v>
                </c:pt>
                <c:pt idx="14">
                  <c:v>7.6586914685874907</c:v>
                </c:pt>
                <c:pt idx="15">
                  <c:v>8.0326714537886197</c:v>
                </c:pt>
                <c:pt idx="16">
                  <c:v>9.4044026070223197</c:v>
                </c:pt>
                <c:pt idx="17">
                  <c:v>9.8503943513678678</c:v>
                </c:pt>
                <c:pt idx="18">
                  <c:v>10.924541614515741</c:v>
                </c:pt>
                <c:pt idx="19">
                  <c:v>11.335815847953942</c:v>
                </c:pt>
                <c:pt idx="20">
                  <c:v>12.129861914984462</c:v>
                </c:pt>
                <c:pt idx="21">
                  <c:v>12.8778206053092</c:v>
                </c:pt>
                <c:pt idx="22">
                  <c:v>13.51339083809529</c:v>
                </c:pt>
                <c:pt idx="23">
                  <c:v>14.395293786774998</c:v>
                </c:pt>
                <c:pt idx="24">
                  <c:v>14.759657870745123</c:v>
                </c:pt>
                <c:pt idx="25">
                  <c:v>16.966581979164964</c:v>
                </c:pt>
                <c:pt idx="26">
                  <c:v>15.219851611299928</c:v>
                </c:pt>
              </c:numCache>
            </c:numRef>
          </c:val>
          <c:extLst>
            <c:ext xmlns:c16="http://schemas.microsoft.com/office/drawing/2014/chart" uri="{C3380CC4-5D6E-409C-BE32-E72D297353CC}">
              <c16:uniqueId val="{00000000-0353-814B-9CE3-F0F03AD49C62}"/>
            </c:ext>
          </c:extLst>
        </c:ser>
        <c:dLbls>
          <c:showLegendKey val="0"/>
          <c:showVal val="0"/>
          <c:showCatName val="0"/>
          <c:showSerName val="0"/>
          <c:showPercent val="0"/>
          <c:showBubbleSize val="0"/>
        </c:dLbls>
        <c:gapWidth val="219"/>
        <c:overlap val="-27"/>
        <c:axId val="1613423103"/>
        <c:axId val="1613423919"/>
      </c:barChart>
      <c:dateAx>
        <c:axId val="161342310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1613423919"/>
        <c:crosses val="autoZero"/>
        <c:auto val="1"/>
        <c:lblOffset val="100"/>
        <c:baseTimeUnit val="months"/>
      </c:dateAx>
      <c:valAx>
        <c:axId val="1613423919"/>
        <c:scaling>
          <c:orientation val="minMax"/>
        </c:scaling>
        <c:delete val="1"/>
        <c:axPos val="l"/>
        <c:numFmt formatCode="_(* #,##0_);_(* \(#,##0\);_(* &quot;-&quot;??_);_(@_)" sourceLinked="1"/>
        <c:majorTickMark val="none"/>
        <c:minorTickMark val="none"/>
        <c:tickLblPos val="nextTo"/>
        <c:crossAx val="1613423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venir Book" panose="02000503020000020003"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r>
              <a:rPr lang="en-US" sz="1800" dirty="0"/>
              <a:t>India UPI</a:t>
            </a:r>
          </a:p>
          <a:p>
            <a:pPr>
              <a:defRPr/>
            </a:pPr>
            <a:r>
              <a:rPr lang="en-US" dirty="0"/>
              <a:t>Monthly</a:t>
            </a:r>
            <a:r>
              <a:rPr lang="en-US" baseline="0" dirty="0"/>
              <a:t> p</a:t>
            </a:r>
            <a:r>
              <a:rPr lang="en-US" dirty="0"/>
              <a:t>er capita</a:t>
            </a:r>
            <a:r>
              <a:rPr lang="en-US" sz="1400" b="0" i="0" u="none" strike="noStrike" baseline="30000" dirty="0">
                <a:effectLst/>
              </a:rPr>
              <a:t>*</a:t>
            </a:r>
            <a:r>
              <a:rPr lang="en-US" sz="1400" b="0" i="0" u="none" strike="noStrike" baseline="0" dirty="0"/>
              <a:t> </a:t>
            </a:r>
            <a:r>
              <a:rPr lang="en-US" dirty="0"/>
              <a:t>transaction count</a:t>
            </a:r>
          </a:p>
        </c:rich>
      </c:tx>
      <c:layout>
        <c:manualLayout>
          <c:xMode val="edge"/>
          <c:yMode val="edge"/>
          <c:x val="0.39074683168154595"/>
          <c:y val="0.209457959339021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panose="02000503020000020003" pitchFamily="2" charset="0"/>
              <a:ea typeface="+mn-ea"/>
              <a:cs typeface="+mn-cs"/>
            </a:defRPr>
          </a:pPr>
          <a:endParaRPr lang="en-US"/>
        </a:p>
      </c:txPr>
    </c:title>
    <c:autoTitleDeleted val="0"/>
    <c:plotArea>
      <c:layout/>
      <c:barChart>
        <c:barDir val="col"/>
        <c:grouping val="clustered"/>
        <c:varyColors val="0"/>
        <c:ser>
          <c:idx val="2"/>
          <c:order val="0"/>
          <c:tx>
            <c:strRef>
              <c:f>'Summary by launch year, monthly'!$B$33</c:f>
              <c:strCache>
                <c:ptCount val="1"/>
                <c:pt idx="0">
                  <c:v>Per capita txn count</c:v>
                </c:pt>
              </c:strCache>
            </c:strRef>
          </c:tx>
          <c:spPr>
            <a:solidFill>
              <a:srgbClr val="EA661C"/>
            </a:solidFill>
            <a:ln>
              <a:noFill/>
            </a:ln>
            <a:effectLst/>
          </c:spPr>
          <c:invertIfNegative val="0"/>
          <c:dLbls>
            <c:dLbl>
              <c:idx val="4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9E9-C745-8A8A-11F540FFB966}"/>
                </c:ext>
              </c:extLst>
            </c:dLbl>
            <c:dLbl>
              <c:idx val="5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E9-C745-8A8A-11F540FFB966}"/>
                </c:ext>
              </c:extLst>
            </c:dLbl>
            <c:dLbl>
              <c:idx val="6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E9-C745-8A8A-11F540FFB966}"/>
                </c:ext>
              </c:extLst>
            </c:dLbl>
            <c:dLbl>
              <c:idx val="8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E9-C745-8A8A-11F540FFB96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Book" panose="02000503020000020003"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 by launch year, monthly'!$C$30:$DA$30</c:f>
              <c:numCache>
                <c:formatCode>mmm\-yy</c:formatCode>
                <c:ptCount val="103"/>
                <c:pt idx="0">
                  <c:v>42461</c:v>
                </c:pt>
                <c:pt idx="1">
                  <c:v>42491</c:v>
                </c:pt>
                <c:pt idx="2">
                  <c:v>42522</c:v>
                </c:pt>
                <c:pt idx="3">
                  <c:v>42552</c:v>
                </c:pt>
                <c:pt idx="4">
                  <c:v>42583</c:v>
                </c:pt>
                <c:pt idx="5">
                  <c:v>42614</c:v>
                </c:pt>
                <c:pt idx="6">
                  <c:v>42644</c:v>
                </c:pt>
                <c:pt idx="7">
                  <c:v>42675</c:v>
                </c:pt>
                <c:pt idx="8">
                  <c:v>42705</c:v>
                </c:pt>
                <c:pt idx="9">
                  <c:v>42736</c:v>
                </c:pt>
                <c:pt idx="10">
                  <c:v>42767</c:v>
                </c:pt>
                <c:pt idx="11">
                  <c:v>42795</c:v>
                </c:pt>
                <c:pt idx="12">
                  <c:v>42826</c:v>
                </c:pt>
                <c:pt idx="13">
                  <c:v>42856</c:v>
                </c:pt>
                <c:pt idx="14">
                  <c:v>42887</c:v>
                </c:pt>
                <c:pt idx="15">
                  <c:v>42917</c:v>
                </c:pt>
                <c:pt idx="16">
                  <c:v>42948</c:v>
                </c:pt>
                <c:pt idx="17">
                  <c:v>42979</c:v>
                </c:pt>
                <c:pt idx="18">
                  <c:v>43009</c:v>
                </c:pt>
                <c:pt idx="19">
                  <c:v>43040</c:v>
                </c:pt>
                <c:pt idx="20">
                  <c:v>43070</c:v>
                </c:pt>
                <c:pt idx="21">
                  <c:v>43101</c:v>
                </c:pt>
                <c:pt idx="22">
                  <c:v>43132</c:v>
                </c:pt>
                <c:pt idx="23">
                  <c:v>43160</c:v>
                </c:pt>
                <c:pt idx="24">
                  <c:v>43191</c:v>
                </c:pt>
                <c:pt idx="25">
                  <c:v>43221</c:v>
                </c:pt>
                <c:pt idx="26">
                  <c:v>43252</c:v>
                </c:pt>
                <c:pt idx="27">
                  <c:v>43282</c:v>
                </c:pt>
                <c:pt idx="28">
                  <c:v>43313</c:v>
                </c:pt>
                <c:pt idx="29">
                  <c:v>43344</c:v>
                </c:pt>
                <c:pt idx="30">
                  <c:v>43374</c:v>
                </c:pt>
                <c:pt idx="31">
                  <c:v>43405</c:v>
                </c:pt>
                <c:pt idx="32">
                  <c:v>43435</c:v>
                </c:pt>
                <c:pt idx="33">
                  <c:v>43466</c:v>
                </c:pt>
                <c:pt idx="34">
                  <c:v>43497</c:v>
                </c:pt>
                <c:pt idx="35">
                  <c:v>43525</c:v>
                </c:pt>
                <c:pt idx="36">
                  <c:v>43556</c:v>
                </c:pt>
                <c:pt idx="37">
                  <c:v>43586</c:v>
                </c:pt>
                <c:pt idx="38">
                  <c:v>43617</c:v>
                </c:pt>
                <c:pt idx="39">
                  <c:v>43647</c:v>
                </c:pt>
                <c:pt idx="40">
                  <c:v>43678</c:v>
                </c:pt>
                <c:pt idx="41">
                  <c:v>43709</c:v>
                </c:pt>
                <c:pt idx="42">
                  <c:v>43739</c:v>
                </c:pt>
                <c:pt idx="43">
                  <c:v>43770</c:v>
                </c:pt>
                <c:pt idx="44">
                  <c:v>43800</c:v>
                </c:pt>
                <c:pt idx="45">
                  <c:v>43831</c:v>
                </c:pt>
                <c:pt idx="46">
                  <c:v>43862</c:v>
                </c:pt>
                <c:pt idx="47">
                  <c:v>43891</c:v>
                </c:pt>
                <c:pt idx="48">
                  <c:v>43922</c:v>
                </c:pt>
                <c:pt idx="49">
                  <c:v>43952</c:v>
                </c:pt>
                <c:pt idx="50">
                  <c:v>43983</c:v>
                </c:pt>
                <c:pt idx="51">
                  <c:v>44013</c:v>
                </c:pt>
                <c:pt idx="52">
                  <c:v>44044</c:v>
                </c:pt>
                <c:pt idx="53">
                  <c:v>44075</c:v>
                </c:pt>
                <c:pt idx="54">
                  <c:v>44105</c:v>
                </c:pt>
                <c:pt idx="55">
                  <c:v>44136</c:v>
                </c:pt>
                <c:pt idx="56">
                  <c:v>44166</c:v>
                </c:pt>
                <c:pt idx="57">
                  <c:v>44197</c:v>
                </c:pt>
                <c:pt idx="58">
                  <c:v>44228</c:v>
                </c:pt>
                <c:pt idx="59">
                  <c:v>44256</c:v>
                </c:pt>
                <c:pt idx="60">
                  <c:v>44287</c:v>
                </c:pt>
                <c:pt idx="61">
                  <c:v>44317</c:v>
                </c:pt>
                <c:pt idx="62">
                  <c:v>44348</c:v>
                </c:pt>
                <c:pt idx="63">
                  <c:v>44378</c:v>
                </c:pt>
                <c:pt idx="64">
                  <c:v>44409</c:v>
                </c:pt>
                <c:pt idx="65">
                  <c:v>44440</c:v>
                </c:pt>
                <c:pt idx="66">
                  <c:v>44470</c:v>
                </c:pt>
                <c:pt idx="67">
                  <c:v>44501</c:v>
                </c:pt>
                <c:pt idx="68">
                  <c:v>44531</c:v>
                </c:pt>
                <c:pt idx="69">
                  <c:v>44562</c:v>
                </c:pt>
                <c:pt idx="70">
                  <c:v>44593</c:v>
                </c:pt>
                <c:pt idx="71">
                  <c:v>44621</c:v>
                </c:pt>
                <c:pt idx="72">
                  <c:v>44652</c:v>
                </c:pt>
                <c:pt idx="73">
                  <c:v>44682</c:v>
                </c:pt>
                <c:pt idx="74">
                  <c:v>44713</c:v>
                </c:pt>
                <c:pt idx="75">
                  <c:v>44743</c:v>
                </c:pt>
                <c:pt idx="76">
                  <c:v>44774</c:v>
                </c:pt>
                <c:pt idx="77">
                  <c:v>44805</c:v>
                </c:pt>
                <c:pt idx="78">
                  <c:v>44835</c:v>
                </c:pt>
                <c:pt idx="79">
                  <c:v>44866</c:v>
                </c:pt>
                <c:pt idx="80">
                  <c:v>44896</c:v>
                </c:pt>
                <c:pt idx="81">
                  <c:v>44927</c:v>
                </c:pt>
                <c:pt idx="82">
                  <c:v>44958</c:v>
                </c:pt>
                <c:pt idx="83">
                  <c:v>44986</c:v>
                </c:pt>
                <c:pt idx="84">
                  <c:v>45017</c:v>
                </c:pt>
                <c:pt idx="85">
                  <c:v>45047</c:v>
                </c:pt>
                <c:pt idx="86">
                  <c:v>45078</c:v>
                </c:pt>
                <c:pt idx="87">
                  <c:v>45108</c:v>
                </c:pt>
                <c:pt idx="88">
                  <c:v>45139</c:v>
                </c:pt>
                <c:pt idx="89">
                  <c:v>45170</c:v>
                </c:pt>
                <c:pt idx="90">
                  <c:v>45200</c:v>
                </c:pt>
                <c:pt idx="91">
                  <c:v>45231</c:v>
                </c:pt>
                <c:pt idx="92">
                  <c:v>45261</c:v>
                </c:pt>
                <c:pt idx="93">
                  <c:v>45292</c:v>
                </c:pt>
                <c:pt idx="94">
                  <c:v>45323</c:v>
                </c:pt>
                <c:pt idx="95">
                  <c:v>45352</c:v>
                </c:pt>
                <c:pt idx="96">
                  <c:v>45383</c:v>
                </c:pt>
                <c:pt idx="97">
                  <c:v>45413</c:v>
                </c:pt>
                <c:pt idx="98">
                  <c:v>45444</c:v>
                </c:pt>
                <c:pt idx="99">
                  <c:v>45474</c:v>
                </c:pt>
                <c:pt idx="100">
                  <c:v>45505</c:v>
                </c:pt>
                <c:pt idx="101">
                  <c:v>45536</c:v>
                </c:pt>
                <c:pt idx="102">
                  <c:v>45566</c:v>
                </c:pt>
              </c:numCache>
            </c:numRef>
          </c:cat>
          <c:val>
            <c:numRef>
              <c:f>'Summary by launch year, monthly'!$C$33:$CF$33</c:f>
              <c:numCache>
                <c:formatCode>_(* #,##0.00_);_(* \(#,##0.00\);_(* "-"??_);_(@_)</c:formatCode>
                <c:ptCount val="82"/>
                <c:pt idx="0">
                  <c:v>0</c:v>
                </c:pt>
                <c:pt idx="1">
                  <c:v>0</c:v>
                </c:pt>
                <c:pt idx="2">
                  <c:v>0</c:v>
                </c:pt>
                <c:pt idx="3">
                  <c:v>9.3532589341861674E-5</c:v>
                </c:pt>
                <c:pt idx="4">
                  <c:v>9.3532589341861674E-5</c:v>
                </c:pt>
                <c:pt idx="5">
                  <c:v>9.3532589341861674E-5</c:v>
                </c:pt>
                <c:pt idx="6">
                  <c:v>1.0392509926873519E-4</c:v>
                </c:pt>
                <c:pt idx="7">
                  <c:v>3.0138278787933208E-4</c:v>
                </c:pt>
                <c:pt idx="8">
                  <c:v>2.0681094754478302E-3</c:v>
                </c:pt>
                <c:pt idx="9">
                  <c:v>4.5487074832388031E-3</c:v>
                </c:pt>
                <c:pt idx="10">
                  <c:v>4.4671163176201699E-3</c:v>
                </c:pt>
                <c:pt idx="11">
                  <c:v>6.4966965623836723E-3</c:v>
                </c:pt>
                <c:pt idx="12">
                  <c:v>7.3432049056769916E-3</c:v>
                </c:pt>
                <c:pt idx="13">
                  <c:v>9.546166377380089E-3</c:v>
                </c:pt>
                <c:pt idx="14">
                  <c:v>1.0555857051910675E-2</c:v>
                </c:pt>
                <c:pt idx="15" formatCode="_(* #,##0_);_(* \(#,##0\);_(* &quot;-&quot;??_);_(@_)">
                  <c:v>1.1861315701808808E-2</c:v>
                </c:pt>
                <c:pt idx="16" formatCode="_(* #,##0_);_(* \(#,##0\);_(* &quot;-&quot;??_);_(@_)">
                  <c:v>1.7134144779912982E-2</c:v>
                </c:pt>
                <c:pt idx="17" formatCode="_(* #,##0_);_(* \(#,##0\);_(* &quot;-&quot;??_);_(@_)">
                  <c:v>3.1596178885815722E-2</c:v>
                </c:pt>
                <c:pt idx="18" formatCode="_(* #,##0_);_(* \(#,##0\);_(* &quot;-&quot;??_);_(@_)">
                  <c:v>7.8490701325125187E-2</c:v>
                </c:pt>
                <c:pt idx="19" formatCode="_(* #,##0_);_(* \(#,##0\);_(* &quot;-&quot;??_);_(@_)">
                  <c:v>0.10710880266586079</c:v>
                </c:pt>
                <c:pt idx="20" formatCode="_(* #,##0_);_(* \(#,##0\);_(* &quot;-&quot;??_);_(@_)">
                  <c:v>0.14853671700872181</c:v>
                </c:pt>
                <c:pt idx="21" formatCode="_(* #,##0_);_(* \(#,##0\);_(* &quot;-&quot;??_);_(@_)">
                  <c:v>0.1521080329496475</c:v>
                </c:pt>
                <c:pt idx="22" formatCode="_(* #,##0_);_(* \(#,##0\);_(* &quot;-&quot;??_);_(@_)">
                  <c:v>0.17171386977257183</c:v>
                </c:pt>
                <c:pt idx="23" formatCode="_(* #,##0_);_(* \(#,##0\);_(* &quot;-&quot;??_);_(@_)">
                  <c:v>0.17837604733375972</c:v>
                </c:pt>
                <c:pt idx="24" formatCode="_(* #,##0_);_(* \(#,##0\);_(* &quot;-&quot;??_);_(@_)">
                  <c:v>0.19042807681663043</c:v>
                </c:pt>
                <c:pt idx="25" formatCode="_(* #,##0_);_(* \(#,##0\);_(* &quot;-&quot;??_);_(@_)">
                  <c:v>0.18982697808930521</c:v>
                </c:pt>
                <c:pt idx="26" formatCode="_(* #,##0_);_(* \(#,##0\);_(* &quot;-&quot;??_);_(@_)">
                  <c:v>0.24682115575185837</c:v>
                </c:pt>
                <c:pt idx="27" formatCode="_(* #,##0_);_(* \(#,##0\);_(* &quot;-&quot;??_);_(@_)">
                  <c:v>0.27425129434213269</c:v>
                </c:pt>
                <c:pt idx="28" formatCode="_(* #,##0_);_(* \(#,##0\);_(* &quot;-&quot;??_);_(@_)">
                  <c:v>0.3125913748333598</c:v>
                </c:pt>
                <c:pt idx="29" formatCode="_(* #,##0_);_(* \(#,##0\);_(* &quot;-&quot;??_);_(@_)">
                  <c:v>0.40661323409914663</c:v>
                </c:pt>
                <c:pt idx="30" formatCode="_(* #,##0_);_(* \(#,##0\);_(* &quot;-&quot;??_);_(@_)">
                  <c:v>0.48324330352099037</c:v>
                </c:pt>
                <c:pt idx="31" formatCode="_(* #,##0_);_(* \(#,##0\);_(* &quot;-&quot;??_);_(@_)">
                  <c:v>0.52590127653683705</c:v>
                </c:pt>
                <c:pt idx="32" formatCode="_(* #,##0_);_(* \(#,##0\);_(* &quot;-&quot;??_);_(@_)">
                  <c:v>0.62130566287547184</c:v>
                </c:pt>
                <c:pt idx="33" formatCode="_(* #,##0_);_(* \(#,##0\);_(* &quot;-&quot;??_);_(@_)">
                  <c:v>0.66262065716426788</c:v>
                </c:pt>
                <c:pt idx="34" formatCode="_(* #,##0_);_(* \(#,##0\);_(* &quot;-&quot;??_);_(@_)">
                  <c:v>0.66403897562776326</c:v>
                </c:pt>
                <c:pt idx="35" formatCode="_(* #,##0_);_(* \(#,##0\);_(* &quot;-&quot;??_);_(@_)">
                  <c:v>0.78750162798828494</c:v>
                </c:pt>
                <c:pt idx="36" formatCode="_(* #,##0_);_(* \(#,##0\);_(* &quot;-&quot;??_);_(@_)">
                  <c:v>0.77001888303894905</c:v>
                </c:pt>
                <c:pt idx="37" formatCode="_(* #,##0_);_(* \(#,##0\);_(* &quot;-&quot;??_);_(@_)">
                  <c:v>0.7224953650780781</c:v>
                </c:pt>
                <c:pt idx="38" formatCode="_(* #,##0_);_(* \(#,##0\);_(* &quot;-&quot;??_);_(@_)">
                  <c:v>0.74317917600405303</c:v>
                </c:pt>
                <c:pt idx="39" formatCode="_(* #,##0_);_(* \(#,##0\);_(* &quot;-&quot;??_);_(@_)">
                  <c:v>0.80990908982475784</c:v>
                </c:pt>
                <c:pt idx="40" formatCode="_(* #,##0_);_(* \(#,##0\);_(* &quot;-&quot;??_);_(@_)">
                  <c:v>0.90452275066043164</c:v>
                </c:pt>
                <c:pt idx="41" formatCode="_(* #,##0_);_(* \(#,##0\);_(* &quot;-&quot;??_);_(@_)">
                  <c:v>0.94064062431069351</c:v>
                </c:pt>
                <c:pt idx="42" formatCode="_(* #,##0_);_(* \(#,##0\);_(* &quot;-&quot;??_);_(@_)">
                  <c:v>1.1310695769025025</c:v>
                </c:pt>
                <c:pt idx="43" formatCode="_(* #,##0_);_(* \(#,##0\);_(* &quot;-&quot;??_);_(@_)">
                  <c:v>1.2004194401071642</c:v>
                </c:pt>
                <c:pt idx="44" formatCode="_(* #,##0_);_(* \(#,##0\);_(* &quot;-&quot;??_);_(@_)">
                  <c:v>1.2886999150259799</c:v>
                </c:pt>
                <c:pt idx="45" formatCode="_(* #,##0_);_(* \(#,##0\);_(* &quot;-&quot;??_);_(@_)">
                  <c:v>1.264851032916382</c:v>
                </c:pt>
                <c:pt idx="46" formatCode="_(* #,##0_);_(* \(#,##0\);_(* &quot;-&quot;??_);_(@_)">
                  <c:v>1.2848848031654063</c:v>
                </c:pt>
                <c:pt idx="47" formatCode="_(* #,##0_);_(* \(#,##0\);_(* &quot;-&quot;??_);_(@_)">
                  <c:v>1.2084618334442858</c:v>
                </c:pt>
                <c:pt idx="48" formatCode="_(* #,##0_);_(* \(#,##0\);_(* &quot;-&quot;??_);_(@_)">
                  <c:v>0.96880288958960625</c:v>
                </c:pt>
                <c:pt idx="49" formatCode="_(* #,##0_);_(* \(#,##0\);_(* &quot;-&quot;??_);_(@_)">
                  <c:v>1.1965016629134217</c:v>
                </c:pt>
                <c:pt idx="50" formatCode="_(* #,##0_);_(* \(#,##0\);_(* &quot;-&quot;??_);_(@_)">
                  <c:v>1.2957788320768253</c:v>
                </c:pt>
                <c:pt idx="51" formatCode="_(* #,##0_);_(* \(#,##0\);_(* &quot;-&quot;??_);_(@_)">
                  <c:v>1.451270741174598</c:v>
                </c:pt>
                <c:pt idx="52" formatCode="_(* #,##0_);_(* \(#,##0\);_(* &quot;-&quot;??_);_(@_)">
                  <c:v>1.5690018525509393</c:v>
                </c:pt>
                <c:pt idx="53" formatCode="_(* #,##0_);_(* \(#,##0\);_(* &quot;-&quot;??_);_(@_)">
                  <c:v>1.7447310680250847</c:v>
                </c:pt>
                <c:pt idx="54" formatCode="_(* #,##0_);_(* \(#,##0\);_(* &quot;-&quot;??_);_(@_)">
                  <c:v>2.0078548197040931</c:v>
                </c:pt>
                <c:pt idx="55" formatCode="_(* #,##0_);_(* \(#,##0\);_(* &quot;-&quot;??_);_(@_)">
                  <c:v>2.1421983559506943</c:v>
                </c:pt>
                <c:pt idx="56" formatCode="_(* #,##0_);_(* \(#,##0\);_(* &quot;-&quot;??_);_(@_)">
                  <c:v>2.1653917822718918</c:v>
                </c:pt>
                <c:pt idx="57" formatCode="_(* #,##0_);_(* \(#,##0\);_(* &quot;-&quot;??_);_(@_)">
                  <c:v>2.2014740823723891</c:v>
                </c:pt>
                <c:pt idx="58" formatCode="_(* #,##0_);_(* \(#,##0\);_(* &quot;-&quot;??_);_(@_)">
                  <c:v>2.1920763283023414</c:v>
                </c:pt>
                <c:pt idx="59" formatCode="_(* #,##0_);_(* \(#,##0\);_(* &quot;-&quot;??_);_(@_)">
                  <c:v>2.6115622419193771</c:v>
                </c:pt>
                <c:pt idx="60" formatCode="_(* #,##0_);_(* \(#,##0\);_(* &quot;-&quot;??_);_(@_)">
                  <c:v>2.5249269953448392</c:v>
                </c:pt>
                <c:pt idx="61" formatCode="_(* #,##0_);_(* \(#,##0\);_(* &quot;-&quot;??_);_(@_)">
                  <c:v>2.4278997257040329</c:v>
                </c:pt>
                <c:pt idx="62" formatCode="_(* #,##0_);_(* \(#,##0\);_(* &quot;-&quot;??_);_(@_)">
                  <c:v>2.6840578361341998</c:v>
                </c:pt>
                <c:pt idx="63" formatCode="_(* #,##0_);_(* \(#,##0\);_(* &quot;-&quot;??_);_(@_)">
                  <c:v>3.1050064724091371</c:v>
                </c:pt>
                <c:pt idx="64" formatCode="_(* #,##0_);_(* \(#,##0\);_(* &quot;-&quot;??_);_(@_)">
                  <c:v>3.3992049322235554</c:v>
                </c:pt>
                <c:pt idx="65" formatCode="_(* #,##0_);_(* \(#,##0\);_(* &quot;-&quot;??_);_(@_)">
                  <c:v>3.4936126854704725</c:v>
                </c:pt>
                <c:pt idx="66" formatCode="_(* #,##0_);_(* \(#,##0\);_(* &quot;-&quot;??_);_(@_)">
                  <c:v>4.0331470201023469</c:v>
                </c:pt>
                <c:pt idx="67" formatCode="_(* #,##0_);_(* \(#,##0\);_(* &quot;-&quot;??_);_(@_)">
                  <c:v>4.0023916031711746</c:v>
                </c:pt>
                <c:pt idx="68" formatCode="_(* #,##0_);_(* \(#,##0\);_(* &quot;-&quot;??_);_(@_)">
                  <c:v>4.3655101129255449</c:v>
                </c:pt>
                <c:pt idx="69" formatCode="_(* #,##0_);_(* \(#,##0\);_(* &quot;-&quot;??_);_(@_)">
                  <c:v>4.4141241306734509</c:v>
                </c:pt>
                <c:pt idx="70" formatCode="_(* #,##0_);_(* \(#,##0\);_(* &quot;-&quot;??_);_(@_)">
                  <c:v>4.3284066708646556</c:v>
                </c:pt>
                <c:pt idx="71" formatCode="_(* #,##0_);_(* \(#,##0\);_(* &quot;-&quot;??_);_(@_)">
                  <c:v>5.1679521148273153</c:v>
                </c:pt>
                <c:pt idx="72" formatCode="_(* #,##0_);_(* \(#,##0\);_(* &quot;-&quot;??_);_(@_)">
                  <c:v>5.3375514609134234</c:v>
                </c:pt>
                <c:pt idx="73" formatCode="_(* #,##0_);_(* \(#,##0\);_(* &quot;-&quot;??_);_(@_)">
                  <c:v>5.6933372368206658</c:v>
                </c:pt>
                <c:pt idx="74" formatCode="_(* #,##0_);_(* \(#,##0\);_(* &quot;-&quot;??_);_(@_)">
                  <c:v>5.6049524592239317</c:v>
                </c:pt>
                <c:pt idx="75" formatCode="_(* #,##0_);_(* \(#,##0\);_(* &quot;-&quot;??_);_(@_)">
                  <c:v>6.0118857267636807</c:v>
                </c:pt>
                <c:pt idx="76" formatCode="_(* #,##0_);_(* \(#,##0\);_(* &quot;-&quot;??_);_(@_)">
                  <c:v>6.2903097265419055</c:v>
                </c:pt>
                <c:pt idx="77" formatCode="_(* #,##0_);_(* \(#,##0\);_(* &quot;-&quot;??_);_(@_)">
                  <c:v>6.4826338553589418</c:v>
                </c:pt>
                <c:pt idx="78" formatCode="_(* #,##0_);_(* \(#,##0\);_(* &quot;-&quot;??_);_(@_)">
                  <c:v>6.9841852022794244</c:v>
                </c:pt>
                <c:pt idx="79" formatCode="_(* #,##0_);_(* \(#,##0\);_(* &quot;-&quot;??_);_(@_)">
                  <c:v>6.9880379946397788</c:v>
                </c:pt>
                <c:pt idx="80" formatCode="_(* #,##0_);_(* \(#,##0\);_(* &quot;-&quot;??_);_(@_)">
                  <c:v>7.4852107338653671</c:v>
                </c:pt>
                <c:pt idx="81" formatCode="_(* #,##0_);_(* \(#,##0\);_(* &quot;-&quot;??_);_(@_)">
                  <c:v>7.6834909163809169</c:v>
                </c:pt>
              </c:numCache>
            </c:numRef>
          </c:val>
          <c:extLst>
            <c:ext xmlns:c16="http://schemas.microsoft.com/office/drawing/2014/chart" uri="{C3380CC4-5D6E-409C-BE32-E72D297353CC}">
              <c16:uniqueId val="{00000000-39E9-C745-8A8A-11F540FFB966}"/>
            </c:ext>
          </c:extLst>
        </c:ser>
        <c:dLbls>
          <c:showLegendKey val="0"/>
          <c:showVal val="0"/>
          <c:showCatName val="0"/>
          <c:showSerName val="0"/>
          <c:showPercent val="0"/>
          <c:showBubbleSize val="0"/>
        </c:dLbls>
        <c:gapWidth val="219"/>
        <c:overlap val="-27"/>
        <c:axId val="1891205663"/>
        <c:axId val="1891174175"/>
      </c:barChart>
      <c:dateAx>
        <c:axId val="1891205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1891174175"/>
        <c:crosses val="autoZero"/>
        <c:auto val="1"/>
        <c:lblOffset val="100"/>
        <c:baseTimeUnit val="months"/>
      </c:dateAx>
      <c:valAx>
        <c:axId val="1891174175"/>
        <c:scaling>
          <c:orientation val="minMax"/>
        </c:scaling>
        <c:delete val="1"/>
        <c:axPos val="l"/>
        <c:numFmt formatCode="_(* #,##0.00_);_(* \(#,##0.00\);_(* &quot;-&quot;??_);_(@_)" sourceLinked="1"/>
        <c:majorTickMark val="none"/>
        <c:minorTickMark val="none"/>
        <c:tickLblPos val="nextTo"/>
        <c:crossAx val="189120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venir Book" panose="02000503020000020003"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venir Book" panose="02000503020000020003"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C89EDB-3FDD-4915-A3CE-62FA29C01A32}" type="datetimeFigureOut">
              <a:rPr lang="en-US" smtClean="0">
                <a:latin typeface="Avenir Book" panose="02000503020000020003" pitchFamily="2" charset="0"/>
              </a:rPr>
              <a:t>4/25/25</a:t>
            </a:fld>
            <a:endParaRPr lang="en-US" dirty="0">
              <a:latin typeface="Avenir Book" panose="02000503020000020003"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venir Book" panose="02000503020000020003" pitchFamily="2"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042649-1860-4D03-9360-22C2D8836B44}" type="slidenum">
              <a:rPr lang="en-US" smtClean="0">
                <a:latin typeface="Avenir Book" panose="02000503020000020003" pitchFamily="2" charset="0"/>
              </a:rPr>
              <a:t>‹#›</a:t>
            </a:fld>
            <a:endParaRPr lang="en-US" dirty="0">
              <a:latin typeface="Avenir Book" panose="02000503020000020003" pitchFamily="2" charset="0"/>
            </a:endParaRPr>
          </a:p>
        </p:txBody>
      </p:sp>
    </p:spTree>
    <p:extLst>
      <p:ext uri="{BB962C8B-B14F-4D97-AF65-F5344CB8AC3E}">
        <p14:creationId xmlns:p14="http://schemas.microsoft.com/office/powerpoint/2010/main" val="633661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venir Book" panose="02000503020000020003"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venir Book" panose="02000503020000020003" pitchFamily="2" charset="0"/>
              </a:defRPr>
            </a:lvl1pPr>
          </a:lstStyle>
          <a:p>
            <a:fld id="{054499FB-0CC7-453D-9493-CBDCD6D233E2}" type="datetimeFigureOut">
              <a:rPr lang="en-US" smtClean="0"/>
              <a:pPr/>
              <a:t>4/25/25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venir Book" panose="02000503020000020003"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venir Book" panose="02000503020000020003" pitchFamily="2" charset="0"/>
              </a:defRPr>
            </a:lvl1pPr>
          </a:lstStyle>
          <a:p>
            <a:fld id="{4476A24B-926E-40EB-9E1B-5321DC3775E5}" type="slidenum">
              <a:rPr lang="en-US" smtClean="0"/>
              <a:pPr/>
              <a:t>‹#›</a:t>
            </a:fld>
            <a:endParaRPr lang="en-US" dirty="0"/>
          </a:p>
        </p:txBody>
      </p:sp>
    </p:spTree>
    <p:extLst>
      <p:ext uri="{BB962C8B-B14F-4D97-AF65-F5344CB8AC3E}">
        <p14:creationId xmlns:p14="http://schemas.microsoft.com/office/powerpoint/2010/main" val="2167594663"/>
      </p:ext>
    </p:extLst>
  </p:cSld>
  <p:clrMap bg1="lt1" tx1="dk1" bg2="lt2" tx2="dk2" accent1="accent1" accent2="accent2" accent3="accent3" accent4="accent4" accent5="accent5" accent6="accent6" hlink="hlink" folHlink="folHlink"/>
  <p:hf hdr="0" ftr="0" dt="0"/>
  <p:notesStyle>
    <a:lvl1pPr marL="117475" indent="-117475" algn="l" defTabSz="914400" rtl="0" eaLnBrk="1" latinLnBrk="0" hangingPunct="1">
      <a:lnSpc>
        <a:spcPct val="110000"/>
      </a:lnSpc>
      <a:buFont typeface="Arial" panose="020B0604020202020204" pitchFamily="34" charset="0"/>
      <a:buChar char="•"/>
      <a:defRPr sz="1400" b="0" i="0" kern="1200">
        <a:solidFill>
          <a:schemeClr val="tx1"/>
        </a:solidFill>
        <a:latin typeface="Avenir Book" panose="02000503020000020003" pitchFamily="2"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pPr/>
              <a:t>1</a:t>
            </a:fld>
            <a:endParaRPr lang="en-US" dirty="0"/>
          </a:p>
        </p:txBody>
      </p:sp>
    </p:spTree>
    <p:extLst>
      <p:ext uri="{BB962C8B-B14F-4D97-AF65-F5344CB8AC3E}">
        <p14:creationId xmlns:p14="http://schemas.microsoft.com/office/powerpoint/2010/main" val="155034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pPr/>
              <a:t>6</a:t>
            </a:fld>
            <a:endParaRPr lang="en-US" dirty="0"/>
          </a:p>
        </p:txBody>
      </p:sp>
    </p:spTree>
    <p:extLst>
      <p:ext uri="{BB962C8B-B14F-4D97-AF65-F5344CB8AC3E}">
        <p14:creationId xmlns:p14="http://schemas.microsoft.com/office/powerpoint/2010/main" val="51129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Account ownership at a financial institution or a mobile money service provider:</a:t>
            </a:r>
          </a:p>
          <a:p>
            <a:pPr lvl="1"/>
            <a:r>
              <a:rPr lang="en-US" sz="1100" dirty="0"/>
              <a:t>2014: 53%</a:t>
            </a:r>
          </a:p>
          <a:p>
            <a:pPr lvl="1"/>
            <a:r>
              <a:rPr lang="en-US" sz="1100" dirty="0"/>
              <a:t>2017: 79.88%</a:t>
            </a:r>
          </a:p>
          <a:p>
            <a:pPr lvl="1"/>
            <a:r>
              <a:rPr lang="en-US" sz="1100" dirty="0"/>
              <a:t>2021: 77%</a:t>
            </a:r>
          </a:p>
          <a:p>
            <a:r>
              <a:rPr lang="en-US" sz="1100" dirty="0"/>
              <a:t>Mobile phone ownership</a:t>
            </a:r>
            <a:r>
              <a:rPr lang="en-US" sz="1100" dirty="0">
                <a:sym typeface="Wingdings" pitchFamily="2" charset="2"/>
              </a:rPr>
              <a:t> (age 15+):</a:t>
            </a:r>
          </a:p>
          <a:p>
            <a:pPr lvl="1"/>
            <a:r>
              <a:rPr lang="en-US" sz="1100" dirty="0">
                <a:sym typeface="Wingdings" pitchFamily="2" charset="2"/>
              </a:rPr>
              <a:t>2021: 66%</a:t>
            </a:r>
          </a:p>
          <a:p>
            <a:pPr lvl="1"/>
            <a:endParaRPr lang="en-US" sz="1100" dirty="0">
              <a:sym typeface="Wingdings" pitchFamily="2" charset="2"/>
            </a:endParaRPr>
          </a:p>
          <a:p>
            <a:pPr lvl="1"/>
            <a:endParaRPr lang="en-US" sz="1100" dirty="0">
              <a:sym typeface="Wingdings" pitchFamily="2" charset="2"/>
            </a:endParaRPr>
          </a:p>
          <a:p>
            <a:pPr lvl="1"/>
            <a:r>
              <a:rPr lang="en-US" sz="1100" dirty="0" err="1">
                <a:sym typeface="Wingdings" pitchFamily="2" charset="2"/>
              </a:rPr>
              <a:t>GMSa</a:t>
            </a:r>
            <a:r>
              <a:rPr lang="en-US" sz="1100" dirty="0">
                <a:sym typeface="Wingdings" pitchFamily="2" charset="2"/>
              </a:rPr>
              <a:t> gap </a:t>
            </a:r>
            <a:endParaRPr lang="en-US" sz="1100" dirty="0"/>
          </a:p>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pPr/>
              <a:t>18</a:t>
            </a:fld>
            <a:endParaRPr lang="en-US" dirty="0"/>
          </a:p>
        </p:txBody>
      </p:sp>
    </p:spTree>
    <p:extLst>
      <p:ext uri="{BB962C8B-B14F-4D97-AF65-F5344CB8AC3E}">
        <p14:creationId xmlns:p14="http://schemas.microsoft.com/office/powerpoint/2010/main" val="351726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en-US" sz="3200" dirty="0">
                <a:solidFill>
                  <a:schemeClr val="tx2"/>
                </a:solidFill>
                <a:latin typeface="Avenir Book" panose="02000503020000020003" pitchFamily="2" charset="0"/>
              </a:rPr>
              <a:t>April 2016. </a:t>
            </a:r>
            <a:r>
              <a:rPr lang="en-US" sz="1400" dirty="0">
                <a:solidFill>
                  <a:schemeClr val="tx2"/>
                </a:solidFill>
                <a:latin typeface="Avenir Book" panose="02000503020000020003" pitchFamily="2" charset="0"/>
              </a:rPr>
              <a:t>UPI Pilot launch</a:t>
            </a:r>
          </a:p>
          <a:p>
            <a:r>
              <a:rPr lang="en-US" dirty="0"/>
              <a:t>August 2016 – UPI official launch with 21 banks live</a:t>
            </a:r>
          </a:p>
          <a:p>
            <a:r>
              <a:rPr lang="en-US" dirty="0"/>
              <a:t>Nov 2016 – demonetization</a:t>
            </a:r>
          </a:p>
          <a:p>
            <a:r>
              <a:rPr lang="en-US" dirty="0"/>
              <a:t>Nov 27, 2016 – pm </a:t>
            </a:r>
            <a:r>
              <a:rPr lang="en-US" dirty="0" err="1"/>
              <a:t>modi</a:t>
            </a:r>
            <a:r>
              <a:rPr lang="en-US" dirty="0"/>
              <a:t> speech: </a:t>
            </a:r>
            <a:r>
              <a:rPr lang="en-US" sz="1400" dirty="0">
                <a:solidFill>
                  <a:schemeClr val="tx2"/>
                </a:solidFill>
                <a:latin typeface="Avenir Book" panose="02000503020000020003" pitchFamily="2" charset="0"/>
              </a:rPr>
              <a:t>“Embrace Technology and Move towards a Cashless Society”</a:t>
            </a:r>
          </a:p>
          <a:p>
            <a:r>
              <a:rPr lang="en-US" sz="1400" dirty="0">
                <a:solidFill>
                  <a:schemeClr val="tx2"/>
                </a:solidFill>
                <a:latin typeface="Avenir Book" panose="02000503020000020003" pitchFamily="2" charset="0"/>
              </a:rPr>
              <a:t>Around Nov 2016 – Feb 2017 – DFSPS offer incentives to customers for using UPI – one time voucher for signing up or making a UPI payment</a:t>
            </a:r>
          </a:p>
          <a:p>
            <a:r>
              <a:rPr lang="en-US" dirty="0"/>
              <a:t>Dec 25, 2016 – pm </a:t>
            </a:r>
            <a:r>
              <a:rPr lang="en-US" dirty="0" err="1"/>
              <a:t>modi</a:t>
            </a:r>
            <a:r>
              <a:rPr lang="en-US" dirty="0"/>
              <a:t> speech: </a:t>
            </a:r>
            <a:r>
              <a:rPr lang="en-US" sz="1400" dirty="0">
                <a:solidFill>
                  <a:schemeClr val="tx2"/>
                </a:solidFill>
                <a:latin typeface="Avenir Book" panose="02000503020000020003" pitchFamily="2" charset="0"/>
              </a:rPr>
              <a:t>Announces Reward winners</a:t>
            </a:r>
          </a:p>
          <a:p>
            <a:pPr marL="117475" marR="0" lvl="0" indent="-11747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400" dirty="0">
                <a:solidFill>
                  <a:schemeClr val="tx2"/>
                </a:solidFill>
                <a:latin typeface="Avenir Book" panose="02000503020000020003" pitchFamily="2" charset="0"/>
              </a:rPr>
              <a:t>Dec 30, 2016 - PM Modi speech: “Biggest Power of Technology is that is can Empower the Poor” </a:t>
            </a:r>
          </a:p>
          <a:p>
            <a:r>
              <a:rPr lang="en-US" dirty="0"/>
              <a:t>Oct 2017 – UPI Branding guidelines introduced</a:t>
            </a:r>
          </a:p>
          <a:p>
            <a:r>
              <a:rPr lang="en-US" dirty="0"/>
              <a:t>Feb 2020-  UPI </a:t>
            </a:r>
            <a:r>
              <a:rPr lang="en-US" dirty="0" err="1"/>
              <a:t>Chalega</a:t>
            </a:r>
            <a:r>
              <a:rPr lang="en-US" dirty="0"/>
              <a:t> campaign launched</a:t>
            </a:r>
          </a:p>
          <a:p>
            <a:r>
              <a:rPr lang="en-US" dirty="0"/>
              <a:t>May 2020 – Covid lockdown lifted</a:t>
            </a:r>
          </a:p>
          <a:p>
            <a:r>
              <a:rPr lang="en-US" dirty="0"/>
              <a:t>2023 – 328 bank live on UPI, incentive </a:t>
            </a:r>
            <a:r>
              <a:rPr lang="en-US" dirty="0" err="1"/>
              <a:t>shceme</a:t>
            </a:r>
            <a:r>
              <a:rPr lang="en-US" dirty="0"/>
              <a:t> </a:t>
            </a:r>
            <a:r>
              <a:rPr lang="en-US" dirty="0" err="1"/>
              <a:t>ot</a:t>
            </a:r>
            <a:r>
              <a:rPr lang="en-US" dirty="0"/>
              <a:t> promote low-value UPI merchant payments</a:t>
            </a:r>
          </a:p>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pPr/>
              <a:t>19</a:t>
            </a:fld>
            <a:endParaRPr lang="en-US" dirty="0"/>
          </a:p>
        </p:txBody>
      </p:sp>
    </p:spTree>
    <p:extLst>
      <p:ext uri="{BB962C8B-B14F-4D97-AF65-F5344CB8AC3E}">
        <p14:creationId xmlns:p14="http://schemas.microsoft.com/office/powerpoint/2010/main" val="2107900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72A9E-E471-1F4A-8D71-818096E123F9}"/>
              </a:ext>
            </a:extLst>
          </p:cNvPr>
          <p:cNvSpPr/>
          <p:nvPr userDrawn="1"/>
        </p:nvSpPr>
        <p:spPr>
          <a:xfrm>
            <a:off x="609600" y="0"/>
            <a:ext cx="48352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endParaRPr lang="en-US" sz="1400" b="0" i="0" dirty="0">
              <a:solidFill>
                <a:schemeClr val="accent1"/>
              </a:solidFill>
              <a:latin typeface="Avenir" panose="02000503020000020003" pitchFamily="2" charset="0"/>
            </a:endParaRPr>
          </a:p>
        </p:txBody>
      </p:sp>
      <p:sp>
        <p:nvSpPr>
          <p:cNvPr id="3" name="Footer Placeholder 2">
            <a:extLst>
              <a:ext uri="{FF2B5EF4-FFF2-40B4-BE49-F238E27FC236}">
                <a16:creationId xmlns:a16="http://schemas.microsoft.com/office/drawing/2014/main" id="{FB22D92F-CC5B-2747-9371-E1197DD8F997}"/>
              </a:ext>
            </a:extLst>
          </p:cNvPr>
          <p:cNvSpPr>
            <a:spLocks noGrp="1"/>
          </p:cNvSpPr>
          <p:nvPr>
            <p:ph type="ftr" sz="quarter" idx="10"/>
          </p:nvPr>
        </p:nvSpPr>
        <p:spPr/>
        <p:txBody>
          <a:bodyPr/>
          <a:lstStyle>
            <a:lvl1pPr>
              <a:defRPr>
                <a:solidFill>
                  <a:schemeClr val="bg1"/>
                </a:solidFill>
              </a:defRPr>
            </a:lvl1pPr>
          </a:lstStyle>
          <a:p>
            <a:r>
              <a:rPr lang="en-US"/>
              <a:t>© Glenbrook Partners, LLC 2023</a:t>
            </a:r>
            <a:endParaRPr lang="en-US" dirty="0"/>
          </a:p>
        </p:txBody>
      </p:sp>
      <p:sp>
        <p:nvSpPr>
          <p:cNvPr id="4" name="Slide Number Placeholder 3">
            <a:extLst>
              <a:ext uri="{FF2B5EF4-FFF2-40B4-BE49-F238E27FC236}">
                <a16:creationId xmlns:a16="http://schemas.microsoft.com/office/drawing/2014/main" id="{4579F930-6460-4944-96A4-A8BA83A573E7}"/>
              </a:ext>
            </a:extLst>
          </p:cNvPr>
          <p:cNvSpPr>
            <a:spLocks noGrp="1"/>
          </p:cNvSpPr>
          <p:nvPr>
            <p:ph type="sldNum" sz="quarter" idx="11"/>
          </p:nvPr>
        </p:nvSpPr>
        <p:spPr/>
        <p:txBody>
          <a:bodyPr/>
          <a:lstStyle/>
          <a:p>
            <a:fld id="{097F3099-CFFF-D54D-B818-93F1AB56C116}" type="slidenum">
              <a:rPr lang="en-US" smtClean="0"/>
              <a:pPr/>
              <a:t>‹#›</a:t>
            </a:fld>
            <a:endParaRPr lang="en-US"/>
          </a:p>
        </p:txBody>
      </p:sp>
      <p:sp>
        <p:nvSpPr>
          <p:cNvPr id="5" name="Date Placeholder 4">
            <a:extLst>
              <a:ext uri="{FF2B5EF4-FFF2-40B4-BE49-F238E27FC236}">
                <a16:creationId xmlns:a16="http://schemas.microsoft.com/office/drawing/2014/main" id="{1ED63363-BECA-234F-8D3F-EB2516BDA424}"/>
              </a:ext>
            </a:extLst>
          </p:cNvPr>
          <p:cNvSpPr>
            <a:spLocks noGrp="1"/>
          </p:cNvSpPr>
          <p:nvPr>
            <p:ph type="dt" sz="half" idx="12"/>
          </p:nvPr>
        </p:nvSpPr>
        <p:spPr/>
        <p:txBody>
          <a:bodyPr/>
          <a:lstStyle>
            <a:lvl1pPr>
              <a:defRPr>
                <a:solidFill>
                  <a:schemeClr val="bg1"/>
                </a:solidFill>
              </a:defRPr>
            </a:lvl1pPr>
          </a:lstStyle>
          <a:p>
            <a:fld id="{805CD6A9-E07D-1B4C-9929-EF818CCA1E44}" type="datetime1">
              <a:rPr lang="en-US" smtClean="0"/>
              <a:t>4/25/25</a:t>
            </a:fld>
            <a:endParaRPr lang="en-US"/>
          </a:p>
        </p:txBody>
      </p:sp>
      <p:pic>
        <p:nvPicPr>
          <p:cNvPr id="7" name="Picture 6">
            <a:extLst>
              <a:ext uri="{FF2B5EF4-FFF2-40B4-BE49-F238E27FC236}">
                <a16:creationId xmlns:a16="http://schemas.microsoft.com/office/drawing/2014/main" id="{A4A10602-0468-2A4B-8C1C-AC689FA65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568" y="1447800"/>
            <a:ext cx="3797300" cy="1879600"/>
          </a:xfrm>
          <a:prstGeom prst="rect">
            <a:avLst/>
          </a:prstGeom>
        </p:spPr>
      </p:pic>
      <p:sp>
        <p:nvSpPr>
          <p:cNvPr id="8" name="Title 7">
            <a:extLst>
              <a:ext uri="{FF2B5EF4-FFF2-40B4-BE49-F238E27FC236}">
                <a16:creationId xmlns:a16="http://schemas.microsoft.com/office/drawing/2014/main" id="{262F4053-307B-D34C-9D00-F678765242E7}"/>
              </a:ext>
            </a:extLst>
          </p:cNvPr>
          <p:cNvSpPr>
            <a:spLocks noGrp="1"/>
          </p:cNvSpPr>
          <p:nvPr>
            <p:ph type="title"/>
          </p:nvPr>
        </p:nvSpPr>
        <p:spPr>
          <a:xfrm>
            <a:off x="5688280" y="3197032"/>
            <a:ext cx="5894120" cy="1974271"/>
          </a:xfrm>
        </p:spPr>
        <p:txBody>
          <a:bodyPr/>
          <a:lstStyle>
            <a:lvl1pPr>
              <a:defRPr sz="40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DCDBFF29-0A8C-A143-9850-E3C8BE52F17A}"/>
              </a:ext>
            </a:extLst>
          </p:cNvPr>
          <p:cNvSpPr>
            <a:spLocks noGrp="1"/>
          </p:cNvSpPr>
          <p:nvPr>
            <p:ph type="body" idx="28" hasCustomPrompt="1"/>
          </p:nvPr>
        </p:nvSpPr>
        <p:spPr>
          <a:xfrm>
            <a:off x="5688279" y="5342212"/>
            <a:ext cx="5894120" cy="983966"/>
          </a:xfrm>
        </p:spPr>
        <p:txBody>
          <a:bodyPr anchor="t"/>
          <a:lstStyle>
            <a:lvl1pPr marL="0" indent="0">
              <a:lnSpc>
                <a:spcPct val="100000"/>
              </a:lnSpc>
              <a:spcBef>
                <a:spcPts val="0"/>
              </a:spcBef>
              <a:spcAft>
                <a:spcPts val="0"/>
              </a:spcAft>
              <a:buNone/>
              <a:defRPr sz="18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99584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9538FC9D-409C-964F-892F-DD4B24A7F518}"/>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1" name="Slide Number Placeholder 4">
            <a:extLst>
              <a:ext uri="{FF2B5EF4-FFF2-40B4-BE49-F238E27FC236}">
                <a16:creationId xmlns:a16="http://schemas.microsoft.com/office/drawing/2014/main" id="{B8502F74-CD85-944C-BA00-069A13AFB0D0}"/>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2" name="Date Placeholder 5">
            <a:extLst>
              <a:ext uri="{FF2B5EF4-FFF2-40B4-BE49-F238E27FC236}">
                <a16:creationId xmlns:a16="http://schemas.microsoft.com/office/drawing/2014/main" id="{A2D0E4A2-170E-064F-8200-7BFBD6656580}"/>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188C14BD-2E19-6049-A5F9-85A9889709FE}" type="datetime1">
              <a:rPr lang="en-US" smtClean="0"/>
              <a:t>4/25/25</a:t>
            </a:fld>
            <a:endParaRPr lang="en-US" dirty="0"/>
          </a:p>
        </p:txBody>
      </p:sp>
      <p:sp>
        <p:nvSpPr>
          <p:cNvPr id="13" name="Text Placeholder 2">
            <a:extLst>
              <a:ext uri="{FF2B5EF4-FFF2-40B4-BE49-F238E27FC236}">
                <a16:creationId xmlns:a16="http://schemas.microsoft.com/office/drawing/2014/main" id="{FEC5AD25-8385-144B-B187-34471984E29F}"/>
              </a:ext>
            </a:extLst>
          </p:cNvPr>
          <p:cNvSpPr>
            <a:spLocks noGrp="1"/>
          </p:cNvSpPr>
          <p:nvPr>
            <p:ph type="body" idx="28" hasCustomPrompt="1"/>
          </p:nvPr>
        </p:nvSpPr>
        <p:spPr>
          <a:xfrm>
            <a:off x="609600" y="375155"/>
            <a:ext cx="10972800" cy="213360"/>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itle 1">
            <a:extLst>
              <a:ext uri="{FF2B5EF4-FFF2-40B4-BE49-F238E27FC236}">
                <a16:creationId xmlns:a16="http://schemas.microsoft.com/office/drawing/2014/main" id="{4B7C3171-25AF-B948-A9DE-1A04CA746E31}"/>
              </a:ext>
            </a:extLst>
          </p:cNvPr>
          <p:cNvSpPr>
            <a:spLocks noGrp="1"/>
          </p:cNvSpPr>
          <p:nvPr>
            <p:ph type="title"/>
          </p:nvPr>
        </p:nvSpPr>
        <p:spPr>
          <a:xfrm>
            <a:off x="609600" y="699439"/>
            <a:ext cx="10972800" cy="733741"/>
          </a:xfrm>
        </p:spPr>
        <p:txBody>
          <a:bodyPr/>
          <a:lstStyle/>
          <a:p>
            <a:r>
              <a:rPr lang="en-US"/>
              <a:t>Click to edit Master title style</a:t>
            </a:r>
            <a:endParaRPr lang="en-US" dirty="0"/>
          </a:p>
        </p:txBody>
      </p:sp>
    </p:spTree>
    <p:extLst>
      <p:ext uri="{BB962C8B-B14F-4D97-AF65-F5344CB8AC3E}">
        <p14:creationId xmlns:p14="http://schemas.microsoft.com/office/powerpoint/2010/main" val="186967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9AC9821C-4BC5-8B46-AD71-B48CC5A7606B}"/>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9" name="Slide Number Placeholder 4">
            <a:extLst>
              <a:ext uri="{FF2B5EF4-FFF2-40B4-BE49-F238E27FC236}">
                <a16:creationId xmlns:a16="http://schemas.microsoft.com/office/drawing/2014/main" id="{EB9CCCBA-2162-DB41-82F5-1CB55F29C494}"/>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0" name="Date Placeholder 5">
            <a:extLst>
              <a:ext uri="{FF2B5EF4-FFF2-40B4-BE49-F238E27FC236}">
                <a16:creationId xmlns:a16="http://schemas.microsoft.com/office/drawing/2014/main" id="{FE1E4B8E-4543-284D-9AC8-10B9E599D22D}"/>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B1800D62-5F4C-6E40-AC3A-EA503F5E815D}" type="datetime1">
              <a:rPr lang="en-US" smtClean="0"/>
              <a:t>4/25/25</a:t>
            </a:fld>
            <a:endParaRPr lang="en-US" dirty="0"/>
          </a:p>
        </p:txBody>
      </p:sp>
    </p:spTree>
    <p:extLst>
      <p:ext uri="{BB962C8B-B14F-4D97-AF65-F5344CB8AC3E}">
        <p14:creationId xmlns:p14="http://schemas.microsoft.com/office/powerpoint/2010/main" val="290282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1"/>
            <a:ext cx="10970418" cy="2225262"/>
          </a:xfrm>
        </p:spPr>
        <p:txBody>
          <a:bodyPr anchor="ctr"/>
          <a:lstStyle>
            <a:lvl1pPr>
              <a:lnSpc>
                <a:spcPct val="100000"/>
              </a:lnSpc>
              <a:defRPr sz="4200">
                <a:solidFill>
                  <a:schemeClr val="accent1"/>
                </a:solidFill>
              </a:defRPr>
            </a:lvl1pPr>
          </a:lstStyle>
          <a:p>
            <a:r>
              <a:rPr lang="en-US"/>
              <a:t>Click to edit Master title style</a:t>
            </a:r>
            <a:endParaRPr lang="en-US" dirty="0"/>
          </a:p>
        </p:txBody>
      </p:sp>
      <p:sp>
        <p:nvSpPr>
          <p:cNvPr id="10" name="Text Placeholder 9"/>
          <p:cNvSpPr>
            <a:spLocks noGrp="1"/>
          </p:cNvSpPr>
          <p:nvPr>
            <p:ph type="body" sz="quarter" idx="14" hasCustomPrompt="1"/>
          </p:nvPr>
        </p:nvSpPr>
        <p:spPr>
          <a:xfrm>
            <a:off x="609600" y="4474364"/>
            <a:ext cx="10970417" cy="1562298"/>
          </a:xfrm>
        </p:spPr>
        <p:txBody>
          <a:bodyPr>
            <a:noAutofit/>
          </a:bodyPr>
          <a:lstStyle>
            <a:lvl1pPr marL="0" indent="0">
              <a:lnSpc>
                <a:spcPct val="100000"/>
              </a:lnSpc>
              <a:spcAft>
                <a:spcPts val="0"/>
              </a:spcAft>
              <a:buFont typeface="Arial" panose="020B0604020202020204" pitchFamily="34" charset="0"/>
              <a:buChar char="​"/>
              <a:defRPr sz="2000" b="0" i="0">
                <a:solidFill>
                  <a:schemeClr val="tx2"/>
                </a:solidFill>
                <a:latin typeface="Avenir Book" panose="02000503020000020003" pitchFamily="2" charset="0"/>
              </a:defRPr>
            </a:lvl1pPr>
            <a:lvl2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2pPr>
            <a:lvl3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3pPr>
            <a:lvl4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4pPr>
            <a:lvl5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5pPr>
          </a:lstStyle>
          <a:p>
            <a:pPr lvl="0"/>
            <a:r>
              <a:rPr lang="en-US" dirty="0"/>
              <a:t>Click To Edit Master Text Styles</a:t>
            </a:r>
          </a:p>
        </p:txBody>
      </p:sp>
      <p:grpSp>
        <p:nvGrpSpPr>
          <p:cNvPr id="4" name="Group 3"/>
          <p:cNvGrpSpPr/>
          <p:nvPr userDrawn="1"/>
        </p:nvGrpSpPr>
        <p:grpSpPr>
          <a:xfrm>
            <a:off x="609600" y="1681357"/>
            <a:ext cx="10972800"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tx2">
                  <a:lumMod val="60000"/>
                  <a:lumOff val="4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b="0" i="0" dirty="0">
                <a:latin typeface="Avenir Book" panose="02000503020000020003" pitchFamily="2" charset="0"/>
              </a:endParaRPr>
            </a:p>
          </p:txBody>
        </p:sp>
      </p:grpSp>
      <p:sp>
        <p:nvSpPr>
          <p:cNvPr id="14" name="Footer Placeholder 3">
            <a:extLst>
              <a:ext uri="{FF2B5EF4-FFF2-40B4-BE49-F238E27FC236}">
                <a16:creationId xmlns:a16="http://schemas.microsoft.com/office/drawing/2014/main" id="{F3F4C869-B44F-474F-A365-A21DE551052E}"/>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5" name="Slide Number Placeholder 4">
            <a:extLst>
              <a:ext uri="{FF2B5EF4-FFF2-40B4-BE49-F238E27FC236}">
                <a16:creationId xmlns:a16="http://schemas.microsoft.com/office/drawing/2014/main" id="{88E3AA42-587D-3946-B0C6-F589E621F1D7}"/>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6" name="Date Placeholder 5">
            <a:extLst>
              <a:ext uri="{FF2B5EF4-FFF2-40B4-BE49-F238E27FC236}">
                <a16:creationId xmlns:a16="http://schemas.microsoft.com/office/drawing/2014/main" id="{7CC6C07C-889E-9640-901A-8B88B231B881}"/>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C093282F-0235-E847-8CC9-A5E136FA7E66}" type="datetime1">
              <a:rPr lang="en-US" smtClean="0"/>
              <a:t>4/25/25</a:t>
            </a:fld>
            <a:endParaRPr lang="en-US" dirty="0"/>
          </a:p>
        </p:txBody>
      </p:sp>
    </p:spTree>
    <p:extLst>
      <p:ext uri="{BB962C8B-B14F-4D97-AF65-F5344CB8AC3E}">
        <p14:creationId xmlns:p14="http://schemas.microsoft.com/office/powerpoint/2010/main" val="21399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gue">
    <p:bg>
      <p:bgPr>
        <a:solidFill>
          <a:schemeClr val="bg1">
            <a:lumMod val="85000"/>
          </a:schemeClr>
        </a:solidFill>
        <a:effectLst/>
      </p:bgPr>
    </p:bg>
    <p:spTree>
      <p:nvGrpSpPr>
        <p:cNvPr id="1" name=""/>
        <p:cNvGrpSpPr/>
        <p:nvPr/>
      </p:nvGrpSpPr>
      <p:grpSpPr>
        <a:xfrm>
          <a:off x="0" y="0"/>
          <a:ext cx="0" cy="0"/>
          <a:chOff x="0" y="0"/>
          <a:chExt cx="0" cy="0"/>
        </a:xfrm>
      </p:grpSpPr>
      <p:sp>
        <p:nvSpPr>
          <p:cNvPr id="25" name="TextBox 24"/>
          <p:cNvSpPr txBox="1"/>
          <p:nvPr userDrawn="1"/>
        </p:nvSpPr>
        <p:spPr>
          <a:xfrm>
            <a:off x="-1270000" y="2959101"/>
            <a:ext cx="65" cy="318549"/>
          </a:xfrm>
          <a:prstGeom prst="rect">
            <a:avLst/>
          </a:prstGeom>
          <a:noFill/>
        </p:spPr>
        <p:txBody>
          <a:bodyPr wrap="none" lIns="0" tIns="0" rIns="0" bIns="0" rtlCol="0">
            <a:spAutoFit/>
          </a:bodyPr>
          <a:lstStyle/>
          <a:p>
            <a:pPr>
              <a:lnSpc>
                <a:spcPct val="120000"/>
              </a:lnSpc>
            </a:pPr>
            <a:endParaRPr lang="en-US" sz="1800" b="0" i="0" dirty="0">
              <a:solidFill>
                <a:schemeClr val="tx2"/>
              </a:solidFill>
              <a:latin typeface="Avenir Book" panose="02000503020000020003" pitchFamily="2" charset="0"/>
            </a:endParaRPr>
          </a:p>
        </p:txBody>
      </p:sp>
      <p:sp>
        <p:nvSpPr>
          <p:cNvPr id="37" name="Text Placeholder 31"/>
          <p:cNvSpPr>
            <a:spLocks noGrp="1"/>
          </p:cNvSpPr>
          <p:nvPr>
            <p:ph type="body" sz="quarter" idx="10"/>
          </p:nvPr>
        </p:nvSpPr>
        <p:spPr>
          <a:xfrm>
            <a:off x="7908972" y="2904236"/>
            <a:ext cx="3383426" cy="2746756"/>
          </a:xfrm>
        </p:spPr>
        <p:txBody>
          <a:bodyPr/>
          <a:lstStyle>
            <a:lvl1pPr marL="0" indent="0">
              <a:spcBef>
                <a:spcPts val="0"/>
              </a:spcBef>
              <a:spcAft>
                <a:spcPts val="0"/>
              </a:spcAft>
              <a:buFontTx/>
              <a:buNone/>
              <a:defRPr lang="en-US" sz="2000" b="1" i="0" dirty="0" smtClean="0">
                <a:solidFill>
                  <a:schemeClr val="tx2"/>
                </a:solidFill>
                <a:latin typeface="Avenir Heavy" panose="02000503020000020003" pitchFamily="2" charset="0"/>
              </a:defRPr>
            </a:lvl1pPr>
            <a:lvl2pPr marL="0" indent="0">
              <a:lnSpc>
                <a:spcPct val="110000"/>
              </a:lnSpc>
              <a:spcBef>
                <a:spcPts val="0"/>
              </a:spcBef>
              <a:spcAft>
                <a:spcPts val="0"/>
              </a:spcAft>
              <a:buFont typeface="Arial" panose="020B0604020202020204" pitchFamily="34" charset="0"/>
              <a:buChar char="​"/>
              <a:defRPr sz="1500">
                <a:solidFill>
                  <a:schemeClr val="tx2"/>
                </a:solidFill>
              </a:defRPr>
            </a:lvl2pPr>
            <a:lvl3pPr marL="0" indent="0">
              <a:lnSpc>
                <a:spcPct val="110000"/>
              </a:lnSpc>
              <a:spcBef>
                <a:spcPts val="0"/>
              </a:spcBef>
              <a:spcAft>
                <a:spcPts val="0"/>
              </a:spcAft>
              <a:buFont typeface="Arial" panose="020B0604020202020204" pitchFamily="34" charset="0"/>
              <a:buChar char="​"/>
              <a:defRPr sz="1500">
                <a:solidFill>
                  <a:schemeClr val="tx2"/>
                </a:solidFill>
              </a:defRPr>
            </a:lvl3pPr>
            <a:lvl4pPr marL="0" indent="0">
              <a:lnSpc>
                <a:spcPct val="110000"/>
              </a:lnSpc>
              <a:spcBef>
                <a:spcPts val="0"/>
              </a:spcBef>
              <a:spcAft>
                <a:spcPts val="0"/>
              </a:spcAft>
              <a:buFont typeface="Arial" panose="020B0604020202020204" pitchFamily="34" charset="0"/>
              <a:buChar char="​"/>
              <a:defRPr sz="1500">
                <a:solidFill>
                  <a:schemeClr val="tx2"/>
                </a:solidFill>
              </a:defRPr>
            </a:lvl4pPr>
            <a:lvl5pPr marL="0" indent="0">
              <a:lnSpc>
                <a:spcPct val="110000"/>
              </a:lnSpc>
              <a:spcBef>
                <a:spcPts val="0"/>
              </a:spcBef>
              <a:spcAft>
                <a:spcPts val="0"/>
              </a:spcAft>
              <a:buFont typeface="Arial" panose="020B0604020202020204" pitchFamily="34" charset="0"/>
              <a:buChar char="​"/>
              <a:defRPr sz="1500">
                <a:solidFill>
                  <a:schemeClr val="tx2"/>
                </a:solidFill>
              </a:defRPr>
            </a:lvl5pPr>
          </a:lstStyle>
          <a:p>
            <a:pPr lvl="0"/>
            <a:r>
              <a:rPr lang="en-US"/>
              <a:t>Click to edit Master text styles</a:t>
            </a:r>
          </a:p>
        </p:txBody>
      </p:sp>
      <p:sp>
        <p:nvSpPr>
          <p:cNvPr id="4" name="Text Placeholder 3"/>
          <p:cNvSpPr>
            <a:spLocks noGrp="1"/>
          </p:cNvSpPr>
          <p:nvPr>
            <p:ph type="body" sz="quarter" idx="11" hasCustomPrompt="1"/>
          </p:nvPr>
        </p:nvSpPr>
        <p:spPr>
          <a:xfrm>
            <a:off x="902208" y="2940813"/>
            <a:ext cx="6305919" cy="2946231"/>
          </a:xfrm>
        </p:spPr>
        <p:txBody>
          <a:bodyPr/>
          <a:lstStyle>
            <a:lvl1pPr marL="0" algn="r" defTabSz="914400" rtl="0" eaLnBrk="1" latinLnBrk="0" hangingPunct="1">
              <a:lnSpc>
                <a:spcPct val="70000"/>
              </a:lnSpc>
              <a:buNone/>
              <a:defRPr lang="en-US" sz="8000" b="0" i="0" kern="1200" dirty="0" smtClean="0">
                <a:solidFill>
                  <a:schemeClr val="accent1"/>
                </a:solidFill>
                <a:latin typeface="Avenir Medium" panose="02000503020000020003" pitchFamily="2" charset="0"/>
                <a:ea typeface="+mn-ea"/>
                <a:cs typeface="+mn-cs"/>
              </a:defRPr>
            </a:lvl1pPr>
            <a:lvl2pPr algn="r">
              <a:defRPr/>
            </a:lvl2pPr>
            <a:lvl3pPr algn="r">
              <a:defRPr/>
            </a:lvl3pPr>
            <a:lvl4pPr algn="r">
              <a:defRPr/>
            </a:lvl4pPr>
            <a:lvl5pPr algn="r">
              <a:defRPr/>
            </a:lvl5pPr>
          </a:lstStyle>
          <a:p>
            <a:pPr lvl="0"/>
            <a:r>
              <a:rPr lang="en-US" dirty="0"/>
              <a:t>#</a:t>
            </a:r>
          </a:p>
        </p:txBody>
      </p:sp>
      <p:cxnSp>
        <p:nvCxnSpPr>
          <p:cNvPr id="6" name="Straight Connector 5"/>
          <p:cNvCxnSpPr/>
          <p:nvPr userDrawn="1"/>
        </p:nvCxnSpPr>
        <p:spPr>
          <a:xfrm>
            <a:off x="7622959" y="2769834"/>
            <a:ext cx="0" cy="2881159"/>
          </a:xfrm>
          <a:prstGeom prst="line">
            <a:avLst/>
          </a:prstGeom>
          <a:ln>
            <a:solidFill>
              <a:srgbClr val="C1131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0886832" y="6527632"/>
            <a:ext cx="390769" cy="184666"/>
          </a:xfrm>
          <a:prstGeom prst="rect">
            <a:avLst/>
          </a:prstGeom>
          <a:noFill/>
        </p:spPr>
        <p:txBody>
          <a:bodyPr wrap="square" lIns="0" tIns="0" rIns="0" bIns="0" rtlCol="0" anchor="t">
            <a:spAutoFit/>
          </a:bodyPr>
          <a:lstStyle/>
          <a:p>
            <a:pPr algn="r"/>
            <a:fld id="{12EB7FDA-3CFA-48E9-9A35-E50E94D3505F}" type="slidenum">
              <a:rPr lang="en-US" sz="1200" b="0" i="0" smtClean="0">
                <a:solidFill>
                  <a:schemeClr val="tx2">
                    <a:lumMod val="60000"/>
                    <a:lumOff val="40000"/>
                  </a:schemeClr>
                </a:solidFill>
                <a:latin typeface="Avenir Book" panose="02000503020000020003" pitchFamily="2" charset="0"/>
                <a:cs typeface="Avenir Next Regular"/>
              </a:rPr>
              <a:pPr algn="r"/>
              <a:t>‹#›</a:t>
            </a:fld>
            <a:endParaRPr lang="en-US" sz="1200" b="0" i="0" dirty="0">
              <a:solidFill>
                <a:schemeClr val="tx2">
                  <a:lumMod val="60000"/>
                  <a:lumOff val="40000"/>
                </a:schemeClr>
              </a:solidFill>
              <a:latin typeface="Avenir Book" panose="02000503020000020003" pitchFamily="2" charset="0"/>
              <a:cs typeface="Avenir Next Regular"/>
            </a:endParaRPr>
          </a:p>
        </p:txBody>
      </p:sp>
    </p:spTree>
    <p:extLst>
      <p:ext uri="{BB962C8B-B14F-4D97-AF65-F5344CB8AC3E}">
        <p14:creationId xmlns:p14="http://schemas.microsoft.com/office/powerpoint/2010/main" val="290185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27" name="TextBox 26"/>
          <p:cNvSpPr txBox="1"/>
          <p:nvPr userDrawn="1"/>
        </p:nvSpPr>
        <p:spPr>
          <a:xfrm>
            <a:off x="10886832" y="6589188"/>
            <a:ext cx="390769" cy="123111"/>
          </a:xfrm>
          <a:prstGeom prst="rect">
            <a:avLst/>
          </a:prstGeom>
          <a:noFill/>
        </p:spPr>
        <p:txBody>
          <a:bodyPr wrap="square" lIns="0" tIns="0" rIns="0" bIns="0" rtlCol="0" anchor="b">
            <a:spAutoFit/>
          </a:bodyPr>
          <a:lstStyle/>
          <a:p>
            <a:pPr algn="r"/>
            <a:fld id="{12EB7FDA-3CFA-48E9-9A35-E50E94D3505F}" type="slidenum">
              <a:rPr lang="en-US" sz="800" b="0" i="0" smtClean="0">
                <a:solidFill>
                  <a:schemeClr val="tx2">
                    <a:lumMod val="60000"/>
                    <a:lumOff val="40000"/>
                  </a:schemeClr>
                </a:solidFill>
                <a:latin typeface="Avenir Book" panose="02000503020000020003" pitchFamily="2" charset="0"/>
              </a:rPr>
              <a:pPr algn="r"/>
              <a:t>‹#›</a:t>
            </a:fld>
            <a:endParaRPr lang="en-US" sz="800" b="0" i="0" dirty="0">
              <a:solidFill>
                <a:schemeClr val="tx2">
                  <a:lumMod val="60000"/>
                  <a:lumOff val="40000"/>
                </a:schemeClr>
              </a:solidFill>
              <a:latin typeface="Avenir Book" panose="02000503020000020003" pitchFamily="2" charset="0"/>
            </a:endParaRPr>
          </a:p>
        </p:txBody>
      </p:sp>
      <p:sp>
        <p:nvSpPr>
          <p:cNvPr id="28" name="Text Placeholder 10"/>
          <p:cNvSpPr>
            <a:spLocks noGrp="1"/>
          </p:cNvSpPr>
          <p:nvPr>
            <p:ph type="body" sz="quarter" idx="14" hasCustomPrompt="1"/>
          </p:nvPr>
        </p:nvSpPr>
        <p:spPr>
          <a:xfrm>
            <a:off x="914400" y="6589188"/>
            <a:ext cx="6705600" cy="123111"/>
          </a:xfrm>
        </p:spPr>
        <p:txBody>
          <a:bodyPr wrap="square" anchor="b">
            <a:spAutoFit/>
          </a:bodyPr>
          <a:lstStyle>
            <a:lvl1pPr>
              <a:defRPr sz="800" b="0" i="0" baseline="0">
                <a:solidFill>
                  <a:schemeClr val="tx2">
                    <a:lumMod val="60000"/>
                    <a:lumOff val="40000"/>
                  </a:schemeClr>
                </a:solidFill>
                <a:latin typeface="Avenir Book" panose="02000503020000020003" pitchFamily="2" charset="0"/>
              </a:defRPr>
            </a:lvl1pPr>
          </a:lstStyle>
          <a:p>
            <a:pPr lvl="0"/>
            <a:r>
              <a:rPr lang="en-US" dirty="0"/>
              <a:t>click to insert source</a:t>
            </a:r>
          </a:p>
        </p:txBody>
      </p:sp>
      <p:grpSp>
        <p:nvGrpSpPr>
          <p:cNvPr id="2" name="Group 1"/>
          <p:cNvGrpSpPr/>
          <p:nvPr userDrawn="1"/>
        </p:nvGrpSpPr>
        <p:grpSpPr>
          <a:xfrm>
            <a:off x="0" y="1"/>
            <a:ext cx="12192000" cy="6908105"/>
            <a:chOff x="0" y="0"/>
            <a:chExt cx="9144000" cy="6908105"/>
          </a:xfrm>
        </p:grpSpPr>
        <p:grpSp>
          <p:nvGrpSpPr>
            <p:cNvPr id="30" name="Group 29"/>
            <p:cNvGrpSpPr/>
            <p:nvPr userDrawn="1"/>
          </p:nvGrpSpPr>
          <p:grpSpPr>
            <a:xfrm>
              <a:off x="0" y="0"/>
              <a:ext cx="9144000" cy="6858000"/>
              <a:chOff x="0" y="0"/>
              <a:chExt cx="9144000" cy="6858000"/>
            </a:xfrm>
            <a:solidFill>
              <a:schemeClr val="bg1">
                <a:lumMod val="95000"/>
              </a:schemeClr>
            </a:solidFill>
          </p:grpSpPr>
          <p:sp>
            <p:nvSpPr>
              <p:cNvPr id="46" name="Rectangle 45"/>
              <p:cNvSpPr>
                <a:spLocks noChangeAspect="1"/>
              </p:cNvSpPr>
              <p:nvPr/>
            </p:nvSpPr>
            <p:spPr>
              <a:xfrm>
                <a:off x="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rgbClr val="F26531"/>
                  </a:solidFill>
                  <a:latin typeface="Avenir Book" panose="02000503020000020003" pitchFamily="2" charset="0"/>
                </a:endParaRPr>
              </a:p>
            </p:txBody>
          </p:sp>
          <p:sp>
            <p:nvSpPr>
              <p:cNvPr id="47" name="Rectangle 46"/>
              <p:cNvSpPr>
                <a:spLocks noChangeAspect="1"/>
              </p:cNvSpPr>
              <p:nvPr/>
            </p:nvSpPr>
            <p:spPr>
              <a:xfrm>
                <a:off x="845820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rgbClr val="F26531"/>
                  </a:solidFill>
                  <a:latin typeface="Avenir Book" panose="02000503020000020003" pitchFamily="2" charset="0"/>
                </a:endParaRPr>
              </a:p>
            </p:txBody>
          </p:sp>
          <p:sp>
            <p:nvSpPr>
              <p:cNvPr id="48" name="Rectangle 47"/>
              <p:cNvSpPr>
                <a:spLocks noChangeAspect="1"/>
              </p:cNvSpPr>
              <p:nvPr/>
            </p:nvSpPr>
            <p:spPr>
              <a:xfrm>
                <a:off x="0" y="0"/>
                <a:ext cx="84582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rgbClr val="F26531"/>
                  </a:solidFill>
                  <a:latin typeface="Avenir Book" panose="02000503020000020003" pitchFamily="2" charset="0"/>
                </a:endParaRPr>
              </a:p>
            </p:txBody>
          </p:sp>
          <p:sp>
            <p:nvSpPr>
              <p:cNvPr id="49" name="Rectangle 48"/>
              <p:cNvSpPr>
                <a:spLocks noChangeAspect="1"/>
              </p:cNvSpPr>
              <p:nvPr/>
            </p:nvSpPr>
            <p:spPr>
              <a:xfrm>
                <a:off x="0" y="6172200"/>
                <a:ext cx="91440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rgbClr val="F26531"/>
                  </a:solidFill>
                  <a:latin typeface="Avenir Book" panose="02000503020000020003" pitchFamily="2" charset="0"/>
                </a:endParaRPr>
              </a:p>
            </p:txBody>
          </p:sp>
        </p:grpSp>
        <p:cxnSp>
          <p:nvCxnSpPr>
            <p:cNvPr id="31" name="Straight Connector 30"/>
            <p:cNvCxnSpPr/>
            <p:nvPr userDrawn="1"/>
          </p:nvCxnSpPr>
          <p:spPr>
            <a:xfrm flipV="1">
              <a:off x="6858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84582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0"/>
              <a:ext cx="457200" cy="6908105"/>
              <a:chOff x="2956470" y="50104"/>
              <a:chExt cx="457200" cy="6858001"/>
            </a:xfrm>
          </p:grpSpPr>
          <p:cxnSp>
            <p:nvCxnSpPr>
              <p:cNvPr id="44" name="Straight Connector 43"/>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userDrawn="1"/>
          </p:nvCxnSpPr>
          <p:spPr>
            <a:xfrm rot="5400000" flipV="1">
              <a:off x="4572000" y="-38862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0" y="1143000"/>
              <a:ext cx="9144000" cy="914400"/>
              <a:chOff x="0" y="1143000"/>
              <a:chExt cx="9144000" cy="914400"/>
            </a:xfrm>
          </p:grpSpPr>
          <p:cxnSp>
            <p:nvCxnSpPr>
              <p:cNvPr id="42" name="Straight Connector 41"/>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userDrawn="1"/>
          </p:nvGrpSpPr>
          <p:grpSpPr>
            <a:xfrm>
              <a:off x="0" y="2971800"/>
              <a:ext cx="9144000" cy="914400"/>
              <a:chOff x="0" y="1143000"/>
              <a:chExt cx="9144000" cy="914400"/>
            </a:xfrm>
          </p:grpSpPr>
          <p:cxnSp>
            <p:nvCxnSpPr>
              <p:cNvPr id="40" name="Straight Connector 39"/>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userDrawn="1"/>
          </p:nvGrpSpPr>
          <p:grpSpPr>
            <a:xfrm>
              <a:off x="0" y="4800602"/>
              <a:ext cx="9144000" cy="914400"/>
              <a:chOff x="0" y="1143000"/>
              <a:chExt cx="9144000" cy="914400"/>
            </a:xfrm>
          </p:grpSpPr>
          <p:cxnSp>
            <p:nvCxnSpPr>
              <p:cNvPr id="38" name="Straight Connector 37"/>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a:off x="2971800" y="0"/>
              <a:ext cx="457200" cy="6908105"/>
              <a:chOff x="2956470" y="50104"/>
              <a:chExt cx="457200" cy="6858001"/>
            </a:xfrm>
          </p:grpSpPr>
          <p:cxnSp>
            <p:nvCxnSpPr>
              <p:cNvPr id="51" name="Straight Connector 50"/>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sp>
        <p:nvSpPr>
          <p:cNvPr id="52" name="TextBox 51"/>
          <p:cNvSpPr txBox="1"/>
          <p:nvPr userDrawn="1"/>
        </p:nvSpPr>
        <p:spPr>
          <a:xfrm>
            <a:off x="10886832" y="6527632"/>
            <a:ext cx="390769" cy="184666"/>
          </a:xfrm>
          <a:prstGeom prst="rect">
            <a:avLst/>
          </a:prstGeom>
          <a:noFill/>
        </p:spPr>
        <p:txBody>
          <a:bodyPr wrap="square" lIns="0" tIns="0" rIns="0" bIns="0" rtlCol="0" anchor="t">
            <a:spAutoFit/>
          </a:bodyPr>
          <a:lstStyle/>
          <a:p>
            <a:pPr algn="r"/>
            <a:fld id="{12EB7FDA-3CFA-48E9-9A35-E50E94D3505F}" type="slidenum">
              <a:rPr lang="en-US" sz="1200" b="0" i="0" smtClean="0">
                <a:solidFill>
                  <a:schemeClr val="tx2">
                    <a:lumMod val="60000"/>
                    <a:lumOff val="40000"/>
                  </a:schemeClr>
                </a:solidFill>
                <a:latin typeface="Avenir Book" panose="02000503020000020003" pitchFamily="2" charset="0"/>
                <a:cs typeface="Avenir Next Regular"/>
              </a:rPr>
              <a:pPr algn="r"/>
              <a:t>‹#›</a:t>
            </a:fld>
            <a:endParaRPr lang="en-US" sz="1200" b="0" i="0" dirty="0">
              <a:solidFill>
                <a:schemeClr val="tx2">
                  <a:lumMod val="60000"/>
                  <a:lumOff val="40000"/>
                </a:schemeClr>
              </a:solidFill>
              <a:latin typeface="Avenir Book" panose="02000503020000020003" pitchFamily="2" charset="0"/>
              <a:cs typeface="Avenir Next Regular"/>
            </a:endParaRPr>
          </a:p>
        </p:txBody>
      </p:sp>
      <p:pic>
        <p:nvPicPr>
          <p:cNvPr id="53" name="Picture 52">
            <a:extLst>
              <a:ext uri="{FF2B5EF4-FFF2-40B4-BE49-F238E27FC236}">
                <a16:creationId xmlns:a16="http://schemas.microsoft.com/office/drawing/2014/main" id="{AED50EC0-7D45-5945-BFC9-3D5E3C0F1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4244" y="6504707"/>
            <a:ext cx="1517073" cy="228600"/>
          </a:xfrm>
          <a:prstGeom prst="rect">
            <a:avLst/>
          </a:prstGeom>
        </p:spPr>
      </p:pic>
    </p:spTree>
    <p:extLst>
      <p:ext uri="{BB962C8B-B14F-4D97-AF65-F5344CB8AC3E}">
        <p14:creationId xmlns:p14="http://schemas.microsoft.com/office/powerpoint/2010/main" val="78886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88515"/>
            <a:ext cx="10972800" cy="844665"/>
          </a:xfrm>
        </p:spPr>
        <p:txBody>
          <a:bodyPr/>
          <a:lstStyle/>
          <a:p>
            <a:r>
              <a:rPr lang="en-US"/>
              <a:t>Click to edit Master title style</a:t>
            </a:r>
            <a:endParaRPr lang="en-US" dirty="0"/>
          </a:p>
        </p:txBody>
      </p:sp>
      <p:sp>
        <p:nvSpPr>
          <p:cNvPr id="4" name="Content Placeholder 3"/>
          <p:cNvSpPr>
            <a:spLocks noGrp="1"/>
          </p:cNvSpPr>
          <p:nvPr>
            <p:ph sz="quarter" idx="10" hasCustomPrompt="1"/>
          </p:nvPr>
        </p:nvSpPr>
        <p:spPr>
          <a:xfrm>
            <a:off x="609600" y="1596231"/>
            <a:ext cx="10972800" cy="4578938"/>
          </a:xfrm>
        </p:spPr>
        <p:txBody>
          <a:bodyPr/>
          <a:lstStyle>
            <a:lvl1pPr marL="236538">
              <a:spcBef>
                <a:spcPts val="1200"/>
              </a:spcBef>
              <a:spcAft>
                <a:spcPts val="0"/>
              </a:spcAft>
              <a:defRPr/>
            </a:lvl1pPr>
            <a:lvl2pPr>
              <a:spcBef>
                <a:spcPts val="600"/>
              </a:spcBef>
              <a:spcAft>
                <a:spcPts val="0"/>
              </a:spcAft>
              <a:defRPr/>
            </a:lvl2pPr>
            <a:lvl3pPr marL="695325" indent="0">
              <a:spcBef>
                <a:spcPts val="600"/>
              </a:spcBef>
              <a:spcAft>
                <a:spcPts val="0"/>
              </a:spcAft>
              <a:tabLst/>
              <a:defRPr/>
            </a:lvl3pPr>
            <a:lvl5pPr>
              <a:defRPr b="0" i="0">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4"/>
            <a:endParaRPr lang="en-US" dirty="0"/>
          </a:p>
        </p:txBody>
      </p:sp>
      <p:sp>
        <p:nvSpPr>
          <p:cNvPr id="7" name="Text Placeholder 2"/>
          <p:cNvSpPr>
            <a:spLocks noGrp="1"/>
          </p:cNvSpPr>
          <p:nvPr>
            <p:ph type="body" idx="28" hasCustomPrompt="1"/>
          </p:nvPr>
        </p:nvSpPr>
        <p:spPr>
          <a:xfrm>
            <a:off x="609600" y="342900"/>
            <a:ext cx="10972800" cy="245615"/>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Footer Placeholder 3">
            <a:extLst>
              <a:ext uri="{FF2B5EF4-FFF2-40B4-BE49-F238E27FC236}">
                <a16:creationId xmlns:a16="http://schemas.microsoft.com/office/drawing/2014/main" id="{5E13E988-9E91-A141-87E1-8913FB551F53}"/>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2" name="Slide Number Placeholder 4">
            <a:extLst>
              <a:ext uri="{FF2B5EF4-FFF2-40B4-BE49-F238E27FC236}">
                <a16:creationId xmlns:a16="http://schemas.microsoft.com/office/drawing/2014/main" id="{E13F4FA6-18E7-3D48-9F42-420865F9C0EE}"/>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3" name="Date Placeholder 5">
            <a:extLst>
              <a:ext uri="{FF2B5EF4-FFF2-40B4-BE49-F238E27FC236}">
                <a16:creationId xmlns:a16="http://schemas.microsoft.com/office/drawing/2014/main" id="{DFB5149B-BD8A-9B4F-BEBE-38A907CEBF34}"/>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43424F3B-3DF7-8547-9AE5-9758C8142589}" type="datetime1">
              <a:rPr lang="en-US" smtClean="0"/>
              <a:t>4/25/25</a:t>
            </a:fld>
            <a:endParaRPr lang="en-US" dirty="0"/>
          </a:p>
        </p:txBody>
      </p:sp>
    </p:spTree>
    <p:extLst>
      <p:ext uri="{BB962C8B-B14F-4D97-AF65-F5344CB8AC3E}">
        <p14:creationId xmlns:p14="http://schemas.microsoft.com/office/powerpoint/2010/main" val="58585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1330036" y="2057401"/>
            <a:ext cx="4461165" cy="914399"/>
          </a:xfrm>
        </p:spPr>
        <p:txBody>
          <a:bodyPr tIns="91440" anchor="t" anchorCtr="0">
            <a:noAutofit/>
          </a:bodyPr>
          <a:lstStyle>
            <a:lvl1pPr marL="0" indent="0">
              <a:lnSpc>
                <a:spcPct val="100000"/>
              </a:lnSpc>
              <a:buNone/>
              <a:defRPr sz="1500" b="0" i="0">
                <a:solidFill>
                  <a:schemeClr val="tx2"/>
                </a:solidFill>
                <a:latin typeface="Avenir Book" panose="02000503020000020003" pitchFamily="2" charset="0"/>
                <a:cs typeface="Avenir Book" panose="02000503020000020003"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30" name="Text Placeholder 29"/>
          <p:cNvSpPr>
            <a:spLocks noGrp="1"/>
          </p:cNvSpPr>
          <p:nvPr>
            <p:ph type="body" sz="quarter" idx="11" hasCustomPrompt="1"/>
          </p:nvPr>
        </p:nvSpPr>
        <p:spPr>
          <a:xfrm>
            <a:off x="609601" y="2033954"/>
            <a:ext cx="720436" cy="937839"/>
          </a:xfrm>
        </p:spPr>
        <p:txBody>
          <a:bodyPr tIns="91440" anchor="t" anchorCtr="0">
            <a:noAutofit/>
          </a:bodyPr>
          <a:lstStyle>
            <a:lvl1pPr marL="0" indent="0" algn="l">
              <a:lnSpc>
                <a:spcPct val="85000"/>
              </a:lnSpc>
              <a:spcBef>
                <a:spcPts val="0"/>
              </a:spcBef>
              <a:spcAft>
                <a:spcPts val="0"/>
              </a:spcAft>
              <a:buFontTx/>
              <a:buNone/>
              <a:defRPr sz="4400">
                <a:solidFill>
                  <a:schemeClr val="accent1"/>
                </a:solidFill>
                <a:latin typeface="Avenir Book" panose="02000503020000020003" pitchFamily="2" charset="0"/>
                <a:cs typeface="Avenir Book" panose="02000503020000020003" pitchFamily="2" charset="0"/>
              </a:defRPr>
            </a:lvl1pPr>
          </a:lstStyle>
          <a:p>
            <a:pPr lvl="0"/>
            <a:r>
              <a:rPr lang="en-US" dirty="0"/>
              <a:t>##</a:t>
            </a:r>
          </a:p>
        </p:txBody>
      </p:sp>
      <p:sp>
        <p:nvSpPr>
          <p:cNvPr id="94" name="Text Placeholder 3"/>
          <p:cNvSpPr>
            <a:spLocks noGrp="1"/>
          </p:cNvSpPr>
          <p:nvPr>
            <p:ph type="body" sz="half" idx="29" hasCustomPrompt="1"/>
          </p:nvPr>
        </p:nvSpPr>
        <p:spPr>
          <a:xfrm>
            <a:off x="1330036" y="2971806"/>
            <a:ext cx="4461165" cy="914399"/>
          </a:xfrm>
        </p:spPr>
        <p:txBody>
          <a:bodyPr tIns="91440" anchor="t" anchorCtr="0">
            <a:noAutofit/>
          </a:bodyPr>
          <a:lstStyle>
            <a:lvl1pPr marL="0" indent="0">
              <a:lnSpc>
                <a:spcPct val="100000"/>
              </a:lnSpc>
              <a:buNone/>
              <a:defRPr sz="1500" b="0" i="0">
                <a:solidFill>
                  <a:schemeClr val="tx2"/>
                </a:solidFill>
                <a:latin typeface="Avenir Book" panose="02000503020000020003" pitchFamily="2" charset="0"/>
                <a:cs typeface="Avenir Book" panose="02000503020000020003"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95" name="Text Placeholder 29"/>
          <p:cNvSpPr>
            <a:spLocks noGrp="1"/>
          </p:cNvSpPr>
          <p:nvPr>
            <p:ph type="body" sz="quarter" idx="30" hasCustomPrompt="1"/>
          </p:nvPr>
        </p:nvSpPr>
        <p:spPr>
          <a:xfrm>
            <a:off x="609601" y="2948359"/>
            <a:ext cx="720436" cy="937839"/>
          </a:xfrm>
        </p:spPr>
        <p:txBody>
          <a:bodyPr tIns="91440" anchor="t" anchorCtr="0">
            <a:noAutofit/>
          </a:bodyPr>
          <a:lstStyle>
            <a:lvl1pPr marL="0" indent="0" algn="l">
              <a:lnSpc>
                <a:spcPct val="85000"/>
              </a:lnSpc>
              <a:spcBef>
                <a:spcPts val="0"/>
              </a:spcBef>
              <a:spcAft>
                <a:spcPts val="0"/>
              </a:spcAft>
              <a:buFontTx/>
              <a:buNone/>
              <a:defRPr sz="4400">
                <a:solidFill>
                  <a:schemeClr val="accent1"/>
                </a:solidFill>
                <a:latin typeface="Avenir Book" panose="02000503020000020003" pitchFamily="2" charset="0"/>
                <a:cs typeface="Avenir Book" panose="02000503020000020003" pitchFamily="2" charset="0"/>
              </a:defRPr>
            </a:lvl1pPr>
          </a:lstStyle>
          <a:p>
            <a:pPr lvl="0"/>
            <a:r>
              <a:rPr lang="en-US" dirty="0"/>
              <a:t>##</a:t>
            </a:r>
          </a:p>
        </p:txBody>
      </p:sp>
      <p:sp>
        <p:nvSpPr>
          <p:cNvPr id="96" name="Text Placeholder 3"/>
          <p:cNvSpPr>
            <a:spLocks noGrp="1"/>
          </p:cNvSpPr>
          <p:nvPr>
            <p:ph type="body" sz="half" idx="31" hasCustomPrompt="1"/>
          </p:nvPr>
        </p:nvSpPr>
        <p:spPr>
          <a:xfrm>
            <a:off x="1330036" y="3886211"/>
            <a:ext cx="4461165" cy="914399"/>
          </a:xfrm>
        </p:spPr>
        <p:txBody>
          <a:bodyPr tIns="91440" anchor="t" anchorCtr="0">
            <a:noAutofit/>
          </a:bodyPr>
          <a:lstStyle>
            <a:lvl1pPr marL="0" indent="0">
              <a:lnSpc>
                <a:spcPct val="100000"/>
              </a:lnSpc>
              <a:buNone/>
              <a:defRPr sz="1500" b="0" i="0">
                <a:solidFill>
                  <a:schemeClr val="tx2"/>
                </a:solidFill>
                <a:latin typeface="Avenir Book" panose="02000503020000020003" pitchFamily="2" charset="0"/>
                <a:cs typeface="Avenir Book" panose="02000503020000020003"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97" name="Text Placeholder 29"/>
          <p:cNvSpPr>
            <a:spLocks noGrp="1"/>
          </p:cNvSpPr>
          <p:nvPr>
            <p:ph type="body" sz="quarter" idx="32" hasCustomPrompt="1"/>
          </p:nvPr>
        </p:nvSpPr>
        <p:spPr>
          <a:xfrm>
            <a:off x="609601" y="3862764"/>
            <a:ext cx="720436" cy="937839"/>
          </a:xfrm>
        </p:spPr>
        <p:txBody>
          <a:bodyPr tIns="91440" anchor="t" anchorCtr="0">
            <a:noAutofit/>
          </a:bodyPr>
          <a:lstStyle>
            <a:lvl1pPr marL="0" indent="0" algn="l">
              <a:lnSpc>
                <a:spcPct val="85000"/>
              </a:lnSpc>
              <a:spcBef>
                <a:spcPts val="0"/>
              </a:spcBef>
              <a:spcAft>
                <a:spcPts val="0"/>
              </a:spcAft>
              <a:buFontTx/>
              <a:buNone/>
              <a:defRPr sz="4400">
                <a:solidFill>
                  <a:schemeClr val="accent1"/>
                </a:solidFill>
                <a:latin typeface="Avenir Book" panose="02000503020000020003" pitchFamily="2" charset="0"/>
                <a:cs typeface="Avenir Book" panose="02000503020000020003" pitchFamily="2" charset="0"/>
              </a:defRPr>
            </a:lvl1pPr>
          </a:lstStyle>
          <a:p>
            <a:pPr lvl="0"/>
            <a:r>
              <a:rPr lang="en-US" dirty="0"/>
              <a:t>##</a:t>
            </a:r>
          </a:p>
        </p:txBody>
      </p:sp>
      <p:sp>
        <p:nvSpPr>
          <p:cNvPr id="98" name="Text Placeholder 3"/>
          <p:cNvSpPr>
            <a:spLocks noGrp="1"/>
          </p:cNvSpPr>
          <p:nvPr>
            <p:ph type="body" sz="half" idx="33" hasCustomPrompt="1"/>
          </p:nvPr>
        </p:nvSpPr>
        <p:spPr>
          <a:xfrm>
            <a:off x="7121237" y="2057401"/>
            <a:ext cx="4461164" cy="914399"/>
          </a:xfrm>
        </p:spPr>
        <p:txBody>
          <a:bodyPr tIns="91440" anchor="t" anchorCtr="0">
            <a:noAutofit/>
          </a:bodyPr>
          <a:lstStyle>
            <a:lvl1pPr marL="0" indent="0">
              <a:lnSpc>
                <a:spcPct val="100000"/>
              </a:lnSpc>
              <a:buNone/>
              <a:defRPr sz="1500" b="0" i="0">
                <a:solidFill>
                  <a:schemeClr val="tx2"/>
                </a:solidFill>
                <a:latin typeface="Avenir Book" panose="02000503020000020003" pitchFamily="2" charset="0"/>
                <a:cs typeface="Avenir Book" panose="02000503020000020003"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99" name="Text Placeholder 29"/>
          <p:cNvSpPr>
            <a:spLocks noGrp="1"/>
          </p:cNvSpPr>
          <p:nvPr>
            <p:ph type="body" sz="quarter" idx="34" hasCustomPrompt="1"/>
          </p:nvPr>
        </p:nvSpPr>
        <p:spPr>
          <a:xfrm>
            <a:off x="6400801" y="2033954"/>
            <a:ext cx="720436" cy="937839"/>
          </a:xfrm>
        </p:spPr>
        <p:txBody>
          <a:bodyPr tIns="91440" anchor="t" anchorCtr="0">
            <a:noAutofit/>
          </a:bodyPr>
          <a:lstStyle>
            <a:lvl1pPr marL="0" indent="0" algn="l">
              <a:lnSpc>
                <a:spcPct val="85000"/>
              </a:lnSpc>
              <a:spcBef>
                <a:spcPts val="0"/>
              </a:spcBef>
              <a:spcAft>
                <a:spcPts val="0"/>
              </a:spcAft>
              <a:buFontTx/>
              <a:buNone/>
              <a:defRPr sz="4400">
                <a:solidFill>
                  <a:schemeClr val="accent1"/>
                </a:solidFill>
                <a:latin typeface="Avenir Book" panose="02000503020000020003" pitchFamily="2" charset="0"/>
                <a:cs typeface="Avenir Book" panose="02000503020000020003" pitchFamily="2" charset="0"/>
              </a:defRPr>
            </a:lvl1pPr>
          </a:lstStyle>
          <a:p>
            <a:pPr lvl="0"/>
            <a:r>
              <a:rPr lang="en-US" dirty="0"/>
              <a:t>##</a:t>
            </a:r>
          </a:p>
        </p:txBody>
      </p:sp>
      <p:sp>
        <p:nvSpPr>
          <p:cNvPr id="100" name="Text Placeholder 3"/>
          <p:cNvSpPr>
            <a:spLocks noGrp="1"/>
          </p:cNvSpPr>
          <p:nvPr>
            <p:ph type="body" sz="half" idx="35" hasCustomPrompt="1"/>
          </p:nvPr>
        </p:nvSpPr>
        <p:spPr>
          <a:xfrm>
            <a:off x="7121237" y="2971806"/>
            <a:ext cx="4461164" cy="914399"/>
          </a:xfrm>
        </p:spPr>
        <p:txBody>
          <a:bodyPr tIns="91440" anchor="t" anchorCtr="0">
            <a:noAutofit/>
          </a:bodyPr>
          <a:lstStyle>
            <a:lvl1pPr marL="0" indent="0">
              <a:lnSpc>
                <a:spcPct val="100000"/>
              </a:lnSpc>
              <a:buNone/>
              <a:defRPr sz="1500" b="0" i="0">
                <a:solidFill>
                  <a:schemeClr val="tx2"/>
                </a:solidFill>
                <a:latin typeface="Avenir Book" panose="02000503020000020003" pitchFamily="2" charset="0"/>
                <a:cs typeface="Avenir Book" panose="02000503020000020003"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101" name="Text Placeholder 29"/>
          <p:cNvSpPr>
            <a:spLocks noGrp="1"/>
          </p:cNvSpPr>
          <p:nvPr>
            <p:ph type="body" sz="quarter" idx="36" hasCustomPrompt="1"/>
          </p:nvPr>
        </p:nvSpPr>
        <p:spPr>
          <a:xfrm>
            <a:off x="6400801" y="2948359"/>
            <a:ext cx="720436" cy="937839"/>
          </a:xfrm>
        </p:spPr>
        <p:txBody>
          <a:bodyPr tIns="91440" anchor="t" anchorCtr="0">
            <a:noAutofit/>
          </a:bodyPr>
          <a:lstStyle>
            <a:lvl1pPr marL="0" indent="0" algn="l">
              <a:lnSpc>
                <a:spcPct val="85000"/>
              </a:lnSpc>
              <a:spcBef>
                <a:spcPts val="0"/>
              </a:spcBef>
              <a:spcAft>
                <a:spcPts val="0"/>
              </a:spcAft>
              <a:buFontTx/>
              <a:buNone/>
              <a:defRPr sz="4400">
                <a:solidFill>
                  <a:schemeClr val="accent1"/>
                </a:solidFill>
                <a:latin typeface="Avenir Book" panose="02000503020000020003" pitchFamily="2" charset="0"/>
                <a:cs typeface="Avenir Book" panose="02000503020000020003" pitchFamily="2" charset="0"/>
              </a:defRPr>
            </a:lvl1pPr>
          </a:lstStyle>
          <a:p>
            <a:pPr lvl="0"/>
            <a:r>
              <a:rPr lang="en-US" dirty="0"/>
              <a:t>##</a:t>
            </a:r>
          </a:p>
        </p:txBody>
      </p:sp>
      <p:sp>
        <p:nvSpPr>
          <p:cNvPr id="102" name="Text Placeholder 3"/>
          <p:cNvSpPr>
            <a:spLocks noGrp="1"/>
          </p:cNvSpPr>
          <p:nvPr>
            <p:ph type="body" sz="half" idx="37" hasCustomPrompt="1"/>
          </p:nvPr>
        </p:nvSpPr>
        <p:spPr>
          <a:xfrm>
            <a:off x="7121237" y="3886211"/>
            <a:ext cx="4461164" cy="914399"/>
          </a:xfrm>
        </p:spPr>
        <p:txBody>
          <a:bodyPr tIns="91440" anchor="t" anchorCtr="0">
            <a:noAutofit/>
          </a:bodyPr>
          <a:lstStyle>
            <a:lvl1pPr marL="0" indent="0">
              <a:lnSpc>
                <a:spcPct val="100000"/>
              </a:lnSpc>
              <a:buNone/>
              <a:defRPr sz="1500" b="0" i="0">
                <a:solidFill>
                  <a:schemeClr val="tx2"/>
                </a:solidFill>
                <a:latin typeface="Avenir Book" panose="02000503020000020003" pitchFamily="2" charset="0"/>
                <a:cs typeface="Avenir Book" panose="02000503020000020003"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section title</a:t>
            </a:r>
          </a:p>
        </p:txBody>
      </p:sp>
      <p:sp>
        <p:nvSpPr>
          <p:cNvPr id="103" name="Text Placeholder 29"/>
          <p:cNvSpPr>
            <a:spLocks noGrp="1"/>
          </p:cNvSpPr>
          <p:nvPr>
            <p:ph type="body" sz="quarter" idx="38" hasCustomPrompt="1"/>
          </p:nvPr>
        </p:nvSpPr>
        <p:spPr>
          <a:xfrm>
            <a:off x="6400801" y="3862764"/>
            <a:ext cx="720436" cy="937839"/>
          </a:xfrm>
        </p:spPr>
        <p:txBody>
          <a:bodyPr tIns="91440" anchor="t" anchorCtr="0">
            <a:noAutofit/>
          </a:bodyPr>
          <a:lstStyle>
            <a:lvl1pPr marL="0" indent="0" algn="l">
              <a:lnSpc>
                <a:spcPct val="85000"/>
              </a:lnSpc>
              <a:spcBef>
                <a:spcPts val="0"/>
              </a:spcBef>
              <a:spcAft>
                <a:spcPts val="0"/>
              </a:spcAft>
              <a:buFontTx/>
              <a:buNone/>
              <a:defRPr sz="4400">
                <a:solidFill>
                  <a:schemeClr val="accent1"/>
                </a:solidFill>
                <a:latin typeface="Avenir Book" panose="02000503020000020003" pitchFamily="2" charset="0"/>
                <a:cs typeface="Avenir Book" panose="02000503020000020003" pitchFamily="2" charset="0"/>
              </a:defRPr>
            </a:lvl1pPr>
          </a:lstStyle>
          <a:p>
            <a:pPr lvl="0"/>
            <a:r>
              <a:rPr lang="en-US" dirty="0"/>
              <a:t>##</a:t>
            </a:r>
          </a:p>
        </p:txBody>
      </p:sp>
      <p:sp>
        <p:nvSpPr>
          <p:cNvPr id="23" name="Footer Placeholder 3">
            <a:extLst>
              <a:ext uri="{FF2B5EF4-FFF2-40B4-BE49-F238E27FC236}">
                <a16:creationId xmlns:a16="http://schemas.microsoft.com/office/drawing/2014/main" id="{D6BC4850-01B7-6346-A35C-3E81731572DD}"/>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24" name="Slide Number Placeholder 4">
            <a:extLst>
              <a:ext uri="{FF2B5EF4-FFF2-40B4-BE49-F238E27FC236}">
                <a16:creationId xmlns:a16="http://schemas.microsoft.com/office/drawing/2014/main" id="{58D8C89E-4333-7C4E-BBA9-7E5194AC46A0}"/>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26" name="Date Placeholder 5">
            <a:extLst>
              <a:ext uri="{FF2B5EF4-FFF2-40B4-BE49-F238E27FC236}">
                <a16:creationId xmlns:a16="http://schemas.microsoft.com/office/drawing/2014/main" id="{27F2EDE5-7B6B-BF47-8C10-D0ED407C6AC9}"/>
              </a:ext>
            </a:extLst>
          </p:cNvPr>
          <p:cNvSpPr>
            <a:spLocks noGrp="1"/>
          </p:cNvSpPr>
          <p:nvPr>
            <p:ph type="dt" sz="half" idx="39"/>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4A3EE1AE-14B3-9143-BEC0-C71FE9084F20}" type="datetime1">
              <a:rPr lang="en-US" smtClean="0"/>
              <a:t>4/25/25</a:t>
            </a:fld>
            <a:endParaRPr lang="en-US" dirty="0"/>
          </a:p>
        </p:txBody>
      </p:sp>
      <p:sp>
        <p:nvSpPr>
          <p:cNvPr id="27" name="Text Placeholder 2">
            <a:extLst>
              <a:ext uri="{FF2B5EF4-FFF2-40B4-BE49-F238E27FC236}">
                <a16:creationId xmlns:a16="http://schemas.microsoft.com/office/drawing/2014/main" id="{EDC1C794-3A60-4541-9277-D341B01A4145}"/>
              </a:ext>
            </a:extLst>
          </p:cNvPr>
          <p:cNvSpPr>
            <a:spLocks noGrp="1"/>
          </p:cNvSpPr>
          <p:nvPr>
            <p:ph type="body" idx="28" hasCustomPrompt="1"/>
          </p:nvPr>
        </p:nvSpPr>
        <p:spPr>
          <a:xfrm>
            <a:off x="609600" y="342900"/>
            <a:ext cx="10972800" cy="260063"/>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85051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5" name="Content Placeholder 13"/>
          <p:cNvSpPr>
            <a:spLocks noGrp="1"/>
          </p:cNvSpPr>
          <p:nvPr>
            <p:ph sz="quarter" idx="15" hasCustomPrompt="1"/>
          </p:nvPr>
        </p:nvSpPr>
        <p:spPr>
          <a:xfrm>
            <a:off x="609600" y="1828490"/>
            <a:ext cx="5181600" cy="413710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35" name="Content Placeholder 13"/>
          <p:cNvSpPr>
            <a:spLocks noGrp="1"/>
          </p:cNvSpPr>
          <p:nvPr>
            <p:ph sz="quarter" idx="16" hasCustomPrompt="1"/>
          </p:nvPr>
        </p:nvSpPr>
        <p:spPr>
          <a:xfrm>
            <a:off x="6400799" y="1828490"/>
            <a:ext cx="5181599" cy="413710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12" name="Footer Placeholder 3">
            <a:extLst>
              <a:ext uri="{FF2B5EF4-FFF2-40B4-BE49-F238E27FC236}">
                <a16:creationId xmlns:a16="http://schemas.microsoft.com/office/drawing/2014/main" id="{6C7AB928-389C-7E47-A783-6AC492C78D6D}"/>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3" name="Slide Number Placeholder 4">
            <a:extLst>
              <a:ext uri="{FF2B5EF4-FFF2-40B4-BE49-F238E27FC236}">
                <a16:creationId xmlns:a16="http://schemas.microsoft.com/office/drawing/2014/main" id="{55ED1D3F-39C7-E84A-AB18-618C1B9B95F3}"/>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4" name="Date Placeholder 5">
            <a:extLst>
              <a:ext uri="{FF2B5EF4-FFF2-40B4-BE49-F238E27FC236}">
                <a16:creationId xmlns:a16="http://schemas.microsoft.com/office/drawing/2014/main" id="{ED03E2A5-2C6B-844C-AB48-52DDBBC37D8B}"/>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9FC9A2C7-EE12-9C44-85C8-58BCF8346F3C}" type="datetime1">
              <a:rPr lang="en-US" smtClean="0"/>
              <a:t>4/25/25</a:t>
            </a:fld>
            <a:endParaRPr lang="en-US" dirty="0"/>
          </a:p>
        </p:txBody>
      </p:sp>
      <p:sp>
        <p:nvSpPr>
          <p:cNvPr id="16" name="Text Placeholder 2">
            <a:extLst>
              <a:ext uri="{FF2B5EF4-FFF2-40B4-BE49-F238E27FC236}">
                <a16:creationId xmlns:a16="http://schemas.microsoft.com/office/drawing/2014/main" id="{223C90E0-3709-1E43-BD9E-CDB482CE4FC8}"/>
              </a:ext>
            </a:extLst>
          </p:cNvPr>
          <p:cNvSpPr>
            <a:spLocks noGrp="1"/>
          </p:cNvSpPr>
          <p:nvPr>
            <p:ph type="body" idx="28" hasCustomPrompt="1"/>
          </p:nvPr>
        </p:nvSpPr>
        <p:spPr>
          <a:xfrm>
            <a:off x="609600" y="342900"/>
            <a:ext cx="10972800" cy="245615"/>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itle 1">
            <a:extLst>
              <a:ext uri="{FF2B5EF4-FFF2-40B4-BE49-F238E27FC236}">
                <a16:creationId xmlns:a16="http://schemas.microsoft.com/office/drawing/2014/main" id="{11F992B5-B488-0A4B-8968-EE28435501EB}"/>
              </a:ext>
            </a:extLst>
          </p:cNvPr>
          <p:cNvSpPr>
            <a:spLocks noGrp="1"/>
          </p:cNvSpPr>
          <p:nvPr>
            <p:ph type="title"/>
          </p:nvPr>
        </p:nvSpPr>
        <p:spPr>
          <a:xfrm>
            <a:off x="609600" y="588515"/>
            <a:ext cx="10972800" cy="844665"/>
          </a:xfrm>
        </p:spPr>
        <p:txBody>
          <a:bodyPr/>
          <a:lstStyle/>
          <a:p>
            <a:r>
              <a:rPr lang="en-US"/>
              <a:t>Click to edit Master title style</a:t>
            </a:r>
            <a:endParaRPr lang="en-US" dirty="0"/>
          </a:p>
        </p:txBody>
      </p:sp>
    </p:spTree>
    <p:extLst>
      <p:ext uri="{BB962C8B-B14F-4D97-AF65-F5344CB8AC3E}">
        <p14:creationId xmlns:p14="http://schemas.microsoft.com/office/powerpoint/2010/main" val="1328533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38" name="Content Placeholder 37"/>
          <p:cNvSpPr>
            <a:spLocks noGrp="1"/>
          </p:cNvSpPr>
          <p:nvPr>
            <p:ph sz="quarter" idx="15" hasCustomPrompt="1"/>
          </p:nvPr>
        </p:nvSpPr>
        <p:spPr>
          <a:xfrm>
            <a:off x="609600" y="1827665"/>
            <a:ext cx="7534656" cy="3925554"/>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40" name="Content Placeholder 37"/>
          <p:cNvSpPr>
            <a:spLocks noGrp="1"/>
          </p:cNvSpPr>
          <p:nvPr>
            <p:ph sz="quarter" idx="17" hasCustomPrompt="1"/>
          </p:nvPr>
        </p:nvSpPr>
        <p:spPr>
          <a:xfrm>
            <a:off x="8601694" y="1827665"/>
            <a:ext cx="2971800" cy="3925554"/>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11" name="Footer Placeholder 3">
            <a:extLst>
              <a:ext uri="{FF2B5EF4-FFF2-40B4-BE49-F238E27FC236}">
                <a16:creationId xmlns:a16="http://schemas.microsoft.com/office/drawing/2014/main" id="{5D90B736-8174-5349-8957-E78A9DFFC19E}"/>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2" name="Slide Number Placeholder 4">
            <a:extLst>
              <a:ext uri="{FF2B5EF4-FFF2-40B4-BE49-F238E27FC236}">
                <a16:creationId xmlns:a16="http://schemas.microsoft.com/office/drawing/2014/main" id="{F769EA5D-A1A0-B64E-97DB-D6A9D86EB94D}"/>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3" name="Date Placeholder 5">
            <a:extLst>
              <a:ext uri="{FF2B5EF4-FFF2-40B4-BE49-F238E27FC236}">
                <a16:creationId xmlns:a16="http://schemas.microsoft.com/office/drawing/2014/main" id="{A18CB2B9-940D-3049-ACA7-0B5858973D83}"/>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57F36C1F-E33D-E341-ABB3-186A8965138F}" type="datetime1">
              <a:rPr lang="en-US" smtClean="0"/>
              <a:t>4/25/25</a:t>
            </a:fld>
            <a:endParaRPr lang="en-US" dirty="0"/>
          </a:p>
        </p:txBody>
      </p:sp>
      <p:sp>
        <p:nvSpPr>
          <p:cNvPr id="14" name="Text Placeholder 2">
            <a:extLst>
              <a:ext uri="{FF2B5EF4-FFF2-40B4-BE49-F238E27FC236}">
                <a16:creationId xmlns:a16="http://schemas.microsoft.com/office/drawing/2014/main" id="{44D1F8A4-D205-DD43-95AE-CEAFA69040D6}"/>
              </a:ext>
            </a:extLst>
          </p:cNvPr>
          <p:cNvSpPr>
            <a:spLocks noGrp="1"/>
          </p:cNvSpPr>
          <p:nvPr>
            <p:ph type="body" idx="28" hasCustomPrompt="1"/>
          </p:nvPr>
        </p:nvSpPr>
        <p:spPr>
          <a:xfrm>
            <a:off x="609600" y="342900"/>
            <a:ext cx="10963894" cy="245615"/>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1">
            <a:extLst>
              <a:ext uri="{FF2B5EF4-FFF2-40B4-BE49-F238E27FC236}">
                <a16:creationId xmlns:a16="http://schemas.microsoft.com/office/drawing/2014/main" id="{3B4FDD31-C2A2-7A49-8570-B7730D12FC4F}"/>
              </a:ext>
            </a:extLst>
          </p:cNvPr>
          <p:cNvSpPr>
            <a:spLocks noGrp="1"/>
          </p:cNvSpPr>
          <p:nvPr>
            <p:ph type="title"/>
          </p:nvPr>
        </p:nvSpPr>
        <p:spPr>
          <a:xfrm>
            <a:off x="609600" y="588515"/>
            <a:ext cx="10963894" cy="844665"/>
          </a:xfrm>
        </p:spPr>
        <p:txBody>
          <a:bodyPr/>
          <a:lstStyle/>
          <a:p>
            <a:r>
              <a:rPr lang="en-US"/>
              <a:t>Click to edit Master title style</a:t>
            </a:r>
            <a:endParaRPr lang="en-US" dirty="0"/>
          </a:p>
        </p:txBody>
      </p:sp>
    </p:spTree>
    <p:extLst>
      <p:ext uri="{BB962C8B-B14F-4D97-AF65-F5344CB8AC3E}">
        <p14:creationId xmlns:p14="http://schemas.microsoft.com/office/powerpoint/2010/main" val="325609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1">
    <p:spTree>
      <p:nvGrpSpPr>
        <p:cNvPr id="1" name=""/>
        <p:cNvGrpSpPr/>
        <p:nvPr/>
      </p:nvGrpSpPr>
      <p:grpSpPr>
        <a:xfrm>
          <a:off x="0" y="0"/>
          <a:ext cx="0" cy="0"/>
          <a:chOff x="0" y="0"/>
          <a:chExt cx="0" cy="0"/>
        </a:xfrm>
      </p:grpSpPr>
      <p:sp>
        <p:nvSpPr>
          <p:cNvPr id="38" name="Content Placeholder 37"/>
          <p:cNvSpPr>
            <a:spLocks noGrp="1"/>
          </p:cNvSpPr>
          <p:nvPr>
            <p:ph sz="quarter" idx="15" hasCustomPrompt="1"/>
          </p:nvPr>
        </p:nvSpPr>
        <p:spPr>
          <a:xfrm>
            <a:off x="609599" y="1853890"/>
            <a:ext cx="7536874" cy="4081347"/>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40" name="Content Placeholder 37"/>
          <p:cNvSpPr>
            <a:spLocks noGrp="1"/>
          </p:cNvSpPr>
          <p:nvPr>
            <p:ph sz="quarter" idx="17"/>
          </p:nvPr>
        </p:nvSpPr>
        <p:spPr>
          <a:xfrm>
            <a:off x="8609609" y="1853890"/>
            <a:ext cx="2969631" cy="4081347"/>
          </a:xfrm>
          <a:solidFill>
            <a:schemeClr val="bg1">
              <a:lumMod val="85000"/>
            </a:schemeClr>
          </a:solidFill>
        </p:spPr>
        <p:txBody>
          <a:bodyPr lIns="91440" tIns="91440" rIns="91440" bIns="91440"/>
          <a:lstStyle>
            <a:lvl1pPr>
              <a:buNone/>
              <a:defRPr>
                <a:solidFill>
                  <a:schemeClr val="accent1"/>
                </a:solidFill>
              </a:defRPr>
            </a:lvl1pPr>
          </a:lstStyle>
          <a:p>
            <a:pPr lvl="0"/>
            <a:r>
              <a:rPr lang="en-US"/>
              <a:t>Click to edit Master text styles</a:t>
            </a:r>
          </a:p>
        </p:txBody>
      </p:sp>
      <p:sp>
        <p:nvSpPr>
          <p:cNvPr id="14" name="Footer Placeholder 3">
            <a:extLst>
              <a:ext uri="{FF2B5EF4-FFF2-40B4-BE49-F238E27FC236}">
                <a16:creationId xmlns:a16="http://schemas.microsoft.com/office/drawing/2014/main" id="{191F2294-F9D4-0B44-BF45-91EBC7A806BD}"/>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5" name="Slide Number Placeholder 4">
            <a:extLst>
              <a:ext uri="{FF2B5EF4-FFF2-40B4-BE49-F238E27FC236}">
                <a16:creationId xmlns:a16="http://schemas.microsoft.com/office/drawing/2014/main" id="{B564966B-F769-4C48-95AE-2E523A074AA2}"/>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6" name="Date Placeholder 5">
            <a:extLst>
              <a:ext uri="{FF2B5EF4-FFF2-40B4-BE49-F238E27FC236}">
                <a16:creationId xmlns:a16="http://schemas.microsoft.com/office/drawing/2014/main" id="{095064A5-71FB-DA45-8E19-B13671EC4765}"/>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1095BA77-A52B-BC4F-83E8-E225441B36D9}" type="datetime1">
              <a:rPr lang="en-US" smtClean="0"/>
              <a:t>4/25/25</a:t>
            </a:fld>
            <a:endParaRPr lang="en-US" dirty="0"/>
          </a:p>
        </p:txBody>
      </p:sp>
      <p:sp>
        <p:nvSpPr>
          <p:cNvPr id="17" name="Text Placeholder 2">
            <a:extLst>
              <a:ext uri="{FF2B5EF4-FFF2-40B4-BE49-F238E27FC236}">
                <a16:creationId xmlns:a16="http://schemas.microsoft.com/office/drawing/2014/main" id="{C93CB7E5-83E7-0248-9CCD-B341207E3792}"/>
              </a:ext>
            </a:extLst>
          </p:cNvPr>
          <p:cNvSpPr>
            <a:spLocks noGrp="1"/>
          </p:cNvSpPr>
          <p:nvPr>
            <p:ph type="body" idx="28" hasCustomPrompt="1"/>
          </p:nvPr>
        </p:nvSpPr>
        <p:spPr>
          <a:xfrm>
            <a:off x="609600" y="342900"/>
            <a:ext cx="10972800" cy="245615"/>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Title 1">
            <a:extLst>
              <a:ext uri="{FF2B5EF4-FFF2-40B4-BE49-F238E27FC236}">
                <a16:creationId xmlns:a16="http://schemas.microsoft.com/office/drawing/2014/main" id="{38E182B4-49F9-A94B-A5EF-2A20DA873004}"/>
              </a:ext>
            </a:extLst>
          </p:cNvPr>
          <p:cNvSpPr>
            <a:spLocks noGrp="1"/>
          </p:cNvSpPr>
          <p:nvPr>
            <p:ph type="title"/>
          </p:nvPr>
        </p:nvSpPr>
        <p:spPr>
          <a:xfrm>
            <a:off x="609600" y="588515"/>
            <a:ext cx="10972800" cy="844665"/>
          </a:xfrm>
        </p:spPr>
        <p:txBody>
          <a:bodyPr/>
          <a:lstStyle/>
          <a:p>
            <a:r>
              <a:rPr lang="en-US"/>
              <a:t>Click to edit Master title style</a:t>
            </a:r>
            <a:endParaRPr lang="en-US" dirty="0"/>
          </a:p>
        </p:txBody>
      </p:sp>
    </p:spTree>
    <p:extLst>
      <p:ext uri="{BB962C8B-B14F-4D97-AF65-F5344CB8AC3E}">
        <p14:creationId xmlns:p14="http://schemas.microsoft.com/office/powerpoint/2010/main" val="277352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8" name="Content Placeholder 37"/>
          <p:cNvSpPr>
            <a:spLocks noGrp="1"/>
          </p:cNvSpPr>
          <p:nvPr>
            <p:ph sz="quarter" idx="15" hasCustomPrompt="1"/>
          </p:nvPr>
        </p:nvSpPr>
        <p:spPr>
          <a:xfrm>
            <a:off x="609600" y="1830039"/>
            <a:ext cx="2971800" cy="4215161"/>
          </a:xfrm>
        </p:spPr>
        <p:txBody>
          <a:bodyPr/>
          <a:lstStyle>
            <a:lvl1pPr marL="11113" indent="0">
              <a:buNone/>
              <a:tabLst/>
              <a:defRPr sz="1800" b="0" i="0">
                <a:latin typeface="Avenir Book" panose="02000503020000020003" pitchFamily="2" charset="0"/>
              </a:defRPr>
            </a:lvl1pPr>
          </a:lstStyle>
          <a:p>
            <a:pPr lvl="0"/>
            <a:r>
              <a:rPr lang="en-US" dirty="0"/>
              <a:t>click to edit master text styles</a:t>
            </a:r>
          </a:p>
        </p:txBody>
      </p:sp>
      <p:sp>
        <p:nvSpPr>
          <p:cNvPr id="40" name="Content Placeholder 37"/>
          <p:cNvSpPr>
            <a:spLocks noGrp="1"/>
          </p:cNvSpPr>
          <p:nvPr>
            <p:ph sz="quarter" idx="17" hasCustomPrompt="1"/>
          </p:nvPr>
        </p:nvSpPr>
        <p:spPr>
          <a:xfrm>
            <a:off x="4047744" y="1830038"/>
            <a:ext cx="7534656" cy="4215161"/>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11" name="Footer Placeholder 3">
            <a:extLst>
              <a:ext uri="{FF2B5EF4-FFF2-40B4-BE49-F238E27FC236}">
                <a16:creationId xmlns:a16="http://schemas.microsoft.com/office/drawing/2014/main" id="{49EB1C28-CD27-0941-80E6-2B1D0CE624E8}"/>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2" name="Slide Number Placeholder 4">
            <a:extLst>
              <a:ext uri="{FF2B5EF4-FFF2-40B4-BE49-F238E27FC236}">
                <a16:creationId xmlns:a16="http://schemas.microsoft.com/office/drawing/2014/main" id="{F8631DA2-8999-EB4B-B27D-8A5DD4C7CD85}"/>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3" name="Date Placeholder 5">
            <a:extLst>
              <a:ext uri="{FF2B5EF4-FFF2-40B4-BE49-F238E27FC236}">
                <a16:creationId xmlns:a16="http://schemas.microsoft.com/office/drawing/2014/main" id="{EC095938-B86D-FD4F-9295-116618628ABE}"/>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3D04CB9C-5CDE-E546-862B-DD09728ECFA9}" type="datetime1">
              <a:rPr lang="en-US" smtClean="0"/>
              <a:t>4/25/25</a:t>
            </a:fld>
            <a:endParaRPr lang="en-US" dirty="0"/>
          </a:p>
        </p:txBody>
      </p:sp>
      <p:sp>
        <p:nvSpPr>
          <p:cNvPr id="14" name="Text Placeholder 2">
            <a:extLst>
              <a:ext uri="{FF2B5EF4-FFF2-40B4-BE49-F238E27FC236}">
                <a16:creationId xmlns:a16="http://schemas.microsoft.com/office/drawing/2014/main" id="{1AC083AB-3EB0-424A-8BF6-3DDC3C9DE07B}"/>
              </a:ext>
            </a:extLst>
          </p:cNvPr>
          <p:cNvSpPr>
            <a:spLocks noGrp="1"/>
          </p:cNvSpPr>
          <p:nvPr>
            <p:ph type="body" idx="28" hasCustomPrompt="1"/>
          </p:nvPr>
        </p:nvSpPr>
        <p:spPr>
          <a:xfrm>
            <a:off x="609600" y="342900"/>
            <a:ext cx="10972800" cy="245615"/>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itle 1">
            <a:extLst>
              <a:ext uri="{FF2B5EF4-FFF2-40B4-BE49-F238E27FC236}">
                <a16:creationId xmlns:a16="http://schemas.microsoft.com/office/drawing/2014/main" id="{B2D7C0C2-D70B-8049-A112-31162452FF74}"/>
              </a:ext>
            </a:extLst>
          </p:cNvPr>
          <p:cNvSpPr>
            <a:spLocks noGrp="1"/>
          </p:cNvSpPr>
          <p:nvPr>
            <p:ph type="title"/>
          </p:nvPr>
        </p:nvSpPr>
        <p:spPr>
          <a:xfrm>
            <a:off x="609600" y="588515"/>
            <a:ext cx="10972800" cy="844665"/>
          </a:xfrm>
        </p:spPr>
        <p:txBody>
          <a:bodyPr/>
          <a:lstStyle/>
          <a:p>
            <a:r>
              <a:rPr lang="en-US"/>
              <a:t>Click to edit Master title style</a:t>
            </a:r>
            <a:endParaRPr lang="en-US" dirty="0"/>
          </a:p>
        </p:txBody>
      </p:sp>
    </p:spTree>
    <p:extLst>
      <p:ext uri="{BB962C8B-B14F-4D97-AF65-F5344CB8AC3E}">
        <p14:creationId xmlns:p14="http://schemas.microsoft.com/office/powerpoint/2010/main" val="2751754173"/>
      </p:ext>
    </p:extLst>
  </p:cSld>
  <p:clrMapOvr>
    <a:masterClrMapping/>
  </p:clrMapOvr>
  <p:extLst>
    <p:ext uri="{DCECCB84-F9BA-43D5-87BE-67443E8EF086}">
      <p15:sldGuideLst xmlns:p15="http://schemas.microsoft.com/office/powerpoint/2012/main">
        <p15:guide id="1" orient="horz" pos="216"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8" name="Content Placeholder 37"/>
          <p:cNvSpPr>
            <a:spLocks noGrp="1"/>
          </p:cNvSpPr>
          <p:nvPr>
            <p:ph sz="quarter" idx="15" hasCustomPrompt="1"/>
          </p:nvPr>
        </p:nvSpPr>
        <p:spPr>
          <a:xfrm>
            <a:off x="639288" y="1820437"/>
            <a:ext cx="3200400" cy="424861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39" name="Content Placeholder 37"/>
          <p:cNvSpPr>
            <a:spLocks noGrp="1"/>
          </p:cNvSpPr>
          <p:nvPr>
            <p:ph sz="quarter" idx="16" hasCustomPrompt="1"/>
          </p:nvPr>
        </p:nvSpPr>
        <p:spPr>
          <a:xfrm>
            <a:off x="4495800" y="1833071"/>
            <a:ext cx="3200400" cy="424861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40" name="Content Placeholder 37"/>
          <p:cNvSpPr>
            <a:spLocks noGrp="1"/>
          </p:cNvSpPr>
          <p:nvPr>
            <p:ph sz="quarter" idx="17" hasCustomPrompt="1"/>
          </p:nvPr>
        </p:nvSpPr>
        <p:spPr>
          <a:xfrm>
            <a:off x="8382000" y="1848447"/>
            <a:ext cx="3200400" cy="424861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12" name="Footer Placeholder 3">
            <a:extLst>
              <a:ext uri="{FF2B5EF4-FFF2-40B4-BE49-F238E27FC236}">
                <a16:creationId xmlns:a16="http://schemas.microsoft.com/office/drawing/2014/main" id="{DFEBB4AA-7B78-9C43-B651-7E1971D11840}"/>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3" name="Slide Number Placeholder 4">
            <a:extLst>
              <a:ext uri="{FF2B5EF4-FFF2-40B4-BE49-F238E27FC236}">
                <a16:creationId xmlns:a16="http://schemas.microsoft.com/office/drawing/2014/main" id="{5BB5632C-B50F-EA4B-B9FA-2DFAFF349F73}"/>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4" name="Date Placeholder 5">
            <a:extLst>
              <a:ext uri="{FF2B5EF4-FFF2-40B4-BE49-F238E27FC236}">
                <a16:creationId xmlns:a16="http://schemas.microsoft.com/office/drawing/2014/main" id="{E26F2767-AC05-474D-A07C-D6374EED3371}"/>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94AC9530-30F8-594F-9F5C-9BECB08359CD}" type="datetime1">
              <a:rPr lang="en-US" smtClean="0"/>
              <a:t>4/25/25</a:t>
            </a:fld>
            <a:endParaRPr lang="en-US" dirty="0"/>
          </a:p>
        </p:txBody>
      </p:sp>
      <p:sp>
        <p:nvSpPr>
          <p:cNvPr id="15" name="Text Placeholder 2">
            <a:extLst>
              <a:ext uri="{FF2B5EF4-FFF2-40B4-BE49-F238E27FC236}">
                <a16:creationId xmlns:a16="http://schemas.microsoft.com/office/drawing/2014/main" id="{4ACDCF9A-3AC7-DD4B-A92D-6BDB824A5E10}"/>
              </a:ext>
            </a:extLst>
          </p:cNvPr>
          <p:cNvSpPr>
            <a:spLocks noGrp="1"/>
          </p:cNvSpPr>
          <p:nvPr>
            <p:ph type="body" idx="28" hasCustomPrompt="1"/>
          </p:nvPr>
        </p:nvSpPr>
        <p:spPr>
          <a:xfrm>
            <a:off x="609600" y="342900"/>
            <a:ext cx="10972800" cy="245615"/>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itle 1">
            <a:extLst>
              <a:ext uri="{FF2B5EF4-FFF2-40B4-BE49-F238E27FC236}">
                <a16:creationId xmlns:a16="http://schemas.microsoft.com/office/drawing/2014/main" id="{95476842-F58C-3A4D-B034-C034F4A41190}"/>
              </a:ext>
            </a:extLst>
          </p:cNvPr>
          <p:cNvSpPr>
            <a:spLocks noGrp="1"/>
          </p:cNvSpPr>
          <p:nvPr>
            <p:ph type="title"/>
          </p:nvPr>
        </p:nvSpPr>
        <p:spPr>
          <a:xfrm>
            <a:off x="609600" y="588515"/>
            <a:ext cx="10972800" cy="844665"/>
          </a:xfrm>
        </p:spPr>
        <p:txBody>
          <a:bodyPr/>
          <a:lstStyle/>
          <a:p>
            <a:r>
              <a:rPr lang="en-US"/>
              <a:t>Click to edit Master title style</a:t>
            </a:r>
            <a:endParaRPr lang="en-US" dirty="0"/>
          </a:p>
        </p:txBody>
      </p:sp>
    </p:spTree>
    <p:extLst>
      <p:ext uri="{BB962C8B-B14F-4D97-AF65-F5344CB8AC3E}">
        <p14:creationId xmlns:p14="http://schemas.microsoft.com/office/powerpoint/2010/main" val="1502876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3">
    <p:spTree>
      <p:nvGrpSpPr>
        <p:cNvPr id="1" name=""/>
        <p:cNvGrpSpPr/>
        <p:nvPr/>
      </p:nvGrpSpPr>
      <p:grpSpPr>
        <a:xfrm>
          <a:off x="0" y="0"/>
          <a:ext cx="0" cy="0"/>
          <a:chOff x="0" y="0"/>
          <a:chExt cx="0" cy="0"/>
        </a:xfrm>
      </p:grpSpPr>
      <p:sp>
        <p:nvSpPr>
          <p:cNvPr id="38" name="Content Placeholder 37"/>
          <p:cNvSpPr>
            <a:spLocks noGrp="1"/>
          </p:cNvSpPr>
          <p:nvPr>
            <p:ph sz="quarter" idx="15" hasCustomPrompt="1"/>
          </p:nvPr>
        </p:nvSpPr>
        <p:spPr>
          <a:xfrm>
            <a:off x="639288" y="1820437"/>
            <a:ext cx="3200400" cy="424861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39" name="Content Placeholder 37"/>
          <p:cNvSpPr>
            <a:spLocks noGrp="1"/>
          </p:cNvSpPr>
          <p:nvPr>
            <p:ph sz="quarter" idx="16" hasCustomPrompt="1"/>
          </p:nvPr>
        </p:nvSpPr>
        <p:spPr>
          <a:xfrm>
            <a:off x="4495800" y="1833071"/>
            <a:ext cx="3200400" cy="424861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40" name="Content Placeholder 37"/>
          <p:cNvSpPr>
            <a:spLocks noGrp="1"/>
          </p:cNvSpPr>
          <p:nvPr>
            <p:ph sz="quarter" idx="17" hasCustomPrompt="1"/>
          </p:nvPr>
        </p:nvSpPr>
        <p:spPr>
          <a:xfrm>
            <a:off x="8382000" y="1848447"/>
            <a:ext cx="3200400" cy="4248613"/>
          </a:xfrm>
        </p:spPr>
        <p:txBody>
          <a:bodyPr/>
          <a:lstStyle>
            <a:lvl3pPr marL="695325" indent="0">
              <a:tabLst/>
              <a:defRPr/>
            </a:lvl3pPr>
          </a:lstStyle>
          <a:p>
            <a:pPr lvl="0"/>
            <a:r>
              <a:rPr lang="en-US" dirty="0"/>
              <a:t>click to edit master text styles</a:t>
            </a:r>
          </a:p>
          <a:p>
            <a:pPr lvl="1"/>
            <a:r>
              <a:rPr lang="en-US" dirty="0"/>
              <a:t>second level</a:t>
            </a:r>
          </a:p>
          <a:p>
            <a:pPr lvl="2"/>
            <a:r>
              <a:rPr lang="en-US" dirty="0"/>
              <a:t>third level</a:t>
            </a:r>
          </a:p>
        </p:txBody>
      </p:sp>
      <p:sp>
        <p:nvSpPr>
          <p:cNvPr id="12" name="Footer Placeholder 3">
            <a:extLst>
              <a:ext uri="{FF2B5EF4-FFF2-40B4-BE49-F238E27FC236}">
                <a16:creationId xmlns:a16="http://schemas.microsoft.com/office/drawing/2014/main" id="{DFEBB4AA-7B78-9C43-B651-7E1971D11840}"/>
              </a:ext>
            </a:extLst>
          </p:cNvPr>
          <p:cNvSpPr>
            <a:spLocks noGrp="1"/>
          </p:cNvSpPr>
          <p:nvPr>
            <p:ph type="ftr" sz="quarter" idx="3"/>
          </p:nvPr>
        </p:nvSpPr>
        <p:spPr>
          <a:xfrm>
            <a:off x="1330036" y="6512327"/>
            <a:ext cx="4114800" cy="213360"/>
          </a:xfrm>
          <a:prstGeom prst="rect">
            <a:avLst/>
          </a:prstGeom>
        </p:spPr>
        <p:txBody>
          <a:bodyPr vert="horz" lIns="91440" tIns="45720" rIns="9144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13" name="Slide Number Placeholder 4">
            <a:extLst>
              <a:ext uri="{FF2B5EF4-FFF2-40B4-BE49-F238E27FC236}">
                <a16:creationId xmlns:a16="http://schemas.microsoft.com/office/drawing/2014/main" id="{5BB5632C-B50F-EA4B-B9FA-2DFAFF349F73}"/>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dirty="0"/>
          </a:p>
        </p:txBody>
      </p:sp>
      <p:sp>
        <p:nvSpPr>
          <p:cNvPr id="14" name="Date Placeholder 5">
            <a:extLst>
              <a:ext uri="{FF2B5EF4-FFF2-40B4-BE49-F238E27FC236}">
                <a16:creationId xmlns:a16="http://schemas.microsoft.com/office/drawing/2014/main" id="{E26F2767-AC05-474D-A07C-D6374EED3371}"/>
              </a:ext>
            </a:extLst>
          </p:cNvPr>
          <p:cNvSpPr>
            <a:spLocks noGrp="1"/>
          </p:cNvSpPr>
          <p:nvPr>
            <p:ph type="dt" sz="half" idx="2"/>
          </p:nvPr>
        </p:nvSpPr>
        <p:spPr>
          <a:xfrm>
            <a:off x="609600" y="6512327"/>
            <a:ext cx="720436" cy="21336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3E65E94E-BC56-9E43-9ADB-2B0296CCCB23}" type="datetime1">
              <a:rPr lang="en-US" smtClean="0"/>
              <a:t>4/25/25</a:t>
            </a:fld>
            <a:endParaRPr lang="en-US" dirty="0"/>
          </a:p>
        </p:txBody>
      </p:sp>
      <p:sp>
        <p:nvSpPr>
          <p:cNvPr id="15" name="Text Placeholder 2">
            <a:extLst>
              <a:ext uri="{FF2B5EF4-FFF2-40B4-BE49-F238E27FC236}">
                <a16:creationId xmlns:a16="http://schemas.microsoft.com/office/drawing/2014/main" id="{4ACDCF9A-3AC7-DD4B-A92D-6BDB824A5E10}"/>
              </a:ext>
            </a:extLst>
          </p:cNvPr>
          <p:cNvSpPr>
            <a:spLocks noGrp="1"/>
          </p:cNvSpPr>
          <p:nvPr>
            <p:ph type="body" idx="28" hasCustomPrompt="1"/>
          </p:nvPr>
        </p:nvSpPr>
        <p:spPr>
          <a:xfrm>
            <a:off x="609600" y="342900"/>
            <a:ext cx="10972800" cy="245615"/>
          </a:xfrm>
        </p:spPr>
        <p:txBody>
          <a:bodyPr anchor="t"/>
          <a:lstStyle>
            <a:lvl1pPr marL="0" indent="0">
              <a:lnSpc>
                <a:spcPct val="100000"/>
              </a:lnSpc>
              <a:spcBef>
                <a:spcPts val="0"/>
              </a:spcBef>
              <a:spcAft>
                <a:spcPts val="0"/>
              </a:spcAft>
              <a:buNone/>
              <a:defRPr sz="1400" b="0" i="0">
                <a:solidFill>
                  <a:schemeClr val="accent3"/>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itle 1">
            <a:extLst>
              <a:ext uri="{FF2B5EF4-FFF2-40B4-BE49-F238E27FC236}">
                <a16:creationId xmlns:a16="http://schemas.microsoft.com/office/drawing/2014/main" id="{95476842-F58C-3A4D-B034-C034F4A41190}"/>
              </a:ext>
            </a:extLst>
          </p:cNvPr>
          <p:cNvSpPr>
            <a:spLocks noGrp="1"/>
          </p:cNvSpPr>
          <p:nvPr>
            <p:ph type="title"/>
          </p:nvPr>
        </p:nvSpPr>
        <p:spPr>
          <a:xfrm>
            <a:off x="609600" y="588515"/>
            <a:ext cx="10972800" cy="844665"/>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FD552296-38E4-1549-A7A1-CA82BC099CE0}"/>
              </a:ext>
            </a:extLst>
          </p:cNvPr>
          <p:cNvSpPr>
            <a:spLocks noGrp="1"/>
          </p:cNvSpPr>
          <p:nvPr>
            <p:ph type="body" idx="29" hasCustomPrompt="1"/>
          </p:nvPr>
        </p:nvSpPr>
        <p:spPr>
          <a:xfrm>
            <a:off x="639288" y="1510318"/>
            <a:ext cx="3200400" cy="310119"/>
          </a:xfrm>
        </p:spPr>
        <p:txBody>
          <a:bodyPr anchor="ctr"/>
          <a:lstStyle>
            <a:lvl1pPr marL="0" indent="0" algn="ctr">
              <a:lnSpc>
                <a:spcPct val="100000"/>
              </a:lnSpc>
              <a:spcBef>
                <a:spcPts val="0"/>
              </a:spcBef>
              <a:spcAft>
                <a:spcPts val="0"/>
              </a:spcAft>
              <a:buNone/>
              <a:defRPr sz="1600" b="1" i="0">
                <a:solidFill>
                  <a:schemeClr val="tx2"/>
                </a:solidFill>
                <a:latin typeface="Avenir Heavy"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20AE180D-337E-0C41-A995-1185E87A34DE}"/>
              </a:ext>
            </a:extLst>
          </p:cNvPr>
          <p:cNvSpPr>
            <a:spLocks noGrp="1"/>
          </p:cNvSpPr>
          <p:nvPr>
            <p:ph type="body" idx="30" hasCustomPrompt="1"/>
          </p:nvPr>
        </p:nvSpPr>
        <p:spPr>
          <a:xfrm>
            <a:off x="4495800" y="1510317"/>
            <a:ext cx="3200400" cy="310119"/>
          </a:xfrm>
        </p:spPr>
        <p:txBody>
          <a:bodyPr anchor="ctr"/>
          <a:lstStyle>
            <a:lvl1pPr marL="0" indent="0" algn="ctr">
              <a:lnSpc>
                <a:spcPct val="100000"/>
              </a:lnSpc>
              <a:spcBef>
                <a:spcPts val="0"/>
              </a:spcBef>
              <a:spcAft>
                <a:spcPts val="0"/>
              </a:spcAft>
              <a:buNone/>
              <a:defRPr sz="1600" b="1" i="0">
                <a:solidFill>
                  <a:schemeClr val="tx2"/>
                </a:solidFill>
                <a:latin typeface="Avenir Heavy"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2">
            <a:extLst>
              <a:ext uri="{FF2B5EF4-FFF2-40B4-BE49-F238E27FC236}">
                <a16:creationId xmlns:a16="http://schemas.microsoft.com/office/drawing/2014/main" id="{7D87E81D-2D38-7142-AB31-1970380E13BD}"/>
              </a:ext>
            </a:extLst>
          </p:cNvPr>
          <p:cNvSpPr>
            <a:spLocks noGrp="1"/>
          </p:cNvSpPr>
          <p:nvPr>
            <p:ph type="body" idx="31" hasCustomPrompt="1"/>
          </p:nvPr>
        </p:nvSpPr>
        <p:spPr>
          <a:xfrm>
            <a:off x="8382000" y="1510316"/>
            <a:ext cx="3200400" cy="310119"/>
          </a:xfrm>
        </p:spPr>
        <p:txBody>
          <a:bodyPr anchor="ctr"/>
          <a:lstStyle>
            <a:lvl1pPr marL="0" indent="0" algn="ctr">
              <a:lnSpc>
                <a:spcPct val="100000"/>
              </a:lnSpc>
              <a:spcBef>
                <a:spcPts val="0"/>
              </a:spcBef>
              <a:spcAft>
                <a:spcPts val="0"/>
              </a:spcAft>
              <a:buNone/>
              <a:defRPr sz="1600" b="1" i="0">
                <a:solidFill>
                  <a:schemeClr val="tx2"/>
                </a:solidFill>
                <a:latin typeface="Avenir Heavy"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21874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3293"/>
            <a:ext cx="10972800" cy="914402"/>
          </a:xfrm>
          <a:prstGeom prst="rect">
            <a:avLst/>
          </a:prstGeom>
        </p:spPr>
        <p:txBody>
          <a:bodyPr vert="horz" lIns="0" tIns="0" rIns="0" bIns="0" rtlCol="0" anchor="ctr">
            <a:noAutofit/>
          </a:bodyPr>
          <a:lstStyle/>
          <a:p>
            <a:r>
              <a:rPr lang="en-US" dirty="0"/>
              <a:t>click to edit</a:t>
            </a:r>
            <a:br>
              <a:rPr lang="en-US" dirty="0"/>
            </a:br>
            <a:r>
              <a:rPr lang="en-US" dirty="0"/>
              <a:t>master title style</a:t>
            </a:r>
          </a:p>
        </p:txBody>
      </p:sp>
      <p:sp>
        <p:nvSpPr>
          <p:cNvPr id="3" name="Text Placeholder 2"/>
          <p:cNvSpPr>
            <a:spLocks noGrp="1"/>
          </p:cNvSpPr>
          <p:nvPr>
            <p:ph type="body" idx="1"/>
          </p:nvPr>
        </p:nvSpPr>
        <p:spPr>
          <a:xfrm>
            <a:off x="609600" y="1469790"/>
            <a:ext cx="10972800" cy="32951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2532D91D-BE58-5841-8B06-BE097F2C02F8}"/>
              </a:ext>
            </a:extLst>
          </p:cNvPr>
          <p:cNvSpPr>
            <a:spLocks noGrp="1"/>
          </p:cNvSpPr>
          <p:nvPr>
            <p:ph type="ftr" sz="quarter" idx="3"/>
          </p:nvPr>
        </p:nvSpPr>
        <p:spPr>
          <a:xfrm>
            <a:off x="1297366" y="6527567"/>
            <a:ext cx="4114800" cy="182880"/>
          </a:xfrm>
          <a:prstGeom prst="rect">
            <a:avLst/>
          </a:prstGeom>
        </p:spPr>
        <p:txBody>
          <a:bodyPr vert="horz" lIns="0" tIns="45720" rIns="0" bIns="45720" rtlCol="0" anchor="ctr"/>
          <a:lstStyle>
            <a:lvl1pPr algn="l">
              <a:defRPr sz="1000" b="0" i="0">
                <a:solidFill>
                  <a:schemeClr val="tx1">
                    <a:tint val="75000"/>
                  </a:schemeClr>
                </a:solidFill>
                <a:latin typeface="Avenir Book" panose="02000503020000020003" pitchFamily="2" charset="0"/>
              </a:defRPr>
            </a:lvl1pPr>
          </a:lstStyle>
          <a:p>
            <a:r>
              <a:rPr lang="en-US"/>
              <a:t>© Glenbrook Partners, LLC 2023</a:t>
            </a:r>
            <a:endParaRPr lang="en-US" dirty="0"/>
          </a:p>
        </p:txBody>
      </p:sp>
      <p:sp>
        <p:nvSpPr>
          <p:cNvPr id="5" name="Slide Number Placeholder 4">
            <a:extLst>
              <a:ext uri="{FF2B5EF4-FFF2-40B4-BE49-F238E27FC236}">
                <a16:creationId xmlns:a16="http://schemas.microsoft.com/office/drawing/2014/main" id="{973667CB-7443-F04D-8D53-0D3A840E0695}"/>
              </a:ext>
            </a:extLst>
          </p:cNvPr>
          <p:cNvSpPr>
            <a:spLocks noGrp="1"/>
          </p:cNvSpPr>
          <p:nvPr>
            <p:ph type="sldNum" sz="quarter" idx="4"/>
          </p:nvPr>
        </p:nvSpPr>
        <p:spPr>
          <a:xfrm>
            <a:off x="11076519" y="6512327"/>
            <a:ext cx="505881" cy="213360"/>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97F3099-CFFF-D54D-B818-93F1AB56C116}" type="slidenum">
              <a:rPr lang="en-US" smtClean="0"/>
              <a:pPr/>
              <a:t>‹#›</a:t>
            </a:fld>
            <a:endParaRPr lang="en-US"/>
          </a:p>
        </p:txBody>
      </p:sp>
      <p:sp>
        <p:nvSpPr>
          <p:cNvPr id="6" name="Date Placeholder 5">
            <a:extLst>
              <a:ext uri="{FF2B5EF4-FFF2-40B4-BE49-F238E27FC236}">
                <a16:creationId xmlns:a16="http://schemas.microsoft.com/office/drawing/2014/main" id="{2621CC9F-2CF3-344E-AF87-2E8B0626AA7D}"/>
              </a:ext>
            </a:extLst>
          </p:cNvPr>
          <p:cNvSpPr>
            <a:spLocks noGrp="1"/>
          </p:cNvSpPr>
          <p:nvPr>
            <p:ph type="dt" sz="half" idx="2"/>
          </p:nvPr>
        </p:nvSpPr>
        <p:spPr>
          <a:xfrm>
            <a:off x="632618" y="6527567"/>
            <a:ext cx="656897" cy="182880"/>
          </a:xfrm>
          <a:prstGeom prst="rect">
            <a:avLst/>
          </a:prstGeom>
        </p:spPr>
        <p:txBody>
          <a:bodyPr vert="horz" lIns="91440" tIns="45720" rIns="91440" bIns="45720" rtlCol="0" anchor="ctr"/>
          <a:lstStyle>
            <a:lvl1pPr algn="r">
              <a:defRPr sz="1000" b="0" i="0">
                <a:solidFill>
                  <a:schemeClr val="tx1">
                    <a:tint val="75000"/>
                  </a:schemeClr>
                </a:solidFill>
                <a:latin typeface="Avenir Book" panose="02000503020000020003" pitchFamily="2" charset="0"/>
              </a:defRPr>
            </a:lvl1pPr>
          </a:lstStyle>
          <a:p>
            <a:fld id="{BB41EEC2-CF78-9947-A24C-72BBE3FB0701}" type="datetime1">
              <a:rPr lang="en-US" smtClean="0"/>
              <a:t>4/25/25</a:t>
            </a:fld>
            <a:endParaRPr lang="en-US" dirty="0"/>
          </a:p>
        </p:txBody>
      </p:sp>
      <p:pic>
        <p:nvPicPr>
          <p:cNvPr id="9" name="Picture 8">
            <a:extLst>
              <a:ext uri="{FF2B5EF4-FFF2-40B4-BE49-F238E27FC236}">
                <a16:creationId xmlns:a16="http://schemas.microsoft.com/office/drawing/2014/main" id="{1D9A361A-6C75-0141-96B5-2C1084225B8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454244" y="6504707"/>
            <a:ext cx="1517073" cy="228600"/>
          </a:xfrm>
          <a:prstGeom prst="rect">
            <a:avLst/>
          </a:prstGeom>
        </p:spPr>
      </p:pic>
    </p:spTree>
    <p:extLst>
      <p:ext uri="{BB962C8B-B14F-4D97-AF65-F5344CB8AC3E}">
        <p14:creationId xmlns:p14="http://schemas.microsoft.com/office/powerpoint/2010/main" val="3777297127"/>
      </p:ext>
    </p:extLst>
  </p:cSld>
  <p:clrMap bg1="lt1" tx1="dk1" bg2="lt2" tx2="dk2" accent1="accent1" accent2="accent2" accent3="accent3" accent4="accent4" accent5="accent5" accent6="accent6" hlink="hlink" folHlink="folHlink"/>
  <p:sldLayoutIdLst>
    <p:sldLayoutId id="2147483686" r:id="rId1"/>
    <p:sldLayoutId id="2147483683" r:id="rId2"/>
    <p:sldLayoutId id="2147483658" r:id="rId3"/>
    <p:sldLayoutId id="2147483655" r:id="rId4"/>
    <p:sldLayoutId id="2147483652" r:id="rId5"/>
    <p:sldLayoutId id="2147483665" r:id="rId6"/>
    <p:sldLayoutId id="2147483654" r:id="rId7"/>
    <p:sldLayoutId id="2147483651" r:id="rId8"/>
    <p:sldLayoutId id="2147483685" r:id="rId9"/>
    <p:sldLayoutId id="2147483659" r:id="rId10"/>
    <p:sldLayoutId id="2147483661" r:id="rId11"/>
    <p:sldLayoutId id="2147483663" r:id="rId12"/>
    <p:sldLayoutId id="2147483664" r:id="rId13"/>
    <p:sldLayoutId id="2147483656" r:id="rId14"/>
  </p:sldLayoutIdLst>
  <p:hf hdr="0" dt="0"/>
  <p:txStyles>
    <p:titleStyle>
      <a:lvl1pPr algn="l" defTabSz="914400" rtl="0" eaLnBrk="1" latinLnBrk="0" hangingPunct="1">
        <a:lnSpc>
          <a:spcPct val="100000"/>
        </a:lnSpc>
        <a:spcBef>
          <a:spcPct val="0"/>
        </a:spcBef>
        <a:buNone/>
        <a:defRPr sz="2400" b="0" i="0" kern="1200">
          <a:solidFill>
            <a:srgbClr val="C1131E"/>
          </a:solidFill>
          <a:latin typeface="Avenir Book" panose="02000503020000020003" pitchFamily="2" charset="0"/>
          <a:ea typeface="+mj-ea"/>
          <a:cs typeface="Avenir Book" panose="02000503020000020003" pitchFamily="2" charset="0"/>
        </a:defRPr>
      </a:lvl1pPr>
    </p:titleStyle>
    <p:bodyStyle>
      <a:lvl1pPr marL="236538" indent="-236538" algn="l" defTabSz="914400" rtl="0" eaLnBrk="1" latinLnBrk="0" hangingPunct="1">
        <a:lnSpc>
          <a:spcPct val="100000"/>
        </a:lnSpc>
        <a:spcBef>
          <a:spcPts val="600"/>
        </a:spcBef>
        <a:spcAft>
          <a:spcPts val="600"/>
        </a:spcAft>
        <a:buClr>
          <a:schemeClr val="accent1"/>
        </a:buClr>
        <a:buFont typeface="Arial" panose="020B0604020202020204" pitchFamily="34" charset="0"/>
        <a:buChar char="•"/>
        <a:tabLst/>
        <a:defRPr sz="1600" b="0" i="0" kern="1200">
          <a:solidFill>
            <a:schemeClr val="tx2"/>
          </a:solidFill>
          <a:latin typeface="Avenir Book" panose="02000503020000020003" pitchFamily="2" charset="0"/>
          <a:ea typeface="+mn-ea"/>
          <a:cs typeface="Avenir Book" panose="02000503020000020003" pitchFamily="2" charset="0"/>
        </a:defRPr>
      </a:lvl1pPr>
      <a:lvl2pPr marL="687388" indent="-225425" algn="l" defTabSz="914400" rtl="0" eaLnBrk="1" latinLnBrk="0" hangingPunct="1">
        <a:lnSpc>
          <a:spcPct val="100000"/>
        </a:lnSpc>
        <a:spcBef>
          <a:spcPts val="0"/>
        </a:spcBef>
        <a:spcAft>
          <a:spcPts val="0"/>
        </a:spcAft>
        <a:buFont typeface="System Font Regular"/>
        <a:buChar char="-"/>
        <a:tabLst/>
        <a:defRPr sz="1400" b="0" i="0" kern="1200">
          <a:solidFill>
            <a:schemeClr val="tx2"/>
          </a:solidFill>
          <a:latin typeface="Avenir Book" panose="02000503020000020003" pitchFamily="2" charset="0"/>
          <a:ea typeface="+mn-ea"/>
          <a:cs typeface="Avenir Book" panose="02000503020000020003" pitchFamily="2" charset="0"/>
        </a:defRPr>
      </a:lvl2pPr>
      <a:lvl3pPr marL="461963" indent="0" algn="l" defTabSz="914400" rtl="0" eaLnBrk="1" latinLnBrk="0" hangingPunct="1">
        <a:lnSpc>
          <a:spcPct val="100000"/>
        </a:lnSpc>
        <a:spcBef>
          <a:spcPts val="600"/>
        </a:spcBef>
        <a:spcAft>
          <a:spcPts val="0"/>
        </a:spcAft>
        <a:buFontTx/>
        <a:buNone/>
        <a:tabLst/>
        <a:defRPr sz="1400" b="0" i="1" kern="1200">
          <a:solidFill>
            <a:schemeClr val="tx2"/>
          </a:solidFill>
          <a:latin typeface="Avenir Book" panose="02000503020000020003" pitchFamily="2" charset="0"/>
          <a:ea typeface="+mn-ea"/>
          <a:cs typeface="Avenir Book" panose="02000503020000020003" pitchFamily="2" charset="0"/>
        </a:defRPr>
      </a:lvl3pPr>
      <a:lvl4pPr marL="1376363" indent="-166688" algn="l" defTabSz="914400" rtl="0" eaLnBrk="1" latinLnBrk="0" hangingPunct="1">
        <a:lnSpc>
          <a:spcPct val="100000"/>
        </a:lnSpc>
        <a:spcBef>
          <a:spcPts val="600"/>
        </a:spcBef>
        <a:spcAft>
          <a:spcPts val="0"/>
        </a:spcAft>
        <a:buFont typeface="Arial" panose="020B0604020202020204" pitchFamily="34" charset="0"/>
        <a:buChar char="•"/>
        <a:tabLst/>
        <a:defRPr sz="1200" b="0" i="0" kern="1200">
          <a:solidFill>
            <a:schemeClr val="tx2"/>
          </a:solidFill>
          <a:latin typeface="Avenir Next" panose="020B0503020202020204" pitchFamily="34" charset="0"/>
          <a:ea typeface="+mn-ea"/>
          <a:cs typeface="Avenir Next" panose="020B0503020202020204" pitchFamily="34" charset="0"/>
        </a:defRPr>
      </a:lvl4pPr>
      <a:lvl5pPr marL="628650" indent="-163513" algn="l" defTabSz="914400" rtl="0" eaLnBrk="1" latinLnBrk="0" hangingPunct="1">
        <a:lnSpc>
          <a:spcPct val="100000"/>
        </a:lnSpc>
        <a:spcBef>
          <a:spcPts val="600"/>
        </a:spcBef>
        <a:spcAft>
          <a:spcPts val="0"/>
        </a:spcAft>
        <a:buFont typeface="Lucida Grande"/>
        <a:buChar char="-"/>
        <a:tabLst/>
        <a:defRPr sz="1200" b="0" i="0" kern="1200">
          <a:solidFill>
            <a:schemeClr val="tx2"/>
          </a:solidFill>
          <a:latin typeface="Avenir Next" panose="020B0503020202020204" pitchFamily="34" charset="0"/>
          <a:ea typeface="+mn-ea"/>
          <a:cs typeface="Avenir Next" panose="020B0503020202020204" pitchFamily="34" charset="0"/>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accent3"/>
          </a:solidFill>
          <a:latin typeface="Avenir Next Regular"/>
          <a:ea typeface="+mn-ea"/>
          <a:cs typeface="Avenir Next Regular"/>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2"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www.youtube.com/watch?v=0RLA-jQ6Z0w" TargetMode="External"/><Relationship Id="rId4" Type="http://schemas.openxmlformats.org/officeDocument/2006/relationships/hyperlink" Target="https://www.youtube.com/watch?v=ffAms4c6Ga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www.youtube.com/watch?v=-MCGhhAU0Vs" TargetMode="External"/><Relationship Id="rId4" Type="http://schemas.openxmlformats.org/officeDocument/2006/relationships/hyperlink" Target="https://www.youtube.com/watch?v=SA_bNJ0_pH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sebrae.com.br/sites/PortalSebrae" TargetMode="External"/><Relationship Id="rId13" Type="http://schemas.openxmlformats.org/officeDocument/2006/relationships/hyperlink" Target="https://twitter.com/upichalega?ref_src=twsrc%5Egoogle%7Ctwcamp%5Eserp%7Ctwgr%5Eauthor" TargetMode="External"/><Relationship Id="rId3" Type="http://schemas.openxmlformats.org/officeDocument/2006/relationships/hyperlink" Target="https://www.bcb.gov.br/" TargetMode="External"/><Relationship Id="rId7" Type="http://schemas.openxmlformats.org/officeDocument/2006/relationships/hyperlink" Target="https://www.facebook.com/bancocentraldobrasil/" TargetMode="External"/><Relationship Id="rId12" Type="http://schemas.openxmlformats.org/officeDocument/2006/relationships/hyperlink" Target="https://www.instagram.com/upichalega/?hl=en" TargetMode="External"/><Relationship Id="rId2" Type="http://schemas.openxmlformats.org/officeDocument/2006/relationships/hyperlink" Target="https://www.bcb.gov.br/content/estabilidadefinanceira/pix/Regulamento_Pix/I_manual_uso_marca_pix.pdf" TargetMode="External"/><Relationship Id="rId1" Type="http://schemas.openxmlformats.org/officeDocument/2006/relationships/slideLayout" Target="../slideLayouts/slideLayout2.xml"/><Relationship Id="rId6" Type="http://schemas.openxmlformats.org/officeDocument/2006/relationships/hyperlink" Target="https://twitter.com/BancoCentralBR?ref_src=twsrc%5Egoogle%7Ctwcamp%5Eserp%7Ctwgr%5Eauthor" TargetMode="External"/><Relationship Id="rId11" Type="http://schemas.openxmlformats.org/officeDocument/2006/relationships/hyperlink" Target="https://www.youtube.com/c/UPIChalega/playlists" TargetMode="External"/><Relationship Id="rId5" Type="http://schemas.openxmlformats.org/officeDocument/2006/relationships/hyperlink" Target="https://www.instagram.com/bancocentraldobrasil/?hl=en" TargetMode="External"/><Relationship Id="rId15" Type="http://schemas.openxmlformats.org/officeDocument/2006/relationships/hyperlink" Target="https://data.worldbank.org/indicator/FX.OWN.TOTL.ZS?locations=IN" TargetMode="External"/><Relationship Id="rId10" Type="http://schemas.openxmlformats.org/officeDocument/2006/relationships/hyperlink" Target="https://www.upichalega.com/" TargetMode="External"/><Relationship Id="rId4" Type="http://schemas.openxmlformats.org/officeDocument/2006/relationships/hyperlink" Target="https://www.youtube.com/@BancoCentralBR" TargetMode="External"/><Relationship Id="rId9" Type="http://schemas.openxmlformats.org/officeDocument/2006/relationships/hyperlink" Target="https://www.bhimupi.org.in/sites/default/files/BHIM%20UPI%20Guidelines.pdf" TargetMode="External"/><Relationship Id="rId14" Type="http://schemas.openxmlformats.org/officeDocument/2006/relationships/hyperlink" Target="https://www.facebook.com/upichaleg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gsma.com/mobileeconomy/wp-content/uploads/2020/12/GSMA_MobileEconomy2020_LATAM_Eng.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data.worldbank.org/indicator/FX.OWN.TOTL.ZS?locations=B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B4E2-B8F4-E44C-9F17-ACD98C6BBE8D}"/>
              </a:ext>
            </a:extLst>
          </p:cNvPr>
          <p:cNvSpPr>
            <a:spLocks noGrp="1"/>
          </p:cNvSpPr>
          <p:nvPr>
            <p:ph type="title"/>
          </p:nvPr>
        </p:nvSpPr>
        <p:spPr>
          <a:xfrm>
            <a:off x="5688280" y="3197032"/>
            <a:ext cx="6279840" cy="1974271"/>
          </a:xfrm>
        </p:spPr>
        <p:txBody>
          <a:bodyPr/>
          <a:lstStyle/>
          <a:p>
            <a:r>
              <a:rPr lang="en-US" sz="3600" dirty="0"/>
              <a:t>Communications Strategies for Launching Inclusive IPS:</a:t>
            </a:r>
            <a:br>
              <a:rPr lang="en-US" dirty="0"/>
            </a:br>
            <a:r>
              <a:rPr lang="en-US" sz="2400" i="1" dirty="0"/>
              <a:t>Findings from Pix and UPI Experiences</a:t>
            </a:r>
          </a:p>
        </p:txBody>
      </p:sp>
      <p:sp>
        <p:nvSpPr>
          <p:cNvPr id="3" name="Text Placeholder 2">
            <a:extLst>
              <a:ext uri="{FF2B5EF4-FFF2-40B4-BE49-F238E27FC236}">
                <a16:creationId xmlns:a16="http://schemas.microsoft.com/office/drawing/2014/main" id="{4F152ABE-63A1-354C-A49C-92C6F7234C1D}"/>
              </a:ext>
            </a:extLst>
          </p:cNvPr>
          <p:cNvSpPr>
            <a:spLocks noGrp="1"/>
          </p:cNvSpPr>
          <p:nvPr>
            <p:ph type="body" idx="28"/>
          </p:nvPr>
        </p:nvSpPr>
        <p:spPr/>
        <p:txBody>
          <a:bodyPr/>
          <a:lstStyle/>
          <a:p>
            <a:r>
              <a:rPr lang="en-US" dirty="0"/>
              <a:t>2023</a:t>
            </a:r>
          </a:p>
        </p:txBody>
      </p:sp>
    </p:spTree>
    <p:extLst>
      <p:ext uri="{BB962C8B-B14F-4D97-AF65-F5344CB8AC3E}">
        <p14:creationId xmlns:p14="http://schemas.microsoft.com/office/powerpoint/2010/main" val="239789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Pre-launch communications: BCB preps the public and the payments ecosystem with press releases</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02ED76D0-DD45-4DC9-664C-4E1F7AB01228}"/>
              </a:ext>
            </a:extLst>
          </p:cNvPr>
          <p:cNvSpPr>
            <a:spLocks noGrp="1"/>
          </p:cNvSpPr>
          <p:nvPr>
            <p:ph sz="quarter" idx="10"/>
          </p:nvPr>
        </p:nvSpPr>
        <p:spPr>
          <a:xfrm>
            <a:off x="609600" y="1596231"/>
            <a:ext cx="7533504" cy="3515415"/>
          </a:xfrm>
        </p:spPr>
        <p:txBody>
          <a:bodyPr/>
          <a:lstStyle/>
          <a:p>
            <a:r>
              <a:rPr lang="en-US" dirty="0"/>
              <a:t>First mention in Feb 2020: “BCB takes steps to make instant payments available to population and launches its brand Pix” </a:t>
            </a:r>
          </a:p>
          <a:p>
            <a:pPr lvl="1"/>
            <a:r>
              <a:rPr lang="en-US" dirty="0"/>
              <a:t>Shared that Pix is mandatory for all DFSPs licensed by the BCB, with more than 500,000 active transaction accounts </a:t>
            </a:r>
          </a:p>
          <a:p>
            <a:pPr lvl="1"/>
            <a:r>
              <a:rPr lang="en-US" dirty="0"/>
              <a:t>This first announcement mentioned themes of </a:t>
            </a:r>
            <a:r>
              <a:rPr lang="en-US" b="1" dirty="0">
                <a:latin typeface="Avenir Black" panose="02000503020000020003" pitchFamily="2" charset="0"/>
              </a:rPr>
              <a:t>flexibility, convenience, and competition</a:t>
            </a:r>
          </a:p>
          <a:p>
            <a:r>
              <a:rPr lang="en-US" dirty="0"/>
              <a:t>Pre-launch update in May 2020: “PIX takes important step towards its launch in November”</a:t>
            </a:r>
          </a:p>
          <a:p>
            <a:pPr lvl="1"/>
            <a:r>
              <a:rPr lang="en-US" dirty="0"/>
              <a:t>This was a DFSP-focused announcement, and BCB provided an overview of the “homologation cycle” beginning July where institutions are mandated to test the service to guarantee functioning of the payment system</a:t>
            </a:r>
          </a:p>
          <a:p>
            <a:r>
              <a:rPr lang="en-US" dirty="0"/>
              <a:t>BCB executives also conducted interviews, presentations, panel discussions, and made TV appearances prior to launch to increase awareness, supporting BCB’s </a:t>
            </a:r>
            <a:r>
              <a:rPr lang="en-US" b="1" dirty="0">
                <a:latin typeface="Avenir Black" panose="02000503020000020003" pitchFamily="2" charset="0"/>
              </a:rPr>
              <a:t>multi-channel effort</a:t>
            </a:r>
          </a:p>
          <a:p>
            <a:r>
              <a:rPr lang="en-US" b="1" dirty="0">
                <a:latin typeface="Avenir Black" panose="02000503020000020003" pitchFamily="2" charset="0"/>
              </a:rPr>
              <a:t>Alias directory was launched strategically </a:t>
            </a:r>
            <a:r>
              <a:rPr lang="en-US" dirty="0"/>
              <a:t>just weeks before Pix launch to create excitement for end users and </a:t>
            </a:r>
            <a:r>
              <a:rPr lang="en-US" b="1" dirty="0">
                <a:latin typeface="Avenir Black" panose="02000503020000020003" pitchFamily="2" charset="0"/>
              </a:rPr>
              <a:t>accelerated competition for DFSPs</a:t>
            </a:r>
            <a:endParaRPr lang="en-US" b="1" dirty="0">
              <a:highlight>
                <a:srgbClr val="FFFF00"/>
              </a:highlight>
              <a:latin typeface="Avenir Black" panose="02000503020000020003" pitchFamily="2" charset="0"/>
            </a:endParaRPr>
          </a:p>
        </p:txBody>
      </p:sp>
      <p:pic>
        <p:nvPicPr>
          <p:cNvPr id="1026" name="Picture 2">
            <a:extLst>
              <a:ext uri="{FF2B5EF4-FFF2-40B4-BE49-F238E27FC236}">
                <a16:creationId xmlns:a16="http://schemas.microsoft.com/office/drawing/2014/main" id="{A346B9D9-F71F-76B0-22BF-C5F053273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6398" y="1390187"/>
            <a:ext cx="2839480" cy="4879298"/>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3104E1-3413-D48A-BADE-9F81CFE34C4E}"/>
              </a:ext>
            </a:extLst>
          </p:cNvPr>
          <p:cNvSpPr txBox="1"/>
          <p:nvPr/>
        </p:nvSpPr>
        <p:spPr>
          <a:xfrm>
            <a:off x="531342" y="6179628"/>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BCB website</a:t>
            </a:r>
          </a:p>
        </p:txBody>
      </p:sp>
      <p:sp>
        <p:nvSpPr>
          <p:cNvPr id="7" name="Slide Number Placeholder 6">
            <a:extLst>
              <a:ext uri="{FF2B5EF4-FFF2-40B4-BE49-F238E27FC236}">
                <a16:creationId xmlns:a16="http://schemas.microsoft.com/office/drawing/2014/main" id="{F571992E-BA6A-0CA3-B124-516278C955D2}"/>
              </a:ext>
            </a:extLst>
          </p:cNvPr>
          <p:cNvSpPr>
            <a:spLocks noGrp="1"/>
          </p:cNvSpPr>
          <p:nvPr>
            <p:ph type="sldNum" sz="quarter" idx="4"/>
          </p:nvPr>
        </p:nvSpPr>
        <p:spPr/>
        <p:txBody>
          <a:bodyPr/>
          <a:lstStyle/>
          <a:p>
            <a:fld id="{097F3099-CFFF-D54D-B818-93F1AB56C116}" type="slidenum">
              <a:rPr lang="en-US" smtClean="0"/>
              <a:pPr/>
              <a:t>10</a:t>
            </a:fld>
            <a:endParaRPr lang="en-US" dirty="0"/>
          </a:p>
        </p:txBody>
      </p:sp>
    </p:spTree>
    <p:extLst>
      <p:ext uri="{BB962C8B-B14F-4D97-AF65-F5344CB8AC3E}">
        <p14:creationId xmlns:p14="http://schemas.microsoft.com/office/powerpoint/2010/main" val="3374027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Many DFSPs were required to offer Pix, and communicated the service to their customers, further increasing awareness of the service</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1CAD88A5-492D-240E-0B92-9769D5FDF97E}"/>
              </a:ext>
            </a:extLst>
          </p:cNvPr>
          <p:cNvSpPr>
            <a:spLocks noGrp="1"/>
          </p:cNvSpPr>
          <p:nvPr>
            <p:ph sz="quarter" idx="10"/>
          </p:nvPr>
        </p:nvSpPr>
        <p:spPr>
          <a:xfrm>
            <a:off x="609601" y="1596231"/>
            <a:ext cx="5486400" cy="3515415"/>
          </a:xfrm>
        </p:spPr>
        <p:txBody>
          <a:bodyPr/>
          <a:lstStyle/>
          <a:p>
            <a:r>
              <a:rPr lang="en-US" dirty="0"/>
              <a:t>Many DFSPs were required to offer Pix, and consequently were </a:t>
            </a:r>
            <a:r>
              <a:rPr lang="en-US" b="1" dirty="0">
                <a:latin typeface="Avenir Black" panose="02000503020000020003" pitchFamily="2" charset="0"/>
              </a:rPr>
              <a:t>motivated to advertise the payment service </a:t>
            </a:r>
            <a:r>
              <a:rPr lang="en-US" dirty="0"/>
              <a:t>to become the main transaction account connected to their customers’ Pix aliases</a:t>
            </a:r>
            <a:endParaRPr lang="en-US" strike="sngStrike" dirty="0"/>
          </a:p>
          <a:p>
            <a:r>
              <a:rPr lang="en-US" dirty="0"/>
              <a:t>DFSPs offered </a:t>
            </a:r>
            <a:r>
              <a:rPr lang="en-US" b="1" dirty="0">
                <a:latin typeface="Avenir Black" panose="02000503020000020003" pitchFamily="2" charset="0"/>
              </a:rPr>
              <a:t>informational content and advertisements through websites, banking apps, and television</a:t>
            </a:r>
          </a:p>
          <a:p>
            <a:r>
              <a:rPr lang="en-US" dirty="0"/>
              <a:t>Most DFSPs have sections of their website dedicated to Pix, explaining the benefits, and offering quick steps and links to register a Pix key </a:t>
            </a:r>
          </a:p>
          <a:p>
            <a:r>
              <a:rPr lang="en-US" dirty="0"/>
              <a:t>Sample communications from DFSPs</a:t>
            </a:r>
          </a:p>
          <a:p>
            <a:pPr lvl="1"/>
            <a:r>
              <a:rPr lang="en-US" dirty="0"/>
              <a:t>Santander from August 2020: Santander unveils SX, its new idea for PIX payments, which is an example of a value-added service</a:t>
            </a:r>
          </a:p>
          <a:p>
            <a:pPr lvl="1"/>
            <a:r>
              <a:rPr lang="en-US" dirty="0" err="1"/>
              <a:t>Nubank</a:t>
            </a:r>
            <a:r>
              <a:rPr lang="en-US" dirty="0"/>
              <a:t> blog post from October 2020: 5 questions about Pix. This type of overview content was common from banks</a:t>
            </a:r>
          </a:p>
        </p:txBody>
      </p:sp>
      <p:pic>
        <p:nvPicPr>
          <p:cNvPr id="7" name="Picture 6" descr="Text&#10;&#10;Description automatically generated">
            <a:extLst>
              <a:ext uri="{FF2B5EF4-FFF2-40B4-BE49-F238E27FC236}">
                <a16:creationId xmlns:a16="http://schemas.microsoft.com/office/drawing/2014/main" id="{67BE8400-BDDE-054B-6FF6-BF57E8E5A4AC}"/>
              </a:ext>
            </a:extLst>
          </p:cNvPr>
          <p:cNvPicPr>
            <a:picLocks noChangeAspect="1"/>
          </p:cNvPicPr>
          <p:nvPr/>
        </p:nvPicPr>
        <p:blipFill rotWithShape="1">
          <a:blip r:embed="rId2">
            <a:extLst>
              <a:ext uri="{28A0092B-C50C-407E-A947-70E740481C1C}">
                <a14:useLocalDpi xmlns:a14="http://schemas.microsoft.com/office/drawing/2010/main" val="0"/>
              </a:ext>
            </a:extLst>
          </a:blip>
          <a:srcRect l="4600" t="8155" r="1268" b="1534"/>
          <a:stretch/>
        </p:blipFill>
        <p:spPr>
          <a:xfrm>
            <a:off x="9541565" y="2656400"/>
            <a:ext cx="2040834" cy="3050200"/>
          </a:xfrm>
          <a:prstGeom prst="rect">
            <a:avLst/>
          </a:prstGeom>
          <a:ln>
            <a:solidFill>
              <a:schemeClr val="tx2"/>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528D8B4-71A9-9CA0-1A69-BD13C1E300AB}"/>
              </a:ext>
            </a:extLst>
          </p:cNvPr>
          <p:cNvSpPr txBox="1"/>
          <p:nvPr/>
        </p:nvSpPr>
        <p:spPr>
          <a:xfrm>
            <a:off x="9432929" y="1828132"/>
            <a:ext cx="2160103" cy="523220"/>
          </a:xfrm>
          <a:prstGeom prst="rect">
            <a:avLst/>
          </a:prstGeom>
          <a:noFill/>
        </p:spPr>
        <p:txBody>
          <a:bodyPr wrap="square">
            <a:spAutoFit/>
          </a:bodyPr>
          <a:lstStyle/>
          <a:p>
            <a:pPr algn="ctr"/>
            <a:r>
              <a:rPr lang="en-US" sz="1400" dirty="0">
                <a:latin typeface="Avenir Book" panose="02000503020000020003" pitchFamily="2" charset="0"/>
              </a:rPr>
              <a:t>Oct ‘20 Blog post from </a:t>
            </a:r>
            <a:r>
              <a:rPr lang="en-US" sz="1400" dirty="0" err="1">
                <a:latin typeface="Avenir Book" panose="02000503020000020003" pitchFamily="2" charset="0"/>
              </a:rPr>
              <a:t>Nubank</a:t>
            </a:r>
            <a:endParaRPr lang="en-US" sz="1400" dirty="0">
              <a:latin typeface="Avenir Book" panose="02000503020000020003" pitchFamily="2" charset="0"/>
            </a:endParaRPr>
          </a:p>
        </p:txBody>
      </p:sp>
      <p:pic>
        <p:nvPicPr>
          <p:cNvPr id="11" name="Picture 10" descr="Logo&#10;&#10;Description automatically generated">
            <a:extLst>
              <a:ext uri="{FF2B5EF4-FFF2-40B4-BE49-F238E27FC236}">
                <a16:creationId xmlns:a16="http://schemas.microsoft.com/office/drawing/2014/main" id="{57781E18-5B90-E4FE-4874-C797D9B52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458" y="2656400"/>
            <a:ext cx="2207538" cy="3050200"/>
          </a:xfrm>
          <a:prstGeom prst="rect">
            <a:avLst/>
          </a:prstGeom>
          <a:ln>
            <a:solidFill>
              <a:schemeClr val="tx2"/>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12C48966-7323-317A-E9C6-81771C82ADFB}"/>
              </a:ext>
            </a:extLst>
          </p:cNvPr>
          <p:cNvSpPr txBox="1"/>
          <p:nvPr/>
        </p:nvSpPr>
        <p:spPr>
          <a:xfrm>
            <a:off x="6684845" y="1850546"/>
            <a:ext cx="2578764" cy="523220"/>
          </a:xfrm>
          <a:prstGeom prst="rect">
            <a:avLst/>
          </a:prstGeom>
          <a:noFill/>
        </p:spPr>
        <p:txBody>
          <a:bodyPr wrap="square">
            <a:spAutoFit/>
          </a:bodyPr>
          <a:lstStyle/>
          <a:p>
            <a:pPr algn="ctr"/>
            <a:r>
              <a:rPr lang="en-US" sz="1400" dirty="0">
                <a:latin typeface="Avenir Book" panose="02000503020000020003" pitchFamily="2" charset="0"/>
              </a:rPr>
              <a:t>Santander launched SX, powered by Pix, in August ‘20</a:t>
            </a:r>
          </a:p>
        </p:txBody>
      </p:sp>
      <p:sp>
        <p:nvSpPr>
          <p:cNvPr id="13" name="TextBox 12">
            <a:extLst>
              <a:ext uri="{FF2B5EF4-FFF2-40B4-BE49-F238E27FC236}">
                <a16:creationId xmlns:a16="http://schemas.microsoft.com/office/drawing/2014/main" id="{334D602D-4AF5-A168-2089-7B9DE634D8DC}"/>
              </a:ext>
            </a:extLst>
          </p:cNvPr>
          <p:cNvSpPr txBox="1"/>
          <p:nvPr/>
        </p:nvSpPr>
        <p:spPr>
          <a:xfrm>
            <a:off x="6925683" y="5748648"/>
            <a:ext cx="2160103" cy="261610"/>
          </a:xfrm>
          <a:prstGeom prst="rect">
            <a:avLst/>
          </a:prstGeom>
          <a:noFill/>
        </p:spPr>
        <p:txBody>
          <a:bodyPr wrap="square">
            <a:spAutoFit/>
          </a:bodyPr>
          <a:lstStyle/>
          <a:p>
            <a:pPr algn="ctr"/>
            <a:r>
              <a:rPr lang="en-US" sz="1100" i="1" dirty="0"/>
              <a:t>Image from Nov ‘20 tweet</a:t>
            </a:r>
          </a:p>
        </p:txBody>
      </p:sp>
      <p:sp>
        <p:nvSpPr>
          <p:cNvPr id="3" name="TextBox 2">
            <a:extLst>
              <a:ext uri="{FF2B5EF4-FFF2-40B4-BE49-F238E27FC236}">
                <a16:creationId xmlns:a16="http://schemas.microsoft.com/office/drawing/2014/main" id="{187CF1F2-EE1B-DA32-DA3E-699055DF8C73}"/>
              </a:ext>
            </a:extLst>
          </p:cNvPr>
          <p:cNvSpPr txBox="1"/>
          <p:nvPr/>
        </p:nvSpPr>
        <p:spPr>
          <a:xfrm>
            <a:off x="531342" y="6179628"/>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Santander Twitter, </a:t>
            </a:r>
            <a:r>
              <a:rPr lang="en-US" sz="1050" dirty="0" err="1">
                <a:solidFill>
                  <a:schemeClr val="tx2"/>
                </a:solidFill>
                <a:latin typeface="Avenir Book" panose="02000503020000020003" pitchFamily="2" charset="0"/>
              </a:rPr>
              <a:t>Nubank</a:t>
            </a:r>
            <a:endParaRPr lang="en-US" sz="1050" dirty="0">
              <a:solidFill>
                <a:schemeClr val="tx2"/>
              </a:solidFill>
              <a:latin typeface="Avenir Book" panose="02000503020000020003" pitchFamily="2" charset="0"/>
            </a:endParaRPr>
          </a:p>
        </p:txBody>
      </p:sp>
      <p:sp>
        <p:nvSpPr>
          <p:cNvPr id="8" name="Slide Number Placeholder 7">
            <a:extLst>
              <a:ext uri="{FF2B5EF4-FFF2-40B4-BE49-F238E27FC236}">
                <a16:creationId xmlns:a16="http://schemas.microsoft.com/office/drawing/2014/main" id="{82AD5C6C-01B6-9F45-3078-CA8872545CF5}"/>
              </a:ext>
            </a:extLst>
          </p:cNvPr>
          <p:cNvSpPr>
            <a:spLocks noGrp="1"/>
          </p:cNvSpPr>
          <p:nvPr>
            <p:ph type="sldNum" sz="quarter" idx="4"/>
          </p:nvPr>
        </p:nvSpPr>
        <p:spPr/>
        <p:txBody>
          <a:bodyPr/>
          <a:lstStyle/>
          <a:p>
            <a:fld id="{097F3099-CFFF-D54D-B818-93F1AB56C116}" type="slidenum">
              <a:rPr lang="en-US" smtClean="0"/>
              <a:pPr/>
              <a:t>11</a:t>
            </a:fld>
            <a:endParaRPr lang="en-US" dirty="0"/>
          </a:p>
        </p:txBody>
      </p:sp>
    </p:spTree>
    <p:extLst>
      <p:ext uri="{BB962C8B-B14F-4D97-AF65-F5344CB8AC3E}">
        <p14:creationId xmlns:p14="http://schemas.microsoft.com/office/powerpoint/2010/main" val="227378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BCB’s campaign led to communications from multiple angles</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02ED76D0-DD45-4DC9-664C-4E1F7AB01228}"/>
              </a:ext>
            </a:extLst>
          </p:cNvPr>
          <p:cNvSpPr>
            <a:spLocks noGrp="1"/>
          </p:cNvSpPr>
          <p:nvPr>
            <p:ph sz="quarter" idx="10"/>
          </p:nvPr>
        </p:nvSpPr>
        <p:spPr>
          <a:xfrm>
            <a:off x="609600" y="2014407"/>
            <a:ext cx="5315712" cy="2163801"/>
          </a:xfrm>
        </p:spPr>
        <p:txBody>
          <a:bodyPr/>
          <a:lstStyle/>
          <a:p>
            <a:r>
              <a:rPr lang="en-US" dirty="0"/>
              <a:t>BCB did not require DFSPs to advertise Pix, but positioned Pix in a way to </a:t>
            </a:r>
            <a:r>
              <a:rPr lang="en-US" b="1" dirty="0">
                <a:latin typeface="Avenir Black" panose="02000503020000020003" pitchFamily="2" charset="0"/>
              </a:rPr>
              <a:t>motivate DFSPs to market the service due to competition</a:t>
            </a:r>
          </a:p>
          <a:p>
            <a:r>
              <a:rPr lang="en-US" dirty="0"/>
              <a:t>DFSPs hired influencers/celebrities to market Pix to increase customer adoption</a:t>
            </a:r>
          </a:p>
          <a:p>
            <a:r>
              <a:rPr lang="en-US" dirty="0"/>
              <a:t>Most notably, Banco Santander partnered with Ana Paula </a:t>
            </a:r>
            <a:r>
              <a:rPr lang="en-US" dirty="0" err="1"/>
              <a:t>Arósio</a:t>
            </a:r>
            <a:r>
              <a:rPr lang="en-US" dirty="0"/>
              <a:t> for a commercial on Santander SX</a:t>
            </a:r>
          </a:p>
        </p:txBody>
      </p:sp>
      <p:pic>
        <p:nvPicPr>
          <p:cNvPr id="7" name="Picture 6" descr="A person with curly hair&#10;&#10;Description automatically generated with low confidence">
            <a:extLst>
              <a:ext uri="{FF2B5EF4-FFF2-40B4-BE49-F238E27FC236}">
                <a16:creationId xmlns:a16="http://schemas.microsoft.com/office/drawing/2014/main" id="{FA3AA5BD-AD32-B32A-47AE-FC5A69643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30" y="4326194"/>
            <a:ext cx="3811699" cy="1852761"/>
          </a:xfrm>
          <a:prstGeom prst="rect">
            <a:avLst/>
          </a:prstGeom>
          <a:ln>
            <a:solidFill>
              <a:schemeClr val="tx2"/>
            </a:solidFill>
          </a:ln>
          <a:effectLst>
            <a:outerShdw blurRad="50800" dist="38100" dir="2700000" algn="tl" rotWithShape="0">
              <a:prstClr val="black">
                <a:alpha val="40000"/>
              </a:prstClr>
            </a:outerShdw>
          </a:effectLst>
        </p:spPr>
      </p:pic>
      <p:pic>
        <p:nvPicPr>
          <p:cNvPr id="14" name="Picture 13" descr="A picture containing text, person&#10;&#10;Description automatically generated">
            <a:extLst>
              <a:ext uri="{FF2B5EF4-FFF2-40B4-BE49-F238E27FC236}">
                <a16:creationId xmlns:a16="http://schemas.microsoft.com/office/drawing/2014/main" id="{887B439A-2994-50AA-8AFD-5883BD1D5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270" y="4320397"/>
            <a:ext cx="3428702" cy="1852762"/>
          </a:xfrm>
          <a:prstGeom prst="rect">
            <a:avLst/>
          </a:prstGeom>
          <a:ln>
            <a:solidFill>
              <a:schemeClr val="tx2"/>
            </a:solidFill>
          </a:ln>
          <a:effectLst>
            <a:outerShdw blurRad="50800" dist="38100" dir="2700000" algn="tl" rotWithShape="0">
              <a:prstClr val="black">
                <a:alpha val="40000"/>
              </a:prstClr>
            </a:outerShdw>
          </a:effectLst>
        </p:spPr>
      </p:pic>
      <p:sp>
        <p:nvSpPr>
          <p:cNvPr id="15" name="Content Placeholder 4">
            <a:extLst>
              <a:ext uri="{FF2B5EF4-FFF2-40B4-BE49-F238E27FC236}">
                <a16:creationId xmlns:a16="http://schemas.microsoft.com/office/drawing/2014/main" id="{E5DBCE23-71DE-9629-42AC-00A8E551B02C}"/>
              </a:ext>
            </a:extLst>
          </p:cNvPr>
          <p:cNvSpPr txBox="1">
            <a:spLocks/>
          </p:cNvSpPr>
          <p:nvPr/>
        </p:nvSpPr>
        <p:spPr>
          <a:xfrm>
            <a:off x="6449569" y="2014407"/>
            <a:ext cx="5315712" cy="2333559"/>
          </a:xfrm>
          <a:prstGeom prst="rect">
            <a:avLst/>
          </a:prstGeom>
        </p:spPr>
        <p:txBody>
          <a:bodyPr vert="horz" lIns="0" tIns="0" rIns="0" bIns="0" rtlCol="0">
            <a:noAutofit/>
          </a:bodyPr>
          <a:lstStyle>
            <a:lvl1pPr marL="236538" indent="-236538" algn="l" defTabSz="914400" rtl="0" eaLnBrk="1" latinLnBrk="0" hangingPunct="1">
              <a:lnSpc>
                <a:spcPct val="100000"/>
              </a:lnSpc>
              <a:spcBef>
                <a:spcPts val="1200"/>
              </a:spcBef>
              <a:spcAft>
                <a:spcPts val="0"/>
              </a:spcAft>
              <a:buClr>
                <a:schemeClr val="accent1"/>
              </a:buClr>
              <a:buFont typeface="Arial" panose="020B0604020202020204" pitchFamily="34" charset="0"/>
              <a:buChar char="•"/>
              <a:tabLst/>
              <a:defRPr sz="1600" b="0" i="0" kern="1200">
                <a:solidFill>
                  <a:schemeClr val="tx2"/>
                </a:solidFill>
                <a:latin typeface="Avenir Book" panose="02000503020000020003" pitchFamily="2" charset="0"/>
                <a:ea typeface="+mn-ea"/>
                <a:cs typeface="Avenir Book" panose="02000503020000020003" pitchFamily="2" charset="0"/>
              </a:defRPr>
            </a:lvl1pPr>
            <a:lvl2pPr marL="687388" indent="-225425" algn="l" defTabSz="914400" rtl="0" eaLnBrk="1" latinLnBrk="0" hangingPunct="1">
              <a:lnSpc>
                <a:spcPct val="100000"/>
              </a:lnSpc>
              <a:spcBef>
                <a:spcPts val="600"/>
              </a:spcBef>
              <a:spcAft>
                <a:spcPts val="0"/>
              </a:spcAft>
              <a:buFont typeface="System Font Regular"/>
              <a:buChar char="-"/>
              <a:tabLst/>
              <a:defRPr sz="1400" b="0" i="0" kern="1200">
                <a:solidFill>
                  <a:schemeClr val="tx2"/>
                </a:solidFill>
                <a:latin typeface="Avenir Book" panose="02000503020000020003" pitchFamily="2" charset="0"/>
                <a:ea typeface="+mn-ea"/>
                <a:cs typeface="Avenir Book" panose="02000503020000020003" pitchFamily="2" charset="0"/>
              </a:defRPr>
            </a:lvl2pPr>
            <a:lvl3pPr marL="695325" indent="0" algn="l" defTabSz="914400" rtl="0" eaLnBrk="1" latinLnBrk="0" hangingPunct="1">
              <a:lnSpc>
                <a:spcPct val="100000"/>
              </a:lnSpc>
              <a:spcBef>
                <a:spcPts val="600"/>
              </a:spcBef>
              <a:spcAft>
                <a:spcPts val="0"/>
              </a:spcAft>
              <a:buFontTx/>
              <a:buNone/>
              <a:tabLst/>
              <a:defRPr sz="1400" b="0" i="1" kern="1200">
                <a:solidFill>
                  <a:schemeClr val="tx2"/>
                </a:solidFill>
                <a:latin typeface="Avenir Book" panose="02000503020000020003" pitchFamily="2" charset="0"/>
                <a:ea typeface="+mn-ea"/>
                <a:cs typeface="Avenir Book" panose="02000503020000020003" pitchFamily="2" charset="0"/>
              </a:defRPr>
            </a:lvl3pPr>
            <a:lvl4pPr marL="1376363" indent="-166688" algn="l" defTabSz="914400" rtl="0" eaLnBrk="1" latinLnBrk="0" hangingPunct="1">
              <a:lnSpc>
                <a:spcPct val="100000"/>
              </a:lnSpc>
              <a:spcBef>
                <a:spcPts val="600"/>
              </a:spcBef>
              <a:spcAft>
                <a:spcPts val="0"/>
              </a:spcAft>
              <a:buFont typeface="Arial" panose="020B0604020202020204" pitchFamily="34" charset="0"/>
              <a:buChar char="•"/>
              <a:tabLst/>
              <a:defRPr sz="1200" b="0" i="0" kern="1200">
                <a:solidFill>
                  <a:schemeClr val="tx2"/>
                </a:solidFill>
                <a:latin typeface="Avenir Next" panose="020B0503020202020204" pitchFamily="34" charset="0"/>
                <a:ea typeface="+mn-ea"/>
                <a:cs typeface="Avenir Next" panose="020B0503020202020204" pitchFamily="34" charset="0"/>
              </a:defRPr>
            </a:lvl4pPr>
            <a:lvl5pPr marL="628650" indent="-163513" algn="l" defTabSz="914400" rtl="0" eaLnBrk="1" latinLnBrk="0" hangingPunct="1">
              <a:lnSpc>
                <a:spcPct val="100000"/>
              </a:lnSpc>
              <a:spcBef>
                <a:spcPts val="600"/>
              </a:spcBef>
              <a:spcAft>
                <a:spcPts val="0"/>
              </a:spcAft>
              <a:buFont typeface="Lucida Grande"/>
              <a:buChar char="-"/>
              <a:tabLst/>
              <a:defRPr sz="1200" b="0" i="0" kern="1200">
                <a:solidFill>
                  <a:schemeClr val="tx2"/>
                </a:solidFill>
                <a:latin typeface="Avenir Book" panose="02000503020000020003" pitchFamily="2" charset="0"/>
                <a:ea typeface="+mn-ea"/>
                <a:cs typeface="Avenir Next" panose="020B0503020202020204" pitchFamily="34" charset="0"/>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accent3"/>
                </a:solidFill>
                <a:latin typeface="Avenir Next Regular"/>
                <a:ea typeface="+mn-ea"/>
                <a:cs typeface="Avenir Next Regular"/>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9pPr>
          </a:lstStyle>
          <a:p>
            <a:r>
              <a:rPr lang="en-US" b="1" dirty="0">
                <a:latin typeface="Avenir Black" panose="02000503020000020003" pitchFamily="2" charset="0"/>
              </a:rPr>
              <a:t>BCB engaged influencers </a:t>
            </a:r>
            <a:r>
              <a:rPr lang="en-US" dirty="0"/>
              <a:t>(e.g., by inviting them to private events) to encourage people with a large social following across various topics (finance, education, etc.) to share content on about Pix on social media</a:t>
            </a:r>
          </a:p>
          <a:p>
            <a:r>
              <a:rPr lang="en-US" dirty="0"/>
              <a:t>Social media influencers often have hundreds of thousands of followers on channels such as YouTube</a:t>
            </a:r>
          </a:p>
          <a:p>
            <a:r>
              <a:rPr lang="en-US" dirty="0"/>
              <a:t>Influencers often </a:t>
            </a:r>
            <a:r>
              <a:rPr lang="en-US" b="1" dirty="0">
                <a:latin typeface="Avenir Black" panose="02000503020000020003" pitchFamily="2" charset="0"/>
              </a:rPr>
              <a:t>created videos </a:t>
            </a:r>
            <a:r>
              <a:rPr lang="en-US" dirty="0"/>
              <a:t>about how to use Pix, which gave customers more confidence in using it</a:t>
            </a:r>
          </a:p>
        </p:txBody>
      </p:sp>
      <p:sp>
        <p:nvSpPr>
          <p:cNvPr id="16" name="Rectangle 15">
            <a:extLst>
              <a:ext uri="{FF2B5EF4-FFF2-40B4-BE49-F238E27FC236}">
                <a16:creationId xmlns:a16="http://schemas.microsoft.com/office/drawing/2014/main" id="{A9E6C35E-985F-F33F-3C97-2E42BC3B7D7D}"/>
              </a:ext>
            </a:extLst>
          </p:cNvPr>
          <p:cNvSpPr/>
          <p:nvPr/>
        </p:nvSpPr>
        <p:spPr>
          <a:xfrm>
            <a:off x="633987" y="1474267"/>
            <a:ext cx="5291326" cy="427211"/>
          </a:xfrm>
          <a:prstGeom prst="rect">
            <a:avLst/>
          </a:prstGeom>
          <a:solidFill>
            <a:schemeClr val="bg1">
              <a:lumMod val="95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r>
              <a:rPr lang="en-US" sz="2000" dirty="0">
                <a:solidFill>
                  <a:schemeClr val="tx2"/>
                </a:solidFill>
                <a:latin typeface="Avenir Book" panose="02000503020000020003" pitchFamily="2" charset="0"/>
              </a:rPr>
              <a:t>DFSP Competition </a:t>
            </a:r>
            <a:r>
              <a:rPr lang="en-US" sz="2000" dirty="0">
                <a:solidFill>
                  <a:schemeClr val="tx2"/>
                </a:solidFill>
                <a:latin typeface="Avenir Book" panose="02000503020000020003" pitchFamily="2" charset="0"/>
                <a:sym typeface="Wingdings" pitchFamily="2" charset="2"/>
              </a:rPr>
              <a:t></a:t>
            </a:r>
            <a:r>
              <a:rPr lang="en-US" sz="2000" dirty="0">
                <a:solidFill>
                  <a:schemeClr val="tx2"/>
                </a:solidFill>
                <a:latin typeface="Avenir Book" panose="02000503020000020003" pitchFamily="2" charset="0"/>
              </a:rPr>
              <a:t> Advertisements</a:t>
            </a:r>
          </a:p>
        </p:txBody>
      </p:sp>
      <p:sp>
        <p:nvSpPr>
          <p:cNvPr id="3" name="Rectangle 2">
            <a:extLst>
              <a:ext uri="{FF2B5EF4-FFF2-40B4-BE49-F238E27FC236}">
                <a16:creationId xmlns:a16="http://schemas.microsoft.com/office/drawing/2014/main" id="{09660300-BC37-C91C-7B4A-444C3772C73F}"/>
              </a:ext>
            </a:extLst>
          </p:cNvPr>
          <p:cNvSpPr/>
          <p:nvPr/>
        </p:nvSpPr>
        <p:spPr>
          <a:xfrm>
            <a:off x="6449568" y="1474266"/>
            <a:ext cx="5291327" cy="427211"/>
          </a:xfrm>
          <a:prstGeom prst="rect">
            <a:avLst/>
          </a:prstGeom>
          <a:solidFill>
            <a:schemeClr val="bg1">
              <a:lumMod val="95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r>
              <a:rPr lang="en-US" sz="2000" dirty="0">
                <a:solidFill>
                  <a:schemeClr val="tx2"/>
                </a:solidFill>
                <a:latin typeface="Avenir Book" panose="02000503020000020003" pitchFamily="2" charset="0"/>
              </a:rPr>
              <a:t>Influencer Engagement </a:t>
            </a:r>
            <a:r>
              <a:rPr lang="en-US" sz="2000" dirty="0">
                <a:solidFill>
                  <a:schemeClr val="tx2"/>
                </a:solidFill>
                <a:latin typeface="Avenir Book" panose="02000503020000020003" pitchFamily="2" charset="0"/>
                <a:sym typeface="Wingdings" pitchFamily="2" charset="2"/>
              </a:rPr>
              <a:t> More Pix Content</a:t>
            </a:r>
            <a:endParaRPr lang="en-US" sz="2000" dirty="0">
              <a:solidFill>
                <a:schemeClr val="tx2"/>
              </a:solidFill>
              <a:latin typeface="Avenir Book" panose="02000503020000020003" pitchFamily="2" charset="0"/>
            </a:endParaRPr>
          </a:p>
        </p:txBody>
      </p:sp>
      <p:sp>
        <p:nvSpPr>
          <p:cNvPr id="5" name="TextBox 4">
            <a:extLst>
              <a:ext uri="{FF2B5EF4-FFF2-40B4-BE49-F238E27FC236}">
                <a16:creationId xmlns:a16="http://schemas.microsoft.com/office/drawing/2014/main" id="{EB55DFC9-AA7A-B161-3ABC-90052023F7A5}"/>
              </a:ext>
            </a:extLst>
          </p:cNvPr>
          <p:cNvSpPr txBox="1"/>
          <p:nvPr/>
        </p:nvSpPr>
        <p:spPr>
          <a:xfrm>
            <a:off x="531342" y="6358134"/>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Santander, YouTube</a:t>
            </a:r>
          </a:p>
        </p:txBody>
      </p:sp>
      <p:sp>
        <p:nvSpPr>
          <p:cNvPr id="9" name="TextBox 8">
            <a:extLst>
              <a:ext uri="{FF2B5EF4-FFF2-40B4-BE49-F238E27FC236}">
                <a16:creationId xmlns:a16="http://schemas.microsoft.com/office/drawing/2014/main" id="{D422C66E-A271-39BE-B682-ECB2AC1CC040}"/>
              </a:ext>
            </a:extLst>
          </p:cNvPr>
          <p:cNvSpPr txBox="1"/>
          <p:nvPr/>
        </p:nvSpPr>
        <p:spPr>
          <a:xfrm>
            <a:off x="1195730" y="6186972"/>
            <a:ext cx="3811699" cy="253916"/>
          </a:xfrm>
          <a:prstGeom prst="rect">
            <a:avLst/>
          </a:prstGeom>
          <a:noFill/>
        </p:spPr>
        <p:txBody>
          <a:bodyPr wrap="square">
            <a:spAutoFit/>
          </a:bodyPr>
          <a:lstStyle/>
          <a:p>
            <a:pPr algn="ctr"/>
            <a:r>
              <a:rPr lang="en-US" sz="1050" dirty="0">
                <a:solidFill>
                  <a:schemeClr val="tx2"/>
                </a:solidFill>
                <a:latin typeface="Avenir Book" panose="02000503020000020003" pitchFamily="2" charset="0"/>
                <a:hlinkClick r:id="rId4">
                  <a:extLst>
                    <a:ext uri="{A12FA001-AC4F-418D-AE19-62706E023703}">
                      <ahyp:hlinkClr xmlns:ahyp="http://schemas.microsoft.com/office/drawing/2018/hyperlinkcolor" val="tx"/>
                    </a:ext>
                  </a:extLst>
                </a:hlinkClick>
              </a:rPr>
              <a:t>Video link</a:t>
            </a:r>
            <a:endParaRPr lang="en-US" sz="1050" dirty="0">
              <a:solidFill>
                <a:schemeClr val="tx2"/>
              </a:solidFill>
              <a:latin typeface="Avenir Book" panose="02000503020000020003" pitchFamily="2" charset="0"/>
            </a:endParaRPr>
          </a:p>
        </p:txBody>
      </p:sp>
      <p:sp>
        <p:nvSpPr>
          <p:cNvPr id="10" name="TextBox 9">
            <a:extLst>
              <a:ext uri="{FF2B5EF4-FFF2-40B4-BE49-F238E27FC236}">
                <a16:creationId xmlns:a16="http://schemas.microsoft.com/office/drawing/2014/main" id="{5D74CC3F-4011-9109-10B5-3ADB4C4DC69D}"/>
              </a:ext>
            </a:extLst>
          </p:cNvPr>
          <p:cNvSpPr txBox="1"/>
          <p:nvPr/>
        </p:nvSpPr>
        <p:spPr>
          <a:xfrm>
            <a:off x="7385270" y="6186972"/>
            <a:ext cx="3428701" cy="253916"/>
          </a:xfrm>
          <a:prstGeom prst="rect">
            <a:avLst/>
          </a:prstGeom>
          <a:noFill/>
        </p:spPr>
        <p:txBody>
          <a:bodyPr wrap="square">
            <a:spAutoFit/>
          </a:bodyPr>
          <a:lstStyle/>
          <a:p>
            <a:pPr algn="ctr"/>
            <a:r>
              <a:rPr lang="en-US" sz="1050" dirty="0">
                <a:solidFill>
                  <a:schemeClr val="tx2"/>
                </a:solidFill>
                <a:latin typeface="Avenir Book" panose="02000503020000020003" pitchFamily="2" charset="0"/>
                <a:hlinkClick r:id="rId5">
                  <a:extLst>
                    <a:ext uri="{A12FA001-AC4F-418D-AE19-62706E023703}">
                      <ahyp:hlinkClr xmlns:ahyp="http://schemas.microsoft.com/office/drawing/2018/hyperlinkcolor" val="tx"/>
                    </a:ext>
                  </a:extLst>
                </a:hlinkClick>
              </a:rPr>
              <a:t>Video link</a:t>
            </a:r>
            <a:endParaRPr lang="en-US" sz="1050" dirty="0">
              <a:solidFill>
                <a:schemeClr val="tx2"/>
              </a:solidFill>
              <a:latin typeface="Avenir Book" panose="02000503020000020003" pitchFamily="2" charset="0"/>
            </a:endParaRPr>
          </a:p>
        </p:txBody>
      </p:sp>
      <p:sp>
        <p:nvSpPr>
          <p:cNvPr id="11" name="Slide Number Placeholder 10">
            <a:extLst>
              <a:ext uri="{FF2B5EF4-FFF2-40B4-BE49-F238E27FC236}">
                <a16:creationId xmlns:a16="http://schemas.microsoft.com/office/drawing/2014/main" id="{9D8D5719-8B89-3B25-36A9-6AF1371D8275}"/>
              </a:ext>
            </a:extLst>
          </p:cNvPr>
          <p:cNvSpPr>
            <a:spLocks noGrp="1"/>
          </p:cNvSpPr>
          <p:nvPr>
            <p:ph type="sldNum" sz="quarter" idx="4"/>
          </p:nvPr>
        </p:nvSpPr>
        <p:spPr/>
        <p:txBody>
          <a:bodyPr/>
          <a:lstStyle/>
          <a:p>
            <a:fld id="{097F3099-CFFF-D54D-B818-93F1AB56C116}" type="slidenum">
              <a:rPr lang="en-US" smtClean="0"/>
              <a:pPr/>
              <a:t>12</a:t>
            </a:fld>
            <a:endParaRPr lang="en-US" dirty="0"/>
          </a:p>
        </p:txBody>
      </p:sp>
    </p:spTree>
    <p:extLst>
      <p:ext uri="{BB962C8B-B14F-4D97-AF65-F5344CB8AC3E}">
        <p14:creationId xmlns:p14="http://schemas.microsoft.com/office/powerpoint/2010/main" val="750362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Engagement with business associations – Spotlight on </a:t>
            </a:r>
            <a:r>
              <a:rPr lang="en-US" dirty="0" err="1"/>
              <a:t>Sebrae</a:t>
            </a:r>
            <a:endParaRPr lang="en-US" dirty="0">
              <a:highlight>
                <a:srgbClr val="FFFF00"/>
              </a:highlight>
            </a:endParaRP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79CEEACC-210E-1A5E-57B0-362551385661}"/>
              </a:ext>
            </a:extLst>
          </p:cNvPr>
          <p:cNvSpPr>
            <a:spLocks noGrp="1"/>
          </p:cNvSpPr>
          <p:nvPr>
            <p:ph sz="quarter" idx="10"/>
          </p:nvPr>
        </p:nvSpPr>
        <p:spPr>
          <a:xfrm>
            <a:off x="609600" y="1596232"/>
            <a:ext cx="6087762" cy="4728368"/>
          </a:xfrm>
        </p:spPr>
        <p:txBody>
          <a:bodyPr/>
          <a:lstStyle/>
          <a:p>
            <a:pPr marL="0" indent="0">
              <a:buNone/>
            </a:pPr>
            <a:r>
              <a:rPr lang="en-US" dirty="0"/>
              <a:t>In addition to communications to the public, </a:t>
            </a:r>
            <a:r>
              <a:rPr lang="en-US" b="1" dirty="0">
                <a:latin typeface="Avenir Black" panose="02000503020000020003" pitchFamily="2" charset="0"/>
              </a:rPr>
              <a:t>BCB engaged with business associations and agencies </a:t>
            </a:r>
            <a:r>
              <a:rPr lang="en-US" dirty="0"/>
              <a:t>to promote usage of Pix across various end-users, such as, for example, micro and small businesses.</a:t>
            </a:r>
          </a:p>
          <a:p>
            <a:r>
              <a:rPr lang="en-US" dirty="0"/>
              <a:t>Spotlight: Brazilian Service of Support for Micro and Small Enterprises (SEBRAE) </a:t>
            </a:r>
          </a:p>
          <a:p>
            <a:r>
              <a:rPr lang="en-US" dirty="0" err="1"/>
              <a:t>Sebrae</a:t>
            </a:r>
            <a:r>
              <a:rPr lang="en-US" dirty="0"/>
              <a:t> is a non-profit private entity that seeks to promote the sustainable and competitive development of small businesses</a:t>
            </a:r>
          </a:p>
          <a:p>
            <a:r>
              <a:rPr lang="en-US" dirty="0" err="1"/>
              <a:t>Sebrae’s</a:t>
            </a:r>
            <a:r>
              <a:rPr lang="en-US" dirty="0"/>
              <a:t> website includes various communications about Pix, such as:</a:t>
            </a:r>
          </a:p>
          <a:p>
            <a:pPr lvl="1"/>
            <a:r>
              <a:rPr lang="en-US" dirty="0"/>
              <a:t>Overview info (e.g., understand instant payments, why businesses adopt Pix)</a:t>
            </a:r>
          </a:p>
          <a:p>
            <a:pPr lvl="1"/>
            <a:r>
              <a:rPr lang="en-US" b="1" dirty="0">
                <a:latin typeface="Avenir Black" panose="02000503020000020003" pitchFamily="2" charset="0"/>
              </a:rPr>
              <a:t>Teaching small businesses how to effectively use Pix</a:t>
            </a:r>
          </a:p>
          <a:p>
            <a:pPr lvl="1"/>
            <a:r>
              <a:rPr lang="en-US" dirty="0"/>
              <a:t>Updates that might impact small businesses’ strategy (e.g., small businesses can now pay DAS with Pix)</a:t>
            </a:r>
          </a:p>
          <a:p>
            <a:pPr lvl="1"/>
            <a:r>
              <a:rPr lang="en-US" dirty="0"/>
              <a:t>General updates (new rules, change to limits, etc.)</a:t>
            </a:r>
          </a:p>
        </p:txBody>
      </p:sp>
      <p:pic>
        <p:nvPicPr>
          <p:cNvPr id="5" name="Picture 4">
            <a:extLst>
              <a:ext uri="{FF2B5EF4-FFF2-40B4-BE49-F238E27FC236}">
                <a16:creationId xmlns:a16="http://schemas.microsoft.com/office/drawing/2014/main" id="{32029E71-0A32-1EB0-63E5-61F9AC8AA20C}"/>
              </a:ext>
            </a:extLst>
          </p:cNvPr>
          <p:cNvPicPr>
            <a:picLocks noChangeAspect="1"/>
          </p:cNvPicPr>
          <p:nvPr/>
        </p:nvPicPr>
        <p:blipFill rotWithShape="1">
          <a:blip r:embed="rId2"/>
          <a:srcRect l="2152" t="3341" r="3754" b="2740"/>
          <a:stretch/>
        </p:blipFill>
        <p:spPr>
          <a:xfrm>
            <a:off x="6976441" y="1792109"/>
            <a:ext cx="4605959" cy="3961578"/>
          </a:xfrm>
          <a:prstGeom prst="rect">
            <a:avLst/>
          </a:prstGeom>
          <a:ln>
            <a:solidFill>
              <a:schemeClr val="tx2"/>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8F94953B-52D9-B97B-CE3C-B93AFDE2F4C5}"/>
              </a:ext>
            </a:extLst>
          </p:cNvPr>
          <p:cNvSpPr txBox="1"/>
          <p:nvPr/>
        </p:nvSpPr>
        <p:spPr>
          <a:xfrm>
            <a:off x="531342" y="6179628"/>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a:t>
            </a:r>
            <a:r>
              <a:rPr lang="en-US" sz="1050" dirty="0" err="1">
                <a:solidFill>
                  <a:schemeClr val="tx2"/>
                </a:solidFill>
                <a:latin typeface="Avenir Book" panose="02000503020000020003" pitchFamily="2" charset="0"/>
              </a:rPr>
              <a:t>Sebrae</a:t>
            </a:r>
            <a:r>
              <a:rPr lang="en-US" sz="1050" dirty="0">
                <a:solidFill>
                  <a:schemeClr val="tx2"/>
                </a:solidFill>
                <a:latin typeface="Avenir Book" panose="02000503020000020003" pitchFamily="2" charset="0"/>
              </a:rPr>
              <a:t> website</a:t>
            </a:r>
          </a:p>
        </p:txBody>
      </p:sp>
      <p:sp>
        <p:nvSpPr>
          <p:cNvPr id="8" name="Slide Number Placeholder 7">
            <a:extLst>
              <a:ext uri="{FF2B5EF4-FFF2-40B4-BE49-F238E27FC236}">
                <a16:creationId xmlns:a16="http://schemas.microsoft.com/office/drawing/2014/main" id="{D9A700B6-003B-AFA7-F6C6-5A7CF8DD689B}"/>
              </a:ext>
            </a:extLst>
          </p:cNvPr>
          <p:cNvSpPr>
            <a:spLocks noGrp="1"/>
          </p:cNvSpPr>
          <p:nvPr>
            <p:ph type="sldNum" sz="quarter" idx="4"/>
          </p:nvPr>
        </p:nvSpPr>
        <p:spPr/>
        <p:txBody>
          <a:bodyPr/>
          <a:lstStyle/>
          <a:p>
            <a:fld id="{097F3099-CFFF-D54D-B818-93F1AB56C116}" type="slidenum">
              <a:rPr lang="en-US" smtClean="0"/>
              <a:pPr/>
              <a:t>13</a:t>
            </a:fld>
            <a:endParaRPr lang="en-US" dirty="0"/>
          </a:p>
        </p:txBody>
      </p:sp>
    </p:spTree>
    <p:extLst>
      <p:ext uri="{BB962C8B-B14F-4D97-AF65-F5344CB8AC3E}">
        <p14:creationId xmlns:p14="http://schemas.microsoft.com/office/powerpoint/2010/main" val="588576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BCB conducted outreach to acquirers to enable merchant acceptance</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79CEEACC-210E-1A5E-57B0-362551385661}"/>
              </a:ext>
            </a:extLst>
          </p:cNvPr>
          <p:cNvSpPr>
            <a:spLocks noGrp="1"/>
          </p:cNvSpPr>
          <p:nvPr>
            <p:ph sz="quarter" idx="10"/>
          </p:nvPr>
        </p:nvSpPr>
        <p:spPr>
          <a:xfrm>
            <a:off x="609600" y="1596232"/>
            <a:ext cx="5933244" cy="4918868"/>
          </a:xfrm>
        </p:spPr>
        <p:txBody>
          <a:bodyPr/>
          <a:lstStyle/>
          <a:p>
            <a:r>
              <a:rPr lang="en-US" dirty="0"/>
              <a:t>BCB reached out to merchant acquirers, which were not required to offer Pix, to </a:t>
            </a:r>
            <a:r>
              <a:rPr lang="en-US" b="1" dirty="0">
                <a:latin typeface="Avenir Black" panose="02000503020000020003" pitchFamily="2" charset="0"/>
              </a:rPr>
              <a:t>promote the offering of Pix as payment acceptance method to merchants</a:t>
            </a:r>
            <a:r>
              <a:rPr lang="en-US" dirty="0"/>
              <a:t>. This outreach received a strong response, opening up a </a:t>
            </a:r>
            <a:r>
              <a:rPr lang="en-US" b="1" dirty="0">
                <a:latin typeface="Avenir Black" panose="02000503020000020003" pitchFamily="2" charset="0"/>
              </a:rPr>
              <a:t>significant P2M opportunity</a:t>
            </a:r>
          </a:p>
          <a:p>
            <a:pPr lvl="1"/>
            <a:r>
              <a:rPr lang="en-US" dirty="0"/>
              <a:t>BCB’s outreach began 6 months prior to the launch</a:t>
            </a:r>
          </a:p>
          <a:p>
            <a:pPr lvl="1"/>
            <a:r>
              <a:rPr lang="en-US" dirty="0"/>
              <a:t>Explained Pix’s value proposition to inform acquirers’ decisions</a:t>
            </a:r>
            <a:endParaRPr lang="en-US" strike="sngStrike" dirty="0"/>
          </a:p>
          <a:p>
            <a:pPr lvl="1"/>
            <a:r>
              <a:rPr lang="en-US" dirty="0"/>
              <a:t>BCB marketed the main benefit of Pix over other payment methods: cost</a:t>
            </a:r>
          </a:p>
          <a:p>
            <a:r>
              <a:rPr lang="en-US" dirty="0"/>
              <a:t>Key benefits promoted: Due to low cost, Pix was able to create opportunities for merchant acquirers to serve micro and small merchants as customers, opening a significant source of additional revenue</a:t>
            </a:r>
          </a:p>
          <a:p>
            <a:endParaRPr lang="en-US" sz="1100" dirty="0">
              <a:highlight>
                <a:srgbClr val="FF0000"/>
              </a:highlight>
            </a:endParaRPr>
          </a:p>
          <a:p>
            <a:endParaRPr lang="en-US" dirty="0"/>
          </a:p>
        </p:txBody>
      </p:sp>
      <p:sp>
        <p:nvSpPr>
          <p:cNvPr id="3" name="TextBox 2">
            <a:extLst>
              <a:ext uri="{FF2B5EF4-FFF2-40B4-BE49-F238E27FC236}">
                <a16:creationId xmlns:a16="http://schemas.microsoft.com/office/drawing/2014/main" id="{5E27132E-FC5B-67BB-0583-14AB1A9AAD07}"/>
              </a:ext>
            </a:extLst>
          </p:cNvPr>
          <p:cNvSpPr txBox="1"/>
          <p:nvPr/>
        </p:nvSpPr>
        <p:spPr>
          <a:xfrm>
            <a:off x="531342" y="6179628"/>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a:t>
            </a:r>
          </a:p>
        </p:txBody>
      </p:sp>
      <p:pic>
        <p:nvPicPr>
          <p:cNvPr id="2050" name="Picture 2" descr="Moderninha Smart 2: máquina de cartão completa para o seu negócio">
            <a:extLst>
              <a:ext uri="{FF2B5EF4-FFF2-40B4-BE49-F238E27FC236}">
                <a16:creationId xmlns:a16="http://schemas.microsoft.com/office/drawing/2014/main" id="{F5571AA1-2C6C-C645-5432-6476AB5136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4131"/>
          <a:stretch/>
        </p:blipFill>
        <p:spPr bwMode="auto">
          <a:xfrm>
            <a:off x="8199658" y="1511059"/>
            <a:ext cx="1984863" cy="4590690"/>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5D0713-7D71-097C-D8C3-73531293BEA0}"/>
              </a:ext>
            </a:extLst>
          </p:cNvPr>
          <p:cNvSpPr txBox="1"/>
          <p:nvPr/>
        </p:nvSpPr>
        <p:spPr>
          <a:xfrm>
            <a:off x="8199657" y="6142527"/>
            <a:ext cx="1984863" cy="253916"/>
          </a:xfrm>
          <a:prstGeom prst="rect">
            <a:avLst/>
          </a:prstGeom>
          <a:noFill/>
        </p:spPr>
        <p:txBody>
          <a:bodyPr wrap="square">
            <a:spAutoFit/>
          </a:bodyPr>
          <a:lstStyle/>
          <a:p>
            <a:pPr algn="ctr"/>
            <a:r>
              <a:rPr lang="en-US" sz="1050" dirty="0">
                <a:solidFill>
                  <a:schemeClr val="tx2"/>
                </a:solidFill>
                <a:latin typeface="Avenir Book" panose="02000503020000020003" pitchFamily="2" charset="0"/>
              </a:rPr>
              <a:t>Source: </a:t>
            </a:r>
            <a:r>
              <a:rPr lang="en-US" sz="1050" dirty="0" err="1">
                <a:solidFill>
                  <a:schemeClr val="tx2"/>
                </a:solidFill>
                <a:latin typeface="Avenir Book" panose="02000503020000020003" pitchFamily="2" charset="0"/>
              </a:rPr>
              <a:t>PagSeguro</a:t>
            </a:r>
            <a:endParaRPr lang="en-US" sz="1050" dirty="0"/>
          </a:p>
        </p:txBody>
      </p:sp>
      <p:sp>
        <p:nvSpPr>
          <p:cNvPr id="8" name="Slide Number Placeholder 7">
            <a:extLst>
              <a:ext uri="{FF2B5EF4-FFF2-40B4-BE49-F238E27FC236}">
                <a16:creationId xmlns:a16="http://schemas.microsoft.com/office/drawing/2014/main" id="{10EB9FEA-6B42-B51F-7F42-57D8EDD17A51}"/>
              </a:ext>
            </a:extLst>
          </p:cNvPr>
          <p:cNvSpPr>
            <a:spLocks noGrp="1"/>
          </p:cNvSpPr>
          <p:nvPr>
            <p:ph type="sldNum" sz="quarter" idx="4"/>
          </p:nvPr>
        </p:nvSpPr>
        <p:spPr/>
        <p:txBody>
          <a:bodyPr/>
          <a:lstStyle/>
          <a:p>
            <a:fld id="{097F3099-CFFF-D54D-B818-93F1AB56C116}" type="slidenum">
              <a:rPr lang="en-US" smtClean="0"/>
              <a:pPr/>
              <a:t>14</a:t>
            </a:fld>
            <a:endParaRPr lang="en-US" dirty="0"/>
          </a:p>
        </p:txBody>
      </p:sp>
    </p:spTree>
    <p:extLst>
      <p:ext uri="{BB962C8B-B14F-4D97-AF65-F5344CB8AC3E}">
        <p14:creationId xmlns:p14="http://schemas.microsoft.com/office/powerpoint/2010/main" val="2396722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BCB’s YouTube approach included commercials and informational videos</a:t>
            </a:r>
            <a:endParaRPr lang="en-US" strike="sngStrike" dirty="0"/>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dirty="0"/>
          </a:p>
        </p:txBody>
      </p:sp>
      <p:sp>
        <p:nvSpPr>
          <p:cNvPr id="2" name="Content Placeholder 4">
            <a:extLst>
              <a:ext uri="{FF2B5EF4-FFF2-40B4-BE49-F238E27FC236}">
                <a16:creationId xmlns:a16="http://schemas.microsoft.com/office/drawing/2014/main" id="{79CEEACC-210E-1A5E-57B0-362551385661}"/>
              </a:ext>
            </a:extLst>
          </p:cNvPr>
          <p:cNvSpPr>
            <a:spLocks noGrp="1"/>
          </p:cNvSpPr>
          <p:nvPr>
            <p:ph sz="quarter" idx="10"/>
          </p:nvPr>
        </p:nvSpPr>
        <p:spPr>
          <a:xfrm>
            <a:off x="609600" y="1596232"/>
            <a:ext cx="6334897" cy="4728368"/>
          </a:xfrm>
        </p:spPr>
        <p:txBody>
          <a:bodyPr/>
          <a:lstStyle/>
          <a:p>
            <a:r>
              <a:rPr lang="en-US" dirty="0"/>
              <a:t>The Central Bank of Brazil has a YouTube channel with 140,000 subscribers, on which it has posted </a:t>
            </a:r>
            <a:r>
              <a:rPr lang="en-US" b="1" dirty="0">
                <a:latin typeface="Avenir Black" panose="02000503020000020003" pitchFamily="2" charset="0"/>
              </a:rPr>
              <a:t>commercials and informational content </a:t>
            </a:r>
            <a:r>
              <a:rPr lang="en-US" dirty="0"/>
              <a:t>about Pix from the months before the launch until now</a:t>
            </a:r>
          </a:p>
          <a:p>
            <a:pPr lvl="1"/>
            <a:r>
              <a:rPr lang="en-US" dirty="0"/>
              <a:t>BCB published advertisements, such as “Now it’s Pix” and “Going to pay? Make a Pix!”</a:t>
            </a:r>
          </a:p>
          <a:p>
            <a:pPr lvl="1"/>
            <a:r>
              <a:rPr lang="en-US" dirty="0"/>
              <a:t>BCB also posted informational videos, such as “Central Bank Explains: Pix’s Special Return Mechanism,” and “Central Bank Explains: 7 tips for dealing with scams involving Pix”</a:t>
            </a:r>
          </a:p>
          <a:p>
            <a:r>
              <a:rPr lang="en-US" dirty="0"/>
              <a:t>Series: “Central Bank explains,” “Pix Connection,” “Pix Circuit”</a:t>
            </a:r>
          </a:p>
          <a:p>
            <a:r>
              <a:rPr lang="en-US" dirty="0"/>
              <a:t>Primary goals of the campaign were to </a:t>
            </a:r>
            <a:r>
              <a:rPr lang="en-US" b="1" dirty="0">
                <a:latin typeface="Avenir Black" panose="02000503020000020003" pitchFamily="2" charset="0"/>
              </a:rPr>
              <a:t>spread awareness and teach consumers about how to use the service </a:t>
            </a:r>
            <a:r>
              <a:rPr lang="en-US" dirty="0"/>
              <a:t>(e.g., setting up a Pix key, how to make a payment)</a:t>
            </a:r>
          </a:p>
          <a:p>
            <a:r>
              <a:rPr lang="en-US" dirty="0"/>
              <a:t>Convenience, speed, and security were themes mentioned in most advertisements</a:t>
            </a:r>
          </a:p>
        </p:txBody>
      </p:sp>
      <p:pic>
        <p:nvPicPr>
          <p:cNvPr id="10" name="Picture 9" descr="Graphical user interface, website&#10;&#10;Description automatically generated">
            <a:extLst>
              <a:ext uri="{FF2B5EF4-FFF2-40B4-BE49-F238E27FC236}">
                <a16:creationId xmlns:a16="http://schemas.microsoft.com/office/drawing/2014/main" id="{2C0833BE-7390-E330-09FC-30EDBE05C216}"/>
              </a:ext>
            </a:extLst>
          </p:cNvPr>
          <p:cNvPicPr>
            <a:picLocks noChangeAspect="1"/>
          </p:cNvPicPr>
          <p:nvPr/>
        </p:nvPicPr>
        <p:blipFill rotWithShape="1">
          <a:blip r:embed="rId2">
            <a:extLst>
              <a:ext uri="{28A0092B-C50C-407E-A947-70E740481C1C}">
                <a14:useLocalDpi xmlns:a14="http://schemas.microsoft.com/office/drawing/2010/main" val="0"/>
              </a:ext>
            </a:extLst>
          </a:blip>
          <a:srcRect l="1861" t="2044" b="1253"/>
          <a:stretch/>
        </p:blipFill>
        <p:spPr>
          <a:xfrm>
            <a:off x="7798085" y="3944183"/>
            <a:ext cx="3227069" cy="2270872"/>
          </a:xfrm>
          <a:prstGeom prst="rect">
            <a:avLst/>
          </a:prstGeom>
          <a:ln>
            <a:solidFill>
              <a:schemeClr val="tx2"/>
            </a:solidFill>
          </a:ln>
          <a:effectLst>
            <a:outerShdw blurRad="50800" dist="38100" dir="2700000" algn="tl" rotWithShape="0">
              <a:prstClr val="black">
                <a:alpha val="40000"/>
              </a:prstClr>
            </a:outerShdw>
          </a:effectLst>
        </p:spPr>
      </p:pic>
      <p:pic>
        <p:nvPicPr>
          <p:cNvPr id="12" name="Picture 11" descr="Graphical user interface, website&#10;&#10;Description automatically generated">
            <a:extLst>
              <a:ext uri="{FF2B5EF4-FFF2-40B4-BE49-F238E27FC236}">
                <a16:creationId xmlns:a16="http://schemas.microsoft.com/office/drawing/2014/main" id="{D088610C-3D79-6802-9B31-1B7B9688DD9B}"/>
              </a:ext>
            </a:extLst>
          </p:cNvPr>
          <p:cNvPicPr>
            <a:picLocks noChangeAspect="1"/>
          </p:cNvPicPr>
          <p:nvPr/>
        </p:nvPicPr>
        <p:blipFill rotWithShape="1">
          <a:blip r:embed="rId3">
            <a:extLst>
              <a:ext uri="{28A0092B-C50C-407E-A947-70E740481C1C}">
                <a14:useLocalDpi xmlns:a14="http://schemas.microsoft.com/office/drawing/2010/main" val="0"/>
              </a:ext>
            </a:extLst>
          </a:blip>
          <a:srcRect l="1712" t="3733" r="1129" b="-871"/>
          <a:stretch/>
        </p:blipFill>
        <p:spPr>
          <a:xfrm>
            <a:off x="7798085" y="1382260"/>
            <a:ext cx="3207372" cy="2270871"/>
          </a:xfrm>
          <a:prstGeom prst="rect">
            <a:avLst/>
          </a:prstGeom>
          <a:ln>
            <a:solidFill>
              <a:schemeClr val="tx2"/>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9059974-58D9-3D0A-1DF3-E7C703F109C3}"/>
              </a:ext>
            </a:extLst>
          </p:cNvPr>
          <p:cNvSpPr txBox="1"/>
          <p:nvPr/>
        </p:nvSpPr>
        <p:spPr>
          <a:xfrm>
            <a:off x="531342" y="6179628"/>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YouTube channel, BCB interview</a:t>
            </a:r>
          </a:p>
        </p:txBody>
      </p:sp>
      <p:sp>
        <p:nvSpPr>
          <p:cNvPr id="8" name="TextBox 7">
            <a:extLst>
              <a:ext uri="{FF2B5EF4-FFF2-40B4-BE49-F238E27FC236}">
                <a16:creationId xmlns:a16="http://schemas.microsoft.com/office/drawing/2014/main" id="{083A5A3D-3E83-82E6-048F-A9D8816D28DB}"/>
              </a:ext>
            </a:extLst>
          </p:cNvPr>
          <p:cNvSpPr txBox="1"/>
          <p:nvPr/>
        </p:nvSpPr>
        <p:spPr>
          <a:xfrm>
            <a:off x="7798085" y="3653131"/>
            <a:ext cx="3207372" cy="253916"/>
          </a:xfrm>
          <a:prstGeom prst="rect">
            <a:avLst/>
          </a:prstGeom>
          <a:noFill/>
        </p:spPr>
        <p:txBody>
          <a:bodyPr wrap="square">
            <a:spAutoFit/>
          </a:bodyPr>
          <a:lstStyle/>
          <a:p>
            <a:pPr algn="ctr"/>
            <a:r>
              <a:rPr lang="en-US" sz="1050" dirty="0">
                <a:solidFill>
                  <a:schemeClr val="tx2"/>
                </a:solidFill>
                <a:latin typeface="Avenir Book" panose="02000503020000020003" pitchFamily="2" charset="0"/>
                <a:hlinkClick r:id="rId4">
                  <a:extLst>
                    <a:ext uri="{A12FA001-AC4F-418D-AE19-62706E023703}">
                      <ahyp:hlinkClr xmlns:ahyp="http://schemas.microsoft.com/office/drawing/2018/hyperlinkcolor" val="tx"/>
                    </a:ext>
                  </a:extLst>
                </a:hlinkClick>
              </a:rPr>
              <a:t>Video link</a:t>
            </a:r>
            <a:endParaRPr lang="en-US" sz="1050" dirty="0">
              <a:solidFill>
                <a:schemeClr val="tx2"/>
              </a:solidFill>
            </a:endParaRPr>
          </a:p>
        </p:txBody>
      </p:sp>
      <p:sp>
        <p:nvSpPr>
          <p:cNvPr id="13" name="TextBox 12">
            <a:extLst>
              <a:ext uri="{FF2B5EF4-FFF2-40B4-BE49-F238E27FC236}">
                <a16:creationId xmlns:a16="http://schemas.microsoft.com/office/drawing/2014/main" id="{C355428A-3F68-AF52-F8D5-EF15BAFE717A}"/>
              </a:ext>
            </a:extLst>
          </p:cNvPr>
          <p:cNvSpPr txBox="1"/>
          <p:nvPr/>
        </p:nvSpPr>
        <p:spPr>
          <a:xfrm>
            <a:off x="7798085" y="6235955"/>
            <a:ext cx="3227069" cy="253916"/>
          </a:xfrm>
          <a:prstGeom prst="rect">
            <a:avLst/>
          </a:prstGeom>
          <a:noFill/>
        </p:spPr>
        <p:txBody>
          <a:bodyPr wrap="square">
            <a:spAutoFit/>
          </a:bodyPr>
          <a:lstStyle/>
          <a:p>
            <a:pPr algn="ctr"/>
            <a:r>
              <a:rPr lang="en-US" sz="1050" dirty="0">
                <a:solidFill>
                  <a:schemeClr val="tx2"/>
                </a:solidFill>
                <a:latin typeface="Avenir Book" panose="02000503020000020003" pitchFamily="2" charset="0"/>
                <a:hlinkClick r:id="rId5">
                  <a:extLst>
                    <a:ext uri="{A12FA001-AC4F-418D-AE19-62706E023703}">
                      <ahyp:hlinkClr xmlns:ahyp="http://schemas.microsoft.com/office/drawing/2018/hyperlinkcolor" val="tx"/>
                    </a:ext>
                  </a:extLst>
                </a:hlinkClick>
              </a:rPr>
              <a:t>Video link</a:t>
            </a:r>
            <a:endParaRPr lang="en-US" sz="1050" dirty="0">
              <a:solidFill>
                <a:schemeClr val="tx2"/>
              </a:solidFill>
              <a:latin typeface="Avenir Book" panose="02000503020000020003" pitchFamily="2" charset="0"/>
            </a:endParaRPr>
          </a:p>
        </p:txBody>
      </p:sp>
      <p:sp>
        <p:nvSpPr>
          <p:cNvPr id="7" name="Slide Number Placeholder 6">
            <a:extLst>
              <a:ext uri="{FF2B5EF4-FFF2-40B4-BE49-F238E27FC236}">
                <a16:creationId xmlns:a16="http://schemas.microsoft.com/office/drawing/2014/main" id="{A73E0916-1411-C49E-4B2E-E202A5B8278D}"/>
              </a:ext>
            </a:extLst>
          </p:cNvPr>
          <p:cNvSpPr>
            <a:spLocks noGrp="1"/>
          </p:cNvSpPr>
          <p:nvPr>
            <p:ph type="sldNum" sz="quarter" idx="4"/>
          </p:nvPr>
        </p:nvSpPr>
        <p:spPr/>
        <p:txBody>
          <a:bodyPr/>
          <a:lstStyle/>
          <a:p>
            <a:fld id="{097F3099-CFFF-D54D-B818-93F1AB56C116}" type="slidenum">
              <a:rPr lang="en-US" smtClean="0"/>
              <a:pPr/>
              <a:t>15</a:t>
            </a:fld>
            <a:endParaRPr lang="en-US" dirty="0"/>
          </a:p>
        </p:txBody>
      </p:sp>
    </p:spTree>
    <p:extLst>
      <p:ext uri="{BB962C8B-B14F-4D97-AF65-F5344CB8AC3E}">
        <p14:creationId xmlns:p14="http://schemas.microsoft.com/office/powerpoint/2010/main" val="1850847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BCB’s social media accounts such as Twitter and Instagram have a significant following and have consistently marketed Pix from pre-launch to today</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02ED76D0-DD45-4DC9-664C-4E1F7AB01228}"/>
              </a:ext>
            </a:extLst>
          </p:cNvPr>
          <p:cNvSpPr>
            <a:spLocks noGrp="1"/>
          </p:cNvSpPr>
          <p:nvPr>
            <p:ph sz="quarter" idx="10"/>
          </p:nvPr>
        </p:nvSpPr>
        <p:spPr>
          <a:xfrm>
            <a:off x="609600" y="1596231"/>
            <a:ext cx="11091514" cy="2156903"/>
          </a:xfrm>
        </p:spPr>
        <p:txBody>
          <a:bodyPr/>
          <a:lstStyle/>
          <a:p>
            <a:r>
              <a:rPr lang="en-US" dirty="0"/>
              <a:t>The Central Bank of Brazil has </a:t>
            </a:r>
            <a:r>
              <a:rPr lang="en-US" b="1" dirty="0">
                <a:latin typeface="Avenir Black" panose="02000503020000020003" pitchFamily="2" charset="0"/>
              </a:rPr>
              <a:t>social media accounts </a:t>
            </a:r>
            <a:r>
              <a:rPr lang="en-US" dirty="0"/>
              <a:t>such as Instagram, Twitter, and Facebook that played a role in spreading news about Pix before and after its launch</a:t>
            </a:r>
          </a:p>
          <a:p>
            <a:r>
              <a:rPr lang="en-US" dirty="0"/>
              <a:t>Prior to the launch, BCB posted informational and marketing content related to Pix across its social media channels</a:t>
            </a:r>
          </a:p>
          <a:p>
            <a:pPr lvl="1"/>
            <a:r>
              <a:rPr lang="en-US" dirty="0"/>
              <a:t>Instagram: 400K+ followers, with monthly posts (on average) about Pix, and various posts about Pix during the time of the launch</a:t>
            </a:r>
          </a:p>
          <a:p>
            <a:pPr lvl="1"/>
            <a:r>
              <a:rPr lang="en-US" dirty="0"/>
              <a:t>Twitter: 450K+ followers, also with monthly tweets (on average) about Pix before and after the launch</a:t>
            </a:r>
          </a:p>
          <a:p>
            <a:pPr lvl="1"/>
            <a:r>
              <a:rPr lang="en-US" dirty="0"/>
              <a:t>Facebook: 180K+ followers</a:t>
            </a:r>
          </a:p>
          <a:p>
            <a:r>
              <a:rPr lang="en-US" dirty="0"/>
              <a:t>BCB’s social media strategy </a:t>
            </a:r>
            <a:r>
              <a:rPr lang="en-US" b="1" dirty="0">
                <a:latin typeface="Avenir Black" panose="02000503020000020003" pitchFamily="2" charset="0"/>
              </a:rPr>
              <a:t>supplements its influencer strategy, since content is often reposted by other individuals</a:t>
            </a:r>
          </a:p>
        </p:txBody>
      </p:sp>
      <p:pic>
        <p:nvPicPr>
          <p:cNvPr id="7" name="Picture 6" descr="Graphical user interface, text, application, email&#10;&#10;Description automatically generated">
            <a:extLst>
              <a:ext uri="{FF2B5EF4-FFF2-40B4-BE49-F238E27FC236}">
                <a16:creationId xmlns:a16="http://schemas.microsoft.com/office/drawing/2014/main" id="{ABA64489-4DD5-20B2-6E39-D02565C58FDF}"/>
              </a:ext>
            </a:extLst>
          </p:cNvPr>
          <p:cNvPicPr>
            <a:picLocks noChangeAspect="1"/>
          </p:cNvPicPr>
          <p:nvPr/>
        </p:nvPicPr>
        <p:blipFill rotWithShape="1">
          <a:blip r:embed="rId2">
            <a:extLst>
              <a:ext uri="{28A0092B-C50C-407E-A947-70E740481C1C}">
                <a14:useLocalDpi xmlns:a14="http://schemas.microsoft.com/office/drawing/2010/main" val="0"/>
              </a:ext>
            </a:extLst>
          </a:blip>
          <a:srcRect t="6812" b="609"/>
          <a:stretch/>
        </p:blipFill>
        <p:spPr>
          <a:xfrm>
            <a:off x="576310" y="4192170"/>
            <a:ext cx="5519690" cy="2099183"/>
          </a:xfrm>
          <a:prstGeom prst="rect">
            <a:avLst/>
          </a:prstGeom>
          <a:ln>
            <a:solidFill>
              <a:schemeClr val="accent3"/>
            </a:solidFill>
          </a:ln>
          <a:effectLst>
            <a:outerShdw blurRad="50800" dist="38100" dir="2700000" algn="tl" rotWithShape="0">
              <a:prstClr val="black">
                <a:alpha val="40000"/>
              </a:prstClr>
            </a:outerShdw>
          </a:effectLst>
        </p:spPr>
      </p:pic>
      <p:pic>
        <p:nvPicPr>
          <p:cNvPr id="9" name="Picture 8" descr="Graphical user interface, text, application, chat or text message&#10;&#10;Description automatically generated">
            <a:extLst>
              <a:ext uri="{FF2B5EF4-FFF2-40B4-BE49-F238E27FC236}">
                <a16:creationId xmlns:a16="http://schemas.microsoft.com/office/drawing/2014/main" id="{000293C6-EAD3-CF5A-C00C-7333C4BCEAF2}"/>
              </a:ext>
            </a:extLst>
          </p:cNvPr>
          <p:cNvPicPr>
            <a:picLocks noChangeAspect="1"/>
          </p:cNvPicPr>
          <p:nvPr/>
        </p:nvPicPr>
        <p:blipFill rotWithShape="1">
          <a:blip r:embed="rId3">
            <a:extLst>
              <a:ext uri="{28A0092B-C50C-407E-A947-70E740481C1C}">
                <a14:useLocalDpi xmlns:a14="http://schemas.microsoft.com/office/drawing/2010/main" val="0"/>
              </a:ext>
            </a:extLst>
          </a:blip>
          <a:srcRect l="3534" t="2200" r="4802"/>
          <a:stretch/>
        </p:blipFill>
        <p:spPr>
          <a:xfrm>
            <a:off x="6660651" y="4187031"/>
            <a:ext cx="1990222" cy="2109463"/>
          </a:xfrm>
          <a:prstGeom prst="rect">
            <a:avLst/>
          </a:prstGeom>
          <a:ln>
            <a:solidFill>
              <a:schemeClr val="tx2"/>
            </a:solidFill>
          </a:ln>
          <a:effectLst>
            <a:outerShdw blurRad="50800" dist="38100" dir="2700000" algn="tl" rotWithShape="0">
              <a:prstClr val="black">
                <a:alpha val="40000"/>
              </a:prstClr>
            </a:outerShdw>
          </a:effectLst>
        </p:spPr>
      </p:pic>
      <p:pic>
        <p:nvPicPr>
          <p:cNvPr id="12" name="Picture 11" descr="A picture containing text, person, player, male&#10;&#10;Description automatically generated">
            <a:extLst>
              <a:ext uri="{FF2B5EF4-FFF2-40B4-BE49-F238E27FC236}">
                <a16:creationId xmlns:a16="http://schemas.microsoft.com/office/drawing/2014/main" id="{2D2E9822-5204-2A1F-4F1A-DB66F526DED9}"/>
              </a:ext>
            </a:extLst>
          </p:cNvPr>
          <p:cNvPicPr>
            <a:picLocks noChangeAspect="1"/>
          </p:cNvPicPr>
          <p:nvPr/>
        </p:nvPicPr>
        <p:blipFill rotWithShape="1">
          <a:blip r:embed="rId4">
            <a:extLst>
              <a:ext uri="{28A0092B-C50C-407E-A947-70E740481C1C}">
                <a14:useLocalDpi xmlns:a14="http://schemas.microsoft.com/office/drawing/2010/main" val="0"/>
              </a:ext>
            </a:extLst>
          </a:blip>
          <a:srcRect l="4802" t="2051" r="3534" b="1131"/>
          <a:stretch/>
        </p:blipFill>
        <p:spPr>
          <a:xfrm>
            <a:off x="9592178" y="4187031"/>
            <a:ext cx="1990222" cy="2074956"/>
          </a:xfrm>
          <a:prstGeom prst="rect">
            <a:avLst/>
          </a:prstGeom>
          <a:ln>
            <a:solidFill>
              <a:schemeClr val="tx2"/>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BC91C5EC-C598-2315-44BE-3F31090A17CC}"/>
              </a:ext>
            </a:extLst>
          </p:cNvPr>
          <p:cNvSpPr/>
          <p:nvPr/>
        </p:nvSpPr>
        <p:spPr>
          <a:xfrm>
            <a:off x="3052690" y="4500954"/>
            <a:ext cx="801858" cy="257644"/>
          </a:xfrm>
          <a:prstGeom prst="rect">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
        <p:nvSpPr>
          <p:cNvPr id="17" name="Rectangle 16">
            <a:extLst>
              <a:ext uri="{FF2B5EF4-FFF2-40B4-BE49-F238E27FC236}">
                <a16:creationId xmlns:a16="http://schemas.microsoft.com/office/drawing/2014/main" id="{5016084F-B547-F52A-CAAE-DAFDDA133ACA}"/>
              </a:ext>
            </a:extLst>
          </p:cNvPr>
          <p:cNvSpPr/>
          <p:nvPr/>
        </p:nvSpPr>
        <p:spPr>
          <a:xfrm>
            <a:off x="7017712" y="5096301"/>
            <a:ext cx="801858" cy="257644"/>
          </a:xfrm>
          <a:prstGeom prst="rect">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
        <p:nvSpPr>
          <p:cNvPr id="18" name="Rectangle 17">
            <a:extLst>
              <a:ext uri="{FF2B5EF4-FFF2-40B4-BE49-F238E27FC236}">
                <a16:creationId xmlns:a16="http://schemas.microsoft.com/office/drawing/2014/main" id="{74DF947D-A3DE-0D31-7535-C8EFB3FF380A}"/>
              </a:ext>
            </a:extLst>
          </p:cNvPr>
          <p:cNvSpPr/>
          <p:nvPr/>
        </p:nvSpPr>
        <p:spPr>
          <a:xfrm>
            <a:off x="4586066" y="5571786"/>
            <a:ext cx="672905" cy="709123"/>
          </a:xfrm>
          <a:prstGeom prst="rect">
            <a:avLst/>
          </a:pr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
        <p:nvSpPr>
          <p:cNvPr id="5" name="TextBox 4">
            <a:extLst>
              <a:ext uri="{FF2B5EF4-FFF2-40B4-BE49-F238E27FC236}">
                <a16:creationId xmlns:a16="http://schemas.microsoft.com/office/drawing/2014/main" id="{0278DA71-4DAA-D66E-A79D-F9D87886A34F}"/>
              </a:ext>
            </a:extLst>
          </p:cNvPr>
          <p:cNvSpPr txBox="1"/>
          <p:nvPr/>
        </p:nvSpPr>
        <p:spPr>
          <a:xfrm>
            <a:off x="531342" y="6299505"/>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BCB social media accounts</a:t>
            </a:r>
          </a:p>
        </p:txBody>
      </p:sp>
      <p:sp>
        <p:nvSpPr>
          <p:cNvPr id="8" name="Slide Number Placeholder 7">
            <a:extLst>
              <a:ext uri="{FF2B5EF4-FFF2-40B4-BE49-F238E27FC236}">
                <a16:creationId xmlns:a16="http://schemas.microsoft.com/office/drawing/2014/main" id="{CD8AE95A-EAD8-8E43-1E3F-ABBEE7A80705}"/>
              </a:ext>
            </a:extLst>
          </p:cNvPr>
          <p:cNvSpPr>
            <a:spLocks noGrp="1"/>
          </p:cNvSpPr>
          <p:nvPr>
            <p:ph type="sldNum" sz="quarter" idx="4"/>
          </p:nvPr>
        </p:nvSpPr>
        <p:spPr/>
        <p:txBody>
          <a:bodyPr/>
          <a:lstStyle/>
          <a:p>
            <a:fld id="{097F3099-CFFF-D54D-B818-93F1AB56C116}" type="slidenum">
              <a:rPr lang="en-US" smtClean="0"/>
              <a:pPr/>
              <a:t>16</a:t>
            </a:fld>
            <a:endParaRPr lang="en-US" dirty="0"/>
          </a:p>
        </p:txBody>
      </p:sp>
    </p:spTree>
    <p:extLst>
      <p:ext uri="{BB962C8B-B14F-4D97-AF65-F5344CB8AC3E}">
        <p14:creationId xmlns:p14="http://schemas.microsoft.com/office/powerpoint/2010/main" val="182120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E510B92-4874-A900-F84F-6CA9754B9006}"/>
              </a:ext>
            </a:extLst>
          </p:cNvPr>
          <p:cNvSpPr>
            <a:spLocks noGrp="1"/>
          </p:cNvSpPr>
          <p:nvPr>
            <p:ph type="body" sz="quarter" idx="11"/>
          </p:nvPr>
        </p:nvSpPr>
        <p:spPr/>
        <p:txBody>
          <a:bodyPr/>
          <a:lstStyle/>
          <a:p>
            <a:r>
              <a:rPr lang="en-US" dirty="0"/>
              <a:t>India UPI</a:t>
            </a:r>
          </a:p>
        </p:txBody>
      </p:sp>
    </p:spTree>
    <p:extLst>
      <p:ext uri="{BB962C8B-B14F-4D97-AF65-F5344CB8AC3E}">
        <p14:creationId xmlns:p14="http://schemas.microsoft.com/office/powerpoint/2010/main" val="2976691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FD77-5203-200F-BA0B-E5BAE4D38C20}"/>
              </a:ext>
            </a:extLst>
          </p:cNvPr>
          <p:cNvSpPr>
            <a:spLocks noGrp="1"/>
          </p:cNvSpPr>
          <p:nvPr>
            <p:ph type="title"/>
          </p:nvPr>
        </p:nvSpPr>
        <p:spPr/>
        <p:txBody>
          <a:bodyPr/>
          <a:lstStyle/>
          <a:p>
            <a:r>
              <a:rPr lang="en-US" dirty="0"/>
              <a:t>Background: Promoting a ‘Cashless India’</a:t>
            </a:r>
          </a:p>
        </p:txBody>
      </p:sp>
      <p:sp>
        <p:nvSpPr>
          <p:cNvPr id="4" name="Text Placeholder 3">
            <a:extLst>
              <a:ext uri="{FF2B5EF4-FFF2-40B4-BE49-F238E27FC236}">
                <a16:creationId xmlns:a16="http://schemas.microsoft.com/office/drawing/2014/main" id="{A3A40D01-EF81-254E-1920-CD051F65DA56}"/>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B0A7572C-59D5-C0A9-2025-EF6EADCD7E36}"/>
              </a:ext>
            </a:extLst>
          </p:cNvPr>
          <p:cNvSpPr>
            <a:spLocks noGrp="1"/>
          </p:cNvSpPr>
          <p:nvPr>
            <p:ph type="sldNum" sz="quarter" idx="4"/>
          </p:nvPr>
        </p:nvSpPr>
        <p:spPr/>
        <p:txBody>
          <a:bodyPr/>
          <a:lstStyle/>
          <a:p>
            <a:fld id="{097F3099-CFFF-D54D-B818-93F1AB56C116}" type="slidenum">
              <a:rPr lang="en-US" smtClean="0"/>
              <a:pPr/>
              <a:t>18</a:t>
            </a:fld>
            <a:endParaRPr lang="en-US" dirty="0"/>
          </a:p>
        </p:txBody>
      </p:sp>
      <p:pic>
        <p:nvPicPr>
          <p:cNvPr id="8" name="Picture 7">
            <a:extLst>
              <a:ext uri="{FF2B5EF4-FFF2-40B4-BE49-F238E27FC236}">
                <a16:creationId xmlns:a16="http://schemas.microsoft.com/office/drawing/2014/main" id="{D443228F-90CD-B050-4474-6EF8AC5F35DC}"/>
              </a:ext>
            </a:extLst>
          </p:cNvPr>
          <p:cNvPicPr>
            <a:picLocks noChangeAspect="1"/>
          </p:cNvPicPr>
          <p:nvPr/>
        </p:nvPicPr>
        <p:blipFill rotWithShape="1">
          <a:blip r:embed="rId3"/>
          <a:srcRect t="37670"/>
          <a:stretch/>
        </p:blipFill>
        <p:spPr>
          <a:xfrm>
            <a:off x="702366" y="1485019"/>
            <a:ext cx="3324016" cy="4483741"/>
          </a:xfrm>
          <a:prstGeom prst="rect">
            <a:avLst/>
          </a:prstGeom>
        </p:spPr>
      </p:pic>
      <p:sp>
        <p:nvSpPr>
          <p:cNvPr id="3" name="Content Placeholder 4">
            <a:extLst>
              <a:ext uri="{FF2B5EF4-FFF2-40B4-BE49-F238E27FC236}">
                <a16:creationId xmlns:a16="http://schemas.microsoft.com/office/drawing/2014/main" id="{C2E2D1BE-0737-625C-C042-2794A3BC0808}"/>
              </a:ext>
            </a:extLst>
          </p:cNvPr>
          <p:cNvSpPr>
            <a:spLocks noGrp="1"/>
          </p:cNvSpPr>
          <p:nvPr>
            <p:ph sz="quarter" idx="10"/>
          </p:nvPr>
        </p:nvSpPr>
        <p:spPr>
          <a:xfrm>
            <a:off x="4403035" y="1486485"/>
            <a:ext cx="7086599" cy="4482276"/>
          </a:xfrm>
        </p:spPr>
        <p:txBody>
          <a:bodyPr/>
          <a:lstStyle/>
          <a:p>
            <a:pPr marL="0" indent="0">
              <a:spcAft>
                <a:spcPts val="300"/>
              </a:spcAft>
              <a:buNone/>
            </a:pPr>
            <a:r>
              <a:rPr lang="en-US" sz="1500" dirty="0"/>
              <a:t>Around the time of the launch of UPI, India was focusing on reducing dependency of the Indian economy on cash and bringing significant volume of undeclared cash lying unused into the banking system. To achieve this, the Government of India promoted efforts to digitize the economy in an initiative later labeled as Cashless India.</a:t>
            </a:r>
          </a:p>
          <a:p>
            <a:pPr marL="0" indent="0">
              <a:spcAft>
                <a:spcPts val="300"/>
              </a:spcAft>
              <a:buNone/>
            </a:pPr>
            <a:r>
              <a:rPr lang="en-US" sz="1500" dirty="0"/>
              <a:t>A key step in this transition was </a:t>
            </a:r>
            <a:r>
              <a:rPr lang="en-US" sz="1500" b="1" dirty="0">
                <a:latin typeface="Avenir Black" panose="02000503020000020003" pitchFamily="2" charset="0"/>
              </a:rPr>
              <a:t>Demonetization</a:t>
            </a:r>
            <a:r>
              <a:rPr lang="en-US" sz="1500" dirty="0"/>
              <a:t>, where high-denomination banknotes (Rs 500 and RS 1000) were withdrawn from circulation.</a:t>
            </a:r>
          </a:p>
          <a:p>
            <a:pPr>
              <a:spcAft>
                <a:spcPts val="300"/>
              </a:spcAft>
            </a:pPr>
            <a:r>
              <a:rPr lang="en-US" sz="1500" b="1" dirty="0"/>
              <a:t>Objective: </a:t>
            </a:r>
            <a:r>
              <a:rPr lang="en-US" sz="1500" dirty="0"/>
              <a:t>remove ‘black money’ (i.e., the shadow economy) that escaped the radar of tax authorities and rid corruption from the country</a:t>
            </a:r>
          </a:p>
          <a:p>
            <a:pPr marL="0" indent="0">
              <a:spcAft>
                <a:spcPts val="300"/>
              </a:spcAft>
              <a:buNone/>
            </a:pPr>
            <a:r>
              <a:rPr lang="en-US" sz="1500" b="1" dirty="0"/>
              <a:t>While promoting digital payments was a clear component of Cashless India, it is unclear if NPCI had a defined communications strategy specifically for UPI from the time of launch. UPI was likely not the obvious focus at time of launch, but instead a tool to reach the goal of Cashless India.</a:t>
            </a:r>
          </a:p>
          <a:p>
            <a:pPr marL="0" indent="0">
              <a:spcAft>
                <a:spcPts val="300"/>
              </a:spcAft>
              <a:buNone/>
            </a:pPr>
            <a:r>
              <a:rPr lang="en-US" sz="1500" dirty="0"/>
              <a:t>Around the time of UPI’s launch, India was focused on increasing digital and financial inclusion. Mobile penetration in India increased from 47% in 2015 to 68% in 2020, while financial account* ownership grew from 53% in 2014 to 80% in 2017.</a:t>
            </a:r>
            <a:endParaRPr lang="en-US" sz="1500" b="1" dirty="0">
              <a:highlight>
                <a:srgbClr val="FFFF00"/>
              </a:highlight>
            </a:endParaRPr>
          </a:p>
        </p:txBody>
      </p:sp>
      <p:sp>
        <p:nvSpPr>
          <p:cNvPr id="9" name="TextBox 8">
            <a:extLst>
              <a:ext uri="{FF2B5EF4-FFF2-40B4-BE49-F238E27FC236}">
                <a16:creationId xmlns:a16="http://schemas.microsoft.com/office/drawing/2014/main" id="{052AC266-8571-ED1A-EA29-7BC4F6D33CF7}"/>
              </a:ext>
            </a:extLst>
          </p:cNvPr>
          <p:cNvSpPr txBox="1"/>
          <p:nvPr/>
        </p:nvSpPr>
        <p:spPr>
          <a:xfrm>
            <a:off x="4255489" y="6249020"/>
            <a:ext cx="6096000" cy="211468"/>
          </a:xfrm>
          <a:prstGeom prst="rect">
            <a:avLst/>
          </a:prstGeom>
          <a:noFill/>
        </p:spPr>
        <p:txBody>
          <a:bodyPr wrap="square" lIns="0" tIns="0" rIns="0" bIns="0" rtlCol="0">
            <a:spAutoFit/>
          </a:bodyPr>
          <a:lstStyle/>
          <a:p>
            <a:pPr>
              <a:lnSpc>
                <a:spcPct val="120000"/>
              </a:lnSpc>
            </a:pPr>
            <a:r>
              <a:rPr lang="en-US" sz="1200" dirty="0">
                <a:solidFill>
                  <a:schemeClr val="tx2"/>
                </a:solidFill>
                <a:latin typeface="Avenir Book" panose="02000503020000020003" pitchFamily="2" charset="0"/>
              </a:rPr>
              <a:t>* Includes accounts at a financial institution or a mobile money service provider</a:t>
            </a:r>
          </a:p>
        </p:txBody>
      </p:sp>
      <p:sp>
        <p:nvSpPr>
          <p:cNvPr id="10" name="TextBox 9">
            <a:extLst>
              <a:ext uri="{FF2B5EF4-FFF2-40B4-BE49-F238E27FC236}">
                <a16:creationId xmlns:a16="http://schemas.microsoft.com/office/drawing/2014/main" id="{C7087D04-4D27-9288-09F9-72537C025EB6}"/>
              </a:ext>
            </a:extLst>
          </p:cNvPr>
          <p:cNvSpPr txBox="1"/>
          <p:nvPr/>
        </p:nvSpPr>
        <p:spPr>
          <a:xfrm>
            <a:off x="609600" y="6282756"/>
            <a:ext cx="6096000" cy="176267"/>
          </a:xfrm>
          <a:prstGeom prst="rect">
            <a:avLst/>
          </a:prstGeom>
          <a:noFill/>
        </p:spPr>
        <p:txBody>
          <a:bodyPr wrap="square" lIns="0" tIns="0" rIns="0" bIns="0" rtlCol="0">
            <a:spAutoFit/>
          </a:bodyPr>
          <a:lstStyle/>
          <a:p>
            <a:pPr>
              <a:lnSpc>
                <a:spcPct val="120000"/>
              </a:lnSpc>
            </a:pPr>
            <a:r>
              <a:rPr lang="en-US" sz="1000" dirty="0">
                <a:solidFill>
                  <a:schemeClr val="tx2"/>
                </a:solidFill>
                <a:latin typeface="Avenir Book" panose="02000503020000020003" pitchFamily="2" charset="0"/>
              </a:rPr>
              <a:t>Source: World Bank, GSMA</a:t>
            </a:r>
          </a:p>
        </p:txBody>
      </p:sp>
    </p:spTree>
    <p:extLst>
      <p:ext uri="{BB962C8B-B14F-4D97-AF65-F5344CB8AC3E}">
        <p14:creationId xmlns:p14="http://schemas.microsoft.com/office/powerpoint/2010/main" val="2255203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FB3FF567-4446-AFEC-C958-41CE50C161A0}"/>
              </a:ext>
            </a:extLst>
          </p:cNvPr>
          <p:cNvCxnSpPr>
            <a:cxnSpLocks/>
            <a:stCxn id="54" idx="1"/>
          </p:cNvCxnSpPr>
          <p:nvPr/>
        </p:nvCxnSpPr>
        <p:spPr>
          <a:xfrm flipH="1">
            <a:off x="1820360" y="2152862"/>
            <a:ext cx="1" cy="1115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D2740B-D50E-D876-9454-5B3882DC59EF}"/>
              </a:ext>
            </a:extLst>
          </p:cNvPr>
          <p:cNvCxnSpPr>
            <a:cxnSpLocks/>
            <a:stCxn id="2" idx="2"/>
            <a:endCxn id="6" idx="0"/>
          </p:cNvCxnSpPr>
          <p:nvPr/>
        </p:nvCxnSpPr>
        <p:spPr>
          <a:xfrm>
            <a:off x="3058932" y="3057738"/>
            <a:ext cx="0" cy="2486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82EEFAB-D23F-437F-EF92-FFB6287D717D}"/>
              </a:ext>
            </a:extLst>
          </p:cNvPr>
          <p:cNvCxnSpPr>
            <a:cxnSpLocks/>
            <a:stCxn id="32" idx="3"/>
            <a:endCxn id="13" idx="0"/>
          </p:cNvCxnSpPr>
          <p:nvPr/>
        </p:nvCxnSpPr>
        <p:spPr>
          <a:xfrm>
            <a:off x="11305721" y="1760809"/>
            <a:ext cx="0" cy="15428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ECD3F7-D018-581E-35F7-6B115A4303B4}"/>
              </a:ext>
            </a:extLst>
          </p:cNvPr>
          <p:cNvCxnSpPr>
            <a:cxnSpLocks/>
            <a:stCxn id="15" idx="2"/>
            <a:endCxn id="12" idx="0"/>
          </p:cNvCxnSpPr>
          <p:nvPr/>
        </p:nvCxnSpPr>
        <p:spPr>
          <a:xfrm>
            <a:off x="6829404" y="3100180"/>
            <a:ext cx="0" cy="189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151575-64E1-27C5-8661-26F5C92313FD}"/>
              </a:ext>
            </a:extLst>
          </p:cNvPr>
          <p:cNvCxnSpPr>
            <a:cxnSpLocks/>
            <a:endCxn id="9" idx="0"/>
          </p:cNvCxnSpPr>
          <p:nvPr/>
        </p:nvCxnSpPr>
        <p:spPr>
          <a:xfrm>
            <a:off x="6892652" y="3500644"/>
            <a:ext cx="0" cy="1924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25DED87-5E9C-BAA6-E43F-1433E411EDEB}"/>
              </a:ext>
            </a:extLst>
          </p:cNvPr>
          <p:cNvCxnSpPr>
            <a:cxnSpLocks/>
            <a:endCxn id="11" idx="0"/>
          </p:cNvCxnSpPr>
          <p:nvPr/>
        </p:nvCxnSpPr>
        <p:spPr>
          <a:xfrm>
            <a:off x="1209621" y="2465977"/>
            <a:ext cx="0" cy="83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D6C976-DFC3-7AC7-CEF6-CF40838FE991}"/>
              </a:ext>
            </a:extLst>
          </p:cNvPr>
          <p:cNvCxnSpPr>
            <a:cxnSpLocks/>
            <a:stCxn id="18" idx="2"/>
            <a:endCxn id="30" idx="1"/>
          </p:cNvCxnSpPr>
          <p:nvPr/>
        </p:nvCxnSpPr>
        <p:spPr>
          <a:xfrm>
            <a:off x="609580" y="3149126"/>
            <a:ext cx="0" cy="260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C21F344-4FA8-7050-27EE-49839308110C}"/>
              </a:ext>
            </a:extLst>
          </p:cNvPr>
          <p:cNvCxnSpPr>
            <a:cxnSpLocks/>
          </p:cNvCxnSpPr>
          <p:nvPr/>
        </p:nvCxnSpPr>
        <p:spPr>
          <a:xfrm>
            <a:off x="1680344" y="1715182"/>
            <a:ext cx="1658" cy="15746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E71C48F-A2F2-318B-AF96-529E89A96510}"/>
              </a:ext>
            </a:extLst>
          </p:cNvPr>
          <p:cNvCxnSpPr>
            <a:cxnSpLocks/>
          </p:cNvCxnSpPr>
          <p:nvPr/>
        </p:nvCxnSpPr>
        <p:spPr>
          <a:xfrm>
            <a:off x="1820361" y="3492076"/>
            <a:ext cx="0" cy="229169"/>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2B7CEFD-CEAD-367A-C0A5-83AD51E39787}"/>
              </a:ext>
            </a:extLst>
          </p:cNvPr>
          <p:cNvSpPr>
            <a:spLocks noGrp="1"/>
          </p:cNvSpPr>
          <p:nvPr>
            <p:ph type="title"/>
          </p:nvPr>
        </p:nvSpPr>
        <p:spPr/>
        <p:txBody>
          <a:bodyPr/>
          <a:lstStyle/>
          <a:p>
            <a:r>
              <a:rPr lang="en-US" dirty="0"/>
              <a:t>Timeline – India and UPI</a:t>
            </a:r>
          </a:p>
        </p:txBody>
      </p:sp>
      <p:sp>
        <p:nvSpPr>
          <p:cNvPr id="3" name="Text Placeholder 2">
            <a:extLst>
              <a:ext uri="{FF2B5EF4-FFF2-40B4-BE49-F238E27FC236}">
                <a16:creationId xmlns:a16="http://schemas.microsoft.com/office/drawing/2014/main" id="{747E9F6D-61DB-28B0-8793-94FED55A5925}"/>
              </a:ext>
            </a:extLst>
          </p:cNvPr>
          <p:cNvSpPr>
            <a:spLocks noGrp="1"/>
          </p:cNvSpPr>
          <p:nvPr>
            <p:ph type="body" idx="28"/>
          </p:nvPr>
        </p:nvSpPr>
        <p:spPr/>
        <p:txBody>
          <a:bodyPr/>
          <a:lstStyle/>
          <a:p>
            <a:endParaRPr lang="en-US"/>
          </a:p>
        </p:txBody>
      </p:sp>
      <p:sp>
        <p:nvSpPr>
          <p:cNvPr id="15" name="TextBox 14">
            <a:extLst>
              <a:ext uri="{FF2B5EF4-FFF2-40B4-BE49-F238E27FC236}">
                <a16:creationId xmlns:a16="http://schemas.microsoft.com/office/drawing/2014/main" id="{98C1143D-B7B0-523A-E898-FEC559365336}"/>
              </a:ext>
            </a:extLst>
          </p:cNvPr>
          <p:cNvSpPr txBox="1"/>
          <p:nvPr/>
        </p:nvSpPr>
        <p:spPr>
          <a:xfrm>
            <a:off x="6122394" y="2667113"/>
            <a:ext cx="1414020" cy="433067"/>
          </a:xfrm>
          <a:prstGeom prst="rect">
            <a:avLst/>
          </a:prstGeom>
          <a:solidFill>
            <a:schemeClr val="bg1"/>
          </a:solidFill>
          <a:ln w="19050">
            <a:solidFill>
              <a:schemeClr val="accent3"/>
            </a:solidFill>
          </a:ln>
        </p:spPr>
        <p:txBody>
          <a:bodyPr wrap="square" lIns="0" tIns="0" rIns="0" bIns="0" rtlCol="0">
            <a:spAutoFit/>
          </a:bodyPr>
          <a:lstStyle/>
          <a:p>
            <a:pPr algn="ctr">
              <a:lnSpc>
                <a:spcPct val="120000"/>
              </a:lnSpc>
            </a:pPr>
            <a:r>
              <a:rPr lang="en-US" sz="1200" b="1" dirty="0">
                <a:solidFill>
                  <a:schemeClr val="tx2"/>
                </a:solidFill>
                <a:latin typeface="Avenir Book" panose="02000503020000020003" pitchFamily="2" charset="0"/>
              </a:rPr>
              <a:t>UPI </a:t>
            </a:r>
            <a:r>
              <a:rPr lang="en-US" sz="1200" b="1" dirty="0" err="1">
                <a:solidFill>
                  <a:schemeClr val="tx2"/>
                </a:solidFill>
                <a:latin typeface="Avenir Book" panose="02000503020000020003" pitchFamily="2" charset="0"/>
              </a:rPr>
              <a:t>Chalega</a:t>
            </a:r>
            <a:r>
              <a:rPr lang="en-US" sz="1200" b="1" dirty="0">
                <a:solidFill>
                  <a:schemeClr val="tx2"/>
                </a:solidFill>
                <a:latin typeface="Avenir Book" panose="02000503020000020003" pitchFamily="2" charset="0"/>
              </a:rPr>
              <a:t> </a:t>
            </a:r>
          </a:p>
          <a:p>
            <a:pPr algn="ctr">
              <a:lnSpc>
                <a:spcPct val="120000"/>
              </a:lnSpc>
            </a:pPr>
            <a:r>
              <a:rPr lang="en-US" sz="1200" b="1" dirty="0">
                <a:solidFill>
                  <a:schemeClr val="tx2"/>
                </a:solidFill>
                <a:latin typeface="Avenir Book" panose="02000503020000020003" pitchFamily="2" charset="0"/>
              </a:rPr>
              <a:t>Campaign launch    </a:t>
            </a:r>
          </a:p>
        </p:txBody>
      </p:sp>
      <p:sp>
        <p:nvSpPr>
          <p:cNvPr id="16" name="TextBox 15">
            <a:extLst>
              <a:ext uri="{FF2B5EF4-FFF2-40B4-BE49-F238E27FC236}">
                <a16:creationId xmlns:a16="http://schemas.microsoft.com/office/drawing/2014/main" id="{D4410A4C-8693-7E0B-4C2E-D1AAD7B29A6C}"/>
              </a:ext>
            </a:extLst>
          </p:cNvPr>
          <p:cNvSpPr txBox="1"/>
          <p:nvPr/>
        </p:nvSpPr>
        <p:spPr>
          <a:xfrm>
            <a:off x="512546" y="3715202"/>
            <a:ext cx="2546385" cy="1319464"/>
          </a:xfrm>
          <a:prstGeom prst="rect">
            <a:avLst/>
          </a:prstGeom>
          <a:solidFill>
            <a:schemeClr val="bg1"/>
          </a:solidFill>
          <a:ln w="19050">
            <a:solidFill>
              <a:schemeClr val="accent3"/>
            </a:solidFill>
          </a:ln>
        </p:spPr>
        <p:txBody>
          <a:bodyPr wrap="square" lIns="0" tIns="0" rIns="0" bIns="0" rtlCol="0">
            <a:spAutoFit/>
          </a:bodyPr>
          <a:lstStyle/>
          <a:p>
            <a:pPr algn="ctr">
              <a:lnSpc>
                <a:spcPct val="120000"/>
              </a:lnSpc>
            </a:pPr>
            <a:r>
              <a:rPr lang="en-US" sz="1200" b="1" dirty="0">
                <a:solidFill>
                  <a:schemeClr val="tx2"/>
                </a:solidFill>
                <a:latin typeface="Avenir Book" panose="02000503020000020003" pitchFamily="2" charset="0"/>
              </a:rPr>
              <a:t>PM Modi gives multiple speeches</a:t>
            </a:r>
            <a:r>
              <a:rPr lang="en-US" sz="1200" dirty="0">
                <a:solidFill>
                  <a:schemeClr val="tx2"/>
                </a:solidFill>
                <a:latin typeface="Avenir Book" panose="02000503020000020003" pitchFamily="2" charset="0"/>
              </a:rPr>
              <a:t>: </a:t>
            </a:r>
            <a:r>
              <a:rPr lang="en-US" sz="1200" i="1" dirty="0">
                <a:solidFill>
                  <a:schemeClr val="tx2"/>
                </a:solidFill>
                <a:latin typeface="Avenir Book" panose="02000503020000020003" pitchFamily="2" charset="0"/>
              </a:rPr>
              <a:t>“Embrace Technology and Move towards a Cashless Society”</a:t>
            </a:r>
          </a:p>
          <a:p>
            <a:pPr algn="ctr">
              <a:lnSpc>
                <a:spcPct val="120000"/>
              </a:lnSpc>
            </a:pPr>
            <a:r>
              <a:rPr lang="en-US" sz="1200" i="1" dirty="0">
                <a:solidFill>
                  <a:schemeClr val="tx2"/>
                </a:solidFill>
                <a:latin typeface="Avenir Book" panose="02000503020000020003" pitchFamily="2" charset="0"/>
              </a:rPr>
              <a:t>“Biggest Power of Technology is that is can Empower the Poor” </a:t>
            </a:r>
          </a:p>
          <a:p>
            <a:pPr algn="ctr">
              <a:lnSpc>
                <a:spcPct val="120000"/>
              </a:lnSpc>
            </a:pPr>
            <a:r>
              <a:rPr lang="en-US" sz="1200" b="1" dirty="0">
                <a:solidFill>
                  <a:schemeClr val="tx2"/>
                </a:solidFill>
                <a:latin typeface="Avenir Book" panose="02000503020000020003" pitchFamily="2" charset="0"/>
              </a:rPr>
              <a:t>Announces Reward winners</a:t>
            </a:r>
          </a:p>
        </p:txBody>
      </p:sp>
      <p:sp>
        <p:nvSpPr>
          <p:cNvPr id="17" name="TextBox 16">
            <a:extLst>
              <a:ext uri="{FF2B5EF4-FFF2-40B4-BE49-F238E27FC236}">
                <a16:creationId xmlns:a16="http://schemas.microsoft.com/office/drawing/2014/main" id="{CB045E3F-9CF2-2BA4-8A23-CB265B69FF0C}"/>
              </a:ext>
            </a:extLst>
          </p:cNvPr>
          <p:cNvSpPr txBox="1"/>
          <p:nvPr/>
        </p:nvSpPr>
        <p:spPr>
          <a:xfrm>
            <a:off x="973333" y="1503714"/>
            <a:ext cx="1414020" cy="211468"/>
          </a:xfrm>
          <a:prstGeom prst="rect">
            <a:avLst/>
          </a:prstGeom>
          <a:solidFill>
            <a:schemeClr val="bg1"/>
          </a:solidFill>
          <a:ln>
            <a:solidFill>
              <a:schemeClr val="accent3"/>
            </a:solidFill>
          </a:ln>
        </p:spPr>
        <p:txBody>
          <a:bodyPr wrap="square" lIns="0" tIns="0" rIns="0" bIns="0" rtlCol="0">
            <a:spAutoFit/>
          </a:bodyPr>
          <a:lstStyle/>
          <a:p>
            <a:pPr algn="ctr">
              <a:lnSpc>
                <a:spcPct val="120000"/>
              </a:lnSpc>
            </a:pPr>
            <a:r>
              <a:rPr lang="en-US" sz="1200" dirty="0">
                <a:solidFill>
                  <a:schemeClr val="tx2"/>
                </a:solidFill>
                <a:latin typeface="Avenir Book" panose="02000503020000020003" pitchFamily="2" charset="0"/>
              </a:rPr>
              <a:t>Demonetization</a:t>
            </a:r>
          </a:p>
        </p:txBody>
      </p:sp>
      <p:sp>
        <p:nvSpPr>
          <p:cNvPr id="18" name="TextBox 17">
            <a:extLst>
              <a:ext uri="{FF2B5EF4-FFF2-40B4-BE49-F238E27FC236}">
                <a16:creationId xmlns:a16="http://schemas.microsoft.com/office/drawing/2014/main" id="{E6E99F55-1F0F-61E9-0E2E-F55114C61801}"/>
              </a:ext>
            </a:extLst>
          </p:cNvPr>
          <p:cNvSpPr txBox="1"/>
          <p:nvPr/>
        </p:nvSpPr>
        <p:spPr>
          <a:xfrm>
            <a:off x="256164" y="2716059"/>
            <a:ext cx="706832" cy="433067"/>
          </a:xfrm>
          <a:prstGeom prst="rect">
            <a:avLst/>
          </a:prstGeom>
          <a:solidFill>
            <a:schemeClr val="bg1"/>
          </a:solidFill>
          <a:ln>
            <a:solidFill>
              <a:schemeClr val="accent3"/>
            </a:solidFill>
          </a:ln>
        </p:spPr>
        <p:txBody>
          <a:bodyPr wrap="square" lIns="0" tIns="0" rIns="0" bIns="0" rtlCol="0">
            <a:spAutoFit/>
          </a:bodyPr>
          <a:lstStyle/>
          <a:p>
            <a:pPr algn="ctr">
              <a:lnSpc>
                <a:spcPct val="120000"/>
              </a:lnSpc>
            </a:pPr>
            <a:r>
              <a:rPr lang="en-US" sz="1200" dirty="0">
                <a:solidFill>
                  <a:schemeClr val="tx2"/>
                </a:solidFill>
                <a:latin typeface="Avenir Book" panose="02000503020000020003" pitchFamily="2" charset="0"/>
              </a:rPr>
              <a:t>UPI Pilot launch</a:t>
            </a:r>
          </a:p>
        </p:txBody>
      </p:sp>
      <p:sp>
        <p:nvSpPr>
          <p:cNvPr id="20" name="TextBox 19">
            <a:extLst>
              <a:ext uri="{FF2B5EF4-FFF2-40B4-BE49-F238E27FC236}">
                <a16:creationId xmlns:a16="http://schemas.microsoft.com/office/drawing/2014/main" id="{D673BCA1-5845-4BEF-E7D8-66FEC77220AD}"/>
              </a:ext>
            </a:extLst>
          </p:cNvPr>
          <p:cNvSpPr txBox="1"/>
          <p:nvPr/>
        </p:nvSpPr>
        <p:spPr>
          <a:xfrm>
            <a:off x="9891701" y="2128278"/>
            <a:ext cx="1414020" cy="876266"/>
          </a:xfrm>
          <a:prstGeom prst="rect">
            <a:avLst/>
          </a:prstGeom>
          <a:solidFill>
            <a:schemeClr val="bg1"/>
          </a:solidFill>
          <a:ln>
            <a:solidFill>
              <a:schemeClr val="accent3"/>
            </a:solidFill>
          </a:ln>
        </p:spPr>
        <p:txBody>
          <a:bodyPr wrap="square" lIns="0" tIns="0" rIns="0" bIns="0" rtlCol="0">
            <a:spAutoFit/>
          </a:bodyPr>
          <a:lstStyle/>
          <a:p>
            <a:pPr algn="ctr">
              <a:lnSpc>
                <a:spcPct val="120000"/>
              </a:lnSpc>
            </a:pPr>
            <a:r>
              <a:rPr lang="en-US" sz="1200" dirty="0">
                <a:solidFill>
                  <a:schemeClr val="tx2"/>
                </a:solidFill>
                <a:latin typeface="Avenir Book" panose="02000503020000020003" pitchFamily="2" charset="0"/>
              </a:rPr>
              <a:t>Incentive Scheme to promote low-value UPI Merchant payments</a:t>
            </a:r>
          </a:p>
        </p:txBody>
      </p:sp>
      <p:sp>
        <p:nvSpPr>
          <p:cNvPr id="9" name="TextBox 8">
            <a:extLst>
              <a:ext uri="{FF2B5EF4-FFF2-40B4-BE49-F238E27FC236}">
                <a16:creationId xmlns:a16="http://schemas.microsoft.com/office/drawing/2014/main" id="{D8A86AF9-46AC-8579-C00F-19AB4B56F838}"/>
              </a:ext>
            </a:extLst>
          </p:cNvPr>
          <p:cNvSpPr txBox="1"/>
          <p:nvPr/>
        </p:nvSpPr>
        <p:spPr>
          <a:xfrm>
            <a:off x="6499676" y="3693082"/>
            <a:ext cx="785952" cy="433067"/>
          </a:xfrm>
          <a:prstGeom prst="rect">
            <a:avLst/>
          </a:prstGeom>
          <a:solidFill>
            <a:schemeClr val="bg1"/>
          </a:solidFill>
          <a:ln>
            <a:solidFill>
              <a:schemeClr val="accent3"/>
            </a:solidFill>
          </a:ln>
        </p:spPr>
        <p:txBody>
          <a:bodyPr wrap="square" lIns="0" tIns="0" rIns="0" bIns="0" rtlCol="0">
            <a:spAutoFit/>
          </a:bodyPr>
          <a:lstStyle/>
          <a:p>
            <a:pPr algn="ctr">
              <a:lnSpc>
                <a:spcPct val="120000"/>
              </a:lnSpc>
            </a:pPr>
            <a:r>
              <a:rPr lang="en-US" sz="1200" dirty="0">
                <a:solidFill>
                  <a:schemeClr val="tx2"/>
                </a:solidFill>
                <a:latin typeface="Avenir Book" panose="02000503020000020003" pitchFamily="2" charset="0"/>
              </a:rPr>
              <a:t>Covid started</a:t>
            </a:r>
          </a:p>
        </p:txBody>
      </p:sp>
      <p:sp>
        <p:nvSpPr>
          <p:cNvPr id="30" name="Right Arrow 29">
            <a:extLst>
              <a:ext uri="{FF2B5EF4-FFF2-40B4-BE49-F238E27FC236}">
                <a16:creationId xmlns:a16="http://schemas.microsoft.com/office/drawing/2014/main" id="{391A6B1D-746C-168E-D224-B1DCDF8A936D}"/>
              </a:ext>
            </a:extLst>
          </p:cNvPr>
          <p:cNvSpPr/>
          <p:nvPr/>
        </p:nvSpPr>
        <p:spPr>
          <a:xfrm>
            <a:off x="609580" y="3117538"/>
            <a:ext cx="10972800" cy="583795"/>
          </a:xfrm>
          <a:prstGeom prst="rightArrow">
            <a:avLst/>
          </a:prstGeom>
          <a:solidFill>
            <a:schemeClr val="accent3">
              <a:lumMod val="60000"/>
              <a:lumOff val="4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
        <p:nvSpPr>
          <p:cNvPr id="31" name="TextBox 30">
            <a:extLst>
              <a:ext uri="{FF2B5EF4-FFF2-40B4-BE49-F238E27FC236}">
                <a16:creationId xmlns:a16="http://schemas.microsoft.com/office/drawing/2014/main" id="{7F8ADEC3-EAB5-D1E9-AEA2-68FD2139E37A}"/>
              </a:ext>
            </a:extLst>
          </p:cNvPr>
          <p:cNvSpPr txBox="1"/>
          <p:nvPr/>
        </p:nvSpPr>
        <p:spPr>
          <a:xfrm>
            <a:off x="271819" y="2156774"/>
            <a:ext cx="1322426" cy="433067"/>
          </a:xfrm>
          <a:prstGeom prst="rect">
            <a:avLst/>
          </a:prstGeom>
          <a:solidFill>
            <a:schemeClr val="bg1"/>
          </a:solidFill>
          <a:ln w="19050">
            <a:solidFill>
              <a:schemeClr val="accent3"/>
            </a:solidFill>
          </a:ln>
        </p:spPr>
        <p:txBody>
          <a:bodyPr wrap="square" lIns="0" tIns="0" rIns="0" bIns="0" rtlCol="0">
            <a:spAutoFit/>
          </a:bodyPr>
          <a:lstStyle/>
          <a:p>
            <a:pPr algn="ctr">
              <a:lnSpc>
                <a:spcPct val="120000"/>
              </a:lnSpc>
            </a:pPr>
            <a:r>
              <a:rPr lang="en-US" sz="1200" b="1" dirty="0">
                <a:solidFill>
                  <a:schemeClr val="tx2"/>
                </a:solidFill>
                <a:latin typeface="Avenir Book" panose="02000503020000020003" pitchFamily="2" charset="0"/>
              </a:rPr>
              <a:t>UPI Official launch with 21 banks live</a:t>
            </a:r>
          </a:p>
        </p:txBody>
      </p:sp>
      <p:sp>
        <p:nvSpPr>
          <p:cNvPr id="32" name="TextBox 31">
            <a:extLst>
              <a:ext uri="{FF2B5EF4-FFF2-40B4-BE49-F238E27FC236}">
                <a16:creationId xmlns:a16="http://schemas.microsoft.com/office/drawing/2014/main" id="{CFF60B55-6E31-1F87-7D8B-F584BC54288B}"/>
              </a:ext>
            </a:extLst>
          </p:cNvPr>
          <p:cNvSpPr txBox="1"/>
          <p:nvPr/>
        </p:nvSpPr>
        <p:spPr>
          <a:xfrm>
            <a:off x="9891701" y="1544275"/>
            <a:ext cx="1414020" cy="433067"/>
          </a:xfrm>
          <a:prstGeom prst="rect">
            <a:avLst/>
          </a:prstGeom>
          <a:solidFill>
            <a:schemeClr val="bg1"/>
          </a:solidFill>
          <a:ln>
            <a:solidFill>
              <a:schemeClr val="accent3"/>
            </a:solidFill>
          </a:ln>
        </p:spPr>
        <p:txBody>
          <a:bodyPr wrap="square" lIns="0" tIns="0" rIns="0" bIns="0" rtlCol="0">
            <a:spAutoFit/>
          </a:bodyPr>
          <a:lstStyle/>
          <a:p>
            <a:pPr algn="ctr">
              <a:lnSpc>
                <a:spcPct val="120000"/>
              </a:lnSpc>
            </a:pPr>
            <a:r>
              <a:rPr lang="en-US" sz="1200" dirty="0">
                <a:solidFill>
                  <a:schemeClr val="tx2"/>
                </a:solidFill>
                <a:latin typeface="Avenir Book" panose="02000503020000020003" pitchFamily="2" charset="0"/>
              </a:rPr>
              <a:t>328 banks live on UPI</a:t>
            </a:r>
          </a:p>
        </p:txBody>
      </p:sp>
      <p:sp>
        <p:nvSpPr>
          <p:cNvPr id="71" name="Slide Number Placeholder 70">
            <a:extLst>
              <a:ext uri="{FF2B5EF4-FFF2-40B4-BE49-F238E27FC236}">
                <a16:creationId xmlns:a16="http://schemas.microsoft.com/office/drawing/2014/main" id="{A43A48CD-34C4-3BDC-E488-C0502F2E3666}"/>
              </a:ext>
            </a:extLst>
          </p:cNvPr>
          <p:cNvSpPr>
            <a:spLocks noGrp="1"/>
          </p:cNvSpPr>
          <p:nvPr>
            <p:ph type="sldNum" sz="quarter" idx="4"/>
          </p:nvPr>
        </p:nvSpPr>
        <p:spPr/>
        <p:txBody>
          <a:bodyPr/>
          <a:lstStyle/>
          <a:p>
            <a:fld id="{097F3099-CFFF-D54D-B818-93F1AB56C116}" type="slidenum">
              <a:rPr lang="en-US" smtClean="0"/>
              <a:pPr/>
              <a:t>19</a:t>
            </a:fld>
            <a:endParaRPr lang="en-US" dirty="0"/>
          </a:p>
        </p:txBody>
      </p:sp>
      <p:pic>
        <p:nvPicPr>
          <p:cNvPr id="3074" name="Picture 2">
            <a:extLst>
              <a:ext uri="{FF2B5EF4-FFF2-40B4-BE49-F238E27FC236}">
                <a16:creationId xmlns:a16="http://schemas.microsoft.com/office/drawing/2014/main" id="{55BE686D-0C70-726E-4BBA-658DDDFBB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919" y="621081"/>
            <a:ext cx="1288480" cy="4555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45ED2E-9E2B-A24A-3B1B-95E59C6E5CD4}"/>
              </a:ext>
            </a:extLst>
          </p:cNvPr>
          <p:cNvSpPr txBox="1"/>
          <p:nvPr/>
        </p:nvSpPr>
        <p:spPr>
          <a:xfrm>
            <a:off x="813643" y="3303701"/>
            <a:ext cx="791956" cy="211468"/>
          </a:xfrm>
          <a:prstGeom prst="rect">
            <a:avLst/>
          </a:prstGeom>
          <a:noFill/>
        </p:spPr>
        <p:txBody>
          <a:bodyPr wrap="square" lIns="0" tIns="0" rIns="0" bIns="0" rtlCol="0">
            <a:spAutoFit/>
          </a:bodyPr>
          <a:lstStyle/>
          <a:p>
            <a:pPr algn="ctr">
              <a:lnSpc>
                <a:spcPct val="120000"/>
              </a:lnSpc>
            </a:pPr>
            <a:r>
              <a:rPr lang="en-US" sz="1200" dirty="0">
                <a:latin typeface="Avenir Book" panose="02000503020000020003" pitchFamily="2" charset="0"/>
              </a:rPr>
              <a:t>Aug 2016</a:t>
            </a:r>
          </a:p>
        </p:txBody>
      </p:sp>
      <p:sp>
        <p:nvSpPr>
          <p:cNvPr id="12" name="TextBox 11">
            <a:extLst>
              <a:ext uri="{FF2B5EF4-FFF2-40B4-BE49-F238E27FC236}">
                <a16:creationId xmlns:a16="http://schemas.microsoft.com/office/drawing/2014/main" id="{AF90EAFA-5AB7-2C0A-8416-C9940C10B831}"/>
              </a:ext>
            </a:extLst>
          </p:cNvPr>
          <p:cNvSpPr txBox="1"/>
          <p:nvPr/>
        </p:nvSpPr>
        <p:spPr>
          <a:xfrm>
            <a:off x="6306826" y="3289832"/>
            <a:ext cx="1045156" cy="211468"/>
          </a:xfrm>
          <a:prstGeom prst="rect">
            <a:avLst/>
          </a:prstGeom>
          <a:noFill/>
        </p:spPr>
        <p:txBody>
          <a:bodyPr wrap="square" lIns="0" tIns="0" rIns="0" bIns="0" rtlCol="0">
            <a:spAutoFit/>
          </a:bodyPr>
          <a:lstStyle/>
          <a:p>
            <a:pPr algn="ctr">
              <a:lnSpc>
                <a:spcPct val="120000"/>
              </a:lnSpc>
            </a:pPr>
            <a:r>
              <a:rPr lang="en-US" sz="1200" dirty="0">
                <a:latin typeface="Avenir Book" panose="02000503020000020003" pitchFamily="2" charset="0"/>
              </a:rPr>
              <a:t>Feb 2020</a:t>
            </a:r>
          </a:p>
        </p:txBody>
      </p:sp>
      <p:sp>
        <p:nvSpPr>
          <p:cNvPr id="13" name="TextBox 12">
            <a:extLst>
              <a:ext uri="{FF2B5EF4-FFF2-40B4-BE49-F238E27FC236}">
                <a16:creationId xmlns:a16="http://schemas.microsoft.com/office/drawing/2014/main" id="{FFFEA43D-B96D-B410-57D5-9F258CEC833B}"/>
              </a:ext>
            </a:extLst>
          </p:cNvPr>
          <p:cNvSpPr txBox="1"/>
          <p:nvPr/>
        </p:nvSpPr>
        <p:spPr>
          <a:xfrm>
            <a:off x="11019952" y="3303701"/>
            <a:ext cx="571537" cy="211468"/>
          </a:xfrm>
          <a:prstGeom prst="rect">
            <a:avLst/>
          </a:prstGeom>
          <a:noFill/>
        </p:spPr>
        <p:txBody>
          <a:bodyPr wrap="square" lIns="0" tIns="0" rIns="0" bIns="0" rtlCol="0">
            <a:spAutoFit/>
          </a:bodyPr>
          <a:lstStyle/>
          <a:p>
            <a:pPr algn="ctr">
              <a:lnSpc>
                <a:spcPct val="120000"/>
              </a:lnSpc>
            </a:pPr>
            <a:r>
              <a:rPr lang="en-US" sz="1200" dirty="0">
                <a:latin typeface="Avenir Book" panose="02000503020000020003" pitchFamily="2" charset="0"/>
              </a:rPr>
              <a:t>2023</a:t>
            </a:r>
          </a:p>
        </p:txBody>
      </p:sp>
      <p:sp>
        <p:nvSpPr>
          <p:cNvPr id="19" name="TextBox 18">
            <a:extLst>
              <a:ext uri="{FF2B5EF4-FFF2-40B4-BE49-F238E27FC236}">
                <a16:creationId xmlns:a16="http://schemas.microsoft.com/office/drawing/2014/main" id="{7C8B51D2-F4F2-EA95-74A1-454F1BBDFF0C}"/>
              </a:ext>
            </a:extLst>
          </p:cNvPr>
          <p:cNvSpPr txBox="1"/>
          <p:nvPr/>
        </p:nvSpPr>
        <p:spPr>
          <a:xfrm>
            <a:off x="1564724" y="3303701"/>
            <a:ext cx="791956" cy="211468"/>
          </a:xfrm>
          <a:prstGeom prst="rect">
            <a:avLst/>
          </a:prstGeom>
          <a:noFill/>
        </p:spPr>
        <p:txBody>
          <a:bodyPr wrap="square" lIns="0" tIns="0" rIns="0" bIns="0" rtlCol="0">
            <a:spAutoFit/>
          </a:bodyPr>
          <a:lstStyle/>
          <a:p>
            <a:pPr algn="ctr">
              <a:lnSpc>
                <a:spcPct val="120000"/>
              </a:lnSpc>
            </a:pPr>
            <a:r>
              <a:rPr lang="en-US" sz="1200" dirty="0">
                <a:latin typeface="Avenir Book" panose="02000503020000020003" pitchFamily="2" charset="0"/>
              </a:rPr>
              <a:t>Dec 2016</a:t>
            </a:r>
          </a:p>
        </p:txBody>
      </p:sp>
      <p:sp>
        <p:nvSpPr>
          <p:cNvPr id="2" name="TextBox 1">
            <a:extLst>
              <a:ext uri="{FF2B5EF4-FFF2-40B4-BE49-F238E27FC236}">
                <a16:creationId xmlns:a16="http://schemas.microsoft.com/office/drawing/2014/main" id="{03557E3A-9CD0-7825-0C95-A741D87A8C1A}"/>
              </a:ext>
            </a:extLst>
          </p:cNvPr>
          <p:cNvSpPr txBox="1"/>
          <p:nvPr/>
        </p:nvSpPr>
        <p:spPr>
          <a:xfrm>
            <a:off x="2313865" y="2624671"/>
            <a:ext cx="1490133" cy="433067"/>
          </a:xfrm>
          <a:prstGeom prst="rect">
            <a:avLst/>
          </a:prstGeom>
          <a:solidFill>
            <a:schemeClr val="bg1"/>
          </a:solidFill>
          <a:ln w="19050">
            <a:solidFill>
              <a:schemeClr val="accent3"/>
            </a:solidFill>
          </a:ln>
        </p:spPr>
        <p:txBody>
          <a:bodyPr wrap="square" lIns="0" tIns="0" rIns="0" bIns="0" rtlCol="0">
            <a:spAutoFit/>
          </a:bodyPr>
          <a:lstStyle/>
          <a:p>
            <a:pPr algn="ctr">
              <a:lnSpc>
                <a:spcPct val="120000"/>
              </a:lnSpc>
            </a:pPr>
            <a:r>
              <a:rPr lang="en-US" sz="1200" b="1" dirty="0">
                <a:solidFill>
                  <a:schemeClr val="tx2"/>
                </a:solidFill>
                <a:latin typeface="Avenir Book" panose="02000503020000020003" pitchFamily="2" charset="0"/>
              </a:rPr>
              <a:t>Branding guidelines introduced</a:t>
            </a:r>
          </a:p>
        </p:txBody>
      </p:sp>
      <p:sp>
        <p:nvSpPr>
          <p:cNvPr id="6" name="TextBox 5">
            <a:extLst>
              <a:ext uri="{FF2B5EF4-FFF2-40B4-BE49-F238E27FC236}">
                <a16:creationId xmlns:a16="http://schemas.microsoft.com/office/drawing/2014/main" id="{D6F847B6-0A15-9FA6-8722-F36A45EF7A53}"/>
              </a:ext>
            </a:extLst>
          </p:cNvPr>
          <p:cNvSpPr txBox="1"/>
          <p:nvPr/>
        </p:nvSpPr>
        <p:spPr>
          <a:xfrm>
            <a:off x="2662954" y="3306418"/>
            <a:ext cx="791956" cy="211468"/>
          </a:xfrm>
          <a:prstGeom prst="rect">
            <a:avLst/>
          </a:prstGeom>
          <a:noFill/>
        </p:spPr>
        <p:txBody>
          <a:bodyPr wrap="square" lIns="0" tIns="0" rIns="0" bIns="0" rtlCol="0">
            <a:spAutoFit/>
          </a:bodyPr>
          <a:lstStyle/>
          <a:p>
            <a:pPr algn="ctr">
              <a:lnSpc>
                <a:spcPct val="120000"/>
              </a:lnSpc>
            </a:pPr>
            <a:r>
              <a:rPr lang="en-US" sz="1200" dirty="0">
                <a:latin typeface="Avenir Book" panose="02000503020000020003" pitchFamily="2" charset="0"/>
              </a:rPr>
              <a:t>Oct 2017</a:t>
            </a:r>
          </a:p>
        </p:txBody>
      </p:sp>
      <p:sp>
        <p:nvSpPr>
          <p:cNvPr id="54" name="TextBox 53">
            <a:extLst>
              <a:ext uri="{FF2B5EF4-FFF2-40B4-BE49-F238E27FC236}">
                <a16:creationId xmlns:a16="http://schemas.microsoft.com/office/drawing/2014/main" id="{19BC9B2F-DE1A-A647-6128-563A9A431F90}"/>
              </a:ext>
            </a:extLst>
          </p:cNvPr>
          <p:cNvSpPr txBox="1"/>
          <p:nvPr/>
        </p:nvSpPr>
        <p:spPr>
          <a:xfrm>
            <a:off x="1820361" y="1936328"/>
            <a:ext cx="2286099" cy="433067"/>
          </a:xfrm>
          <a:prstGeom prst="rect">
            <a:avLst/>
          </a:prstGeom>
          <a:solidFill>
            <a:schemeClr val="bg1"/>
          </a:solidFill>
          <a:ln w="19050">
            <a:solidFill>
              <a:schemeClr val="accent3"/>
            </a:solidFill>
          </a:ln>
        </p:spPr>
        <p:txBody>
          <a:bodyPr wrap="square" lIns="0" tIns="0" rIns="0" bIns="0" rtlCol="0">
            <a:spAutoFit/>
          </a:bodyPr>
          <a:lstStyle/>
          <a:p>
            <a:pPr algn="ctr">
              <a:lnSpc>
                <a:spcPct val="120000"/>
              </a:lnSpc>
            </a:pPr>
            <a:r>
              <a:rPr lang="en-US" sz="1200" b="1" dirty="0">
                <a:solidFill>
                  <a:schemeClr val="tx2"/>
                </a:solidFill>
                <a:latin typeface="Avenir Book" panose="02000503020000020003" pitchFamily="2" charset="0"/>
              </a:rPr>
              <a:t>DFSPs offer financial incentives to customers for using UPI</a:t>
            </a:r>
          </a:p>
        </p:txBody>
      </p:sp>
      <p:graphicFrame>
        <p:nvGraphicFramePr>
          <p:cNvPr id="7" name="Chart 6">
            <a:extLst>
              <a:ext uri="{FF2B5EF4-FFF2-40B4-BE49-F238E27FC236}">
                <a16:creationId xmlns:a16="http://schemas.microsoft.com/office/drawing/2014/main" id="{38432C35-A3D7-0C48-9298-E6F46B3184F4}"/>
              </a:ext>
            </a:extLst>
          </p:cNvPr>
          <p:cNvGraphicFramePr>
            <a:graphicFrameLocks/>
          </p:cNvGraphicFramePr>
          <p:nvPr>
            <p:extLst>
              <p:ext uri="{D42A27DB-BD31-4B8C-83A1-F6EECF244321}">
                <p14:modId xmlns:p14="http://schemas.microsoft.com/office/powerpoint/2010/main" val="1899436091"/>
              </p:ext>
            </p:extLst>
          </p:nvPr>
        </p:nvGraphicFramePr>
        <p:xfrm>
          <a:off x="383861" y="3900732"/>
          <a:ext cx="11290295" cy="236467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A9BA0DCF-34F0-A28E-B7F0-3609537186CD}"/>
              </a:ext>
            </a:extLst>
          </p:cNvPr>
          <p:cNvSpPr txBox="1"/>
          <p:nvPr/>
        </p:nvSpPr>
        <p:spPr>
          <a:xfrm>
            <a:off x="531342" y="6179628"/>
            <a:ext cx="6098058" cy="377026"/>
          </a:xfrm>
          <a:prstGeom prst="rect">
            <a:avLst/>
          </a:prstGeom>
          <a:noFill/>
        </p:spPr>
        <p:txBody>
          <a:bodyPr wrap="square">
            <a:spAutoFit/>
          </a:bodyPr>
          <a:lstStyle/>
          <a:p>
            <a:r>
              <a:rPr lang="en-US" sz="1050" dirty="0">
                <a:solidFill>
                  <a:schemeClr val="tx2"/>
                </a:solidFill>
                <a:latin typeface="Avenir Book" panose="02000503020000020003" pitchFamily="2" charset="0"/>
              </a:rPr>
              <a:t>Source: NPCI</a:t>
            </a:r>
          </a:p>
          <a:p>
            <a:r>
              <a:rPr lang="en-US" sz="800" dirty="0">
                <a:solidFill>
                  <a:schemeClr val="tx2"/>
                </a:solidFill>
                <a:latin typeface="Avenir Book" panose="02000503020000020003" pitchFamily="2" charset="0"/>
              </a:rPr>
              <a:t>*Per capita is calculated as </a:t>
            </a:r>
            <a:r>
              <a:rPr lang="en-US" sz="800" dirty="0" err="1">
                <a:solidFill>
                  <a:schemeClr val="tx2"/>
                </a:solidFill>
                <a:latin typeface="Avenir Book" panose="02000503020000020003" pitchFamily="2" charset="0"/>
              </a:rPr>
              <a:t>txn</a:t>
            </a:r>
            <a:r>
              <a:rPr lang="en-US" sz="800" dirty="0">
                <a:solidFill>
                  <a:schemeClr val="tx2"/>
                </a:solidFill>
                <a:latin typeface="Avenir Book" panose="02000503020000020003" pitchFamily="2" charset="0"/>
              </a:rPr>
              <a:t> count divided by adult population (ages 15+)</a:t>
            </a:r>
          </a:p>
        </p:txBody>
      </p:sp>
    </p:spTree>
    <p:extLst>
      <p:ext uri="{BB962C8B-B14F-4D97-AF65-F5344CB8AC3E}">
        <p14:creationId xmlns:p14="http://schemas.microsoft.com/office/powerpoint/2010/main" val="87357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44AA-8072-87B3-F37A-755DB2B94F3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905B127-83EA-100A-D256-22C8449C0570}"/>
              </a:ext>
            </a:extLst>
          </p:cNvPr>
          <p:cNvSpPr>
            <a:spLocks noGrp="1"/>
          </p:cNvSpPr>
          <p:nvPr>
            <p:ph sz="quarter" idx="10"/>
          </p:nvPr>
        </p:nvSpPr>
        <p:spPr>
          <a:xfrm>
            <a:off x="609600" y="1596231"/>
            <a:ext cx="10972800" cy="4916096"/>
          </a:xfrm>
        </p:spPr>
        <p:txBody>
          <a:bodyPr/>
          <a:lstStyle/>
          <a:p>
            <a:pPr marL="0" indent="0">
              <a:buNone/>
            </a:pPr>
            <a:r>
              <a:rPr lang="en-US" sz="1400" dirty="0"/>
              <a:t>We reviewed the communications strategies of Brazil’s Pix and India’s UPI. Both are successful IPS, yet used different approaches to communicate the IPS launches, and for communications in the subsequent years. </a:t>
            </a:r>
          </a:p>
          <a:p>
            <a:pPr marL="0" indent="0">
              <a:buNone/>
            </a:pPr>
            <a:r>
              <a:rPr lang="en-US" sz="1400" dirty="0"/>
              <a:t>Brazil’s Pix had a robust and well-developed communications strategy that was implemented prior to the launch of the IPS. This strategy, in addition to many other enabling factors, contributed to the fast adoption of the IPS. India’s UPI did not have significant communications around the time of the UPI launch, so it is unclear if NPCI had a pre-planned communications strategy, though years later the payments ecosystem in India implemented a fresh communications campaign for UPI. </a:t>
            </a:r>
          </a:p>
          <a:p>
            <a:pPr marL="0" indent="0">
              <a:buNone/>
            </a:pPr>
            <a:r>
              <a:rPr lang="en-US" sz="1400" dirty="0"/>
              <a:t>Many factors contribute to the success and adoption of an IPS. The insights provided in this analysis are our observations of the communications strategies utilized for Brazil’s Pix and India’s UPI.</a:t>
            </a:r>
          </a:p>
          <a:p>
            <a:r>
              <a:rPr lang="en-US" sz="1400" b="1" dirty="0">
                <a:latin typeface="Avenir Black" panose="02000503020000020003" pitchFamily="2" charset="0"/>
              </a:rPr>
              <a:t>Guiding Questions</a:t>
            </a:r>
          </a:p>
          <a:p>
            <a:pPr lvl="1"/>
            <a:r>
              <a:rPr lang="en-US" dirty="0"/>
              <a:t>Which stakeholder groups did the scheme engage to promote awareness of the IPS?</a:t>
            </a:r>
          </a:p>
          <a:p>
            <a:pPr lvl="1"/>
            <a:r>
              <a:rPr lang="en-US" dirty="0"/>
              <a:t>What key messages did the scheme communicate to each stakeholder group to encourage adoption of the IPS?</a:t>
            </a:r>
          </a:p>
          <a:p>
            <a:pPr lvl="1"/>
            <a:r>
              <a:rPr lang="en-US" dirty="0"/>
              <a:t>When did the scheme’s communications and engagement begin?</a:t>
            </a:r>
          </a:p>
          <a:p>
            <a:pPr lvl="1"/>
            <a:r>
              <a:rPr lang="en-US" dirty="0"/>
              <a:t>How did the scheme inform and engage stakeholders?</a:t>
            </a:r>
          </a:p>
          <a:p>
            <a:r>
              <a:rPr lang="en-US" sz="1400" b="1" dirty="0">
                <a:latin typeface="Avenir Black" panose="02000503020000020003" pitchFamily="2" charset="0"/>
              </a:rPr>
              <a:t>Methodology: </a:t>
            </a:r>
            <a:r>
              <a:rPr lang="en-US" sz="1400" dirty="0"/>
              <a:t>communications insights for both Pix and UPI are based on desk research </a:t>
            </a:r>
            <a:r>
              <a:rPr lang="en-US" sz="1400" b="0" dirty="0">
                <a:latin typeface="Avenir Book" panose="02000503020000020003" pitchFamily="2" charset="0"/>
              </a:rPr>
              <a:t>from sources such as: the BCB and NPCI websites, BCB and NPCI social media channels, BCB and NPCI publications, news articles, DFSP websites and social media channels, YouTube, and influencer social media accounts. For Brazil, we also spoke with </a:t>
            </a:r>
            <a:r>
              <a:rPr lang="en-US" sz="1400" dirty="0"/>
              <a:t>Pix team at BCB to obtain their personal observations.</a:t>
            </a:r>
            <a:endParaRPr lang="en-US" sz="1400" b="0" dirty="0">
              <a:latin typeface="Avenir Book" panose="02000503020000020003" pitchFamily="2" charset="0"/>
            </a:endParaRPr>
          </a:p>
        </p:txBody>
      </p:sp>
      <p:sp>
        <p:nvSpPr>
          <p:cNvPr id="4" name="Text Placeholder 3">
            <a:extLst>
              <a:ext uri="{FF2B5EF4-FFF2-40B4-BE49-F238E27FC236}">
                <a16:creationId xmlns:a16="http://schemas.microsoft.com/office/drawing/2014/main" id="{41D1D0DF-99B2-88FD-F96B-A0E6156BC143}"/>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2B05ADDC-3A5A-F2E0-5B19-60857B2EEC37}"/>
              </a:ext>
            </a:extLst>
          </p:cNvPr>
          <p:cNvSpPr>
            <a:spLocks noGrp="1"/>
          </p:cNvSpPr>
          <p:nvPr>
            <p:ph type="sldNum" sz="quarter" idx="4"/>
          </p:nvPr>
        </p:nvSpPr>
        <p:spPr/>
        <p:txBody>
          <a:bodyPr/>
          <a:lstStyle/>
          <a:p>
            <a:fld id="{097F3099-CFFF-D54D-B818-93F1AB56C116}" type="slidenum">
              <a:rPr lang="en-US" smtClean="0"/>
              <a:pPr/>
              <a:t>2</a:t>
            </a:fld>
            <a:endParaRPr lang="en-US" dirty="0"/>
          </a:p>
        </p:txBody>
      </p:sp>
      <p:pic>
        <p:nvPicPr>
          <p:cNvPr id="8" name="Picture 7">
            <a:extLst>
              <a:ext uri="{FF2B5EF4-FFF2-40B4-BE49-F238E27FC236}">
                <a16:creationId xmlns:a16="http://schemas.microsoft.com/office/drawing/2014/main" id="{A9C4CCA1-66E8-9122-D587-7E78F68BD781}"/>
              </a:ext>
            </a:extLst>
          </p:cNvPr>
          <p:cNvPicPr>
            <a:picLocks noChangeAspect="1"/>
          </p:cNvPicPr>
          <p:nvPr/>
        </p:nvPicPr>
        <p:blipFill>
          <a:blip r:embed="rId2"/>
          <a:stretch>
            <a:fillRect/>
          </a:stretch>
        </p:blipFill>
        <p:spPr>
          <a:xfrm>
            <a:off x="9535886" y="614419"/>
            <a:ext cx="1880260" cy="665838"/>
          </a:xfrm>
          <a:prstGeom prst="rect">
            <a:avLst/>
          </a:prstGeom>
        </p:spPr>
      </p:pic>
      <p:pic>
        <p:nvPicPr>
          <p:cNvPr id="9" name="Picture 2">
            <a:extLst>
              <a:ext uri="{FF2B5EF4-FFF2-40B4-BE49-F238E27FC236}">
                <a16:creationId xmlns:a16="http://schemas.microsoft.com/office/drawing/2014/main" id="{1070B594-6E31-A95D-21A5-D7BD9CCC0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300" y="641572"/>
            <a:ext cx="1880260" cy="66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815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302DE0-46F9-D0B6-D90C-A3E7EEE3C3E7}"/>
              </a:ext>
            </a:extLst>
          </p:cNvPr>
          <p:cNvSpPr>
            <a:spLocks noGrp="1"/>
          </p:cNvSpPr>
          <p:nvPr>
            <p:ph type="title"/>
          </p:nvPr>
        </p:nvSpPr>
        <p:spPr/>
        <p:txBody>
          <a:bodyPr/>
          <a:lstStyle/>
          <a:p>
            <a:r>
              <a:rPr lang="en-US" dirty="0"/>
              <a:t>UPI Launch: the government encourages usage of UPI</a:t>
            </a:r>
          </a:p>
        </p:txBody>
      </p:sp>
      <p:sp>
        <p:nvSpPr>
          <p:cNvPr id="5" name="Content Placeholder 4">
            <a:extLst>
              <a:ext uri="{FF2B5EF4-FFF2-40B4-BE49-F238E27FC236}">
                <a16:creationId xmlns:a16="http://schemas.microsoft.com/office/drawing/2014/main" id="{6AD467D3-E64E-6F0E-5DAB-1A27AACD837B}"/>
              </a:ext>
            </a:extLst>
          </p:cNvPr>
          <p:cNvSpPr>
            <a:spLocks noGrp="1"/>
          </p:cNvSpPr>
          <p:nvPr>
            <p:ph sz="quarter" idx="10"/>
          </p:nvPr>
        </p:nvSpPr>
        <p:spPr/>
        <p:txBody>
          <a:bodyPr/>
          <a:lstStyle/>
          <a:p>
            <a:pPr marL="0" indent="0">
              <a:buNone/>
            </a:pPr>
            <a:r>
              <a:rPr lang="en-US" dirty="0"/>
              <a:t>Shortly after launch, India’s Prime Minister strongly encouraged the public, through multiple public speeches, to use UPI and make digital payments a habit</a:t>
            </a:r>
          </a:p>
          <a:p>
            <a:pPr marL="0" indent="0">
              <a:buNone/>
            </a:pPr>
            <a:r>
              <a:rPr lang="en-US" b="1" dirty="0"/>
              <a:t>Key messages: </a:t>
            </a:r>
            <a:endParaRPr lang="en-US" dirty="0"/>
          </a:p>
          <a:p>
            <a:pPr>
              <a:spcBef>
                <a:spcPts val="600"/>
              </a:spcBef>
            </a:pPr>
            <a:r>
              <a:rPr lang="en-US" dirty="0"/>
              <a:t>Using digital payments will support national progress and is a service to the nation</a:t>
            </a:r>
          </a:p>
          <a:p>
            <a:pPr>
              <a:spcBef>
                <a:spcPts val="600"/>
              </a:spcBef>
            </a:pPr>
            <a:r>
              <a:rPr lang="en-US" dirty="0"/>
              <a:t>Digital payments enable micro and small merchants to get loans from banks, using transaction history for underwriting, enabling them to avoid usury lending practices</a:t>
            </a:r>
          </a:p>
        </p:txBody>
      </p:sp>
      <p:sp>
        <p:nvSpPr>
          <p:cNvPr id="8" name="Text Placeholder 7">
            <a:extLst>
              <a:ext uri="{FF2B5EF4-FFF2-40B4-BE49-F238E27FC236}">
                <a16:creationId xmlns:a16="http://schemas.microsoft.com/office/drawing/2014/main" id="{6B7303FD-79AE-43F0-3288-74E4E0F60581}"/>
              </a:ext>
            </a:extLst>
          </p:cNvPr>
          <p:cNvSpPr>
            <a:spLocks noGrp="1"/>
          </p:cNvSpPr>
          <p:nvPr>
            <p:ph type="body" idx="28"/>
          </p:nvPr>
        </p:nvSpPr>
        <p:spPr/>
        <p:txBody>
          <a:bodyPr/>
          <a:lstStyle/>
          <a:p>
            <a:endParaRPr lang="en-US"/>
          </a:p>
        </p:txBody>
      </p:sp>
      <p:pic>
        <p:nvPicPr>
          <p:cNvPr id="3" name="Picture 2">
            <a:extLst>
              <a:ext uri="{FF2B5EF4-FFF2-40B4-BE49-F238E27FC236}">
                <a16:creationId xmlns:a16="http://schemas.microsoft.com/office/drawing/2014/main" id="{E0422315-7733-5D51-3DA2-507D372B26A0}"/>
              </a:ext>
            </a:extLst>
          </p:cNvPr>
          <p:cNvPicPr>
            <a:picLocks noChangeAspect="1"/>
          </p:cNvPicPr>
          <p:nvPr/>
        </p:nvPicPr>
        <p:blipFill rotWithShape="1">
          <a:blip r:embed="rId2"/>
          <a:srcRect l="2288" t="4020" r="7026" b="13317"/>
          <a:stretch/>
        </p:blipFill>
        <p:spPr>
          <a:xfrm>
            <a:off x="7325140" y="3469910"/>
            <a:ext cx="4257259" cy="2765656"/>
          </a:xfrm>
          <a:prstGeom prst="rect">
            <a:avLst/>
          </a:prstGeom>
          <a:solidFill>
            <a:schemeClr val="accent3"/>
          </a:solidFill>
          <a:ln>
            <a:solidFill>
              <a:schemeClr val="tx2"/>
            </a:solidFill>
          </a:ln>
          <a:effectLst>
            <a:outerShdw blurRad="50800" dist="38100" dir="2700000" algn="tl" rotWithShape="0">
              <a:prstClr val="black">
                <a:alpha val="40000"/>
              </a:prstClr>
            </a:outerShdw>
          </a:effectLst>
        </p:spPr>
      </p:pic>
      <p:sp>
        <p:nvSpPr>
          <p:cNvPr id="2" name="Content Placeholder 4">
            <a:extLst>
              <a:ext uri="{FF2B5EF4-FFF2-40B4-BE49-F238E27FC236}">
                <a16:creationId xmlns:a16="http://schemas.microsoft.com/office/drawing/2014/main" id="{557CB4EB-9494-B9B2-223D-57A175061E80}"/>
              </a:ext>
            </a:extLst>
          </p:cNvPr>
          <p:cNvSpPr txBox="1">
            <a:spLocks/>
          </p:cNvSpPr>
          <p:nvPr/>
        </p:nvSpPr>
        <p:spPr>
          <a:xfrm>
            <a:off x="609600" y="3624793"/>
            <a:ext cx="5274364" cy="1832769"/>
          </a:xfrm>
          <a:prstGeom prst="rect">
            <a:avLst/>
          </a:prstGeom>
        </p:spPr>
        <p:txBody>
          <a:bodyPr vert="horz" lIns="0" tIns="0" rIns="0" bIns="0" rtlCol="0">
            <a:noAutofit/>
          </a:bodyPr>
          <a:lstStyle>
            <a:lvl1pPr marL="236538" indent="-236538" algn="l" defTabSz="914400" rtl="0" eaLnBrk="1" latinLnBrk="0" hangingPunct="1">
              <a:lnSpc>
                <a:spcPct val="100000"/>
              </a:lnSpc>
              <a:spcBef>
                <a:spcPts val="1200"/>
              </a:spcBef>
              <a:spcAft>
                <a:spcPts val="0"/>
              </a:spcAft>
              <a:buClr>
                <a:schemeClr val="accent1"/>
              </a:buClr>
              <a:buFont typeface="Arial" panose="020B0604020202020204" pitchFamily="34" charset="0"/>
              <a:buChar char="•"/>
              <a:tabLst/>
              <a:defRPr sz="1600" b="0" i="0" kern="1200">
                <a:solidFill>
                  <a:schemeClr val="tx2"/>
                </a:solidFill>
                <a:latin typeface="Avenir Book" panose="02000503020000020003" pitchFamily="2" charset="0"/>
                <a:ea typeface="+mn-ea"/>
                <a:cs typeface="Avenir Book" panose="02000503020000020003" pitchFamily="2" charset="0"/>
              </a:defRPr>
            </a:lvl1pPr>
            <a:lvl2pPr marL="687388" indent="-225425" algn="l" defTabSz="914400" rtl="0" eaLnBrk="1" latinLnBrk="0" hangingPunct="1">
              <a:lnSpc>
                <a:spcPct val="100000"/>
              </a:lnSpc>
              <a:spcBef>
                <a:spcPts val="600"/>
              </a:spcBef>
              <a:spcAft>
                <a:spcPts val="0"/>
              </a:spcAft>
              <a:buFont typeface="System Font Regular"/>
              <a:buChar char="-"/>
              <a:tabLst/>
              <a:defRPr sz="1400" b="0" i="0" kern="1200">
                <a:solidFill>
                  <a:schemeClr val="tx2"/>
                </a:solidFill>
                <a:latin typeface="Avenir Book" panose="02000503020000020003" pitchFamily="2" charset="0"/>
                <a:ea typeface="+mn-ea"/>
                <a:cs typeface="Avenir Book" panose="02000503020000020003" pitchFamily="2" charset="0"/>
              </a:defRPr>
            </a:lvl2pPr>
            <a:lvl3pPr marL="695325" indent="0" algn="l" defTabSz="914400" rtl="0" eaLnBrk="1" latinLnBrk="0" hangingPunct="1">
              <a:lnSpc>
                <a:spcPct val="100000"/>
              </a:lnSpc>
              <a:spcBef>
                <a:spcPts val="600"/>
              </a:spcBef>
              <a:spcAft>
                <a:spcPts val="0"/>
              </a:spcAft>
              <a:buFontTx/>
              <a:buNone/>
              <a:tabLst/>
              <a:defRPr sz="1400" b="0" i="1" kern="1200">
                <a:solidFill>
                  <a:schemeClr val="tx2"/>
                </a:solidFill>
                <a:latin typeface="Avenir Book" panose="02000503020000020003" pitchFamily="2" charset="0"/>
                <a:ea typeface="+mn-ea"/>
                <a:cs typeface="Avenir Book" panose="02000503020000020003" pitchFamily="2" charset="0"/>
              </a:defRPr>
            </a:lvl3pPr>
            <a:lvl4pPr marL="1376363" indent="-166688" algn="l" defTabSz="914400" rtl="0" eaLnBrk="1" latinLnBrk="0" hangingPunct="1">
              <a:lnSpc>
                <a:spcPct val="100000"/>
              </a:lnSpc>
              <a:spcBef>
                <a:spcPts val="600"/>
              </a:spcBef>
              <a:spcAft>
                <a:spcPts val="0"/>
              </a:spcAft>
              <a:buFont typeface="Arial" panose="020B0604020202020204" pitchFamily="34" charset="0"/>
              <a:buChar char="•"/>
              <a:tabLst/>
              <a:defRPr sz="1200" b="0" i="0" kern="1200">
                <a:solidFill>
                  <a:schemeClr val="tx2"/>
                </a:solidFill>
                <a:latin typeface="Avenir Next" panose="020B0503020202020204" pitchFamily="34" charset="0"/>
                <a:ea typeface="+mn-ea"/>
                <a:cs typeface="Avenir Next" panose="020B0503020202020204" pitchFamily="34" charset="0"/>
              </a:defRPr>
            </a:lvl4pPr>
            <a:lvl5pPr marL="628650" indent="-163513" algn="l" defTabSz="914400" rtl="0" eaLnBrk="1" latinLnBrk="0" hangingPunct="1">
              <a:lnSpc>
                <a:spcPct val="100000"/>
              </a:lnSpc>
              <a:spcBef>
                <a:spcPts val="600"/>
              </a:spcBef>
              <a:spcAft>
                <a:spcPts val="0"/>
              </a:spcAft>
              <a:buFont typeface="Lucida Grande"/>
              <a:buChar char="-"/>
              <a:tabLst/>
              <a:defRPr sz="1200" b="0" i="0" kern="1200">
                <a:solidFill>
                  <a:schemeClr val="tx2"/>
                </a:solidFill>
                <a:latin typeface="Avenir Book" panose="02000503020000020003" pitchFamily="2" charset="0"/>
                <a:ea typeface="+mn-ea"/>
                <a:cs typeface="Avenir Next" panose="020B0503020202020204" pitchFamily="34" charset="0"/>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accent3"/>
                </a:solidFill>
                <a:latin typeface="Avenir Next Regular"/>
                <a:ea typeface="+mn-ea"/>
                <a:cs typeface="Avenir Next Regular"/>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9pPr>
          </a:lstStyle>
          <a:p>
            <a:pPr marL="0" indent="0">
              <a:buNone/>
            </a:pPr>
            <a:r>
              <a:rPr lang="en-US" b="1" dirty="0"/>
              <a:t>Incentives: </a:t>
            </a:r>
            <a:r>
              <a:rPr lang="en-US" dirty="0"/>
              <a:t>Everyday for 100 days, the government gave out, through a lottery system, Rs 1,000 ($12 USD) to 15,000 people. To be eligible, individuals must have been using digital means of making payments (either UPI or </a:t>
            </a:r>
            <a:r>
              <a:rPr lang="en-US" dirty="0" err="1"/>
              <a:t>RuPay</a:t>
            </a:r>
            <a:r>
              <a:rPr lang="en-US" dirty="0"/>
              <a:t>, the local debit card scheme). Only individuals making low-value transactions were eligible. </a:t>
            </a:r>
          </a:p>
          <a:p>
            <a:pPr marL="0" indent="0">
              <a:buNone/>
            </a:pPr>
            <a:r>
              <a:rPr lang="en-US" b="1" dirty="0">
                <a:latin typeface="Avenir Black" panose="02000503020000020003" pitchFamily="2" charset="0"/>
              </a:rPr>
              <a:t>Over $18M USD was given out.</a:t>
            </a:r>
          </a:p>
        </p:txBody>
      </p:sp>
      <p:sp>
        <p:nvSpPr>
          <p:cNvPr id="7" name="TextBox 6">
            <a:extLst>
              <a:ext uri="{FF2B5EF4-FFF2-40B4-BE49-F238E27FC236}">
                <a16:creationId xmlns:a16="http://schemas.microsoft.com/office/drawing/2014/main" id="{12BF1EE2-8A7F-4DE7-CD88-46C2F056E91E}"/>
              </a:ext>
            </a:extLst>
          </p:cNvPr>
          <p:cNvSpPr txBox="1"/>
          <p:nvPr/>
        </p:nvSpPr>
        <p:spPr>
          <a:xfrm>
            <a:off x="609600" y="5774221"/>
            <a:ext cx="6480312" cy="461345"/>
          </a:xfrm>
          <a:prstGeom prst="rect">
            <a:avLst/>
          </a:prstGeom>
          <a:noFill/>
        </p:spPr>
        <p:txBody>
          <a:bodyPr wrap="square" lIns="0" tIns="0" rIns="0" bIns="0" rtlCol="0">
            <a:spAutoFit/>
          </a:bodyPr>
          <a:lstStyle/>
          <a:p>
            <a:pPr>
              <a:lnSpc>
                <a:spcPct val="120000"/>
              </a:lnSpc>
            </a:pPr>
            <a:r>
              <a:rPr lang="en-US" sz="1300" b="0" i="1" u="none" strike="noStrike" dirty="0">
                <a:solidFill>
                  <a:schemeClr val="accent6"/>
                </a:solidFill>
                <a:effectLst/>
                <a:latin typeface="Montserrat" pitchFamily="2" charset="77"/>
              </a:rPr>
              <a:t>“Even if you do five transactions, cashless payments will become a habit and the country will lead in the digital movement” </a:t>
            </a:r>
            <a:r>
              <a:rPr lang="en-US" sz="1200" b="0" i="0" u="none" strike="noStrike" dirty="0">
                <a:solidFill>
                  <a:schemeClr val="accent6"/>
                </a:solidFill>
                <a:effectLst/>
                <a:latin typeface="Montserrat" pitchFamily="2" charset="77"/>
              </a:rPr>
              <a:t>Prime Minister Modi, Dec 31, 2016</a:t>
            </a:r>
            <a:endParaRPr lang="en-US" sz="1200" dirty="0">
              <a:solidFill>
                <a:schemeClr val="accent6"/>
              </a:solidFill>
            </a:endParaRPr>
          </a:p>
        </p:txBody>
      </p:sp>
      <p:sp>
        <p:nvSpPr>
          <p:cNvPr id="11" name="Slide Number Placeholder 10">
            <a:extLst>
              <a:ext uri="{FF2B5EF4-FFF2-40B4-BE49-F238E27FC236}">
                <a16:creationId xmlns:a16="http://schemas.microsoft.com/office/drawing/2014/main" id="{BBF54E69-39E9-194F-773D-A304A255D389}"/>
              </a:ext>
            </a:extLst>
          </p:cNvPr>
          <p:cNvSpPr>
            <a:spLocks noGrp="1"/>
          </p:cNvSpPr>
          <p:nvPr>
            <p:ph type="sldNum" sz="quarter" idx="4"/>
          </p:nvPr>
        </p:nvSpPr>
        <p:spPr/>
        <p:txBody>
          <a:bodyPr/>
          <a:lstStyle/>
          <a:p>
            <a:fld id="{097F3099-CFFF-D54D-B818-93F1AB56C116}" type="slidenum">
              <a:rPr lang="en-US" smtClean="0"/>
              <a:pPr/>
              <a:t>20</a:t>
            </a:fld>
            <a:endParaRPr lang="en-US" dirty="0"/>
          </a:p>
        </p:txBody>
      </p:sp>
      <p:sp>
        <p:nvSpPr>
          <p:cNvPr id="12" name="TextBox 11">
            <a:extLst>
              <a:ext uri="{FF2B5EF4-FFF2-40B4-BE49-F238E27FC236}">
                <a16:creationId xmlns:a16="http://schemas.microsoft.com/office/drawing/2014/main" id="{50793862-5F8A-C544-6CF3-46FA68390582}"/>
              </a:ext>
            </a:extLst>
          </p:cNvPr>
          <p:cNvSpPr txBox="1"/>
          <p:nvPr/>
        </p:nvSpPr>
        <p:spPr>
          <a:xfrm>
            <a:off x="609600" y="6282756"/>
            <a:ext cx="6096000" cy="176267"/>
          </a:xfrm>
          <a:prstGeom prst="rect">
            <a:avLst/>
          </a:prstGeom>
          <a:noFill/>
        </p:spPr>
        <p:txBody>
          <a:bodyPr wrap="square" lIns="0" tIns="0" rIns="0" bIns="0" rtlCol="0">
            <a:spAutoFit/>
          </a:bodyPr>
          <a:lstStyle/>
          <a:p>
            <a:pPr>
              <a:lnSpc>
                <a:spcPct val="120000"/>
              </a:lnSpc>
            </a:pPr>
            <a:r>
              <a:rPr lang="en-US" sz="1000" dirty="0">
                <a:solidFill>
                  <a:schemeClr val="tx2"/>
                </a:solidFill>
                <a:latin typeface="Avenir Book" panose="02000503020000020003" pitchFamily="2" charset="0"/>
              </a:rPr>
              <a:t>Source: Business Today, The Economic Times </a:t>
            </a:r>
          </a:p>
        </p:txBody>
      </p:sp>
    </p:spTree>
    <p:extLst>
      <p:ext uri="{BB962C8B-B14F-4D97-AF65-F5344CB8AC3E}">
        <p14:creationId xmlns:p14="http://schemas.microsoft.com/office/powerpoint/2010/main" val="249317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EEC64C-7ACF-A9DE-A8B6-F65DBB7F4388}"/>
              </a:ext>
            </a:extLst>
          </p:cNvPr>
          <p:cNvSpPr txBox="1"/>
          <p:nvPr/>
        </p:nvSpPr>
        <p:spPr>
          <a:xfrm>
            <a:off x="609600" y="1630715"/>
            <a:ext cx="5377007" cy="4732778"/>
          </a:xfrm>
          <a:prstGeom prst="rect">
            <a:avLst/>
          </a:prstGeom>
          <a:noFill/>
          <a:ln w="19050">
            <a:solidFill>
              <a:schemeClr val="accent3"/>
            </a:solidFill>
          </a:ln>
        </p:spPr>
        <p:txBody>
          <a:bodyPr wrap="square" lIns="91440" tIns="182880" rIns="91440" bIns="91440" rtlCol="0">
            <a:noAutofit/>
          </a:bodyPr>
          <a:lstStyle/>
          <a:p>
            <a:pPr>
              <a:spcBef>
                <a:spcPts val="600"/>
              </a:spcBef>
            </a:pPr>
            <a:r>
              <a:rPr lang="en-US" sz="1200" dirty="0">
                <a:latin typeface="Avenir Book" panose="02000503020000020003" pitchFamily="2" charset="0"/>
              </a:rPr>
              <a:t> </a:t>
            </a:r>
          </a:p>
        </p:txBody>
      </p:sp>
      <p:sp>
        <p:nvSpPr>
          <p:cNvPr id="11" name="TextBox 10">
            <a:extLst>
              <a:ext uri="{FF2B5EF4-FFF2-40B4-BE49-F238E27FC236}">
                <a16:creationId xmlns:a16="http://schemas.microsoft.com/office/drawing/2014/main" id="{E006D68E-A714-A30E-DA46-D29CD9DDEAC7}"/>
              </a:ext>
            </a:extLst>
          </p:cNvPr>
          <p:cNvSpPr txBox="1"/>
          <p:nvPr/>
        </p:nvSpPr>
        <p:spPr>
          <a:xfrm>
            <a:off x="6159931" y="1630716"/>
            <a:ext cx="5377007" cy="4742716"/>
          </a:xfrm>
          <a:prstGeom prst="rect">
            <a:avLst/>
          </a:prstGeom>
          <a:noFill/>
          <a:ln w="19050">
            <a:solidFill>
              <a:schemeClr val="accent3"/>
            </a:solidFill>
          </a:ln>
        </p:spPr>
        <p:txBody>
          <a:bodyPr wrap="square" lIns="91440" tIns="182880" rIns="91440" bIns="91440" rtlCol="0">
            <a:noAutofit/>
          </a:bodyPr>
          <a:lstStyle/>
          <a:p>
            <a:pPr>
              <a:spcBef>
                <a:spcPts val="600"/>
              </a:spcBef>
            </a:pPr>
            <a:endParaRPr lang="en-US" sz="1600" b="1" i="0" u="none" strike="noStrike" dirty="0">
              <a:solidFill>
                <a:srgbClr val="EF7C00"/>
              </a:solidFill>
              <a:effectLst/>
              <a:latin typeface="Muli"/>
            </a:endParaRPr>
          </a:p>
        </p:txBody>
      </p:sp>
      <p:sp>
        <p:nvSpPr>
          <p:cNvPr id="2" name="Title 1">
            <a:extLst>
              <a:ext uri="{FF2B5EF4-FFF2-40B4-BE49-F238E27FC236}">
                <a16:creationId xmlns:a16="http://schemas.microsoft.com/office/drawing/2014/main" id="{01250A13-30F1-5C82-1C01-59BD04D93B5C}"/>
              </a:ext>
            </a:extLst>
          </p:cNvPr>
          <p:cNvSpPr>
            <a:spLocks noGrp="1"/>
          </p:cNvSpPr>
          <p:nvPr>
            <p:ph type="title"/>
          </p:nvPr>
        </p:nvSpPr>
        <p:spPr/>
        <p:txBody>
          <a:bodyPr/>
          <a:lstStyle/>
          <a:p>
            <a:r>
              <a:rPr lang="en-US" dirty="0"/>
              <a:t>With a delayed timeline, DFSPs implement strategies to compete for customer accounts by providing ‘how to’ videos, promoting key benefits, and offering incentives to encourage use of UPI</a:t>
            </a:r>
          </a:p>
        </p:txBody>
      </p:sp>
      <p:pic>
        <p:nvPicPr>
          <p:cNvPr id="1030" name="Picture 6">
            <a:extLst>
              <a:ext uri="{FF2B5EF4-FFF2-40B4-BE49-F238E27FC236}">
                <a16:creationId xmlns:a16="http://schemas.microsoft.com/office/drawing/2014/main" id="{9E3810C6-B6CB-780A-FA62-EC0CFD085825}"/>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tretch>
            <a:fillRect/>
          </a:stretch>
        </p:blipFill>
        <p:spPr bwMode="auto">
          <a:xfrm>
            <a:off x="4453551" y="1668548"/>
            <a:ext cx="1431636" cy="37092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B777E7B-C61B-EBDE-3266-A762E88ACBCE}"/>
              </a:ext>
            </a:extLst>
          </p:cNvPr>
          <p:cNvSpPr>
            <a:spLocks noGrp="1"/>
          </p:cNvSpPr>
          <p:nvPr>
            <p:ph type="sldNum" sz="quarter" idx="4"/>
          </p:nvPr>
        </p:nvSpPr>
        <p:spPr/>
        <p:txBody>
          <a:bodyPr/>
          <a:lstStyle/>
          <a:p>
            <a:fld id="{097F3099-CFFF-D54D-B818-93F1AB56C116}" type="slidenum">
              <a:rPr lang="en-US" smtClean="0"/>
              <a:pPr/>
              <a:t>21</a:t>
            </a:fld>
            <a:endParaRPr lang="en-US" dirty="0"/>
          </a:p>
        </p:txBody>
      </p:sp>
      <p:pic>
        <p:nvPicPr>
          <p:cNvPr id="1032" name="Picture 8">
            <a:extLst>
              <a:ext uri="{FF2B5EF4-FFF2-40B4-BE49-F238E27FC236}">
                <a16:creationId xmlns:a16="http://schemas.microsoft.com/office/drawing/2014/main" id="{0CCFDE04-5D50-73C0-F387-99DB5F59B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4801" y="1658609"/>
            <a:ext cx="1792259" cy="3634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B3E11E5-8EAA-912F-EF42-CDA5950B818B}"/>
              </a:ext>
            </a:extLst>
          </p:cNvPr>
          <p:cNvPicPr>
            <a:picLocks noChangeAspect="1"/>
          </p:cNvPicPr>
          <p:nvPr/>
        </p:nvPicPr>
        <p:blipFill>
          <a:blip r:embed="rId4"/>
          <a:stretch>
            <a:fillRect/>
          </a:stretch>
        </p:blipFill>
        <p:spPr>
          <a:xfrm>
            <a:off x="8140178" y="3549313"/>
            <a:ext cx="3367057" cy="2786922"/>
          </a:xfrm>
          <a:prstGeom prst="rect">
            <a:avLst/>
          </a:prstGeom>
          <a:ln>
            <a:solidFill>
              <a:schemeClr val="accent3"/>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2AF63EF0-5783-51AE-FAE7-B67C254F8C82}"/>
              </a:ext>
            </a:extLst>
          </p:cNvPr>
          <p:cNvPicPr>
            <a:picLocks noChangeAspect="1"/>
          </p:cNvPicPr>
          <p:nvPr/>
        </p:nvPicPr>
        <p:blipFill rotWithShape="1">
          <a:blip r:embed="rId5"/>
          <a:srcRect t="11910"/>
          <a:stretch/>
        </p:blipFill>
        <p:spPr>
          <a:xfrm>
            <a:off x="2916808" y="2958231"/>
            <a:ext cx="3038326" cy="3370887"/>
          </a:xfrm>
          <a:prstGeom prst="rect">
            <a:avLst/>
          </a:prstGeom>
          <a:ln>
            <a:solidFill>
              <a:schemeClr val="accent3"/>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19942071-94F8-2EAC-3DAB-1149AAF786E1}"/>
              </a:ext>
            </a:extLst>
          </p:cNvPr>
          <p:cNvSpPr txBox="1"/>
          <p:nvPr/>
        </p:nvSpPr>
        <p:spPr>
          <a:xfrm>
            <a:off x="9700591" y="-447261"/>
            <a:ext cx="65" cy="302390"/>
          </a:xfrm>
          <a:prstGeom prst="rect">
            <a:avLst/>
          </a:prstGeom>
          <a:noFill/>
          <a:ln>
            <a:solidFill>
              <a:schemeClr val="accent3"/>
            </a:solidFill>
          </a:ln>
        </p:spPr>
        <p:txBody>
          <a:bodyPr wrap="none" lIns="0" tIns="0" rIns="0" bIns="0" rtlCol="0">
            <a:spAutoFit/>
          </a:bodyPr>
          <a:lstStyle/>
          <a:p>
            <a:pPr>
              <a:lnSpc>
                <a:spcPct val="120000"/>
              </a:lnSpc>
            </a:pPr>
            <a:endParaRPr lang="en-US" dirty="0">
              <a:solidFill>
                <a:schemeClr val="tx2"/>
              </a:solidFill>
            </a:endParaRPr>
          </a:p>
        </p:txBody>
      </p:sp>
      <p:sp>
        <p:nvSpPr>
          <p:cNvPr id="3" name="TextBox 2">
            <a:extLst>
              <a:ext uri="{FF2B5EF4-FFF2-40B4-BE49-F238E27FC236}">
                <a16:creationId xmlns:a16="http://schemas.microsoft.com/office/drawing/2014/main" id="{306CA1A3-D20F-853B-A0D9-A984F4C3650F}"/>
              </a:ext>
            </a:extLst>
          </p:cNvPr>
          <p:cNvSpPr txBox="1"/>
          <p:nvPr/>
        </p:nvSpPr>
        <p:spPr>
          <a:xfrm>
            <a:off x="6204298" y="1630715"/>
            <a:ext cx="3367057" cy="1635851"/>
          </a:xfrm>
          <a:prstGeom prst="rect">
            <a:avLst/>
          </a:prstGeom>
          <a:noFill/>
          <a:ln>
            <a:noFill/>
          </a:ln>
        </p:spPr>
        <p:txBody>
          <a:bodyPr wrap="square" lIns="91440" tIns="182880" rIns="91440" bIns="91440" rtlCol="0">
            <a:noAutofit/>
          </a:bodyPr>
          <a:lstStyle/>
          <a:p>
            <a:pPr>
              <a:spcBef>
                <a:spcPts val="1200"/>
              </a:spcBef>
              <a:spcAft>
                <a:spcPts val="300"/>
              </a:spcAft>
            </a:pPr>
            <a:r>
              <a:rPr lang="en-US" sz="1600" b="1" dirty="0">
                <a:solidFill>
                  <a:schemeClr val="tx2"/>
                </a:solidFill>
                <a:effectLst/>
                <a:latin typeface="Avenir Book" panose="02000503020000020003" pitchFamily="2" charset="0"/>
              </a:rPr>
              <a:t>Aug 2016 </a:t>
            </a:r>
            <a:r>
              <a:rPr lang="en-US" sz="1600" dirty="0">
                <a:solidFill>
                  <a:schemeClr val="tx2"/>
                </a:solidFill>
                <a:effectLst/>
                <a:latin typeface="Avenir Book" panose="02000503020000020003" pitchFamily="2" charset="0"/>
              </a:rPr>
              <a:t>– ICICI Bank live on UPI</a:t>
            </a:r>
          </a:p>
          <a:p>
            <a:pPr>
              <a:spcBef>
                <a:spcPts val="1200"/>
              </a:spcBef>
              <a:spcAft>
                <a:spcPts val="300"/>
              </a:spcAft>
            </a:pPr>
            <a:r>
              <a:rPr lang="en-US" sz="1600" b="1" dirty="0">
                <a:solidFill>
                  <a:schemeClr val="tx2"/>
                </a:solidFill>
                <a:latin typeface="Avenir Book" panose="02000503020000020003" pitchFamily="2" charset="0"/>
              </a:rPr>
              <a:t>Dec 2016 </a:t>
            </a:r>
            <a:r>
              <a:rPr lang="en-US" sz="1600" dirty="0">
                <a:solidFill>
                  <a:schemeClr val="tx2"/>
                </a:solidFill>
                <a:latin typeface="Avenir Book" panose="02000503020000020003" pitchFamily="2" charset="0"/>
              </a:rPr>
              <a:t>– Provided videos on how to use UPI on ICICI Bank apps </a:t>
            </a:r>
          </a:p>
          <a:p>
            <a:pPr>
              <a:spcBef>
                <a:spcPts val="1200"/>
              </a:spcBef>
              <a:spcAft>
                <a:spcPts val="300"/>
              </a:spcAft>
            </a:pPr>
            <a:r>
              <a:rPr lang="en-US" sz="1600" b="1" dirty="0">
                <a:solidFill>
                  <a:schemeClr val="tx2"/>
                </a:solidFill>
                <a:latin typeface="Avenir Book" panose="02000503020000020003" pitchFamily="2" charset="0"/>
              </a:rPr>
              <a:t>Feb 2017 </a:t>
            </a:r>
            <a:r>
              <a:rPr lang="en-US" sz="1600" dirty="0">
                <a:solidFill>
                  <a:schemeClr val="tx2"/>
                </a:solidFill>
                <a:latin typeface="Avenir Book" panose="02000503020000020003" pitchFamily="2" charset="0"/>
              </a:rPr>
              <a:t>– Offered customers rewards/incentives to use UPI</a:t>
            </a:r>
          </a:p>
          <a:p>
            <a:pPr>
              <a:spcBef>
                <a:spcPts val="1200"/>
              </a:spcBef>
              <a:spcAft>
                <a:spcPts val="300"/>
              </a:spcAft>
            </a:pPr>
            <a:endParaRPr lang="en-US" sz="1600" b="1" i="0" u="none" strike="noStrike" dirty="0">
              <a:solidFill>
                <a:schemeClr val="tx2"/>
              </a:solidFill>
              <a:effectLst/>
              <a:latin typeface="Muli"/>
            </a:endParaRPr>
          </a:p>
        </p:txBody>
      </p:sp>
      <p:sp>
        <p:nvSpPr>
          <p:cNvPr id="4" name="TextBox 3">
            <a:extLst>
              <a:ext uri="{FF2B5EF4-FFF2-40B4-BE49-F238E27FC236}">
                <a16:creationId xmlns:a16="http://schemas.microsoft.com/office/drawing/2014/main" id="{79C9373D-B8C3-A72D-6D85-CFB550267E41}"/>
              </a:ext>
            </a:extLst>
          </p:cNvPr>
          <p:cNvSpPr txBox="1"/>
          <p:nvPr/>
        </p:nvSpPr>
        <p:spPr>
          <a:xfrm>
            <a:off x="635495" y="1630715"/>
            <a:ext cx="2236946" cy="4638769"/>
          </a:xfrm>
          <a:prstGeom prst="rect">
            <a:avLst/>
          </a:prstGeom>
          <a:noFill/>
          <a:ln>
            <a:noFill/>
          </a:ln>
        </p:spPr>
        <p:txBody>
          <a:bodyPr wrap="square" lIns="91440" tIns="182880" rIns="91440" bIns="91440" rtlCol="0">
            <a:noAutofit/>
          </a:bodyPr>
          <a:lstStyle/>
          <a:p>
            <a:pPr>
              <a:spcBef>
                <a:spcPts val="1200"/>
              </a:spcBef>
              <a:spcAft>
                <a:spcPts val="300"/>
              </a:spcAft>
            </a:pPr>
            <a:r>
              <a:rPr lang="en-US" sz="1600" b="1" dirty="0">
                <a:solidFill>
                  <a:schemeClr val="tx2"/>
                </a:solidFill>
                <a:effectLst/>
                <a:latin typeface="Avenir Book" panose="02000503020000020003" pitchFamily="2" charset="0"/>
              </a:rPr>
              <a:t>Aug 2016 </a:t>
            </a:r>
            <a:r>
              <a:rPr lang="en-US" sz="1600" dirty="0">
                <a:solidFill>
                  <a:schemeClr val="tx2"/>
                </a:solidFill>
                <a:effectLst/>
                <a:latin typeface="Avenir Book" panose="02000503020000020003" pitchFamily="2" charset="0"/>
              </a:rPr>
              <a:t>– Axis Bank live on UPI</a:t>
            </a:r>
          </a:p>
          <a:p>
            <a:pPr>
              <a:spcBef>
                <a:spcPts val="1200"/>
              </a:spcBef>
              <a:spcAft>
                <a:spcPts val="300"/>
              </a:spcAft>
            </a:pPr>
            <a:r>
              <a:rPr lang="en-US" sz="1600" b="1" dirty="0">
                <a:solidFill>
                  <a:schemeClr val="tx2"/>
                </a:solidFill>
                <a:effectLst/>
                <a:latin typeface="Avenir Book" panose="02000503020000020003" pitchFamily="2" charset="0"/>
              </a:rPr>
              <a:t>Nov 2016 </a:t>
            </a:r>
            <a:r>
              <a:rPr lang="en-US" sz="1600" dirty="0">
                <a:solidFill>
                  <a:schemeClr val="tx2"/>
                </a:solidFill>
                <a:effectLst/>
                <a:latin typeface="Avenir Book" panose="02000503020000020003" pitchFamily="2" charset="0"/>
              </a:rPr>
              <a:t>– Provided videos on how to use UPI on Axis Bank App</a:t>
            </a:r>
          </a:p>
          <a:p>
            <a:pPr>
              <a:spcBef>
                <a:spcPts val="1200"/>
              </a:spcBef>
              <a:spcAft>
                <a:spcPts val="300"/>
              </a:spcAft>
            </a:pPr>
            <a:r>
              <a:rPr lang="en-US" sz="1600" b="1" dirty="0">
                <a:solidFill>
                  <a:schemeClr val="tx2"/>
                </a:solidFill>
                <a:effectLst/>
                <a:latin typeface="Avenir Book" panose="02000503020000020003" pitchFamily="2" charset="0"/>
              </a:rPr>
              <a:t>Nov 2016 </a:t>
            </a:r>
            <a:r>
              <a:rPr lang="en-US" sz="1600" dirty="0">
                <a:solidFill>
                  <a:schemeClr val="tx2"/>
                </a:solidFill>
                <a:effectLst/>
                <a:latin typeface="Avenir Book" panose="02000503020000020003" pitchFamily="2" charset="0"/>
              </a:rPr>
              <a:t>- </a:t>
            </a:r>
            <a:r>
              <a:rPr lang="en-US" sz="1600" dirty="0">
                <a:solidFill>
                  <a:schemeClr val="tx2"/>
                </a:solidFill>
                <a:latin typeface="Avenir Book" panose="02000503020000020003" pitchFamily="2" charset="0"/>
              </a:rPr>
              <a:t>Offered customers rewards/incentives to use UPI</a:t>
            </a:r>
          </a:p>
          <a:p>
            <a:pPr>
              <a:spcBef>
                <a:spcPts val="1200"/>
              </a:spcBef>
              <a:spcAft>
                <a:spcPts val="300"/>
              </a:spcAft>
            </a:pPr>
            <a:r>
              <a:rPr lang="en-US" sz="1600" b="1" dirty="0">
                <a:solidFill>
                  <a:schemeClr val="tx2"/>
                </a:solidFill>
                <a:latin typeface="Avenir Book" panose="02000503020000020003" pitchFamily="2" charset="0"/>
              </a:rPr>
              <a:t>2017</a:t>
            </a:r>
            <a:r>
              <a:rPr lang="en-US" sz="1600" dirty="0">
                <a:solidFill>
                  <a:schemeClr val="tx2"/>
                </a:solidFill>
                <a:latin typeface="Avenir Book" panose="02000503020000020003" pitchFamily="2" charset="0"/>
              </a:rPr>
              <a:t> – Provide content explaining the benefits of UPI</a:t>
            </a:r>
          </a:p>
        </p:txBody>
      </p:sp>
      <p:sp>
        <p:nvSpPr>
          <p:cNvPr id="8" name="TextBox 7">
            <a:extLst>
              <a:ext uri="{FF2B5EF4-FFF2-40B4-BE49-F238E27FC236}">
                <a16:creationId xmlns:a16="http://schemas.microsoft.com/office/drawing/2014/main" id="{6F8CBDAD-8C71-6993-0304-F52D081EF1A0}"/>
              </a:ext>
            </a:extLst>
          </p:cNvPr>
          <p:cNvSpPr txBox="1"/>
          <p:nvPr/>
        </p:nvSpPr>
        <p:spPr>
          <a:xfrm>
            <a:off x="609600" y="6362268"/>
            <a:ext cx="6096000" cy="176267"/>
          </a:xfrm>
          <a:prstGeom prst="rect">
            <a:avLst/>
          </a:prstGeom>
          <a:noFill/>
        </p:spPr>
        <p:txBody>
          <a:bodyPr wrap="square" lIns="0" tIns="0" rIns="0" bIns="0" rtlCol="0">
            <a:spAutoFit/>
          </a:bodyPr>
          <a:lstStyle/>
          <a:p>
            <a:pPr>
              <a:lnSpc>
                <a:spcPct val="120000"/>
              </a:lnSpc>
            </a:pPr>
            <a:r>
              <a:rPr lang="en-US" sz="1000" dirty="0">
                <a:solidFill>
                  <a:schemeClr val="tx2"/>
                </a:solidFill>
                <a:latin typeface="Avenir Book" panose="02000503020000020003" pitchFamily="2" charset="0"/>
              </a:rPr>
              <a:t>Source: Axis Bank, ICICI Bank</a:t>
            </a:r>
          </a:p>
        </p:txBody>
      </p:sp>
    </p:spTree>
    <p:extLst>
      <p:ext uri="{BB962C8B-B14F-4D97-AF65-F5344CB8AC3E}">
        <p14:creationId xmlns:p14="http://schemas.microsoft.com/office/powerpoint/2010/main" val="3870630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0067-FB1C-7D78-5858-441B2CDA5A23}"/>
              </a:ext>
            </a:extLst>
          </p:cNvPr>
          <p:cNvSpPr>
            <a:spLocks noGrp="1"/>
          </p:cNvSpPr>
          <p:nvPr>
            <p:ph type="title"/>
          </p:nvPr>
        </p:nvSpPr>
        <p:spPr/>
        <p:txBody>
          <a:bodyPr/>
          <a:lstStyle/>
          <a:p>
            <a:r>
              <a:rPr lang="en-US" dirty="0"/>
              <a:t>NPCI introduced detailed branding guidelines for UPI in 2017 to provide a cohesive brand to the public</a:t>
            </a:r>
          </a:p>
        </p:txBody>
      </p:sp>
      <p:sp>
        <p:nvSpPr>
          <p:cNvPr id="3" name="Content Placeholder 2">
            <a:extLst>
              <a:ext uri="{FF2B5EF4-FFF2-40B4-BE49-F238E27FC236}">
                <a16:creationId xmlns:a16="http://schemas.microsoft.com/office/drawing/2014/main" id="{F83F7E85-60E0-E362-02B4-92BFAD1A83CF}"/>
              </a:ext>
            </a:extLst>
          </p:cNvPr>
          <p:cNvSpPr>
            <a:spLocks noGrp="1"/>
          </p:cNvSpPr>
          <p:nvPr>
            <p:ph sz="quarter" idx="10"/>
          </p:nvPr>
        </p:nvSpPr>
        <p:spPr/>
        <p:txBody>
          <a:bodyPr/>
          <a:lstStyle/>
          <a:p>
            <a:r>
              <a:rPr lang="en-US" sz="1400" dirty="0"/>
              <a:t>Branding guidelines specify logo colors, dimensions, and sizing to communicate a singular image of UPI</a:t>
            </a:r>
          </a:p>
          <a:p>
            <a:r>
              <a:rPr lang="en-US" sz="1400" dirty="0"/>
              <a:t>Detailed requirements to display the</a:t>
            </a:r>
            <a:r>
              <a:rPr lang="en-US" sz="1400" b="1" dirty="0">
                <a:latin typeface="Avenir Black" panose="02000503020000020003" pitchFamily="2" charset="0"/>
              </a:rPr>
              <a:t> ”Powered by UPI” logo on mobile app screens </a:t>
            </a:r>
            <a:r>
              <a:rPr lang="en-US" sz="1400" dirty="0"/>
              <a:t>for specified actions including Send Money, Request Money, Generate QR Code, Transaction/Confirmation page, among others, creates a unified customer experience</a:t>
            </a:r>
          </a:p>
          <a:p>
            <a:endParaRPr lang="en-US" sz="1400" dirty="0"/>
          </a:p>
        </p:txBody>
      </p:sp>
      <p:sp>
        <p:nvSpPr>
          <p:cNvPr id="4" name="Text Placeholder 3">
            <a:extLst>
              <a:ext uri="{FF2B5EF4-FFF2-40B4-BE49-F238E27FC236}">
                <a16:creationId xmlns:a16="http://schemas.microsoft.com/office/drawing/2014/main" id="{25427CD9-1F8D-7D5D-249B-8A53765B862D}"/>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5FF78611-CC0D-4970-7B64-83F6CE98A0CF}"/>
              </a:ext>
            </a:extLst>
          </p:cNvPr>
          <p:cNvSpPr>
            <a:spLocks noGrp="1"/>
          </p:cNvSpPr>
          <p:nvPr>
            <p:ph type="sldNum" sz="quarter" idx="4"/>
          </p:nvPr>
        </p:nvSpPr>
        <p:spPr/>
        <p:txBody>
          <a:bodyPr/>
          <a:lstStyle/>
          <a:p>
            <a:fld id="{097F3099-CFFF-D54D-B818-93F1AB56C116}" type="slidenum">
              <a:rPr lang="en-US" smtClean="0"/>
              <a:pPr/>
              <a:t>22</a:t>
            </a:fld>
            <a:endParaRPr lang="en-US" dirty="0"/>
          </a:p>
        </p:txBody>
      </p:sp>
      <p:pic>
        <p:nvPicPr>
          <p:cNvPr id="8" name="Picture 7">
            <a:extLst>
              <a:ext uri="{FF2B5EF4-FFF2-40B4-BE49-F238E27FC236}">
                <a16:creationId xmlns:a16="http://schemas.microsoft.com/office/drawing/2014/main" id="{38AB8090-1D53-EFF0-4715-07FA9FFDCDFC}"/>
              </a:ext>
            </a:extLst>
          </p:cNvPr>
          <p:cNvPicPr>
            <a:picLocks noChangeAspect="1"/>
          </p:cNvPicPr>
          <p:nvPr/>
        </p:nvPicPr>
        <p:blipFill rotWithShape="1">
          <a:blip r:embed="rId2"/>
          <a:srcRect l="33281" t="19015"/>
          <a:stretch/>
        </p:blipFill>
        <p:spPr>
          <a:xfrm>
            <a:off x="902524" y="2660747"/>
            <a:ext cx="4731939" cy="3608737"/>
          </a:xfrm>
          <a:prstGeom prst="rect">
            <a:avLst/>
          </a:prstGeom>
        </p:spPr>
      </p:pic>
      <p:pic>
        <p:nvPicPr>
          <p:cNvPr id="9" name="Picture 8">
            <a:extLst>
              <a:ext uri="{FF2B5EF4-FFF2-40B4-BE49-F238E27FC236}">
                <a16:creationId xmlns:a16="http://schemas.microsoft.com/office/drawing/2014/main" id="{728171AB-BC44-8949-4E6F-3CA6869C1318}"/>
              </a:ext>
            </a:extLst>
          </p:cNvPr>
          <p:cNvPicPr>
            <a:picLocks noChangeAspect="1"/>
          </p:cNvPicPr>
          <p:nvPr/>
        </p:nvPicPr>
        <p:blipFill>
          <a:blip r:embed="rId3"/>
          <a:stretch>
            <a:fillRect/>
          </a:stretch>
        </p:blipFill>
        <p:spPr>
          <a:xfrm>
            <a:off x="6626088" y="2660747"/>
            <a:ext cx="4759695" cy="3608737"/>
          </a:xfrm>
          <a:prstGeom prst="rect">
            <a:avLst/>
          </a:prstGeom>
        </p:spPr>
      </p:pic>
      <p:sp>
        <p:nvSpPr>
          <p:cNvPr id="10" name="Right Arrow 9">
            <a:extLst>
              <a:ext uri="{FF2B5EF4-FFF2-40B4-BE49-F238E27FC236}">
                <a16:creationId xmlns:a16="http://schemas.microsoft.com/office/drawing/2014/main" id="{C22FA788-3E36-0157-30D5-D7DED69643B4}"/>
              </a:ext>
            </a:extLst>
          </p:cNvPr>
          <p:cNvSpPr/>
          <p:nvPr/>
        </p:nvSpPr>
        <p:spPr>
          <a:xfrm>
            <a:off x="728358" y="5757553"/>
            <a:ext cx="720436" cy="374072"/>
          </a:xfrm>
          <a:prstGeom prst="rightArrow">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
        <p:nvSpPr>
          <p:cNvPr id="11" name="Right Arrow 10">
            <a:extLst>
              <a:ext uri="{FF2B5EF4-FFF2-40B4-BE49-F238E27FC236}">
                <a16:creationId xmlns:a16="http://schemas.microsoft.com/office/drawing/2014/main" id="{5B4DEFF9-94C6-D920-2D2E-F09FEEF144EE}"/>
              </a:ext>
            </a:extLst>
          </p:cNvPr>
          <p:cNvSpPr/>
          <p:nvPr/>
        </p:nvSpPr>
        <p:spPr>
          <a:xfrm>
            <a:off x="6497376" y="3151905"/>
            <a:ext cx="720436" cy="374072"/>
          </a:xfrm>
          <a:prstGeom prst="rightArrow">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Tree>
    <p:extLst>
      <p:ext uri="{BB962C8B-B14F-4D97-AF65-F5344CB8AC3E}">
        <p14:creationId xmlns:p14="http://schemas.microsoft.com/office/powerpoint/2010/main" val="2399062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99B2F93-D713-A22B-CE5F-E356BCF02EA5}"/>
              </a:ext>
            </a:extLst>
          </p:cNvPr>
          <p:cNvSpPr txBox="1"/>
          <p:nvPr/>
        </p:nvSpPr>
        <p:spPr>
          <a:xfrm>
            <a:off x="609598" y="5044863"/>
            <a:ext cx="10972797" cy="1398657"/>
          </a:xfrm>
          <a:prstGeom prst="rect">
            <a:avLst/>
          </a:prstGeom>
          <a:solidFill>
            <a:srgbClr val="F9F9F9"/>
          </a:solidFill>
        </p:spPr>
        <p:txBody>
          <a:bodyPr wrap="square" lIns="0" tIns="0" rIns="0" bIns="0" rtlCol="0">
            <a:noAutofit/>
          </a:bodyPr>
          <a:lstStyle/>
          <a:p>
            <a:pPr>
              <a:lnSpc>
                <a:spcPct val="120000"/>
              </a:lnSpc>
            </a:pPr>
            <a:endParaRPr lang="en-US" dirty="0">
              <a:solidFill>
                <a:schemeClr val="tx2"/>
              </a:solidFill>
            </a:endParaRPr>
          </a:p>
        </p:txBody>
      </p:sp>
      <p:sp>
        <p:nvSpPr>
          <p:cNvPr id="4" name="Title 3">
            <a:extLst>
              <a:ext uri="{FF2B5EF4-FFF2-40B4-BE49-F238E27FC236}">
                <a16:creationId xmlns:a16="http://schemas.microsoft.com/office/drawing/2014/main" id="{D1302DE0-46F9-D0B6-D90C-A3E7EEE3C3E7}"/>
              </a:ext>
            </a:extLst>
          </p:cNvPr>
          <p:cNvSpPr>
            <a:spLocks noGrp="1"/>
          </p:cNvSpPr>
          <p:nvPr>
            <p:ph type="title"/>
          </p:nvPr>
        </p:nvSpPr>
        <p:spPr/>
        <p:txBody>
          <a:bodyPr/>
          <a:lstStyle/>
          <a:p>
            <a:r>
              <a:rPr lang="en-US" dirty="0"/>
              <a:t>NPCI developed a campaign – 4 years after UPI initially launched – to increase awareness and educate the public</a:t>
            </a:r>
          </a:p>
        </p:txBody>
      </p:sp>
      <p:sp>
        <p:nvSpPr>
          <p:cNvPr id="5" name="Content Placeholder 4">
            <a:extLst>
              <a:ext uri="{FF2B5EF4-FFF2-40B4-BE49-F238E27FC236}">
                <a16:creationId xmlns:a16="http://schemas.microsoft.com/office/drawing/2014/main" id="{6AD467D3-E64E-6F0E-5DAB-1A27AACD837B}"/>
              </a:ext>
            </a:extLst>
          </p:cNvPr>
          <p:cNvSpPr>
            <a:spLocks noGrp="1"/>
          </p:cNvSpPr>
          <p:nvPr>
            <p:ph sz="quarter" idx="10"/>
          </p:nvPr>
        </p:nvSpPr>
        <p:spPr/>
        <p:txBody>
          <a:bodyPr/>
          <a:lstStyle/>
          <a:p>
            <a:pPr marL="0" indent="0">
              <a:buNone/>
            </a:pPr>
            <a:r>
              <a:rPr lang="en-US" sz="1400" dirty="0"/>
              <a:t>In 2020, NPCI implemented a large-scale campaign to promote habitual usage of UPI as well as educate on safety aspects. The campaign used a simple and clear campaign title, </a:t>
            </a:r>
            <a:r>
              <a:rPr lang="en-US" sz="1400" b="1" dirty="0">
                <a:latin typeface="Avenir Black" panose="02000503020000020003" pitchFamily="2" charset="0"/>
              </a:rPr>
              <a:t>UPI </a:t>
            </a:r>
            <a:r>
              <a:rPr lang="en-US" sz="1400" b="1" dirty="0" err="1">
                <a:latin typeface="Avenir Black" panose="02000503020000020003" pitchFamily="2" charset="0"/>
              </a:rPr>
              <a:t>Chalega</a:t>
            </a:r>
            <a:r>
              <a:rPr lang="en-US" sz="1400" b="1" dirty="0">
                <a:latin typeface="Avenir Black" panose="02000503020000020003" pitchFamily="2" charset="0"/>
              </a:rPr>
              <a:t> </a:t>
            </a:r>
            <a:r>
              <a:rPr lang="en-US" sz="1400" dirty="0"/>
              <a:t>that translates to </a:t>
            </a:r>
            <a:r>
              <a:rPr lang="en-US" sz="1400" b="1" dirty="0">
                <a:latin typeface="Avenir Black" panose="02000503020000020003" pitchFamily="2" charset="0"/>
              </a:rPr>
              <a:t>UPI Will Work</a:t>
            </a:r>
            <a:r>
              <a:rPr lang="en-US" sz="1400" dirty="0"/>
              <a:t>. NPCI hired a leading creative agency to develop the multi-media campaign. </a:t>
            </a:r>
          </a:p>
          <a:p>
            <a:pPr marL="0" indent="0">
              <a:buNone/>
            </a:pPr>
            <a:r>
              <a:rPr lang="en-US" sz="1400" b="1" dirty="0"/>
              <a:t>Promoting parties: </a:t>
            </a:r>
            <a:r>
              <a:rPr lang="en-US" sz="1400" dirty="0"/>
              <a:t>The payment ecosystem players (NPCI, DFSPs, PSPs, Third-party apps) came together to promote safe usage of UPI</a:t>
            </a:r>
          </a:p>
          <a:p>
            <a:pPr marL="0" indent="0">
              <a:buNone/>
            </a:pPr>
            <a:r>
              <a:rPr lang="en-US" sz="1400" b="1" dirty="0"/>
              <a:t>Campaign approach: </a:t>
            </a:r>
            <a:r>
              <a:rPr lang="en-US" sz="1400" dirty="0"/>
              <a:t>The campaign created a relatable character, Mrs. Rao, who is the mouthpiece of the UPI brand. The campaign used humor and set videos in everyday life situations such as paying a bill at a restaurant or buying vegetables at the vegetable shop </a:t>
            </a:r>
          </a:p>
          <a:p>
            <a:pPr marL="0" indent="0">
              <a:buNone/>
            </a:pPr>
            <a:endParaRPr lang="en-US" sz="1400" b="1" dirty="0"/>
          </a:p>
          <a:p>
            <a:pPr marL="0" indent="0">
              <a:buNone/>
            </a:pPr>
            <a:endParaRPr lang="en-US" sz="1400" dirty="0"/>
          </a:p>
        </p:txBody>
      </p:sp>
      <p:sp>
        <p:nvSpPr>
          <p:cNvPr id="2" name="Text Placeholder 1">
            <a:extLst>
              <a:ext uri="{FF2B5EF4-FFF2-40B4-BE49-F238E27FC236}">
                <a16:creationId xmlns:a16="http://schemas.microsoft.com/office/drawing/2014/main" id="{B59B4A5C-324C-0659-2B6F-2D29C1E3B360}"/>
              </a:ext>
            </a:extLst>
          </p:cNvPr>
          <p:cNvSpPr>
            <a:spLocks noGrp="1"/>
          </p:cNvSpPr>
          <p:nvPr>
            <p:ph type="body" idx="28"/>
          </p:nvPr>
        </p:nvSpPr>
        <p:spPr/>
        <p:txBody>
          <a:bodyPr/>
          <a:lstStyle/>
          <a:p>
            <a:endParaRPr lang="en-US"/>
          </a:p>
        </p:txBody>
      </p:sp>
      <p:pic>
        <p:nvPicPr>
          <p:cNvPr id="7" name="Content Placeholder 8">
            <a:extLst>
              <a:ext uri="{FF2B5EF4-FFF2-40B4-BE49-F238E27FC236}">
                <a16:creationId xmlns:a16="http://schemas.microsoft.com/office/drawing/2014/main" id="{E7B12B03-CB31-DF86-B9FE-C223CBD703B6}"/>
              </a:ext>
            </a:extLst>
          </p:cNvPr>
          <p:cNvPicPr>
            <a:picLocks noChangeAspect="1"/>
          </p:cNvPicPr>
          <p:nvPr/>
        </p:nvPicPr>
        <p:blipFill>
          <a:blip r:embed="rId2"/>
          <a:stretch>
            <a:fillRect/>
          </a:stretch>
        </p:blipFill>
        <p:spPr>
          <a:xfrm>
            <a:off x="689111" y="5145366"/>
            <a:ext cx="901150" cy="1114150"/>
          </a:xfrm>
          <a:prstGeom prst="rect">
            <a:avLst/>
          </a:prstGeom>
          <a:ln>
            <a:solidFill>
              <a:schemeClr val="accent3"/>
            </a:solidFill>
          </a:ln>
          <a:effectLst>
            <a:outerShdw blurRad="50800" dist="38100" dir="2700000" algn="tl" rotWithShape="0">
              <a:prstClr val="black">
                <a:alpha val="40000"/>
              </a:prstClr>
            </a:outerShdw>
          </a:effectLst>
        </p:spPr>
      </p:pic>
      <p:sp>
        <p:nvSpPr>
          <p:cNvPr id="8" name="Content Placeholder 4">
            <a:extLst>
              <a:ext uri="{FF2B5EF4-FFF2-40B4-BE49-F238E27FC236}">
                <a16:creationId xmlns:a16="http://schemas.microsoft.com/office/drawing/2014/main" id="{985D8361-9DAD-7AB2-B54A-9299363E5973}"/>
              </a:ext>
            </a:extLst>
          </p:cNvPr>
          <p:cNvSpPr txBox="1">
            <a:spLocks/>
          </p:cNvSpPr>
          <p:nvPr/>
        </p:nvSpPr>
        <p:spPr>
          <a:xfrm>
            <a:off x="2012499" y="5125426"/>
            <a:ext cx="7305261" cy="1134090"/>
          </a:xfrm>
          <a:prstGeom prst="rect">
            <a:avLst/>
          </a:prstGeom>
        </p:spPr>
        <p:txBody>
          <a:bodyPr vert="horz" lIns="0" tIns="0" rIns="0" bIns="0" rtlCol="0">
            <a:noAutofit/>
          </a:bodyPr>
          <a:lstStyle>
            <a:lvl1pPr marL="236538" indent="-236538" algn="l" defTabSz="914400" rtl="0" eaLnBrk="1" latinLnBrk="0" hangingPunct="1">
              <a:lnSpc>
                <a:spcPct val="100000"/>
              </a:lnSpc>
              <a:spcBef>
                <a:spcPts val="1200"/>
              </a:spcBef>
              <a:spcAft>
                <a:spcPts val="0"/>
              </a:spcAft>
              <a:buClr>
                <a:schemeClr val="accent1"/>
              </a:buClr>
              <a:buFont typeface="Arial" panose="020B0604020202020204" pitchFamily="34" charset="0"/>
              <a:buChar char="•"/>
              <a:tabLst/>
              <a:defRPr sz="1600" b="0" i="0" kern="1200">
                <a:solidFill>
                  <a:schemeClr val="tx2"/>
                </a:solidFill>
                <a:latin typeface="Avenir Book" panose="02000503020000020003" pitchFamily="2" charset="0"/>
                <a:ea typeface="+mn-ea"/>
                <a:cs typeface="Avenir Book" panose="02000503020000020003" pitchFamily="2" charset="0"/>
              </a:defRPr>
            </a:lvl1pPr>
            <a:lvl2pPr marL="687388" indent="-225425" algn="l" defTabSz="914400" rtl="0" eaLnBrk="1" latinLnBrk="0" hangingPunct="1">
              <a:lnSpc>
                <a:spcPct val="100000"/>
              </a:lnSpc>
              <a:spcBef>
                <a:spcPts val="600"/>
              </a:spcBef>
              <a:spcAft>
                <a:spcPts val="0"/>
              </a:spcAft>
              <a:buFont typeface="System Font Regular"/>
              <a:buChar char="-"/>
              <a:tabLst/>
              <a:defRPr sz="1400" b="0" i="0" kern="1200">
                <a:solidFill>
                  <a:schemeClr val="tx2"/>
                </a:solidFill>
                <a:latin typeface="Avenir Book" panose="02000503020000020003" pitchFamily="2" charset="0"/>
                <a:ea typeface="+mn-ea"/>
                <a:cs typeface="Avenir Book" panose="02000503020000020003" pitchFamily="2" charset="0"/>
              </a:defRPr>
            </a:lvl2pPr>
            <a:lvl3pPr marL="695325" indent="0" algn="l" defTabSz="914400" rtl="0" eaLnBrk="1" latinLnBrk="0" hangingPunct="1">
              <a:lnSpc>
                <a:spcPct val="100000"/>
              </a:lnSpc>
              <a:spcBef>
                <a:spcPts val="600"/>
              </a:spcBef>
              <a:spcAft>
                <a:spcPts val="0"/>
              </a:spcAft>
              <a:buFontTx/>
              <a:buNone/>
              <a:tabLst/>
              <a:defRPr sz="1400" b="0" i="1" kern="1200">
                <a:solidFill>
                  <a:schemeClr val="tx2"/>
                </a:solidFill>
                <a:latin typeface="Avenir Book" panose="02000503020000020003" pitchFamily="2" charset="0"/>
                <a:ea typeface="+mn-ea"/>
                <a:cs typeface="Avenir Book" panose="02000503020000020003" pitchFamily="2" charset="0"/>
              </a:defRPr>
            </a:lvl3pPr>
            <a:lvl4pPr marL="1376363" indent="-166688" algn="l" defTabSz="914400" rtl="0" eaLnBrk="1" latinLnBrk="0" hangingPunct="1">
              <a:lnSpc>
                <a:spcPct val="100000"/>
              </a:lnSpc>
              <a:spcBef>
                <a:spcPts val="600"/>
              </a:spcBef>
              <a:spcAft>
                <a:spcPts val="0"/>
              </a:spcAft>
              <a:buFont typeface="Arial" panose="020B0604020202020204" pitchFamily="34" charset="0"/>
              <a:buChar char="•"/>
              <a:tabLst/>
              <a:defRPr sz="1200" b="0" i="0" kern="1200">
                <a:solidFill>
                  <a:schemeClr val="tx2"/>
                </a:solidFill>
                <a:latin typeface="Avenir Next" panose="020B0503020202020204" pitchFamily="34" charset="0"/>
                <a:ea typeface="+mn-ea"/>
                <a:cs typeface="Avenir Next" panose="020B0503020202020204" pitchFamily="34" charset="0"/>
              </a:defRPr>
            </a:lvl4pPr>
            <a:lvl5pPr marL="628650" indent="-163513" algn="l" defTabSz="914400" rtl="0" eaLnBrk="1" latinLnBrk="0" hangingPunct="1">
              <a:lnSpc>
                <a:spcPct val="100000"/>
              </a:lnSpc>
              <a:spcBef>
                <a:spcPts val="600"/>
              </a:spcBef>
              <a:spcAft>
                <a:spcPts val="0"/>
              </a:spcAft>
              <a:buFont typeface="Lucida Grande"/>
              <a:buChar char="-"/>
              <a:tabLst/>
              <a:defRPr sz="1200" b="0" i="0" kern="1200">
                <a:solidFill>
                  <a:schemeClr val="tx2"/>
                </a:solidFill>
                <a:latin typeface="Avenir Book" panose="02000503020000020003" pitchFamily="2" charset="0"/>
                <a:ea typeface="+mn-ea"/>
                <a:cs typeface="Avenir Next" panose="020B0503020202020204" pitchFamily="34" charset="0"/>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accent3"/>
                </a:solidFill>
                <a:latin typeface="Avenir Next Regular"/>
                <a:ea typeface="+mn-ea"/>
                <a:cs typeface="Avenir Next Regular"/>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9pPr>
          </a:lstStyle>
          <a:p>
            <a:pPr marL="0" indent="0">
              <a:spcBef>
                <a:spcPts val="600"/>
              </a:spcBef>
              <a:buNone/>
            </a:pPr>
            <a:r>
              <a:rPr lang="en-US" sz="1200" b="1" dirty="0"/>
              <a:t>YouTube videos: </a:t>
            </a:r>
            <a:r>
              <a:rPr lang="en-US" sz="1200" dirty="0"/>
              <a:t>UPI Safety Shield tips </a:t>
            </a:r>
          </a:p>
          <a:p>
            <a:pPr>
              <a:spcBef>
                <a:spcPts val="600"/>
              </a:spcBef>
            </a:pPr>
            <a:r>
              <a:rPr lang="en-US" sz="1200" dirty="0"/>
              <a:t>52 Million views – Check that the receiver’s name on the bank account is the same person as the intended receiver before making the payment</a:t>
            </a:r>
          </a:p>
          <a:p>
            <a:pPr>
              <a:spcBef>
                <a:spcPts val="600"/>
              </a:spcBef>
            </a:pPr>
            <a:r>
              <a:rPr lang="en-US" sz="1200" dirty="0"/>
              <a:t>33 Million views – How to raise a complaint about a payment</a:t>
            </a:r>
          </a:p>
          <a:p>
            <a:pPr>
              <a:spcBef>
                <a:spcPts val="600"/>
              </a:spcBef>
            </a:pPr>
            <a:r>
              <a:rPr lang="en-US" sz="1200" dirty="0"/>
              <a:t>29 Million views – What to do when you receive an SMS confirmation about a transaction you didn’t do</a:t>
            </a:r>
          </a:p>
        </p:txBody>
      </p:sp>
      <p:pic>
        <p:nvPicPr>
          <p:cNvPr id="9" name="Picture 8">
            <a:extLst>
              <a:ext uri="{FF2B5EF4-FFF2-40B4-BE49-F238E27FC236}">
                <a16:creationId xmlns:a16="http://schemas.microsoft.com/office/drawing/2014/main" id="{5D02B72F-A5BB-0248-CBB6-56CACDFE6BCD}"/>
              </a:ext>
            </a:extLst>
          </p:cNvPr>
          <p:cNvPicPr>
            <a:picLocks noChangeAspect="1"/>
          </p:cNvPicPr>
          <p:nvPr/>
        </p:nvPicPr>
        <p:blipFill rotWithShape="1">
          <a:blip r:embed="rId3"/>
          <a:srcRect l="22037" r="10444"/>
          <a:stretch/>
        </p:blipFill>
        <p:spPr>
          <a:xfrm>
            <a:off x="6592893" y="3369912"/>
            <a:ext cx="4989502" cy="1398657"/>
          </a:xfrm>
          <a:prstGeom prst="rect">
            <a:avLst/>
          </a:prstGeom>
          <a:ln>
            <a:solidFill>
              <a:schemeClr val="accent3"/>
            </a:solidFill>
          </a:ln>
          <a:effectLst>
            <a:outerShdw blurRad="50800" dist="38100" dir="2700000" algn="tl" rotWithShape="0">
              <a:prstClr val="black">
                <a:alpha val="40000"/>
              </a:prstClr>
            </a:outerShdw>
          </a:effectLst>
        </p:spPr>
      </p:pic>
      <p:sp>
        <p:nvSpPr>
          <p:cNvPr id="11" name="Content Placeholder 4">
            <a:extLst>
              <a:ext uri="{FF2B5EF4-FFF2-40B4-BE49-F238E27FC236}">
                <a16:creationId xmlns:a16="http://schemas.microsoft.com/office/drawing/2014/main" id="{766DDC54-170D-6946-4882-221322543CD5}"/>
              </a:ext>
            </a:extLst>
          </p:cNvPr>
          <p:cNvSpPr txBox="1">
            <a:spLocks/>
          </p:cNvSpPr>
          <p:nvPr/>
        </p:nvSpPr>
        <p:spPr>
          <a:xfrm>
            <a:off x="609598" y="3304305"/>
            <a:ext cx="5486401" cy="1719470"/>
          </a:xfrm>
          <a:prstGeom prst="rect">
            <a:avLst/>
          </a:prstGeom>
        </p:spPr>
        <p:txBody>
          <a:bodyPr vert="horz" lIns="0" tIns="0" rIns="0" bIns="0" rtlCol="0">
            <a:noAutofit/>
          </a:bodyPr>
          <a:lstStyle>
            <a:lvl1pPr marL="236538" indent="-236538" algn="l" defTabSz="914400" rtl="0" eaLnBrk="1" latinLnBrk="0" hangingPunct="1">
              <a:lnSpc>
                <a:spcPct val="100000"/>
              </a:lnSpc>
              <a:spcBef>
                <a:spcPts val="1200"/>
              </a:spcBef>
              <a:spcAft>
                <a:spcPts val="0"/>
              </a:spcAft>
              <a:buClr>
                <a:schemeClr val="accent1"/>
              </a:buClr>
              <a:buFont typeface="Arial" panose="020B0604020202020204" pitchFamily="34" charset="0"/>
              <a:buChar char="•"/>
              <a:tabLst/>
              <a:defRPr sz="1600" b="0" i="0" kern="1200">
                <a:solidFill>
                  <a:schemeClr val="tx2"/>
                </a:solidFill>
                <a:latin typeface="Avenir Book" panose="02000503020000020003" pitchFamily="2" charset="0"/>
                <a:ea typeface="+mn-ea"/>
                <a:cs typeface="Avenir Book" panose="02000503020000020003" pitchFamily="2" charset="0"/>
              </a:defRPr>
            </a:lvl1pPr>
            <a:lvl2pPr marL="687388" indent="-225425" algn="l" defTabSz="914400" rtl="0" eaLnBrk="1" latinLnBrk="0" hangingPunct="1">
              <a:lnSpc>
                <a:spcPct val="100000"/>
              </a:lnSpc>
              <a:spcBef>
                <a:spcPts val="600"/>
              </a:spcBef>
              <a:spcAft>
                <a:spcPts val="0"/>
              </a:spcAft>
              <a:buFont typeface="System Font Regular"/>
              <a:buChar char="-"/>
              <a:tabLst/>
              <a:defRPr sz="1400" b="0" i="0" kern="1200">
                <a:solidFill>
                  <a:schemeClr val="tx2"/>
                </a:solidFill>
                <a:latin typeface="Avenir Book" panose="02000503020000020003" pitchFamily="2" charset="0"/>
                <a:ea typeface="+mn-ea"/>
                <a:cs typeface="Avenir Book" panose="02000503020000020003" pitchFamily="2" charset="0"/>
              </a:defRPr>
            </a:lvl2pPr>
            <a:lvl3pPr marL="695325" indent="0" algn="l" defTabSz="914400" rtl="0" eaLnBrk="1" latinLnBrk="0" hangingPunct="1">
              <a:lnSpc>
                <a:spcPct val="100000"/>
              </a:lnSpc>
              <a:spcBef>
                <a:spcPts val="600"/>
              </a:spcBef>
              <a:spcAft>
                <a:spcPts val="0"/>
              </a:spcAft>
              <a:buFontTx/>
              <a:buNone/>
              <a:tabLst/>
              <a:defRPr sz="1400" b="0" i="1" kern="1200">
                <a:solidFill>
                  <a:schemeClr val="tx2"/>
                </a:solidFill>
                <a:latin typeface="Avenir Book" panose="02000503020000020003" pitchFamily="2" charset="0"/>
                <a:ea typeface="+mn-ea"/>
                <a:cs typeface="Avenir Book" panose="02000503020000020003" pitchFamily="2" charset="0"/>
              </a:defRPr>
            </a:lvl3pPr>
            <a:lvl4pPr marL="1376363" indent="-166688" algn="l" defTabSz="914400" rtl="0" eaLnBrk="1" latinLnBrk="0" hangingPunct="1">
              <a:lnSpc>
                <a:spcPct val="100000"/>
              </a:lnSpc>
              <a:spcBef>
                <a:spcPts val="600"/>
              </a:spcBef>
              <a:spcAft>
                <a:spcPts val="0"/>
              </a:spcAft>
              <a:buFont typeface="Arial" panose="020B0604020202020204" pitchFamily="34" charset="0"/>
              <a:buChar char="•"/>
              <a:tabLst/>
              <a:defRPr sz="1200" b="0" i="0" kern="1200">
                <a:solidFill>
                  <a:schemeClr val="tx2"/>
                </a:solidFill>
                <a:latin typeface="Avenir Next" panose="020B0503020202020204" pitchFamily="34" charset="0"/>
                <a:ea typeface="+mn-ea"/>
                <a:cs typeface="Avenir Next" panose="020B0503020202020204" pitchFamily="34" charset="0"/>
              </a:defRPr>
            </a:lvl4pPr>
            <a:lvl5pPr marL="628650" indent="-163513" algn="l" defTabSz="914400" rtl="0" eaLnBrk="1" latinLnBrk="0" hangingPunct="1">
              <a:lnSpc>
                <a:spcPct val="100000"/>
              </a:lnSpc>
              <a:spcBef>
                <a:spcPts val="600"/>
              </a:spcBef>
              <a:spcAft>
                <a:spcPts val="0"/>
              </a:spcAft>
              <a:buFont typeface="Lucida Grande"/>
              <a:buChar char="-"/>
              <a:tabLst/>
              <a:defRPr sz="1200" b="0" i="0" kern="1200">
                <a:solidFill>
                  <a:schemeClr val="tx2"/>
                </a:solidFill>
                <a:latin typeface="Avenir Book" panose="02000503020000020003" pitchFamily="2" charset="0"/>
                <a:ea typeface="+mn-ea"/>
                <a:cs typeface="Avenir Next" panose="020B0503020202020204" pitchFamily="34" charset="0"/>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accent3"/>
                </a:solidFill>
                <a:latin typeface="Avenir Next Regular"/>
                <a:ea typeface="+mn-ea"/>
                <a:cs typeface="Avenir Next Regular"/>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9pPr>
          </a:lstStyle>
          <a:p>
            <a:pPr marL="0" indent="0">
              <a:buFont typeface="Arial" panose="020B0604020202020204" pitchFamily="34" charset="0"/>
              <a:buNone/>
            </a:pPr>
            <a:r>
              <a:rPr lang="en-US" sz="1400" b="1" dirty="0"/>
              <a:t>Key message: </a:t>
            </a:r>
            <a:r>
              <a:rPr lang="en-US" sz="1400" dirty="0"/>
              <a:t>UPI is a </a:t>
            </a:r>
            <a:r>
              <a:rPr lang="en-US" sz="1400" b="1" dirty="0">
                <a:latin typeface="Avenir Black" panose="02000503020000020003" pitchFamily="2" charset="0"/>
              </a:rPr>
              <a:t>safe, instant, and easy </a:t>
            </a:r>
            <a:r>
              <a:rPr lang="en-US" sz="1400" dirty="0"/>
              <a:t>mode of payment</a:t>
            </a:r>
          </a:p>
          <a:p>
            <a:pPr marL="0" indent="0">
              <a:buFont typeface="Arial" panose="020B0604020202020204" pitchFamily="34" charset="0"/>
              <a:buNone/>
            </a:pPr>
            <a:r>
              <a:rPr lang="en-US" sz="1400" b="1" dirty="0"/>
              <a:t>Target audience: </a:t>
            </a:r>
            <a:r>
              <a:rPr lang="en-US" sz="1400" dirty="0"/>
              <a:t>Smartphone users of all ages</a:t>
            </a:r>
          </a:p>
          <a:p>
            <a:pPr marL="0" indent="0">
              <a:buFont typeface="Arial" panose="020B0604020202020204" pitchFamily="34" charset="0"/>
              <a:buNone/>
            </a:pPr>
            <a:r>
              <a:rPr lang="en-US" sz="1400" b="1" dirty="0"/>
              <a:t>Channels: </a:t>
            </a:r>
            <a:r>
              <a:rPr lang="en-US" sz="1400" dirty="0"/>
              <a:t>TV, digital, and radio were used to drive traffic to the UPI </a:t>
            </a:r>
            <a:r>
              <a:rPr lang="en-US" sz="1400" dirty="0" err="1"/>
              <a:t>Chalega</a:t>
            </a:r>
            <a:r>
              <a:rPr lang="en-US" sz="1400" dirty="0"/>
              <a:t> website</a:t>
            </a:r>
          </a:p>
          <a:p>
            <a:pPr marL="0" indent="0">
              <a:buFont typeface="Arial" panose="020B0604020202020204" pitchFamily="34" charset="0"/>
              <a:buNone/>
            </a:pPr>
            <a:r>
              <a:rPr lang="en-US" sz="1400" b="1" dirty="0"/>
              <a:t>Languages: </a:t>
            </a:r>
            <a:r>
              <a:rPr lang="en-US" sz="1400" dirty="0"/>
              <a:t>multiple versions of the same videos were provided in multiples languages to reach a variety of local groups</a:t>
            </a:r>
          </a:p>
        </p:txBody>
      </p:sp>
      <p:sp>
        <p:nvSpPr>
          <p:cNvPr id="13" name="Slide Number Placeholder 12">
            <a:extLst>
              <a:ext uri="{FF2B5EF4-FFF2-40B4-BE49-F238E27FC236}">
                <a16:creationId xmlns:a16="http://schemas.microsoft.com/office/drawing/2014/main" id="{2025F01B-D531-D80B-677E-C99708603FFF}"/>
              </a:ext>
            </a:extLst>
          </p:cNvPr>
          <p:cNvSpPr>
            <a:spLocks noGrp="1"/>
          </p:cNvSpPr>
          <p:nvPr>
            <p:ph type="sldNum" sz="quarter" idx="4"/>
          </p:nvPr>
        </p:nvSpPr>
        <p:spPr/>
        <p:txBody>
          <a:bodyPr/>
          <a:lstStyle/>
          <a:p>
            <a:fld id="{097F3099-CFFF-D54D-B818-93F1AB56C116}" type="slidenum">
              <a:rPr lang="en-US" smtClean="0"/>
              <a:pPr/>
              <a:t>23</a:t>
            </a:fld>
            <a:endParaRPr lang="en-US" dirty="0"/>
          </a:p>
        </p:txBody>
      </p:sp>
    </p:spTree>
    <p:extLst>
      <p:ext uri="{BB962C8B-B14F-4D97-AF65-F5344CB8AC3E}">
        <p14:creationId xmlns:p14="http://schemas.microsoft.com/office/powerpoint/2010/main" val="326266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212BE0-C0F5-1B63-606B-393071E44CF2}"/>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03B13324-A908-9912-509D-CDAAD277D0DA}"/>
              </a:ext>
            </a:extLst>
          </p:cNvPr>
          <p:cNvSpPr>
            <a:spLocks noGrp="1"/>
          </p:cNvSpPr>
          <p:nvPr>
            <p:ph type="body" sz="quarter" idx="11"/>
          </p:nvPr>
        </p:nvSpPr>
        <p:spPr/>
        <p:txBody>
          <a:bodyPr/>
          <a:lstStyle/>
          <a:p>
            <a:r>
              <a:rPr lang="en-US" dirty="0"/>
              <a:t>Appendix</a:t>
            </a:r>
          </a:p>
        </p:txBody>
      </p:sp>
    </p:spTree>
    <p:extLst>
      <p:ext uri="{BB962C8B-B14F-4D97-AF65-F5344CB8AC3E}">
        <p14:creationId xmlns:p14="http://schemas.microsoft.com/office/powerpoint/2010/main" val="2765193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9EBB-4EB3-E926-96AE-EFD13FE90C57}"/>
              </a:ext>
            </a:extLst>
          </p:cNvPr>
          <p:cNvSpPr>
            <a:spLocks noGrp="1"/>
          </p:cNvSpPr>
          <p:nvPr>
            <p:ph type="title"/>
          </p:nvPr>
        </p:nvSpPr>
        <p:spPr/>
        <p:txBody>
          <a:bodyPr/>
          <a:lstStyle/>
          <a:p>
            <a:r>
              <a:rPr lang="en-US" dirty="0"/>
              <a:t>Additional UPI </a:t>
            </a:r>
            <a:r>
              <a:rPr lang="en-US" dirty="0" err="1"/>
              <a:t>Chalega</a:t>
            </a:r>
            <a:r>
              <a:rPr lang="en-US" dirty="0"/>
              <a:t> Campaign Content</a:t>
            </a:r>
          </a:p>
        </p:txBody>
      </p:sp>
      <p:sp>
        <p:nvSpPr>
          <p:cNvPr id="8" name="Content Placeholder 7">
            <a:extLst>
              <a:ext uri="{FF2B5EF4-FFF2-40B4-BE49-F238E27FC236}">
                <a16:creationId xmlns:a16="http://schemas.microsoft.com/office/drawing/2014/main" id="{03EFA0B6-4363-7317-B01B-99244C84A7BB}"/>
              </a:ext>
            </a:extLst>
          </p:cNvPr>
          <p:cNvSpPr>
            <a:spLocks noGrp="1"/>
          </p:cNvSpPr>
          <p:nvPr>
            <p:ph sz="quarter" idx="10"/>
          </p:nvPr>
        </p:nvSpPr>
        <p:spPr/>
        <p:txBody>
          <a:bodyPr/>
          <a:lstStyle/>
          <a:p>
            <a:r>
              <a:rPr lang="en-US" dirty="0"/>
              <a:t>UPI </a:t>
            </a:r>
            <a:r>
              <a:rPr lang="en-US" dirty="0" err="1"/>
              <a:t>Chalega</a:t>
            </a:r>
            <a:r>
              <a:rPr lang="en-US" dirty="0"/>
              <a:t> website provides:</a:t>
            </a:r>
          </a:p>
          <a:p>
            <a:pPr lvl="1"/>
            <a:r>
              <a:rPr lang="en-US" b="1" dirty="0">
                <a:latin typeface="Avenir Black" panose="02000503020000020003" pitchFamily="2" charset="0"/>
              </a:rPr>
              <a:t>Benefits and examples of where to use UPI </a:t>
            </a:r>
            <a:r>
              <a:rPr lang="en-US" dirty="0"/>
              <a:t>(Peer to peer, bill payments, store, online shopping, entertainment, fuel stations, transportation, restaurants, hotels, credit card payments, </a:t>
            </a:r>
            <a:r>
              <a:rPr lang="en-US" dirty="0" err="1"/>
              <a:t>etc</a:t>
            </a:r>
            <a:r>
              <a:rPr lang="en-US" dirty="0"/>
              <a:t>)</a:t>
            </a:r>
          </a:p>
          <a:p>
            <a:pPr lvl="1"/>
            <a:r>
              <a:rPr lang="en-US" b="1" dirty="0">
                <a:latin typeface="Avenir Black" panose="02000503020000020003" pitchFamily="2" charset="0"/>
              </a:rPr>
              <a:t>FAQ</a:t>
            </a:r>
            <a:r>
              <a:rPr lang="en-US" dirty="0"/>
              <a:t> for Customers and Merchants</a:t>
            </a:r>
          </a:p>
          <a:p>
            <a:r>
              <a:rPr lang="en-US" dirty="0"/>
              <a:t>UPI </a:t>
            </a:r>
            <a:r>
              <a:rPr lang="en-US" dirty="0" err="1"/>
              <a:t>Chalega</a:t>
            </a:r>
            <a:r>
              <a:rPr lang="en-US" dirty="0"/>
              <a:t> provides content through various Social media channels</a:t>
            </a:r>
          </a:p>
          <a:p>
            <a:pPr lvl="1"/>
            <a:r>
              <a:rPr lang="en-US" dirty="0"/>
              <a:t>Twitter: 9.8k followers</a:t>
            </a:r>
          </a:p>
          <a:p>
            <a:pPr lvl="1"/>
            <a:r>
              <a:rPr lang="en-US" dirty="0"/>
              <a:t>Instagram: 9.5k followers</a:t>
            </a:r>
          </a:p>
          <a:p>
            <a:pPr lvl="1"/>
            <a:r>
              <a:rPr lang="en-US" dirty="0"/>
              <a:t>Facebook: 8.7k followers</a:t>
            </a:r>
          </a:p>
          <a:p>
            <a:endParaRPr lang="en-US" dirty="0"/>
          </a:p>
          <a:p>
            <a:pPr marL="0" indent="0">
              <a:buNone/>
            </a:pPr>
            <a:endParaRPr lang="en-US" dirty="0"/>
          </a:p>
        </p:txBody>
      </p:sp>
      <p:sp>
        <p:nvSpPr>
          <p:cNvPr id="9" name="Text Placeholder 8">
            <a:extLst>
              <a:ext uri="{FF2B5EF4-FFF2-40B4-BE49-F238E27FC236}">
                <a16:creationId xmlns:a16="http://schemas.microsoft.com/office/drawing/2014/main" id="{000CD510-8D46-AB83-3514-0D365A989776}"/>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44555EA9-B9A1-206A-C9D2-6C9FF5EC9268}"/>
              </a:ext>
            </a:extLst>
          </p:cNvPr>
          <p:cNvSpPr>
            <a:spLocks noGrp="1"/>
          </p:cNvSpPr>
          <p:nvPr>
            <p:ph type="sldNum" sz="quarter" idx="4"/>
          </p:nvPr>
        </p:nvSpPr>
        <p:spPr/>
        <p:txBody>
          <a:bodyPr/>
          <a:lstStyle/>
          <a:p>
            <a:fld id="{097F3099-CFFF-D54D-B818-93F1AB56C116}" type="slidenum">
              <a:rPr lang="en-US" smtClean="0"/>
              <a:pPr/>
              <a:t>25</a:t>
            </a:fld>
            <a:endParaRPr lang="en-US" dirty="0"/>
          </a:p>
        </p:txBody>
      </p:sp>
      <p:pic>
        <p:nvPicPr>
          <p:cNvPr id="15" name="Picture 14">
            <a:extLst>
              <a:ext uri="{FF2B5EF4-FFF2-40B4-BE49-F238E27FC236}">
                <a16:creationId xmlns:a16="http://schemas.microsoft.com/office/drawing/2014/main" id="{863D966F-5D39-0F26-52CC-4E4B553EBA76}"/>
              </a:ext>
            </a:extLst>
          </p:cNvPr>
          <p:cNvPicPr>
            <a:picLocks noChangeAspect="1"/>
          </p:cNvPicPr>
          <p:nvPr/>
        </p:nvPicPr>
        <p:blipFill rotWithShape="1">
          <a:blip r:embed="rId2"/>
          <a:srcRect l="6749" t="15627" r="1234" b="14284"/>
          <a:stretch/>
        </p:blipFill>
        <p:spPr>
          <a:xfrm>
            <a:off x="4791968" y="3458094"/>
            <a:ext cx="6790432" cy="2909048"/>
          </a:xfrm>
          <a:prstGeom prst="rect">
            <a:avLst/>
          </a:prstGeom>
          <a:ln>
            <a:solidFill>
              <a:schemeClr val="accent3"/>
            </a:solidFill>
          </a:ln>
          <a:effectLst>
            <a:outerShdw blurRad="50800" dist="38100" dir="2700000" algn="tl" rotWithShape="0">
              <a:prstClr val="black">
                <a:alpha val="40000"/>
              </a:prstClr>
            </a:outerShdw>
          </a:effectLst>
        </p:spPr>
      </p:pic>
      <p:pic>
        <p:nvPicPr>
          <p:cNvPr id="2050" name="Picture 2">
            <a:extLst>
              <a:ext uri="{FF2B5EF4-FFF2-40B4-BE49-F238E27FC236}">
                <a16:creationId xmlns:a16="http://schemas.microsoft.com/office/drawing/2014/main" id="{1D2A6423-58D8-071C-CA02-0FAABF921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36" y="3064368"/>
            <a:ext cx="360217" cy="2960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AF6F4BB-57E2-F8FA-4649-E4D103F76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36" y="3388406"/>
            <a:ext cx="270164" cy="2701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cebook Logo and symbol, meaning, history, PNG, brand">
            <a:extLst>
              <a:ext uri="{FF2B5EF4-FFF2-40B4-BE49-F238E27FC236}">
                <a16:creationId xmlns:a16="http://schemas.microsoft.com/office/drawing/2014/main" id="{85E6A469-2488-20FB-EA6A-97D99536F0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4" y="3668482"/>
            <a:ext cx="488668" cy="306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85744B-A92A-7F6F-5D2A-55991F161F58}"/>
              </a:ext>
            </a:extLst>
          </p:cNvPr>
          <p:cNvSpPr txBox="1"/>
          <p:nvPr/>
        </p:nvSpPr>
        <p:spPr>
          <a:xfrm>
            <a:off x="6096000" y="3141154"/>
            <a:ext cx="4554284" cy="307777"/>
          </a:xfrm>
          <a:prstGeom prst="rect">
            <a:avLst/>
          </a:prstGeom>
          <a:noFill/>
        </p:spPr>
        <p:txBody>
          <a:bodyPr wrap="square">
            <a:spAutoFit/>
          </a:bodyPr>
          <a:lstStyle/>
          <a:p>
            <a:pPr algn="ctr"/>
            <a:r>
              <a:rPr lang="en-US" sz="1400" dirty="0">
                <a:latin typeface="Avenir Book" panose="02000503020000020003" pitchFamily="2" charset="0"/>
              </a:rPr>
              <a:t>UPI </a:t>
            </a:r>
            <a:r>
              <a:rPr lang="en-US" sz="1400" dirty="0" err="1">
                <a:latin typeface="Avenir Book" panose="02000503020000020003" pitchFamily="2" charset="0"/>
              </a:rPr>
              <a:t>Chalega</a:t>
            </a:r>
            <a:r>
              <a:rPr lang="en-US" sz="1400" dirty="0">
                <a:latin typeface="Avenir Book" panose="02000503020000020003" pitchFamily="2" charset="0"/>
              </a:rPr>
              <a:t> provides 5 safety tips</a:t>
            </a:r>
          </a:p>
        </p:txBody>
      </p:sp>
    </p:spTree>
    <p:extLst>
      <p:ext uri="{BB962C8B-B14F-4D97-AF65-F5344CB8AC3E}">
        <p14:creationId xmlns:p14="http://schemas.microsoft.com/office/powerpoint/2010/main" val="3189230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0067-FB1C-7D78-5858-441B2CDA5A23}"/>
              </a:ext>
            </a:extLst>
          </p:cNvPr>
          <p:cNvSpPr>
            <a:spLocks noGrp="1"/>
          </p:cNvSpPr>
          <p:nvPr>
            <p:ph type="title"/>
          </p:nvPr>
        </p:nvSpPr>
        <p:spPr/>
        <p:txBody>
          <a:bodyPr/>
          <a:lstStyle/>
          <a:p>
            <a:r>
              <a:rPr lang="en-US" dirty="0"/>
              <a:t>Additional UPI Branding Guidelines</a:t>
            </a:r>
          </a:p>
        </p:txBody>
      </p:sp>
      <p:sp>
        <p:nvSpPr>
          <p:cNvPr id="3" name="Content Placeholder 2">
            <a:extLst>
              <a:ext uri="{FF2B5EF4-FFF2-40B4-BE49-F238E27FC236}">
                <a16:creationId xmlns:a16="http://schemas.microsoft.com/office/drawing/2014/main" id="{F83F7E85-60E0-E362-02B4-92BFAD1A83CF}"/>
              </a:ext>
            </a:extLst>
          </p:cNvPr>
          <p:cNvSpPr>
            <a:spLocks noGrp="1"/>
          </p:cNvSpPr>
          <p:nvPr>
            <p:ph sz="quarter" idx="10"/>
          </p:nvPr>
        </p:nvSpPr>
        <p:spPr/>
        <p:txBody>
          <a:bodyPr/>
          <a:lstStyle/>
          <a:p>
            <a:pPr marL="0" indent="0">
              <a:buNone/>
            </a:pPr>
            <a:r>
              <a:rPr lang="en-US" dirty="0"/>
              <a:t>As every piece of material that customers see acts as a medium of communication, NPCI stresses the importance of maintaining uniformity in design elements.</a:t>
            </a:r>
          </a:p>
        </p:txBody>
      </p:sp>
      <p:sp>
        <p:nvSpPr>
          <p:cNvPr id="4" name="Text Placeholder 3">
            <a:extLst>
              <a:ext uri="{FF2B5EF4-FFF2-40B4-BE49-F238E27FC236}">
                <a16:creationId xmlns:a16="http://schemas.microsoft.com/office/drawing/2014/main" id="{25427CD9-1F8D-7D5D-249B-8A53765B862D}"/>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5FF78611-CC0D-4970-7B64-83F6CE98A0CF}"/>
              </a:ext>
            </a:extLst>
          </p:cNvPr>
          <p:cNvSpPr>
            <a:spLocks noGrp="1"/>
          </p:cNvSpPr>
          <p:nvPr>
            <p:ph type="sldNum" sz="quarter" idx="4"/>
          </p:nvPr>
        </p:nvSpPr>
        <p:spPr/>
        <p:txBody>
          <a:bodyPr/>
          <a:lstStyle/>
          <a:p>
            <a:fld id="{097F3099-CFFF-D54D-B818-93F1AB56C116}" type="slidenum">
              <a:rPr lang="en-US" smtClean="0"/>
              <a:pPr/>
              <a:t>26</a:t>
            </a:fld>
            <a:endParaRPr lang="en-US" dirty="0"/>
          </a:p>
        </p:txBody>
      </p:sp>
      <p:pic>
        <p:nvPicPr>
          <p:cNvPr id="10" name="Picture 9">
            <a:extLst>
              <a:ext uri="{FF2B5EF4-FFF2-40B4-BE49-F238E27FC236}">
                <a16:creationId xmlns:a16="http://schemas.microsoft.com/office/drawing/2014/main" id="{CC4E86C8-1EFB-F603-5B8E-CAA52DAF5AEE}"/>
              </a:ext>
            </a:extLst>
          </p:cNvPr>
          <p:cNvPicPr>
            <a:picLocks noChangeAspect="1"/>
          </p:cNvPicPr>
          <p:nvPr/>
        </p:nvPicPr>
        <p:blipFill>
          <a:blip r:embed="rId2"/>
          <a:stretch>
            <a:fillRect/>
          </a:stretch>
        </p:blipFill>
        <p:spPr>
          <a:xfrm>
            <a:off x="7449091" y="2538606"/>
            <a:ext cx="2705100" cy="3467100"/>
          </a:xfrm>
          <a:prstGeom prst="rect">
            <a:avLst/>
          </a:prstGeom>
        </p:spPr>
      </p:pic>
      <p:pic>
        <p:nvPicPr>
          <p:cNvPr id="11" name="Picture 10">
            <a:extLst>
              <a:ext uri="{FF2B5EF4-FFF2-40B4-BE49-F238E27FC236}">
                <a16:creationId xmlns:a16="http://schemas.microsoft.com/office/drawing/2014/main" id="{060172DA-2CA6-FB9C-723B-AD8278680568}"/>
              </a:ext>
            </a:extLst>
          </p:cNvPr>
          <p:cNvPicPr>
            <a:picLocks noChangeAspect="1"/>
          </p:cNvPicPr>
          <p:nvPr/>
        </p:nvPicPr>
        <p:blipFill>
          <a:blip r:embed="rId3"/>
          <a:stretch>
            <a:fillRect/>
          </a:stretch>
        </p:blipFill>
        <p:spPr>
          <a:xfrm>
            <a:off x="753990" y="2819058"/>
            <a:ext cx="5266892" cy="2906196"/>
          </a:xfrm>
          <a:prstGeom prst="rect">
            <a:avLst/>
          </a:prstGeom>
        </p:spPr>
      </p:pic>
    </p:spTree>
    <p:extLst>
      <p:ext uri="{BB962C8B-B14F-4D97-AF65-F5344CB8AC3E}">
        <p14:creationId xmlns:p14="http://schemas.microsoft.com/office/powerpoint/2010/main" val="1652112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5A40-C08A-E8F7-FD56-9B1012374DA9}"/>
              </a:ext>
            </a:extLst>
          </p:cNvPr>
          <p:cNvSpPr>
            <a:spLocks noGrp="1"/>
          </p:cNvSpPr>
          <p:nvPr>
            <p:ph type="title"/>
          </p:nvPr>
        </p:nvSpPr>
        <p:spPr/>
        <p:txBody>
          <a:bodyPr/>
          <a:lstStyle/>
          <a:p>
            <a:r>
              <a:rPr lang="en-US" dirty="0"/>
              <a:t>Additional UPI Branding Guidelines</a:t>
            </a:r>
          </a:p>
        </p:txBody>
      </p:sp>
      <p:sp>
        <p:nvSpPr>
          <p:cNvPr id="4" name="Text Placeholder 3">
            <a:extLst>
              <a:ext uri="{FF2B5EF4-FFF2-40B4-BE49-F238E27FC236}">
                <a16:creationId xmlns:a16="http://schemas.microsoft.com/office/drawing/2014/main" id="{CC513FFC-7475-5C50-3DFC-BDB4DF235B87}"/>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0716F525-8DFF-1125-096A-5ED290F35F77}"/>
              </a:ext>
            </a:extLst>
          </p:cNvPr>
          <p:cNvSpPr>
            <a:spLocks noGrp="1"/>
          </p:cNvSpPr>
          <p:nvPr>
            <p:ph type="sldNum" sz="quarter" idx="4"/>
          </p:nvPr>
        </p:nvSpPr>
        <p:spPr/>
        <p:txBody>
          <a:bodyPr/>
          <a:lstStyle/>
          <a:p>
            <a:fld id="{097F3099-CFFF-D54D-B818-93F1AB56C116}" type="slidenum">
              <a:rPr lang="en-US" smtClean="0"/>
              <a:pPr/>
              <a:t>27</a:t>
            </a:fld>
            <a:endParaRPr lang="en-US" dirty="0"/>
          </a:p>
        </p:txBody>
      </p:sp>
      <p:pic>
        <p:nvPicPr>
          <p:cNvPr id="8" name="Picture 7">
            <a:extLst>
              <a:ext uri="{FF2B5EF4-FFF2-40B4-BE49-F238E27FC236}">
                <a16:creationId xmlns:a16="http://schemas.microsoft.com/office/drawing/2014/main" id="{A031F406-A5B8-D274-E29C-EF3A2EA2F705}"/>
              </a:ext>
            </a:extLst>
          </p:cNvPr>
          <p:cNvPicPr>
            <a:picLocks noChangeAspect="1"/>
          </p:cNvPicPr>
          <p:nvPr/>
        </p:nvPicPr>
        <p:blipFill>
          <a:blip r:embed="rId2"/>
          <a:stretch>
            <a:fillRect/>
          </a:stretch>
        </p:blipFill>
        <p:spPr>
          <a:xfrm>
            <a:off x="887896" y="3706085"/>
            <a:ext cx="3027253" cy="2563400"/>
          </a:xfrm>
          <a:prstGeom prst="rect">
            <a:avLst/>
          </a:prstGeom>
        </p:spPr>
      </p:pic>
      <p:pic>
        <p:nvPicPr>
          <p:cNvPr id="9" name="Picture 8">
            <a:extLst>
              <a:ext uri="{FF2B5EF4-FFF2-40B4-BE49-F238E27FC236}">
                <a16:creationId xmlns:a16="http://schemas.microsoft.com/office/drawing/2014/main" id="{0210A4A0-D9AC-51ED-B1B9-1B6A709F61AE}"/>
              </a:ext>
            </a:extLst>
          </p:cNvPr>
          <p:cNvPicPr>
            <a:picLocks noChangeAspect="1"/>
          </p:cNvPicPr>
          <p:nvPr/>
        </p:nvPicPr>
        <p:blipFill>
          <a:blip r:embed="rId3"/>
          <a:stretch>
            <a:fillRect/>
          </a:stretch>
        </p:blipFill>
        <p:spPr>
          <a:xfrm>
            <a:off x="7271578" y="3351002"/>
            <a:ext cx="3654839" cy="2918483"/>
          </a:xfrm>
          <a:prstGeom prst="rect">
            <a:avLst/>
          </a:prstGeom>
        </p:spPr>
      </p:pic>
      <p:sp>
        <p:nvSpPr>
          <p:cNvPr id="12" name="Content Placeholder 11">
            <a:extLst>
              <a:ext uri="{FF2B5EF4-FFF2-40B4-BE49-F238E27FC236}">
                <a16:creationId xmlns:a16="http://schemas.microsoft.com/office/drawing/2014/main" id="{C5EF4804-7B11-9BD4-3624-C6411C40E138}"/>
              </a:ext>
            </a:extLst>
          </p:cNvPr>
          <p:cNvSpPr>
            <a:spLocks noGrp="1"/>
          </p:cNvSpPr>
          <p:nvPr>
            <p:ph sz="quarter" idx="10"/>
          </p:nvPr>
        </p:nvSpPr>
        <p:spPr>
          <a:xfrm>
            <a:off x="609600" y="1596231"/>
            <a:ext cx="10972800" cy="2399223"/>
          </a:xfrm>
        </p:spPr>
        <p:txBody>
          <a:bodyPr/>
          <a:lstStyle/>
          <a:p>
            <a:pPr marL="0" indent="0">
              <a:buNone/>
            </a:pPr>
            <a:r>
              <a:rPr lang="en-US" sz="1400" dirty="0"/>
              <a:t>NPCI provides logos for downloading from the website and provides detail around the logo design choices:</a:t>
            </a:r>
          </a:p>
          <a:p>
            <a:pPr marL="0" indent="0">
              <a:buNone/>
            </a:pPr>
            <a:r>
              <a:rPr lang="en-US" sz="1400" dirty="0"/>
              <a:t>With India heading towards a digital future and BHIM UPI assisting in its growth by taking a progressive initiative to take the country to a “less cash society”. The Tricolor arrows, created by combining the fast-forward symbol with our National flag and taking inspiration from the stance of an athlete, visually captures this statement. </a:t>
            </a:r>
          </a:p>
          <a:p>
            <a:pPr marL="0" indent="0">
              <a:buNone/>
            </a:pPr>
            <a:r>
              <a:rPr lang="en-US" sz="1400" dirty="0"/>
              <a:t>Capturing the same elements from the official NPCI logo, the sharp edges of the arrows in the symbol point towards the future, reflecting UPI’s accelerated commitment to the country’s progress, while the curved edges negate the frivolousness, brilliantly juxtaposing BHIM UPI’s forward-thinking with its nationalistic and traditional values. </a:t>
            </a:r>
          </a:p>
          <a:p>
            <a:pPr marL="0" indent="0">
              <a:buNone/>
            </a:pPr>
            <a:endParaRPr lang="en-US" sz="1400" dirty="0"/>
          </a:p>
        </p:txBody>
      </p:sp>
    </p:spTree>
    <p:extLst>
      <p:ext uri="{BB962C8B-B14F-4D97-AF65-F5344CB8AC3E}">
        <p14:creationId xmlns:p14="http://schemas.microsoft.com/office/powerpoint/2010/main" val="263416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CB2F-1472-8526-8647-0CF0AE6B9F5B}"/>
              </a:ext>
            </a:extLst>
          </p:cNvPr>
          <p:cNvSpPr>
            <a:spLocks noGrp="1"/>
          </p:cNvSpPr>
          <p:nvPr>
            <p:ph type="title"/>
          </p:nvPr>
        </p:nvSpPr>
        <p:spPr/>
        <p:txBody>
          <a:bodyPr/>
          <a:lstStyle/>
          <a:p>
            <a:r>
              <a:rPr lang="en-US" dirty="0"/>
              <a:t>Appendix – Communications References</a:t>
            </a:r>
          </a:p>
        </p:txBody>
      </p:sp>
      <p:sp>
        <p:nvSpPr>
          <p:cNvPr id="4" name="Text Placeholder 3">
            <a:extLst>
              <a:ext uri="{FF2B5EF4-FFF2-40B4-BE49-F238E27FC236}">
                <a16:creationId xmlns:a16="http://schemas.microsoft.com/office/drawing/2014/main" id="{27618DD9-93D0-767A-A386-B31FCBA759A0}"/>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AC165FDC-7DAD-CA61-F974-DBEAAC290B63}"/>
              </a:ext>
            </a:extLst>
          </p:cNvPr>
          <p:cNvSpPr>
            <a:spLocks noGrp="1"/>
          </p:cNvSpPr>
          <p:nvPr>
            <p:ph type="sldNum" sz="quarter" idx="4"/>
          </p:nvPr>
        </p:nvSpPr>
        <p:spPr/>
        <p:txBody>
          <a:bodyPr/>
          <a:lstStyle/>
          <a:p>
            <a:fld id="{097F3099-CFFF-D54D-B818-93F1AB56C116}" type="slidenum">
              <a:rPr lang="en-US" smtClean="0"/>
              <a:pPr/>
              <a:t>28</a:t>
            </a:fld>
            <a:endParaRPr lang="en-US" dirty="0"/>
          </a:p>
        </p:txBody>
      </p:sp>
      <p:graphicFrame>
        <p:nvGraphicFramePr>
          <p:cNvPr id="8" name="Table 8">
            <a:extLst>
              <a:ext uri="{FF2B5EF4-FFF2-40B4-BE49-F238E27FC236}">
                <a16:creationId xmlns:a16="http://schemas.microsoft.com/office/drawing/2014/main" id="{6A8ED835-BFFB-A203-2663-D7717A1E1F21}"/>
              </a:ext>
            </a:extLst>
          </p:cNvPr>
          <p:cNvGraphicFramePr>
            <a:graphicFrameLocks/>
          </p:cNvGraphicFramePr>
          <p:nvPr>
            <p:extLst>
              <p:ext uri="{D42A27DB-BD31-4B8C-83A1-F6EECF244321}">
                <p14:modId xmlns:p14="http://schemas.microsoft.com/office/powerpoint/2010/main" val="557822929"/>
              </p:ext>
            </p:extLst>
          </p:nvPr>
        </p:nvGraphicFramePr>
        <p:xfrm>
          <a:off x="609599" y="1433179"/>
          <a:ext cx="10972799" cy="3138821"/>
        </p:xfrm>
        <a:graphic>
          <a:graphicData uri="http://schemas.openxmlformats.org/drawingml/2006/table">
            <a:tbl>
              <a:tblPr firstRow="1" bandRow="1">
                <a:tableStyleId>{F5AB1C69-6EDB-4FF4-983F-18BD219EF322}</a:tableStyleId>
              </a:tblPr>
              <a:tblGrid>
                <a:gridCol w="1179444">
                  <a:extLst>
                    <a:ext uri="{9D8B030D-6E8A-4147-A177-3AD203B41FA5}">
                      <a16:colId xmlns:a16="http://schemas.microsoft.com/office/drawing/2014/main" val="1561314891"/>
                    </a:ext>
                  </a:extLst>
                </a:gridCol>
                <a:gridCol w="9793355">
                  <a:extLst>
                    <a:ext uri="{9D8B030D-6E8A-4147-A177-3AD203B41FA5}">
                      <a16:colId xmlns:a16="http://schemas.microsoft.com/office/drawing/2014/main" val="3742118628"/>
                    </a:ext>
                  </a:extLst>
                </a:gridCol>
              </a:tblGrid>
              <a:tr h="395621">
                <a:tc>
                  <a:txBody>
                    <a:bodyPr/>
                    <a:lstStyle/>
                    <a:p>
                      <a:r>
                        <a:rPr lang="en-US" sz="1200" dirty="0"/>
                        <a:t>Country</a:t>
                      </a:r>
                    </a:p>
                  </a:txBody>
                  <a:tcPr/>
                </a:tc>
                <a:tc>
                  <a:txBody>
                    <a:bodyPr/>
                    <a:lstStyle/>
                    <a:p>
                      <a:r>
                        <a:rPr lang="en-US" sz="1200" dirty="0"/>
                        <a:t>Sources</a:t>
                      </a:r>
                    </a:p>
                  </a:txBody>
                  <a:tcPr/>
                </a:tc>
                <a:extLst>
                  <a:ext uri="{0D108BD9-81ED-4DB2-BD59-A6C34878D82A}">
                    <a16:rowId xmlns:a16="http://schemas.microsoft.com/office/drawing/2014/main" val="3562674448"/>
                  </a:ext>
                </a:extLst>
              </a:tr>
              <a:tr h="1134078">
                <a:tc>
                  <a:txBody>
                    <a:bodyPr/>
                    <a:lstStyle/>
                    <a:p>
                      <a:r>
                        <a:rPr lang="en-US" sz="1200" dirty="0"/>
                        <a:t>Brazil</a:t>
                      </a:r>
                    </a:p>
                  </a:txBody>
                  <a:tcPr/>
                </a:tc>
                <a:tc>
                  <a:txBody>
                    <a:bodyPr/>
                    <a:lstStyle/>
                    <a:p>
                      <a:pPr marL="171450" indent="-171450">
                        <a:buFont typeface="Arial" panose="020B0604020202020204" pitchFamily="34" charset="0"/>
                        <a:buChar char="•"/>
                      </a:pPr>
                      <a:r>
                        <a:rPr lang="en-US" sz="1200" dirty="0"/>
                        <a:t>BCB Pix Brand Guidelines: </a:t>
                      </a:r>
                      <a:r>
                        <a:rPr lang="en-US" sz="1200" dirty="0">
                          <a:hlinkClick r:id="rId2"/>
                        </a:rPr>
                        <a:t>https://www.bcb.gov.br/content/estabilidadefinanceira/pix/Regulamento_Pix/I_manual_uso_marca_pix.pdf</a:t>
                      </a:r>
                      <a:endParaRPr lang="en-US" sz="1200" dirty="0"/>
                    </a:p>
                    <a:p>
                      <a:pPr marL="171450" indent="-171450">
                        <a:buFont typeface="Arial" panose="020B0604020202020204" pitchFamily="34" charset="0"/>
                        <a:buChar char="•"/>
                      </a:pPr>
                      <a:r>
                        <a:rPr lang="en-US" sz="1200" dirty="0"/>
                        <a:t>BCB Website: </a:t>
                      </a:r>
                      <a:r>
                        <a:rPr lang="en-US" sz="1200" dirty="0">
                          <a:hlinkClick r:id="rId3"/>
                        </a:rPr>
                        <a:t>https://www.bcb.gov.br/</a:t>
                      </a:r>
                      <a:endParaRPr lang="en-US" sz="1200" dirty="0"/>
                    </a:p>
                    <a:p>
                      <a:pPr marL="171450" indent="-171450">
                        <a:buFont typeface="Arial" panose="020B0604020202020204" pitchFamily="34" charset="0"/>
                        <a:buChar char="•"/>
                      </a:pPr>
                      <a:r>
                        <a:rPr lang="en-US" sz="1200" dirty="0"/>
                        <a:t>BCB YouTube channel: </a:t>
                      </a:r>
                      <a:r>
                        <a:rPr lang="en-US" sz="1200" dirty="0">
                          <a:hlinkClick r:id="rId4"/>
                        </a:rPr>
                        <a:t>https://www.youtube.com/@BancoCentralBR</a:t>
                      </a:r>
                      <a:endParaRPr lang="en-US" sz="1200" dirty="0"/>
                    </a:p>
                    <a:p>
                      <a:pPr marL="171450" indent="-171450">
                        <a:buFont typeface="Arial" panose="020B0604020202020204" pitchFamily="34" charset="0"/>
                        <a:buChar char="•"/>
                      </a:pPr>
                      <a:r>
                        <a:rPr lang="en-US" sz="1200" dirty="0"/>
                        <a:t>BCB Instagram account: </a:t>
                      </a:r>
                      <a:r>
                        <a:rPr lang="en-US" sz="1200" dirty="0">
                          <a:hlinkClick r:id="rId5"/>
                        </a:rPr>
                        <a:t>https://www.instagram.com/bancocentraldobrasil/?hl=en</a:t>
                      </a:r>
                      <a:endParaRPr lang="en-US" sz="1200" dirty="0"/>
                    </a:p>
                    <a:p>
                      <a:pPr marL="171450" indent="-171450">
                        <a:buFont typeface="Arial" panose="020B0604020202020204" pitchFamily="34" charset="0"/>
                        <a:buChar char="•"/>
                      </a:pPr>
                      <a:r>
                        <a:rPr lang="en-US" sz="1200" dirty="0"/>
                        <a:t>BCB Twitter account: </a:t>
                      </a:r>
                      <a:r>
                        <a:rPr lang="en-US" sz="1200" dirty="0">
                          <a:hlinkClick r:id="rId6"/>
                        </a:rPr>
                        <a:t>https://twitter.com/BancoCentralBR?ref_src=twsrc%5Egoogle%7Ctwcamp%5Eserp%7Ctwgr%5Eauthor</a:t>
                      </a:r>
                      <a:endParaRPr lang="en-US" sz="1200" dirty="0"/>
                    </a:p>
                    <a:p>
                      <a:pPr marL="171450" indent="-171450">
                        <a:buFont typeface="Arial" panose="020B0604020202020204" pitchFamily="34" charset="0"/>
                        <a:buChar char="•"/>
                      </a:pPr>
                      <a:r>
                        <a:rPr lang="en-US" sz="1200" dirty="0"/>
                        <a:t>BCB Facebook account: </a:t>
                      </a:r>
                      <a:r>
                        <a:rPr lang="en-US" sz="1200" dirty="0">
                          <a:hlinkClick r:id="rId7"/>
                        </a:rPr>
                        <a:t>https://www.facebook.com/bancocentraldobrasil/</a:t>
                      </a:r>
                      <a:endParaRPr lang="en-US" sz="1200" dirty="0"/>
                    </a:p>
                    <a:p>
                      <a:pPr marL="171450" indent="-171450">
                        <a:buFont typeface="Arial" panose="020B0604020202020204" pitchFamily="34" charset="0"/>
                        <a:buChar char="•"/>
                      </a:pPr>
                      <a:r>
                        <a:rPr lang="en-US" sz="1200" dirty="0" err="1"/>
                        <a:t>Sebrae</a:t>
                      </a:r>
                      <a:r>
                        <a:rPr lang="en-US" sz="1200" dirty="0"/>
                        <a:t> website: </a:t>
                      </a:r>
                      <a:r>
                        <a:rPr lang="en-US" sz="1200" dirty="0">
                          <a:hlinkClick r:id="rId8"/>
                        </a:rPr>
                        <a:t>https://sebrae.com.br/sites/PortalSebrae</a:t>
                      </a:r>
                      <a:endParaRPr lang="en-US" sz="1200" dirty="0"/>
                    </a:p>
                  </a:txBody>
                  <a:tcPr/>
                </a:tc>
                <a:extLst>
                  <a:ext uri="{0D108BD9-81ED-4DB2-BD59-A6C34878D82A}">
                    <a16:rowId xmlns:a16="http://schemas.microsoft.com/office/drawing/2014/main" val="364398989"/>
                  </a:ext>
                </a:extLst>
              </a:tr>
              <a:tr h="932329">
                <a:tc>
                  <a:txBody>
                    <a:bodyPr/>
                    <a:lstStyle/>
                    <a:p>
                      <a:r>
                        <a:rPr lang="en-US" sz="1200" dirty="0"/>
                        <a:t>India</a:t>
                      </a:r>
                    </a:p>
                  </a:txBody>
                  <a:tcPr/>
                </a:tc>
                <a:tc>
                  <a:txBody>
                    <a:bodyPr/>
                    <a:lstStyle/>
                    <a:p>
                      <a:pPr marL="171450" indent="-171450">
                        <a:buFont typeface="Arial" panose="020B0604020202020204" pitchFamily="34" charset="0"/>
                        <a:buChar char="•"/>
                      </a:pPr>
                      <a:r>
                        <a:rPr lang="en-US" sz="1200" dirty="0"/>
                        <a:t>BHIM UPI Brand Guidelines: </a:t>
                      </a:r>
                      <a:r>
                        <a:rPr lang="en-US" sz="1200" dirty="0">
                          <a:hlinkClick r:id="rId9"/>
                        </a:rPr>
                        <a:t>https://www.bhimupi.org.in/sites/default/files/BHIM%20UPI%20Guidelines.pdf</a:t>
                      </a:r>
                      <a:endParaRPr lang="en-US" sz="1200" dirty="0"/>
                    </a:p>
                    <a:p>
                      <a:pPr marL="171450" indent="-171450">
                        <a:buFont typeface="Arial" panose="020B0604020202020204" pitchFamily="34" charset="0"/>
                        <a:buChar char="•"/>
                      </a:pPr>
                      <a:r>
                        <a:rPr lang="en-US" sz="1200" dirty="0"/>
                        <a:t>UPI </a:t>
                      </a:r>
                      <a:r>
                        <a:rPr lang="en-US" sz="1200" dirty="0" err="1"/>
                        <a:t>Chalega</a:t>
                      </a:r>
                      <a:r>
                        <a:rPr lang="en-US" sz="1200" dirty="0"/>
                        <a:t> website: </a:t>
                      </a:r>
                      <a:r>
                        <a:rPr lang="en-US" sz="1200" dirty="0">
                          <a:hlinkClick r:id="rId10"/>
                        </a:rPr>
                        <a:t>https://www.upichalega.com</a:t>
                      </a:r>
                      <a:endParaRPr lang="en-US" sz="1200" dirty="0"/>
                    </a:p>
                    <a:p>
                      <a:pPr marL="171450" indent="-171450">
                        <a:buFont typeface="Arial" panose="020B0604020202020204" pitchFamily="34" charset="0"/>
                        <a:buChar char="•"/>
                      </a:pPr>
                      <a:r>
                        <a:rPr lang="en-US" sz="1200" dirty="0"/>
                        <a:t>UPI </a:t>
                      </a:r>
                      <a:r>
                        <a:rPr lang="en-US" sz="1200" dirty="0" err="1"/>
                        <a:t>Chalega</a:t>
                      </a:r>
                      <a:r>
                        <a:rPr lang="en-US" sz="1200" dirty="0"/>
                        <a:t> YouTube channel: </a:t>
                      </a:r>
                      <a:r>
                        <a:rPr lang="en-US" sz="1200" dirty="0">
                          <a:hlinkClick r:id="rId11"/>
                        </a:rPr>
                        <a:t>https://www.youtube.com/c/UPIChalega/playlists</a:t>
                      </a:r>
                      <a:endParaRPr lang="en-US" sz="1200" dirty="0"/>
                    </a:p>
                    <a:p>
                      <a:pPr marL="171450" indent="-171450">
                        <a:buFont typeface="Arial" panose="020B0604020202020204" pitchFamily="34" charset="0"/>
                        <a:buChar char="•"/>
                      </a:pPr>
                      <a:r>
                        <a:rPr lang="en-US" sz="1200" dirty="0"/>
                        <a:t>UPI </a:t>
                      </a:r>
                      <a:r>
                        <a:rPr lang="en-US" sz="1200" dirty="0" err="1"/>
                        <a:t>Chalega</a:t>
                      </a:r>
                      <a:r>
                        <a:rPr lang="en-US" sz="1200" dirty="0"/>
                        <a:t> Instagram account: </a:t>
                      </a:r>
                      <a:r>
                        <a:rPr lang="en-US" sz="1200" dirty="0">
                          <a:hlinkClick r:id="rId12"/>
                        </a:rPr>
                        <a:t>https://www.instagram.com/upichalega/?hl=en</a:t>
                      </a:r>
                      <a:endParaRPr lang="en-US" sz="1200" dirty="0"/>
                    </a:p>
                    <a:p>
                      <a:pPr marL="171450" indent="-171450">
                        <a:buFont typeface="Arial" panose="020B0604020202020204" pitchFamily="34" charset="0"/>
                        <a:buChar char="•"/>
                      </a:pPr>
                      <a:r>
                        <a:rPr lang="en-US" sz="1200" dirty="0"/>
                        <a:t>UPI </a:t>
                      </a:r>
                      <a:r>
                        <a:rPr lang="en-US" sz="1200" dirty="0" err="1"/>
                        <a:t>Chalega</a:t>
                      </a:r>
                      <a:r>
                        <a:rPr lang="en-US" sz="1200" dirty="0"/>
                        <a:t> Twitter account: </a:t>
                      </a:r>
                      <a:r>
                        <a:rPr lang="en-US" sz="1200" dirty="0">
                          <a:hlinkClick r:id="rId13"/>
                        </a:rPr>
                        <a:t>https://twitter.com/upichalega?ref_src=twsrc%5Egoogle%7Ctwcamp%5Eserp%7Ctwgr%5Eauthor</a:t>
                      </a:r>
                      <a:endParaRPr lang="en-US" sz="1200" dirty="0"/>
                    </a:p>
                    <a:p>
                      <a:pPr marL="171450" indent="-171450">
                        <a:buFont typeface="Arial" panose="020B0604020202020204" pitchFamily="34" charset="0"/>
                        <a:buChar char="•"/>
                      </a:pPr>
                      <a:r>
                        <a:rPr lang="en-US" sz="1200" dirty="0"/>
                        <a:t>UPI </a:t>
                      </a:r>
                      <a:r>
                        <a:rPr lang="en-US" sz="1200" dirty="0" err="1"/>
                        <a:t>Chalega</a:t>
                      </a:r>
                      <a:r>
                        <a:rPr lang="en-US" sz="1200" dirty="0"/>
                        <a:t> Facebook account: </a:t>
                      </a:r>
                      <a:r>
                        <a:rPr lang="en-US" sz="1200" dirty="0">
                          <a:hlinkClick r:id="rId14"/>
                        </a:rPr>
                        <a:t>https://www.facebook.com/upichalega/</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World Bank: </a:t>
                      </a:r>
                      <a:r>
                        <a:rPr lang="en-US" sz="1200" dirty="0">
                          <a:hlinkClick r:id="rId15"/>
                        </a:rPr>
                        <a:t>https://data.worldbank.org/indicator/FX.OWN.TOTL.ZS?locations=IN</a:t>
                      </a:r>
                      <a:endParaRPr lang="en-US" sz="1200" dirty="0"/>
                    </a:p>
                  </a:txBody>
                  <a:tcPr/>
                </a:tc>
                <a:extLst>
                  <a:ext uri="{0D108BD9-81ED-4DB2-BD59-A6C34878D82A}">
                    <a16:rowId xmlns:a16="http://schemas.microsoft.com/office/drawing/2014/main" val="4193109852"/>
                  </a:ext>
                </a:extLst>
              </a:tr>
            </a:tbl>
          </a:graphicData>
        </a:graphic>
      </p:graphicFrame>
    </p:spTree>
    <p:extLst>
      <p:ext uri="{BB962C8B-B14F-4D97-AF65-F5344CB8AC3E}">
        <p14:creationId xmlns:p14="http://schemas.microsoft.com/office/powerpoint/2010/main" val="243126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44AA-8072-87B3-F37A-755DB2B94F33}"/>
              </a:ext>
            </a:extLst>
          </p:cNvPr>
          <p:cNvSpPr>
            <a:spLocks noGrp="1"/>
          </p:cNvSpPr>
          <p:nvPr>
            <p:ph type="title"/>
          </p:nvPr>
        </p:nvSpPr>
        <p:spPr/>
        <p:txBody>
          <a:bodyPr/>
          <a:lstStyle/>
          <a:p>
            <a:r>
              <a:rPr lang="en-US" dirty="0"/>
              <a:t>Key insights of communications strategies</a:t>
            </a:r>
          </a:p>
        </p:txBody>
      </p:sp>
      <p:sp>
        <p:nvSpPr>
          <p:cNvPr id="3" name="Content Placeholder 2">
            <a:extLst>
              <a:ext uri="{FF2B5EF4-FFF2-40B4-BE49-F238E27FC236}">
                <a16:creationId xmlns:a16="http://schemas.microsoft.com/office/drawing/2014/main" id="{9905B127-83EA-100A-D256-22C8449C0570}"/>
              </a:ext>
            </a:extLst>
          </p:cNvPr>
          <p:cNvSpPr>
            <a:spLocks noGrp="1"/>
          </p:cNvSpPr>
          <p:nvPr>
            <p:ph sz="quarter" idx="10"/>
          </p:nvPr>
        </p:nvSpPr>
        <p:spPr>
          <a:xfrm>
            <a:off x="609600" y="1596230"/>
            <a:ext cx="10972800" cy="4459895"/>
          </a:xfrm>
        </p:spPr>
        <p:txBody>
          <a:bodyPr/>
          <a:lstStyle/>
          <a:p>
            <a:pPr marL="0" indent="0">
              <a:spcBef>
                <a:spcPts val="900"/>
              </a:spcBef>
              <a:buNone/>
            </a:pPr>
            <a:r>
              <a:rPr lang="en-US" sz="1400" dirty="0"/>
              <a:t>Key insights emerge from Brazil and India about communications strategies that contribute to public awareness and adoption of the IPS:</a:t>
            </a:r>
          </a:p>
          <a:p>
            <a:pPr>
              <a:spcBef>
                <a:spcPts val="900"/>
              </a:spcBef>
            </a:pPr>
            <a:r>
              <a:rPr lang="en-US" sz="1400" b="1" dirty="0">
                <a:latin typeface="Avenir Black" panose="02000503020000020003" pitchFamily="2" charset="0"/>
              </a:rPr>
              <a:t>A strong, single, and public-facing brand is critical to building awareness. </a:t>
            </a:r>
            <a:r>
              <a:rPr lang="en-US" sz="1400" dirty="0"/>
              <a:t>A unified IPS brand name creates singularity of the instant payment service provided by different DFSPs. A name that is catchy supports public usage in everyday interactions. </a:t>
            </a:r>
          </a:p>
          <a:p>
            <a:pPr lvl="2">
              <a:spcBef>
                <a:spcPts val="900"/>
              </a:spcBef>
            </a:pPr>
            <a:r>
              <a:rPr lang="en-US" sz="1200" dirty="0">
                <a:solidFill>
                  <a:schemeClr val="accent2"/>
                </a:solidFill>
              </a:rPr>
              <a:t>Both BCB and NPCI published detailed brand guidelines and required displaying the IPS brand on DFSP/PSP communications. India’s guidelines specify placement of the IPS logo to create a common user experience. Public exposure to the Pix brand prior to launch supported high awareness at launch.</a:t>
            </a:r>
          </a:p>
          <a:p>
            <a:pPr>
              <a:spcBef>
                <a:spcPts val="900"/>
              </a:spcBef>
            </a:pPr>
            <a:r>
              <a:rPr lang="en-US" sz="1400" b="1" dirty="0">
                <a:latin typeface="Avenir Black" panose="02000503020000020003" pitchFamily="2" charset="0"/>
              </a:rPr>
              <a:t>Promotion of the IPS through a variety of media channels spreads news of the IPS to a broad audience and creates excitement. </a:t>
            </a:r>
          </a:p>
          <a:p>
            <a:pPr lvl="2">
              <a:spcBef>
                <a:spcPts val="900"/>
              </a:spcBef>
            </a:pPr>
            <a:r>
              <a:rPr lang="en-US" sz="1200" dirty="0">
                <a:solidFill>
                  <a:schemeClr val="accent2"/>
                </a:solidFill>
              </a:rPr>
              <a:t>Pix was publicized through press releases, commercials, and social media channels, and Pix team members gave interviews on mainstream news channels, while the Indian Prime Minister referred to UPI in public speeches and encouraged public usage.</a:t>
            </a:r>
          </a:p>
          <a:p>
            <a:pPr>
              <a:spcBef>
                <a:spcPts val="900"/>
              </a:spcBef>
            </a:pPr>
            <a:r>
              <a:rPr lang="en-US" sz="1400" b="1" dirty="0">
                <a:latin typeface="Avenir Black" panose="02000503020000020003" pitchFamily="2" charset="0"/>
              </a:rPr>
              <a:t>Competition for customer accounts incentivizes DFSPs/PSPs to advertise their offering of the IPS, which widens the reach of communications. </a:t>
            </a:r>
          </a:p>
          <a:p>
            <a:pPr lvl="2">
              <a:spcBef>
                <a:spcPts val="900"/>
              </a:spcBef>
            </a:pPr>
            <a:r>
              <a:rPr lang="en-US" sz="1200" dirty="0">
                <a:solidFill>
                  <a:schemeClr val="accent2"/>
                </a:solidFill>
              </a:rPr>
              <a:t>Both Pix and UPI benefited from DFSPs advertising their offering of the respective IPS. DFSPs/PSPs created marketing campaigns using their own money and incentivized customers by offering financial rewards, such as cash back or vouchers, for usage of the IPS, which appealed to the public.</a:t>
            </a:r>
          </a:p>
          <a:p>
            <a:pPr>
              <a:spcBef>
                <a:spcPts val="900"/>
              </a:spcBef>
            </a:pPr>
            <a:r>
              <a:rPr lang="en-US" sz="1400" b="1" dirty="0">
                <a:latin typeface="Avenir Black" panose="02000503020000020003" pitchFamily="2" charset="0"/>
              </a:rPr>
              <a:t>Engagement with diverse stakeholder groups creates advocates, expands communication channels, and contributes to market adoption. </a:t>
            </a:r>
          </a:p>
          <a:p>
            <a:pPr lvl="2">
              <a:spcBef>
                <a:spcPts val="900"/>
              </a:spcBef>
            </a:pPr>
            <a:r>
              <a:rPr lang="en-US" sz="1200" dirty="0">
                <a:solidFill>
                  <a:schemeClr val="accent2"/>
                </a:solidFill>
              </a:rPr>
              <a:t>Ahead of launch, the Central Bank of Brazil proactively engaged with a variety of stakeholder groups including merchant acquirers, small business associations, social media influencers, to inform of the new IPS and educate on the key benefits. </a:t>
            </a:r>
          </a:p>
        </p:txBody>
      </p:sp>
      <p:sp>
        <p:nvSpPr>
          <p:cNvPr id="4" name="Text Placeholder 3">
            <a:extLst>
              <a:ext uri="{FF2B5EF4-FFF2-40B4-BE49-F238E27FC236}">
                <a16:creationId xmlns:a16="http://schemas.microsoft.com/office/drawing/2014/main" id="{41D1D0DF-99B2-88FD-F96B-A0E6156BC143}"/>
              </a:ext>
            </a:extLst>
          </p:cNvPr>
          <p:cNvSpPr>
            <a:spLocks noGrp="1"/>
          </p:cNvSpPr>
          <p:nvPr>
            <p:ph type="body" idx="28"/>
          </p:nvPr>
        </p:nvSpPr>
        <p:spPr/>
        <p:txBody>
          <a:bodyPr/>
          <a:lstStyle/>
          <a:p>
            <a:endParaRPr lang="en-US" dirty="0"/>
          </a:p>
        </p:txBody>
      </p:sp>
      <p:sp>
        <p:nvSpPr>
          <p:cNvPr id="6" name="Slide Number Placeholder 5">
            <a:extLst>
              <a:ext uri="{FF2B5EF4-FFF2-40B4-BE49-F238E27FC236}">
                <a16:creationId xmlns:a16="http://schemas.microsoft.com/office/drawing/2014/main" id="{2B05ADDC-3A5A-F2E0-5B19-60857B2EEC37}"/>
              </a:ext>
            </a:extLst>
          </p:cNvPr>
          <p:cNvSpPr>
            <a:spLocks noGrp="1"/>
          </p:cNvSpPr>
          <p:nvPr>
            <p:ph type="sldNum" sz="quarter" idx="4"/>
          </p:nvPr>
        </p:nvSpPr>
        <p:spPr/>
        <p:txBody>
          <a:bodyPr/>
          <a:lstStyle/>
          <a:p>
            <a:fld id="{097F3099-CFFF-D54D-B818-93F1AB56C116}" type="slidenum">
              <a:rPr lang="en-US" smtClean="0"/>
              <a:pPr/>
              <a:t>3</a:t>
            </a:fld>
            <a:endParaRPr lang="en-US" dirty="0"/>
          </a:p>
        </p:txBody>
      </p:sp>
    </p:spTree>
    <p:extLst>
      <p:ext uri="{BB962C8B-B14F-4D97-AF65-F5344CB8AC3E}">
        <p14:creationId xmlns:p14="http://schemas.microsoft.com/office/powerpoint/2010/main" val="8041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7187-D00D-5146-4F80-AEDAC881A827}"/>
              </a:ext>
            </a:extLst>
          </p:cNvPr>
          <p:cNvSpPr>
            <a:spLocks noGrp="1"/>
          </p:cNvSpPr>
          <p:nvPr>
            <p:ph type="title"/>
          </p:nvPr>
        </p:nvSpPr>
        <p:spPr/>
        <p:txBody>
          <a:bodyPr/>
          <a:lstStyle/>
          <a:p>
            <a:r>
              <a:rPr lang="en-US" dirty="0"/>
              <a:t>Key insights of communications content</a:t>
            </a:r>
          </a:p>
        </p:txBody>
      </p:sp>
      <p:sp>
        <p:nvSpPr>
          <p:cNvPr id="3" name="Content Placeholder 2">
            <a:extLst>
              <a:ext uri="{FF2B5EF4-FFF2-40B4-BE49-F238E27FC236}">
                <a16:creationId xmlns:a16="http://schemas.microsoft.com/office/drawing/2014/main" id="{AD737C72-3BE5-3082-3817-8D3AF316773E}"/>
              </a:ext>
            </a:extLst>
          </p:cNvPr>
          <p:cNvSpPr>
            <a:spLocks noGrp="1"/>
          </p:cNvSpPr>
          <p:nvPr>
            <p:ph sz="quarter" idx="10"/>
          </p:nvPr>
        </p:nvSpPr>
        <p:spPr/>
        <p:txBody>
          <a:bodyPr/>
          <a:lstStyle/>
          <a:p>
            <a:pPr marL="0" indent="0">
              <a:spcAft>
                <a:spcPts val="300"/>
              </a:spcAft>
              <a:buNone/>
            </a:pPr>
            <a:r>
              <a:rPr lang="en-US" sz="1400" dirty="0"/>
              <a:t>While the cultures and context in Brazil and India are distinctly different, we observe similar approaches to content in the communications:</a:t>
            </a:r>
            <a:endParaRPr lang="en-US" sz="1400" b="1" dirty="0"/>
          </a:p>
          <a:p>
            <a:pPr>
              <a:spcAft>
                <a:spcPts val="300"/>
              </a:spcAft>
            </a:pPr>
            <a:r>
              <a:rPr lang="en-US" sz="1400" b="1" dirty="0">
                <a:latin typeface="Avenir Black" panose="02000503020000020003" pitchFamily="2" charset="0"/>
              </a:rPr>
              <a:t>Content that highlights the key benefits for stakeholders drives interest in using the IPS. </a:t>
            </a:r>
            <a:r>
              <a:rPr lang="en-US" sz="1400" dirty="0"/>
              <a:t>Communications related to the IPS highlighted key benefits to end-users (fast, reliable, safe), and for merchant acquirers (ability to serve new micro and small merchant customers), and enticed stakeholders to engage with the IPS.</a:t>
            </a:r>
            <a:endParaRPr lang="en-US" sz="1400" b="1" dirty="0"/>
          </a:p>
          <a:p>
            <a:pPr>
              <a:spcAft>
                <a:spcPts val="300"/>
              </a:spcAft>
            </a:pPr>
            <a:r>
              <a:rPr lang="en-US" sz="1400" b="1" dirty="0">
                <a:latin typeface="Avenir Black" panose="02000503020000020003" pitchFamily="2" charset="0"/>
              </a:rPr>
              <a:t>Content that is informative supports understanding of how to use the IPS. </a:t>
            </a:r>
            <a:r>
              <a:rPr lang="en-US" sz="1400" dirty="0"/>
              <a:t>Communications content often guided the user on how to conduct basic actions (e.g., getting started, send money, scan QR, request money) with the payment app.</a:t>
            </a:r>
          </a:p>
          <a:p>
            <a:pPr>
              <a:spcAft>
                <a:spcPts val="300"/>
              </a:spcAft>
            </a:pPr>
            <a:r>
              <a:rPr lang="en-US" sz="1400" b="1" dirty="0">
                <a:latin typeface="Avenir Black" panose="02000503020000020003" pitchFamily="2" charset="0"/>
              </a:rPr>
              <a:t>Content that is fun in tone and provides relatable situations appeals to consumers. </a:t>
            </a:r>
            <a:r>
              <a:rPr lang="en-US" sz="1400" dirty="0"/>
              <a:t>Content that is visual, humorous, and provides examples of real-life situations (e.g., pay at restaurant, pay for grocery) enables consumers to connect with the communications content.</a:t>
            </a:r>
          </a:p>
          <a:p>
            <a:pPr lvl="2">
              <a:spcBef>
                <a:spcPts val="1200"/>
              </a:spcBef>
              <a:spcAft>
                <a:spcPts val="300"/>
              </a:spcAft>
            </a:pPr>
            <a:r>
              <a:rPr lang="en-US" sz="1200" dirty="0"/>
              <a:t>At the time of UPI’s launch, India’s communications focused on promoting national progress through digital payments. Four years later, in 2020, NPCI embarked on a marketing style campaign, promoting the benefits of UPI to the public and providing key tips for safe usage.</a:t>
            </a:r>
          </a:p>
          <a:p>
            <a:pPr lvl="2">
              <a:spcBef>
                <a:spcPts val="1200"/>
              </a:spcBef>
              <a:spcAft>
                <a:spcPts val="300"/>
              </a:spcAft>
            </a:pPr>
            <a:r>
              <a:rPr lang="en-US" sz="1200" dirty="0"/>
              <a:t>Brazil’s Pix, for example, had commercials that featured skateboarders in efforts to make the content relatable for a variety of users.</a:t>
            </a:r>
          </a:p>
          <a:p>
            <a:pPr>
              <a:spcAft>
                <a:spcPts val="300"/>
              </a:spcAft>
            </a:pPr>
            <a:r>
              <a:rPr lang="en-US" sz="1400" b="1" dirty="0">
                <a:latin typeface="Avenir Black" panose="02000503020000020003" pitchFamily="2" charset="0"/>
              </a:rPr>
              <a:t>Provision of content in multiple local languages helps to reach as many audiences as possible. </a:t>
            </a:r>
          </a:p>
          <a:p>
            <a:pPr lvl="2">
              <a:spcBef>
                <a:spcPts val="1200"/>
              </a:spcBef>
              <a:spcAft>
                <a:spcPts val="300"/>
              </a:spcAft>
            </a:pPr>
            <a:r>
              <a:rPr lang="en-US" sz="1200" dirty="0"/>
              <a:t>Providing videos and print content in multiple local languages was essential for communications about UPI due to the numerous local languages spoken in India.</a:t>
            </a:r>
          </a:p>
          <a:p>
            <a:pPr marL="0" indent="0">
              <a:spcAft>
                <a:spcPts val="300"/>
              </a:spcAft>
              <a:buNone/>
            </a:pPr>
            <a:endParaRPr lang="en-US" dirty="0"/>
          </a:p>
        </p:txBody>
      </p:sp>
      <p:sp>
        <p:nvSpPr>
          <p:cNvPr id="4" name="Text Placeholder 3">
            <a:extLst>
              <a:ext uri="{FF2B5EF4-FFF2-40B4-BE49-F238E27FC236}">
                <a16:creationId xmlns:a16="http://schemas.microsoft.com/office/drawing/2014/main" id="{0405A3CC-7C0E-FA20-8437-62A2C1CF1E92}"/>
              </a:ext>
            </a:extLst>
          </p:cNvPr>
          <p:cNvSpPr>
            <a:spLocks noGrp="1"/>
          </p:cNvSpPr>
          <p:nvPr>
            <p:ph type="body" idx="28"/>
          </p:nvPr>
        </p:nvSpPr>
        <p:spPr/>
        <p:txBody>
          <a:bodyPr/>
          <a:lstStyle/>
          <a:p>
            <a:endParaRPr lang="en-US"/>
          </a:p>
        </p:txBody>
      </p:sp>
      <p:sp>
        <p:nvSpPr>
          <p:cNvPr id="6" name="Slide Number Placeholder 5">
            <a:extLst>
              <a:ext uri="{FF2B5EF4-FFF2-40B4-BE49-F238E27FC236}">
                <a16:creationId xmlns:a16="http://schemas.microsoft.com/office/drawing/2014/main" id="{3D6497BD-B5DB-4898-8EB0-AF92A3A60B62}"/>
              </a:ext>
            </a:extLst>
          </p:cNvPr>
          <p:cNvSpPr>
            <a:spLocks noGrp="1"/>
          </p:cNvSpPr>
          <p:nvPr>
            <p:ph type="sldNum" sz="quarter" idx="4"/>
          </p:nvPr>
        </p:nvSpPr>
        <p:spPr/>
        <p:txBody>
          <a:bodyPr/>
          <a:lstStyle/>
          <a:p>
            <a:fld id="{097F3099-CFFF-D54D-B818-93F1AB56C116}" type="slidenum">
              <a:rPr lang="en-US" smtClean="0"/>
              <a:pPr/>
              <a:t>4</a:t>
            </a:fld>
            <a:endParaRPr lang="en-US" dirty="0"/>
          </a:p>
        </p:txBody>
      </p:sp>
    </p:spTree>
    <p:extLst>
      <p:ext uri="{BB962C8B-B14F-4D97-AF65-F5344CB8AC3E}">
        <p14:creationId xmlns:p14="http://schemas.microsoft.com/office/powerpoint/2010/main" val="421436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E510B92-4874-A900-F84F-6CA9754B9006}"/>
              </a:ext>
            </a:extLst>
          </p:cNvPr>
          <p:cNvSpPr>
            <a:spLocks noGrp="1"/>
          </p:cNvSpPr>
          <p:nvPr>
            <p:ph type="body" sz="quarter" idx="11"/>
          </p:nvPr>
        </p:nvSpPr>
        <p:spPr/>
        <p:txBody>
          <a:bodyPr/>
          <a:lstStyle/>
          <a:p>
            <a:r>
              <a:rPr lang="en-US" dirty="0"/>
              <a:t>Brazil Pix</a:t>
            </a:r>
          </a:p>
        </p:txBody>
      </p:sp>
    </p:spTree>
    <p:extLst>
      <p:ext uri="{BB962C8B-B14F-4D97-AF65-F5344CB8AC3E}">
        <p14:creationId xmlns:p14="http://schemas.microsoft.com/office/powerpoint/2010/main" val="126699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Pix: a rapidly growing instant payment system</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02ED76D0-DD45-4DC9-664C-4E1F7AB01228}"/>
              </a:ext>
            </a:extLst>
          </p:cNvPr>
          <p:cNvSpPr>
            <a:spLocks noGrp="1"/>
          </p:cNvSpPr>
          <p:nvPr>
            <p:ph sz="quarter" idx="10"/>
          </p:nvPr>
        </p:nvSpPr>
        <p:spPr>
          <a:xfrm>
            <a:off x="641130" y="1433180"/>
            <a:ext cx="6203554" cy="2295441"/>
          </a:xfrm>
        </p:spPr>
        <p:txBody>
          <a:bodyPr/>
          <a:lstStyle/>
          <a:p>
            <a:r>
              <a:rPr lang="en-US" dirty="0"/>
              <a:t>In November 2020, The Central Bank of Brazil (BCB) launched Pix</a:t>
            </a:r>
          </a:p>
          <a:p>
            <a:r>
              <a:rPr lang="en-US" dirty="0"/>
              <a:t>Pix rapidly gained traction with over 50M users in 2 months and 1B transactions in 9 months</a:t>
            </a:r>
          </a:p>
          <a:p>
            <a:r>
              <a:rPr lang="en-US" b="1" dirty="0">
                <a:latin typeface="Avenir Black" panose="02000503020000020003" pitchFamily="2" charset="0"/>
              </a:rPr>
              <a:t>Many factors led to Pix’s growth</a:t>
            </a:r>
            <a:r>
              <a:rPr lang="en-US" dirty="0"/>
              <a:t>, such as the following:</a:t>
            </a:r>
          </a:p>
          <a:p>
            <a:pPr lvl="1"/>
            <a:r>
              <a:rPr lang="en-US" dirty="0"/>
              <a:t>DFSPs licensed by BCB with over 500K transaction accounts </a:t>
            </a:r>
            <a:r>
              <a:rPr lang="en-US" b="1" dirty="0">
                <a:latin typeface="Avenir Black" panose="02000503020000020003" pitchFamily="2" charset="0"/>
              </a:rPr>
              <a:t>were mandated to participate </a:t>
            </a:r>
          </a:p>
          <a:p>
            <a:pPr lvl="1"/>
            <a:r>
              <a:rPr lang="en-US" dirty="0" err="1"/>
              <a:t>Fintechs</a:t>
            </a:r>
            <a:r>
              <a:rPr lang="en-US" dirty="0"/>
              <a:t> were allowed to to participate as payment service providers</a:t>
            </a:r>
          </a:p>
        </p:txBody>
      </p:sp>
      <p:sp>
        <p:nvSpPr>
          <p:cNvPr id="7" name="TextBox 6">
            <a:extLst>
              <a:ext uri="{FF2B5EF4-FFF2-40B4-BE49-F238E27FC236}">
                <a16:creationId xmlns:a16="http://schemas.microsoft.com/office/drawing/2014/main" id="{C8CD9000-BAF4-E427-70A6-EA211E8CA2B9}"/>
              </a:ext>
            </a:extLst>
          </p:cNvPr>
          <p:cNvSpPr txBox="1"/>
          <p:nvPr/>
        </p:nvSpPr>
        <p:spPr>
          <a:xfrm>
            <a:off x="531342" y="5935601"/>
            <a:ext cx="6098058" cy="400110"/>
          </a:xfrm>
          <a:prstGeom prst="rect">
            <a:avLst/>
          </a:prstGeom>
          <a:noFill/>
        </p:spPr>
        <p:txBody>
          <a:bodyPr wrap="square">
            <a:spAutoFit/>
          </a:bodyPr>
          <a:lstStyle/>
          <a:p>
            <a:r>
              <a:rPr lang="en-US" sz="1000" baseline="30000" dirty="0">
                <a:solidFill>
                  <a:schemeClr val="tx2"/>
                </a:solidFill>
                <a:latin typeface="Avenir Book" panose="02000503020000020003" pitchFamily="2" charset="0"/>
              </a:rPr>
              <a:t>1</a:t>
            </a:r>
            <a:r>
              <a:rPr lang="en-US" sz="1000" dirty="0">
                <a:solidFill>
                  <a:schemeClr val="tx2"/>
                </a:solidFill>
                <a:latin typeface="Avenir Book" panose="02000503020000020003" pitchFamily="2" charset="0"/>
                <a:hlinkClick r:id="rId3"/>
              </a:rPr>
              <a:t>GSMA</a:t>
            </a:r>
            <a:endParaRPr lang="en-US" sz="1000" dirty="0">
              <a:solidFill>
                <a:schemeClr val="tx2"/>
              </a:solidFill>
              <a:latin typeface="Avenir Book" panose="02000503020000020003" pitchFamily="2" charset="0"/>
            </a:endParaRPr>
          </a:p>
          <a:p>
            <a:r>
              <a:rPr lang="en-US" sz="1000" baseline="30000" dirty="0">
                <a:solidFill>
                  <a:schemeClr val="tx2"/>
                </a:solidFill>
                <a:latin typeface="Avenir Book" panose="02000503020000020003" pitchFamily="2" charset="0"/>
              </a:rPr>
              <a:t>2</a:t>
            </a:r>
            <a:r>
              <a:rPr lang="en-US" sz="1000" dirty="0">
                <a:solidFill>
                  <a:schemeClr val="tx2"/>
                </a:solidFill>
                <a:latin typeface="Avenir Book" panose="02000503020000020003" pitchFamily="2" charset="0"/>
                <a:hlinkClick r:id="rId4"/>
              </a:rPr>
              <a:t>World Bank</a:t>
            </a:r>
            <a:endParaRPr lang="en-US" sz="1000" dirty="0">
              <a:solidFill>
                <a:schemeClr val="tx2"/>
              </a:solidFill>
              <a:latin typeface="Avenir Book" panose="02000503020000020003" pitchFamily="2" charset="0"/>
            </a:endParaRPr>
          </a:p>
        </p:txBody>
      </p:sp>
      <p:pic>
        <p:nvPicPr>
          <p:cNvPr id="1026" name="Picture 2" descr="Brazil Upgrades It's Real-Time Payments Rails | PYMNTS.com">
            <a:extLst>
              <a:ext uri="{FF2B5EF4-FFF2-40B4-BE49-F238E27FC236}">
                <a16:creationId xmlns:a16="http://schemas.microsoft.com/office/drawing/2014/main" id="{AB46A3BB-A59A-F50B-9257-7C0C5C750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322" y="834129"/>
            <a:ext cx="4244549" cy="2546729"/>
          </a:xfrm>
          <a:prstGeom prst="rect">
            <a:avLst/>
          </a:prstGeom>
          <a:noFill/>
          <a:ln>
            <a:solidFill>
              <a:schemeClr val="accent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F458B293-92AC-6E4B-C690-10D8C67621AA}"/>
              </a:ext>
            </a:extLst>
          </p:cNvPr>
          <p:cNvSpPr txBox="1">
            <a:spLocks/>
          </p:cNvSpPr>
          <p:nvPr/>
        </p:nvSpPr>
        <p:spPr>
          <a:xfrm>
            <a:off x="609600" y="3626472"/>
            <a:ext cx="10972800" cy="2397399"/>
          </a:xfrm>
          <a:prstGeom prst="rect">
            <a:avLst/>
          </a:prstGeom>
        </p:spPr>
        <p:txBody>
          <a:bodyPr vert="horz" lIns="0" tIns="0" rIns="0" bIns="0" rtlCol="0">
            <a:noAutofit/>
          </a:bodyPr>
          <a:lstStyle>
            <a:lvl1pPr marL="236538" indent="-236538" algn="l" defTabSz="914400" rtl="0" eaLnBrk="1" latinLnBrk="0" hangingPunct="1">
              <a:lnSpc>
                <a:spcPct val="100000"/>
              </a:lnSpc>
              <a:spcBef>
                <a:spcPts val="1200"/>
              </a:spcBef>
              <a:spcAft>
                <a:spcPts val="0"/>
              </a:spcAft>
              <a:buClr>
                <a:schemeClr val="accent1"/>
              </a:buClr>
              <a:buFont typeface="Arial" panose="020B0604020202020204" pitchFamily="34" charset="0"/>
              <a:buChar char="•"/>
              <a:tabLst/>
              <a:defRPr sz="1600" b="0" i="0" kern="1200">
                <a:solidFill>
                  <a:schemeClr val="tx2"/>
                </a:solidFill>
                <a:latin typeface="Avenir Book" panose="02000503020000020003" pitchFamily="2" charset="0"/>
                <a:ea typeface="+mn-ea"/>
                <a:cs typeface="Avenir Book" panose="02000503020000020003" pitchFamily="2" charset="0"/>
              </a:defRPr>
            </a:lvl1pPr>
            <a:lvl2pPr marL="687388" indent="-225425" algn="l" defTabSz="914400" rtl="0" eaLnBrk="1" latinLnBrk="0" hangingPunct="1">
              <a:lnSpc>
                <a:spcPct val="100000"/>
              </a:lnSpc>
              <a:spcBef>
                <a:spcPts val="600"/>
              </a:spcBef>
              <a:spcAft>
                <a:spcPts val="0"/>
              </a:spcAft>
              <a:buFont typeface="System Font Regular"/>
              <a:buChar char="-"/>
              <a:tabLst/>
              <a:defRPr sz="1400" b="0" i="0" kern="1200">
                <a:solidFill>
                  <a:schemeClr val="tx2"/>
                </a:solidFill>
                <a:latin typeface="Avenir Book" panose="02000503020000020003" pitchFamily="2" charset="0"/>
                <a:ea typeface="+mn-ea"/>
                <a:cs typeface="Avenir Book" panose="02000503020000020003" pitchFamily="2" charset="0"/>
              </a:defRPr>
            </a:lvl2pPr>
            <a:lvl3pPr marL="695325" indent="0" algn="l" defTabSz="914400" rtl="0" eaLnBrk="1" latinLnBrk="0" hangingPunct="1">
              <a:lnSpc>
                <a:spcPct val="100000"/>
              </a:lnSpc>
              <a:spcBef>
                <a:spcPts val="600"/>
              </a:spcBef>
              <a:spcAft>
                <a:spcPts val="0"/>
              </a:spcAft>
              <a:buFontTx/>
              <a:buNone/>
              <a:tabLst/>
              <a:defRPr sz="1400" b="0" i="1" kern="1200">
                <a:solidFill>
                  <a:schemeClr val="tx2"/>
                </a:solidFill>
                <a:latin typeface="Avenir Book" panose="02000503020000020003" pitchFamily="2" charset="0"/>
                <a:ea typeface="+mn-ea"/>
                <a:cs typeface="Avenir Book" panose="02000503020000020003" pitchFamily="2" charset="0"/>
              </a:defRPr>
            </a:lvl3pPr>
            <a:lvl4pPr marL="1376363" indent="-166688" algn="l" defTabSz="914400" rtl="0" eaLnBrk="1" latinLnBrk="0" hangingPunct="1">
              <a:lnSpc>
                <a:spcPct val="100000"/>
              </a:lnSpc>
              <a:spcBef>
                <a:spcPts val="600"/>
              </a:spcBef>
              <a:spcAft>
                <a:spcPts val="0"/>
              </a:spcAft>
              <a:buFont typeface="Arial" panose="020B0604020202020204" pitchFamily="34" charset="0"/>
              <a:buChar char="•"/>
              <a:tabLst/>
              <a:defRPr sz="1200" b="0" i="0" kern="1200">
                <a:solidFill>
                  <a:schemeClr val="tx2"/>
                </a:solidFill>
                <a:latin typeface="Avenir Next" panose="020B0503020202020204" pitchFamily="34" charset="0"/>
                <a:ea typeface="+mn-ea"/>
                <a:cs typeface="Avenir Next" panose="020B0503020202020204" pitchFamily="34" charset="0"/>
              </a:defRPr>
            </a:lvl4pPr>
            <a:lvl5pPr marL="628650" indent="-163513" algn="l" defTabSz="914400" rtl="0" eaLnBrk="1" latinLnBrk="0" hangingPunct="1">
              <a:lnSpc>
                <a:spcPct val="100000"/>
              </a:lnSpc>
              <a:spcBef>
                <a:spcPts val="600"/>
              </a:spcBef>
              <a:spcAft>
                <a:spcPts val="0"/>
              </a:spcAft>
              <a:buFont typeface="Lucida Grande"/>
              <a:buChar char="-"/>
              <a:tabLst/>
              <a:defRPr sz="1200" b="0" i="0" kern="1200">
                <a:solidFill>
                  <a:schemeClr val="tx2"/>
                </a:solidFill>
                <a:latin typeface="Avenir Book" panose="02000503020000020003" pitchFamily="2" charset="0"/>
                <a:ea typeface="+mn-ea"/>
                <a:cs typeface="Avenir Next" panose="020B0503020202020204" pitchFamily="34" charset="0"/>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accent3"/>
                </a:solidFill>
                <a:latin typeface="Avenir Next Regular"/>
                <a:ea typeface="+mn-ea"/>
                <a:cs typeface="Avenir Next Regular"/>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Avenir Next Regular"/>
                <a:ea typeface="+mn-ea"/>
                <a:cs typeface="Avenir Next Regular"/>
              </a:defRPr>
            </a:lvl9pPr>
          </a:lstStyle>
          <a:p>
            <a:pPr lvl="1"/>
            <a:r>
              <a:rPr lang="en-US" dirty="0"/>
              <a:t>Around the time of launch, approximately 60% of people owned a smartphone</a:t>
            </a:r>
            <a:r>
              <a:rPr lang="en-US" baseline="30000" dirty="0"/>
              <a:t>1</a:t>
            </a:r>
            <a:r>
              <a:rPr lang="en-US" dirty="0"/>
              <a:t> and over 70% of people ages 15+ had a transaction account</a:t>
            </a:r>
            <a:r>
              <a:rPr lang="en-US" baseline="30000" dirty="0"/>
              <a:t>2</a:t>
            </a:r>
            <a:r>
              <a:rPr lang="en-US" dirty="0"/>
              <a:t> </a:t>
            </a:r>
            <a:endParaRPr lang="en-US" baseline="30000" dirty="0"/>
          </a:p>
          <a:p>
            <a:r>
              <a:rPr lang="en-US" dirty="0"/>
              <a:t>While many factors contributed to Pix’s success,</a:t>
            </a:r>
            <a:r>
              <a:rPr lang="en-US" b="1" dirty="0">
                <a:latin typeface="Avenir Black" panose="02000503020000020003" pitchFamily="2" charset="0"/>
              </a:rPr>
              <a:t> BCB’s communications campaign was strategic and thorough</a:t>
            </a:r>
          </a:p>
          <a:p>
            <a:r>
              <a:rPr lang="en-US" dirty="0"/>
              <a:t>Key elements of BCB’s communication strategy included </a:t>
            </a:r>
            <a:r>
              <a:rPr lang="en-US" b="1" dirty="0">
                <a:latin typeface="Avenir Black" panose="02000503020000020003" pitchFamily="2" charset="0"/>
              </a:rPr>
              <a:t>DFSP engagement, press releases, commercials and informative videos, publicly available interviews, influencer outreach and general BCB social media presence</a:t>
            </a:r>
          </a:p>
          <a:p>
            <a:r>
              <a:rPr lang="en-US" dirty="0"/>
              <a:t>Pix’s marketing messages remained fairly consistent from pre-launch to post-launch, focusing on the following themes: safe, instant, 24/7/365, cost-effective for consumers and merchants, and easy to use</a:t>
            </a:r>
          </a:p>
        </p:txBody>
      </p:sp>
      <p:sp>
        <p:nvSpPr>
          <p:cNvPr id="3" name="TextBox 2">
            <a:extLst>
              <a:ext uri="{FF2B5EF4-FFF2-40B4-BE49-F238E27FC236}">
                <a16:creationId xmlns:a16="http://schemas.microsoft.com/office/drawing/2014/main" id="{91D5ED25-926E-98D0-95A4-B82C91FC778B}"/>
              </a:ext>
            </a:extLst>
          </p:cNvPr>
          <p:cNvSpPr txBox="1"/>
          <p:nvPr/>
        </p:nvSpPr>
        <p:spPr>
          <a:xfrm>
            <a:off x="531342" y="6316902"/>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BCB website, GSMA, World Bank </a:t>
            </a:r>
          </a:p>
        </p:txBody>
      </p:sp>
      <p:sp>
        <p:nvSpPr>
          <p:cNvPr id="9" name="Slide Number Placeholder 8">
            <a:extLst>
              <a:ext uri="{FF2B5EF4-FFF2-40B4-BE49-F238E27FC236}">
                <a16:creationId xmlns:a16="http://schemas.microsoft.com/office/drawing/2014/main" id="{59F63690-E67E-76E1-2EC9-4BF458AC9E24}"/>
              </a:ext>
            </a:extLst>
          </p:cNvPr>
          <p:cNvSpPr>
            <a:spLocks noGrp="1"/>
          </p:cNvSpPr>
          <p:nvPr>
            <p:ph type="sldNum" sz="quarter" idx="4"/>
          </p:nvPr>
        </p:nvSpPr>
        <p:spPr/>
        <p:txBody>
          <a:bodyPr/>
          <a:lstStyle/>
          <a:p>
            <a:fld id="{097F3099-CFFF-D54D-B818-93F1AB56C116}" type="slidenum">
              <a:rPr lang="en-US" smtClean="0"/>
              <a:pPr/>
              <a:t>6</a:t>
            </a:fld>
            <a:endParaRPr lang="en-US" dirty="0"/>
          </a:p>
        </p:txBody>
      </p:sp>
    </p:spTree>
    <p:extLst>
      <p:ext uri="{BB962C8B-B14F-4D97-AF65-F5344CB8AC3E}">
        <p14:creationId xmlns:p14="http://schemas.microsoft.com/office/powerpoint/2010/main" val="345911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Arrow 27">
            <a:extLst>
              <a:ext uri="{FF2B5EF4-FFF2-40B4-BE49-F238E27FC236}">
                <a16:creationId xmlns:a16="http://schemas.microsoft.com/office/drawing/2014/main" id="{04693BC2-2CFC-F607-5AE6-E71A1B7DA8C5}"/>
              </a:ext>
            </a:extLst>
          </p:cNvPr>
          <p:cNvSpPr/>
          <p:nvPr/>
        </p:nvSpPr>
        <p:spPr>
          <a:xfrm>
            <a:off x="5929917" y="2883857"/>
            <a:ext cx="5715884" cy="524326"/>
          </a:xfrm>
          <a:prstGeom prst="rightArrow">
            <a:avLst/>
          </a:prstGeom>
          <a:solidFill>
            <a:srgbClr val="4EBFAD"/>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r>
              <a:rPr lang="en-US" sz="1400" dirty="0">
                <a:solidFill>
                  <a:schemeClr val="tx2"/>
                </a:solidFill>
                <a:latin typeface="Avenir Book" panose="02000503020000020003" pitchFamily="2" charset="0"/>
              </a:rPr>
              <a:t>      </a:t>
            </a:r>
            <a:r>
              <a:rPr lang="en-US" sz="1200" dirty="0">
                <a:solidFill>
                  <a:schemeClr val="tx1"/>
                </a:solidFill>
                <a:latin typeface="Avenir Book" panose="02000503020000020003" pitchFamily="2" charset="0"/>
              </a:rPr>
              <a:t>Communications from BCB continue</a:t>
            </a:r>
          </a:p>
        </p:txBody>
      </p:sp>
      <p:sp>
        <p:nvSpPr>
          <p:cNvPr id="10" name="Right Arrow 9">
            <a:extLst>
              <a:ext uri="{FF2B5EF4-FFF2-40B4-BE49-F238E27FC236}">
                <a16:creationId xmlns:a16="http://schemas.microsoft.com/office/drawing/2014/main" id="{A761CEE1-1065-EDA6-3D4B-17F2575E70D3}"/>
              </a:ext>
            </a:extLst>
          </p:cNvPr>
          <p:cNvSpPr/>
          <p:nvPr/>
        </p:nvSpPr>
        <p:spPr>
          <a:xfrm>
            <a:off x="609580" y="3109505"/>
            <a:ext cx="11036221" cy="583795"/>
          </a:xfrm>
          <a:prstGeom prst="rightArrow">
            <a:avLst/>
          </a:prstGeom>
          <a:solidFill>
            <a:schemeClr val="accent3">
              <a:lumMod val="60000"/>
              <a:lumOff val="4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
        <p:nvSpPr>
          <p:cNvPr id="4" name="Title 3">
            <a:extLst>
              <a:ext uri="{FF2B5EF4-FFF2-40B4-BE49-F238E27FC236}">
                <a16:creationId xmlns:a16="http://schemas.microsoft.com/office/drawing/2014/main" id="{22B7CEFD-CEAD-367A-C0A5-83AD51E39787}"/>
              </a:ext>
            </a:extLst>
          </p:cNvPr>
          <p:cNvSpPr>
            <a:spLocks noGrp="1"/>
          </p:cNvSpPr>
          <p:nvPr>
            <p:ph type="title"/>
          </p:nvPr>
        </p:nvSpPr>
        <p:spPr>
          <a:xfrm>
            <a:off x="609601" y="588515"/>
            <a:ext cx="9244614" cy="844665"/>
          </a:xfrm>
        </p:spPr>
        <p:txBody>
          <a:bodyPr/>
          <a:lstStyle/>
          <a:p>
            <a:r>
              <a:rPr lang="en-US" dirty="0"/>
              <a:t>BCB implemented a comprehensive communications strategy involving pre- to post-launch communications</a:t>
            </a:r>
            <a:endParaRPr lang="en-US" strike="sngStrike" dirty="0"/>
          </a:p>
        </p:txBody>
      </p:sp>
      <p:sp>
        <p:nvSpPr>
          <p:cNvPr id="6" name="Text Placeholder 5">
            <a:extLst>
              <a:ext uri="{FF2B5EF4-FFF2-40B4-BE49-F238E27FC236}">
                <a16:creationId xmlns:a16="http://schemas.microsoft.com/office/drawing/2014/main" id="{841A5EDE-3A3C-4A7C-EE02-E2843B04EA3B}"/>
              </a:ext>
            </a:extLst>
          </p:cNvPr>
          <p:cNvSpPr>
            <a:spLocks noGrp="1"/>
          </p:cNvSpPr>
          <p:nvPr>
            <p:ph type="body" idx="28"/>
          </p:nvPr>
        </p:nvSpPr>
        <p:spPr/>
        <p:txBody>
          <a:bodyPr/>
          <a:lstStyle/>
          <a:p>
            <a:endParaRPr lang="en-US"/>
          </a:p>
        </p:txBody>
      </p:sp>
      <p:sp>
        <p:nvSpPr>
          <p:cNvPr id="11" name="TextBox 10">
            <a:extLst>
              <a:ext uri="{FF2B5EF4-FFF2-40B4-BE49-F238E27FC236}">
                <a16:creationId xmlns:a16="http://schemas.microsoft.com/office/drawing/2014/main" id="{0B815219-4A25-D481-71FD-AD0293FC58D9}"/>
              </a:ext>
            </a:extLst>
          </p:cNvPr>
          <p:cNvSpPr txBox="1"/>
          <p:nvPr/>
        </p:nvSpPr>
        <p:spPr>
          <a:xfrm>
            <a:off x="605964" y="1663844"/>
            <a:ext cx="2345678" cy="730265"/>
          </a:xfrm>
          <a:prstGeom prst="rect">
            <a:avLst/>
          </a:prstGeom>
          <a:noFill/>
          <a:ln w="19050">
            <a:solidFill>
              <a:schemeClr val="accent3"/>
            </a:solidFill>
          </a:ln>
        </p:spPr>
        <p:txBody>
          <a:bodyPr wrap="square" lIns="0" tIns="0" rIns="0" bIns="0" rtlCol="0">
            <a:spAutoFit/>
          </a:bodyPr>
          <a:lstStyle/>
          <a:p>
            <a:pPr algn="ctr">
              <a:lnSpc>
                <a:spcPct val="120000"/>
              </a:lnSpc>
            </a:pPr>
            <a:r>
              <a:rPr lang="en-US" sz="1000" b="1" dirty="0">
                <a:solidFill>
                  <a:schemeClr val="tx2"/>
                </a:solidFill>
                <a:latin typeface="Avenir Book" panose="02000503020000020003" pitchFamily="2" charset="0"/>
              </a:rPr>
              <a:t>BCB launched the Pix Brand and provides first communication: “BCB takes steps to make instant payments available to population”</a:t>
            </a:r>
          </a:p>
        </p:txBody>
      </p:sp>
      <p:sp>
        <p:nvSpPr>
          <p:cNvPr id="15" name="TextBox 14">
            <a:extLst>
              <a:ext uri="{FF2B5EF4-FFF2-40B4-BE49-F238E27FC236}">
                <a16:creationId xmlns:a16="http://schemas.microsoft.com/office/drawing/2014/main" id="{0959DA5B-42DD-E6C8-7278-B8ED0C5405E2}"/>
              </a:ext>
            </a:extLst>
          </p:cNvPr>
          <p:cNvSpPr txBox="1"/>
          <p:nvPr/>
        </p:nvSpPr>
        <p:spPr>
          <a:xfrm>
            <a:off x="546188" y="3243130"/>
            <a:ext cx="1125314" cy="303801"/>
          </a:xfrm>
          <a:prstGeom prst="rect">
            <a:avLst/>
          </a:prstGeom>
          <a:noFill/>
        </p:spPr>
        <p:txBody>
          <a:bodyPr wrap="square">
            <a:spAutoFit/>
          </a:bodyPr>
          <a:lstStyle/>
          <a:p>
            <a:pPr algn="ctr">
              <a:lnSpc>
                <a:spcPct val="120000"/>
              </a:lnSpc>
            </a:pPr>
            <a:r>
              <a:rPr lang="en-US" sz="1200" dirty="0">
                <a:latin typeface="Avenir Book" panose="02000503020000020003" pitchFamily="2" charset="0"/>
              </a:rPr>
              <a:t>Feb 2020</a:t>
            </a:r>
          </a:p>
        </p:txBody>
      </p:sp>
      <p:sp>
        <p:nvSpPr>
          <p:cNvPr id="16" name="TextBox 15">
            <a:extLst>
              <a:ext uri="{FF2B5EF4-FFF2-40B4-BE49-F238E27FC236}">
                <a16:creationId xmlns:a16="http://schemas.microsoft.com/office/drawing/2014/main" id="{406B1C41-59A7-3069-DD2E-2216AFECFF3D}"/>
              </a:ext>
            </a:extLst>
          </p:cNvPr>
          <p:cNvSpPr txBox="1"/>
          <p:nvPr/>
        </p:nvSpPr>
        <p:spPr>
          <a:xfrm>
            <a:off x="4749104" y="3242616"/>
            <a:ext cx="1782304" cy="303801"/>
          </a:xfrm>
          <a:prstGeom prst="rect">
            <a:avLst/>
          </a:prstGeom>
          <a:noFill/>
        </p:spPr>
        <p:txBody>
          <a:bodyPr wrap="square">
            <a:spAutoFit/>
          </a:bodyPr>
          <a:lstStyle/>
          <a:p>
            <a:pPr algn="ctr">
              <a:lnSpc>
                <a:spcPct val="120000"/>
              </a:lnSpc>
            </a:pPr>
            <a:r>
              <a:rPr lang="en-US" sz="1200" dirty="0">
                <a:latin typeface="Avenir Book" panose="02000503020000020003" pitchFamily="2" charset="0"/>
              </a:rPr>
              <a:t>Nov 2020</a:t>
            </a:r>
          </a:p>
        </p:txBody>
      </p:sp>
      <p:sp>
        <p:nvSpPr>
          <p:cNvPr id="19" name="TextBox 18">
            <a:extLst>
              <a:ext uri="{FF2B5EF4-FFF2-40B4-BE49-F238E27FC236}">
                <a16:creationId xmlns:a16="http://schemas.microsoft.com/office/drawing/2014/main" id="{9041ABDA-820A-867A-305C-6A5E2D5199B6}"/>
              </a:ext>
            </a:extLst>
          </p:cNvPr>
          <p:cNvSpPr txBox="1"/>
          <p:nvPr/>
        </p:nvSpPr>
        <p:spPr>
          <a:xfrm>
            <a:off x="5388429" y="1732333"/>
            <a:ext cx="1109357" cy="360933"/>
          </a:xfrm>
          <a:prstGeom prst="rect">
            <a:avLst/>
          </a:prstGeom>
          <a:noFill/>
          <a:ln w="19050">
            <a:solidFill>
              <a:schemeClr val="accent3"/>
            </a:solidFill>
          </a:ln>
        </p:spPr>
        <p:txBody>
          <a:bodyPr wrap="square" lIns="0" tIns="0" rIns="0" bIns="0" rtlCol="0">
            <a:spAutoFit/>
          </a:bodyPr>
          <a:lstStyle/>
          <a:p>
            <a:pPr algn="ctr">
              <a:lnSpc>
                <a:spcPct val="120000"/>
              </a:lnSpc>
            </a:pPr>
            <a:r>
              <a:rPr lang="en-US" sz="1000" b="1" dirty="0">
                <a:solidFill>
                  <a:schemeClr val="tx2"/>
                </a:solidFill>
                <a:latin typeface="Avenir Book" panose="02000503020000020003" pitchFamily="2" charset="0"/>
              </a:rPr>
              <a:t>BCB launched Pix to the public</a:t>
            </a:r>
          </a:p>
        </p:txBody>
      </p:sp>
      <p:sp>
        <p:nvSpPr>
          <p:cNvPr id="21" name="TextBox 20">
            <a:extLst>
              <a:ext uri="{FF2B5EF4-FFF2-40B4-BE49-F238E27FC236}">
                <a16:creationId xmlns:a16="http://schemas.microsoft.com/office/drawing/2014/main" id="{461CB9C7-6FB4-A838-9E21-6590A04EA097}"/>
              </a:ext>
            </a:extLst>
          </p:cNvPr>
          <p:cNvSpPr txBox="1"/>
          <p:nvPr/>
        </p:nvSpPr>
        <p:spPr>
          <a:xfrm>
            <a:off x="2801713" y="3243130"/>
            <a:ext cx="1782304" cy="303801"/>
          </a:xfrm>
          <a:prstGeom prst="rect">
            <a:avLst/>
          </a:prstGeom>
          <a:noFill/>
        </p:spPr>
        <p:txBody>
          <a:bodyPr wrap="square">
            <a:spAutoFit/>
          </a:bodyPr>
          <a:lstStyle/>
          <a:p>
            <a:pPr algn="ctr">
              <a:lnSpc>
                <a:spcPct val="120000"/>
              </a:lnSpc>
            </a:pPr>
            <a:r>
              <a:rPr lang="en-US" sz="1200" dirty="0">
                <a:latin typeface="Avenir Book" panose="02000503020000020003" pitchFamily="2" charset="0"/>
              </a:rPr>
              <a:t>June 2020</a:t>
            </a:r>
          </a:p>
        </p:txBody>
      </p:sp>
      <p:sp>
        <p:nvSpPr>
          <p:cNvPr id="22" name="TextBox 21">
            <a:extLst>
              <a:ext uri="{FF2B5EF4-FFF2-40B4-BE49-F238E27FC236}">
                <a16:creationId xmlns:a16="http://schemas.microsoft.com/office/drawing/2014/main" id="{77BF74DC-B094-D51C-77D2-32AD674153E9}"/>
              </a:ext>
            </a:extLst>
          </p:cNvPr>
          <p:cNvSpPr txBox="1"/>
          <p:nvPr/>
        </p:nvSpPr>
        <p:spPr>
          <a:xfrm>
            <a:off x="605963" y="4103768"/>
            <a:ext cx="1544492" cy="360933"/>
          </a:xfrm>
          <a:prstGeom prst="rect">
            <a:avLst/>
          </a:prstGeom>
          <a:noFill/>
          <a:ln>
            <a:solidFill>
              <a:schemeClr val="accent3"/>
            </a:solidFill>
          </a:ln>
        </p:spPr>
        <p:txBody>
          <a:bodyPr wrap="square" lIns="0" tIns="0" rIns="0" bIns="0" rtlCol="0">
            <a:spAutoFit/>
          </a:bodyPr>
          <a:lstStyle/>
          <a:p>
            <a:pPr algn="ctr">
              <a:lnSpc>
                <a:spcPct val="120000"/>
              </a:lnSpc>
            </a:pPr>
            <a:r>
              <a:rPr lang="en-US" sz="1000" dirty="0">
                <a:solidFill>
                  <a:schemeClr val="tx2"/>
                </a:solidFill>
                <a:latin typeface="Avenir Book" panose="02000503020000020003" pitchFamily="2" charset="0"/>
              </a:rPr>
              <a:t>BCB began releasing YouTube videos about Pix</a:t>
            </a:r>
          </a:p>
        </p:txBody>
      </p:sp>
      <p:sp>
        <p:nvSpPr>
          <p:cNvPr id="24" name="TextBox 23">
            <a:extLst>
              <a:ext uri="{FF2B5EF4-FFF2-40B4-BE49-F238E27FC236}">
                <a16:creationId xmlns:a16="http://schemas.microsoft.com/office/drawing/2014/main" id="{14FDA5D9-6B50-D183-FAD5-7319E5F0132F}"/>
              </a:ext>
            </a:extLst>
          </p:cNvPr>
          <p:cNvSpPr txBox="1"/>
          <p:nvPr/>
        </p:nvSpPr>
        <p:spPr>
          <a:xfrm>
            <a:off x="1286471" y="3828956"/>
            <a:ext cx="1033223" cy="176267"/>
          </a:xfrm>
          <a:prstGeom prst="rect">
            <a:avLst/>
          </a:prstGeom>
          <a:noFill/>
          <a:ln>
            <a:solidFill>
              <a:schemeClr val="accent3"/>
            </a:solidFill>
          </a:ln>
        </p:spPr>
        <p:txBody>
          <a:bodyPr wrap="square" lIns="0" tIns="0" rIns="0" bIns="0" rtlCol="0">
            <a:spAutoFit/>
          </a:bodyPr>
          <a:lstStyle/>
          <a:p>
            <a:pPr algn="ctr">
              <a:lnSpc>
                <a:spcPct val="120000"/>
              </a:lnSpc>
            </a:pPr>
            <a:r>
              <a:rPr lang="en-US" sz="1000" dirty="0">
                <a:solidFill>
                  <a:schemeClr val="tx2"/>
                </a:solidFill>
                <a:latin typeface="Avenir Book" panose="02000503020000020003" pitchFamily="2" charset="0"/>
              </a:rPr>
              <a:t>Covid started</a:t>
            </a:r>
          </a:p>
        </p:txBody>
      </p:sp>
      <p:sp>
        <p:nvSpPr>
          <p:cNvPr id="34" name="TextBox 33">
            <a:extLst>
              <a:ext uri="{FF2B5EF4-FFF2-40B4-BE49-F238E27FC236}">
                <a16:creationId xmlns:a16="http://schemas.microsoft.com/office/drawing/2014/main" id="{1D649CFA-B133-35A3-4A84-459930542592}"/>
              </a:ext>
            </a:extLst>
          </p:cNvPr>
          <p:cNvSpPr txBox="1"/>
          <p:nvPr/>
        </p:nvSpPr>
        <p:spPr>
          <a:xfrm>
            <a:off x="1498682" y="3243130"/>
            <a:ext cx="1782304" cy="303801"/>
          </a:xfrm>
          <a:prstGeom prst="rect">
            <a:avLst/>
          </a:prstGeom>
          <a:noFill/>
        </p:spPr>
        <p:txBody>
          <a:bodyPr wrap="square">
            <a:spAutoFit/>
          </a:bodyPr>
          <a:lstStyle/>
          <a:p>
            <a:pPr algn="ctr">
              <a:lnSpc>
                <a:spcPct val="120000"/>
              </a:lnSpc>
            </a:pPr>
            <a:r>
              <a:rPr lang="en-US" sz="1200" dirty="0">
                <a:latin typeface="Avenir Book" panose="02000503020000020003" pitchFamily="2" charset="0"/>
              </a:rPr>
              <a:t>April 2020</a:t>
            </a:r>
          </a:p>
        </p:txBody>
      </p:sp>
      <p:sp>
        <p:nvSpPr>
          <p:cNvPr id="39" name="TextBox 38">
            <a:extLst>
              <a:ext uri="{FF2B5EF4-FFF2-40B4-BE49-F238E27FC236}">
                <a16:creationId xmlns:a16="http://schemas.microsoft.com/office/drawing/2014/main" id="{E9287F4F-ECA2-D22C-F9BD-0D4BE5680DA1}"/>
              </a:ext>
            </a:extLst>
          </p:cNvPr>
          <p:cNvSpPr txBox="1"/>
          <p:nvPr/>
        </p:nvSpPr>
        <p:spPr>
          <a:xfrm>
            <a:off x="3346108" y="2610558"/>
            <a:ext cx="1188696" cy="360933"/>
          </a:xfrm>
          <a:prstGeom prst="rect">
            <a:avLst/>
          </a:prstGeom>
          <a:noFill/>
          <a:ln>
            <a:solidFill>
              <a:schemeClr val="accent3"/>
            </a:solidFill>
          </a:ln>
        </p:spPr>
        <p:txBody>
          <a:bodyPr wrap="square" lIns="0" tIns="0" rIns="0" bIns="0" rtlCol="0">
            <a:spAutoFit/>
          </a:bodyPr>
          <a:lstStyle/>
          <a:p>
            <a:pPr algn="ctr">
              <a:lnSpc>
                <a:spcPct val="120000"/>
              </a:lnSpc>
            </a:pPr>
            <a:r>
              <a:rPr lang="en-US" sz="1000" dirty="0">
                <a:solidFill>
                  <a:schemeClr val="tx2"/>
                </a:solidFill>
                <a:latin typeface="Avenir Book" panose="02000503020000020003" pitchFamily="2" charset="0"/>
              </a:rPr>
              <a:t>BCB published Pix Regulation</a:t>
            </a:r>
          </a:p>
        </p:txBody>
      </p:sp>
      <p:sp>
        <p:nvSpPr>
          <p:cNvPr id="2" name="TextBox 1">
            <a:extLst>
              <a:ext uri="{FF2B5EF4-FFF2-40B4-BE49-F238E27FC236}">
                <a16:creationId xmlns:a16="http://schemas.microsoft.com/office/drawing/2014/main" id="{E0A3B60D-74D1-DED3-9A13-A366F5CB9FBF}"/>
              </a:ext>
            </a:extLst>
          </p:cNvPr>
          <p:cNvSpPr txBox="1"/>
          <p:nvPr/>
        </p:nvSpPr>
        <p:spPr>
          <a:xfrm>
            <a:off x="4632041" y="3813377"/>
            <a:ext cx="1008214" cy="360933"/>
          </a:xfrm>
          <a:prstGeom prst="rect">
            <a:avLst/>
          </a:prstGeom>
          <a:noFill/>
          <a:ln w="19050">
            <a:solidFill>
              <a:schemeClr val="accent3"/>
            </a:solidFill>
          </a:ln>
        </p:spPr>
        <p:txBody>
          <a:bodyPr wrap="square" lIns="0" tIns="0" rIns="0" bIns="0" rtlCol="0">
            <a:spAutoFit/>
          </a:bodyPr>
          <a:lstStyle/>
          <a:p>
            <a:pPr algn="ctr">
              <a:lnSpc>
                <a:spcPct val="120000"/>
              </a:lnSpc>
            </a:pPr>
            <a:r>
              <a:rPr lang="en-US" sz="1000" b="1" dirty="0">
                <a:solidFill>
                  <a:schemeClr val="tx2"/>
                </a:solidFill>
                <a:latin typeface="Avenir Book" panose="02000503020000020003" pitchFamily="2" charset="0"/>
              </a:rPr>
              <a:t>BCB launched alias directory</a:t>
            </a:r>
          </a:p>
        </p:txBody>
      </p:sp>
      <p:cxnSp>
        <p:nvCxnSpPr>
          <p:cNvPr id="36" name="Straight Connector 35">
            <a:extLst>
              <a:ext uri="{FF2B5EF4-FFF2-40B4-BE49-F238E27FC236}">
                <a16:creationId xmlns:a16="http://schemas.microsoft.com/office/drawing/2014/main" id="{D394FDAC-9395-6057-1707-C55D990C0A62}"/>
              </a:ext>
            </a:extLst>
          </p:cNvPr>
          <p:cNvCxnSpPr>
            <a:cxnSpLocks/>
          </p:cNvCxnSpPr>
          <p:nvPr/>
        </p:nvCxnSpPr>
        <p:spPr>
          <a:xfrm>
            <a:off x="931202" y="2394109"/>
            <a:ext cx="0" cy="843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06F3CBE-1251-BCCD-5B0D-C95A5184CD63}"/>
              </a:ext>
            </a:extLst>
          </p:cNvPr>
          <p:cNvCxnSpPr>
            <a:cxnSpLocks/>
          </p:cNvCxnSpPr>
          <p:nvPr/>
        </p:nvCxnSpPr>
        <p:spPr>
          <a:xfrm>
            <a:off x="1598373" y="3541440"/>
            <a:ext cx="0" cy="283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704F01-0864-0E3A-6C28-047A25E0EA8C}"/>
              </a:ext>
            </a:extLst>
          </p:cNvPr>
          <p:cNvCxnSpPr>
            <a:cxnSpLocks/>
          </p:cNvCxnSpPr>
          <p:nvPr/>
        </p:nvCxnSpPr>
        <p:spPr>
          <a:xfrm>
            <a:off x="5862866" y="2129793"/>
            <a:ext cx="0" cy="11078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9C21876-EDE2-D53D-8BE7-F1FF93CC826C}"/>
              </a:ext>
            </a:extLst>
          </p:cNvPr>
          <p:cNvCxnSpPr>
            <a:cxnSpLocks/>
          </p:cNvCxnSpPr>
          <p:nvPr/>
        </p:nvCxnSpPr>
        <p:spPr>
          <a:xfrm>
            <a:off x="4606171" y="2535735"/>
            <a:ext cx="0" cy="714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F92ABB0-D562-F21D-36C5-7AA7DB4A88D3}"/>
              </a:ext>
            </a:extLst>
          </p:cNvPr>
          <p:cNvCxnSpPr>
            <a:cxnSpLocks/>
          </p:cNvCxnSpPr>
          <p:nvPr/>
        </p:nvCxnSpPr>
        <p:spPr>
          <a:xfrm>
            <a:off x="5052435" y="3541440"/>
            <a:ext cx="0" cy="264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84C8D7-6E88-B822-2228-CAC8A7845527}"/>
              </a:ext>
            </a:extLst>
          </p:cNvPr>
          <p:cNvCxnSpPr>
            <a:cxnSpLocks/>
          </p:cNvCxnSpPr>
          <p:nvPr/>
        </p:nvCxnSpPr>
        <p:spPr>
          <a:xfrm>
            <a:off x="1092085" y="3541440"/>
            <a:ext cx="0" cy="56232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963B5524-B225-C24A-8E22-A69B9BA8FAB5}"/>
              </a:ext>
            </a:extLst>
          </p:cNvPr>
          <p:cNvGraphicFramePr>
            <a:graphicFrameLocks/>
          </p:cNvGraphicFramePr>
          <p:nvPr>
            <p:extLst>
              <p:ext uri="{D42A27DB-BD31-4B8C-83A1-F6EECF244321}">
                <p14:modId xmlns:p14="http://schemas.microsoft.com/office/powerpoint/2010/main" val="3907173039"/>
              </p:ext>
            </p:extLst>
          </p:nvPr>
        </p:nvGraphicFramePr>
        <p:xfrm>
          <a:off x="5584100" y="4205375"/>
          <a:ext cx="5998300" cy="229299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DB91725D-04B8-8A06-0033-86793384D10A}"/>
              </a:ext>
            </a:extLst>
          </p:cNvPr>
          <p:cNvPicPr>
            <a:picLocks noChangeAspect="1"/>
          </p:cNvPicPr>
          <p:nvPr/>
        </p:nvPicPr>
        <p:blipFill>
          <a:blip r:embed="rId3"/>
          <a:stretch>
            <a:fillRect/>
          </a:stretch>
        </p:blipFill>
        <p:spPr>
          <a:xfrm>
            <a:off x="10174844" y="600044"/>
            <a:ext cx="1407555" cy="498443"/>
          </a:xfrm>
          <a:prstGeom prst="rect">
            <a:avLst/>
          </a:prstGeom>
        </p:spPr>
      </p:pic>
      <p:sp>
        <p:nvSpPr>
          <p:cNvPr id="17" name="TextBox 16">
            <a:extLst>
              <a:ext uri="{FF2B5EF4-FFF2-40B4-BE49-F238E27FC236}">
                <a16:creationId xmlns:a16="http://schemas.microsoft.com/office/drawing/2014/main" id="{3FE4422C-C120-D38D-2A97-D6E9DB4663E9}"/>
              </a:ext>
            </a:extLst>
          </p:cNvPr>
          <p:cNvSpPr txBox="1"/>
          <p:nvPr/>
        </p:nvSpPr>
        <p:spPr>
          <a:xfrm>
            <a:off x="10827640" y="3237639"/>
            <a:ext cx="758912" cy="303801"/>
          </a:xfrm>
          <a:prstGeom prst="rect">
            <a:avLst/>
          </a:prstGeom>
          <a:noFill/>
        </p:spPr>
        <p:txBody>
          <a:bodyPr wrap="square">
            <a:spAutoFit/>
          </a:bodyPr>
          <a:lstStyle/>
          <a:p>
            <a:pPr algn="ctr">
              <a:lnSpc>
                <a:spcPct val="120000"/>
              </a:lnSpc>
            </a:pPr>
            <a:r>
              <a:rPr lang="en-US" sz="1200" dirty="0">
                <a:latin typeface="Avenir Book" panose="02000503020000020003" pitchFamily="2" charset="0"/>
              </a:rPr>
              <a:t>2023</a:t>
            </a:r>
          </a:p>
        </p:txBody>
      </p:sp>
      <p:cxnSp>
        <p:nvCxnSpPr>
          <p:cNvPr id="20" name="Straight Connector 19">
            <a:extLst>
              <a:ext uri="{FF2B5EF4-FFF2-40B4-BE49-F238E27FC236}">
                <a16:creationId xmlns:a16="http://schemas.microsoft.com/office/drawing/2014/main" id="{1A3E346C-93BD-BE7C-E96F-64B05164618B}"/>
              </a:ext>
            </a:extLst>
          </p:cNvPr>
          <p:cNvCxnSpPr/>
          <p:nvPr/>
        </p:nvCxnSpPr>
        <p:spPr>
          <a:xfrm flipH="1">
            <a:off x="836260" y="5953539"/>
            <a:ext cx="4803996" cy="0"/>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5" name="Left Bracket 24">
            <a:extLst>
              <a:ext uri="{FF2B5EF4-FFF2-40B4-BE49-F238E27FC236}">
                <a16:creationId xmlns:a16="http://schemas.microsoft.com/office/drawing/2014/main" id="{945817B7-6867-C793-11A6-6FF49FB904BA}"/>
              </a:ext>
            </a:extLst>
          </p:cNvPr>
          <p:cNvSpPr/>
          <p:nvPr/>
        </p:nvSpPr>
        <p:spPr>
          <a:xfrm rot="5400000">
            <a:off x="3198803" y="3481664"/>
            <a:ext cx="78907" cy="480399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B6165525-DD5D-568E-C37F-C9306817ED4F}"/>
              </a:ext>
            </a:extLst>
          </p:cNvPr>
          <p:cNvSpPr txBox="1"/>
          <p:nvPr/>
        </p:nvSpPr>
        <p:spPr>
          <a:xfrm>
            <a:off x="1939528" y="5607798"/>
            <a:ext cx="2282337" cy="211468"/>
          </a:xfrm>
          <a:prstGeom prst="rect">
            <a:avLst/>
          </a:prstGeom>
          <a:noFill/>
        </p:spPr>
        <p:txBody>
          <a:bodyPr wrap="square" lIns="0" tIns="0" rIns="0" bIns="0" rtlCol="0">
            <a:spAutoFit/>
          </a:bodyPr>
          <a:lstStyle/>
          <a:p>
            <a:pPr algn="ctr">
              <a:lnSpc>
                <a:spcPct val="120000"/>
              </a:lnSpc>
            </a:pPr>
            <a:r>
              <a:rPr lang="en-US" sz="1200" dirty="0">
                <a:solidFill>
                  <a:schemeClr val="tx2"/>
                </a:solidFill>
                <a:latin typeface="Avenir Book" panose="02000503020000020003" pitchFamily="2" charset="0"/>
              </a:rPr>
              <a:t>Pre-launch communications</a:t>
            </a:r>
          </a:p>
        </p:txBody>
      </p:sp>
      <p:cxnSp>
        <p:nvCxnSpPr>
          <p:cNvPr id="7" name="Straight Connector 6">
            <a:extLst>
              <a:ext uri="{FF2B5EF4-FFF2-40B4-BE49-F238E27FC236}">
                <a16:creationId xmlns:a16="http://schemas.microsoft.com/office/drawing/2014/main" id="{EE17FFE1-7C18-2D57-FA3E-BEE6134AC114}"/>
              </a:ext>
            </a:extLst>
          </p:cNvPr>
          <p:cNvCxnSpPr>
            <a:cxnSpLocks/>
          </p:cNvCxnSpPr>
          <p:nvPr/>
        </p:nvCxnSpPr>
        <p:spPr>
          <a:xfrm>
            <a:off x="4471257" y="2988015"/>
            <a:ext cx="0" cy="26381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482796-F1A4-BEB2-43B6-D753D1FA1EDC}"/>
              </a:ext>
            </a:extLst>
          </p:cNvPr>
          <p:cNvSpPr txBox="1"/>
          <p:nvPr/>
        </p:nvSpPr>
        <p:spPr>
          <a:xfrm>
            <a:off x="3891104" y="2155822"/>
            <a:ext cx="1239037" cy="360933"/>
          </a:xfrm>
          <a:prstGeom prst="rect">
            <a:avLst/>
          </a:prstGeom>
          <a:noFill/>
          <a:ln w="19050">
            <a:solidFill>
              <a:schemeClr val="accent3"/>
            </a:solidFill>
          </a:ln>
        </p:spPr>
        <p:txBody>
          <a:bodyPr wrap="square" lIns="0" tIns="0" rIns="0" bIns="0" rtlCol="0">
            <a:spAutoFit/>
          </a:bodyPr>
          <a:lstStyle/>
          <a:p>
            <a:pPr algn="ctr">
              <a:lnSpc>
                <a:spcPct val="120000"/>
              </a:lnSpc>
            </a:pPr>
            <a:r>
              <a:rPr lang="en-US" sz="1000" b="1" dirty="0">
                <a:solidFill>
                  <a:schemeClr val="tx2"/>
                </a:solidFill>
                <a:latin typeface="Avenir Book" panose="02000503020000020003" pitchFamily="2" charset="0"/>
              </a:rPr>
              <a:t>BCB released branding guidelines</a:t>
            </a:r>
          </a:p>
        </p:txBody>
      </p:sp>
      <p:sp>
        <p:nvSpPr>
          <p:cNvPr id="5" name="TextBox 4">
            <a:extLst>
              <a:ext uri="{FF2B5EF4-FFF2-40B4-BE49-F238E27FC236}">
                <a16:creationId xmlns:a16="http://schemas.microsoft.com/office/drawing/2014/main" id="{D3A7B456-3D0A-9DC0-4449-985F6D90E8C3}"/>
              </a:ext>
            </a:extLst>
          </p:cNvPr>
          <p:cNvSpPr txBox="1"/>
          <p:nvPr/>
        </p:nvSpPr>
        <p:spPr>
          <a:xfrm>
            <a:off x="531342" y="6179628"/>
            <a:ext cx="6098058" cy="37702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BCB website</a:t>
            </a:r>
          </a:p>
          <a:p>
            <a:r>
              <a:rPr lang="en-US" sz="800" dirty="0">
                <a:solidFill>
                  <a:schemeClr val="tx2"/>
                </a:solidFill>
                <a:latin typeface="Avenir Book" panose="02000503020000020003" pitchFamily="2" charset="0"/>
              </a:rPr>
              <a:t>*Per capita is calculated as </a:t>
            </a:r>
            <a:r>
              <a:rPr lang="en-US" sz="800" dirty="0" err="1">
                <a:solidFill>
                  <a:schemeClr val="tx2"/>
                </a:solidFill>
                <a:latin typeface="Avenir Book" panose="02000503020000020003" pitchFamily="2" charset="0"/>
              </a:rPr>
              <a:t>txn</a:t>
            </a:r>
            <a:r>
              <a:rPr lang="en-US" sz="800" dirty="0">
                <a:solidFill>
                  <a:schemeClr val="tx2"/>
                </a:solidFill>
                <a:latin typeface="Avenir Book" panose="02000503020000020003" pitchFamily="2" charset="0"/>
              </a:rPr>
              <a:t> count divided by adult population (ages 15+)</a:t>
            </a:r>
          </a:p>
        </p:txBody>
      </p:sp>
      <p:sp>
        <p:nvSpPr>
          <p:cNvPr id="18" name="TextBox 17">
            <a:extLst>
              <a:ext uri="{FF2B5EF4-FFF2-40B4-BE49-F238E27FC236}">
                <a16:creationId xmlns:a16="http://schemas.microsoft.com/office/drawing/2014/main" id="{7861B738-D575-E995-CD47-EDF54CF726D8}"/>
              </a:ext>
            </a:extLst>
          </p:cNvPr>
          <p:cNvSpPr txBox="1"/>
          <p:nvPr/>
        </p:nvSpPr>
        <p:spPr>
          <a:xfrm>
            <a:off x="1188733" y="2613089"/>
            <a:ext cx="1587941" cy="360933"/>
          </a:xfrm>
          <a:prstGeom prst="rect">
            <a:avLst/>
          </a:prstGeom>
          <a:noFill/>
          <a:ln>
            <a:solidFill>
              <a:schemeClr val="accent3"/>
            </a:solidFill>
          </a:ln>
        </p:spPr>
        <p:txBody>
          <a:bodyPr wrap="square" lIns="0" tIns="0" rIns="0" bIns="0" rtlCol="0">
            <a:spAutoFit/>
          </a:bodyPr>
          <a:lstStyle/>
          <a:p>
            <a:pPr algn="ctr">
              <a:lnSpc>
                <a:spcPct val="120000"/>
              </a:lnSpc>
            </a:pPr>
            <a:r>
              <a:rPr lang="en-US" sz="1000" dirty="0">
                <a:solidFill>
                  <a:schemeClr val="tx2"/>
                </a:solidFill>
                <a:latin typeface="Avenir Book" panose="02000503020000020003" pitchFamily="2" charset="0"/>
              </a:rPr>
              <a:t>BCB began posting about Pix on social media</a:t>
            </a:r>
          </a:p>
        </p:txBody>
      </p:sp>
      <p:cxnSp>
        <p:nvCxnSpPr>
          <p:cNvPr id="31" name="Straight Connector 30">
            <a:extLst>
              <a:ext uri="{FF2B5EF4-FFF2-40B4-BE49-F238E27FC236}">
                <a16:creationId xmlns:a16="http://schemas.microsoft.com/office/drawing/2014/main" id="{00CB415D-FF46-AA54-A709-4D7B0A3836D0}"/>
              </a:ext>
            </a:extLst>
          </p:cNvPr>
          <p:cNvCxnSpPr>
            <a:cxnSpLocks/>
          </p:cNvCxnSpPr>
          <p:nvPr/>
        </p:nvCxnSpPr>
        <p:spPr>
          <a:xfrm>
            <a:off x="1875133" y="2975981"/>
            <a:ext cx="0" cy="283007"/>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FEBB246-1CC5-805D-2352-B6DDF4ED872C}"/>
              </a:ext>
            </a:extLst>
          </p:cNvPr>
          <p:cNvSpPr txBox="1"/>
          <p:nvPr/>
        </p:nvSpPr>
        <p:spPr>
          <a:xfrm>
            <a:off x="2346612" y="4103768"/>
            <a:ext cx="1544492" cy="360933"/>
          </a:xfrm>
          <a:prstGeom prst="rect">
            <a:avLst/>
          </a:prstGeom>
          <a:noFill/>
          <a:ln>
            <a:solidFill>
              <a:schemeClr val="accent3"/>
            </a:solidFill>
          </a:ln>
        </p:spPr>
        <p:txBody>
          <a:bodyPr wrap="square" lIns="0" tIns="0" rIns="0" bIns="0" rtlCol="0">
            <a:spAutoFit/>
          </a:bodyPr>
          <a:lstStyle/>
          <a:p>
            <a:pPr algn="ctr">
              <a:lnSpc>
                <a:spcPct val="120000"/>
              </a:lnSpc>
            </a:pPr>
            <a:r>
              <a:rPr lang="en-US" sz="1000" dirty="0">
                <a:solidFill>
                  <a:schemeClr val="tx2"/>
                </a:solidFill>
                <a:latin typeface="Avenir Book" panose="02000503020000020003" pitchFamily="2" charset="0"/>
              </a:rPr>
              <a:t>BCB circulated Pix implementation schedule</a:t>
            </a:r>
          </a:p>
        </p:txBody>
      </p:sp>
      <p:cxnSp>
        <p:nvCxnSpPr>
          <p:cNvPr id="12" name="Straight Connector 11">
            <a:extLst>
              <a:ext uri="{FF2B5EF4-FFF2-40B4-BE49-F238E27FC236}">
                <a16:creationId xmlns:a16="http://schemas.microsoft.com/office/drawing/2014/main" id="{040FC742-BB22-1A44-86D4-884AEC11102C}"/>
              </a:ext>
            </a:extLst>
          </p:cNvPr>
          <p:cNvCxnSpPr>
            <a:cxnSpLocks/>
          </p:cNvCxnSpPr>
          <p:nvPr/>
        </p:nvCxnSpPr>
        <p:spPr>
          <a:xfrm>
            <a:off x="2957814" y="3541440"/>
            <a:ext cx="0" cy="562328"/>
          </a:xfrm>
          <a:prstGeom prst="line">
            <a:avLst/>
          </a:prstGeom>
        </p:spPr>
        <p:style>
          <a:lnRef idx="1">
            <a:schemeClr val="accent1"/>
          </a:lnRef>
          <a:fillRef idx="0">
            <a:schemeClr val="accent1"/>
          </a:fillRef>
          <a:effectRef idx="0">
            <a:schemeClr val="accent1"/>
          </a:effectRef>
          <a:fontRef idx="minor">
            <a:schemeClr val="tx1"/>
          </a:fontRef>
        </p:style>
      </p:cxnSp>
      <p:sp>
        <p:nvSpPr>
          <p:cNvPr id="23" name="Slide Number Placeholder 22">
            <a:extLst>
              <a:ext uri="{FF2B5EF4-FFF2-40B4-BE49-F238E27FC236}">
                <a16:creationId xmlns:a16="http://schemas.microsoft.com/office/drawing/2014/main" id="{1781EF62-0F70-8A8B-E951-9C7DA6E30799}"/>
              </a:ext>
            </a:extLst>
          </p:cNvPr>
          <p:cNvSpPr>
            <a:spLocks noGrp="1"/>
          </p:cNvSpPr>
          <p:nvPr>
            <p:ph type="sldNum" sz="quarter" idx="4"/>
          </p:nvPr>
        </p:nvSpPr>
        <p:spPr/>
        <p:txBody>
          <a:bodyPr/>
          <a:lstStyle/>
          <a:p>
            <a:fld id="{097F3099-CFFF-D54D-B818-93F1AB56C116}" type="slidenum">
              <a:rPr lang="en-US" smtClean="0"/>
              <a:pPr/>
              <a:t>7</a:t>
            </a:fld>
            <a:endParaRPr lang="en-US" dirty="0"/>
          </a:p>
        </p:txBody>
      </p:sp>
    </p:spTree>
    <p:extLst>
      <p:ext uri="{BB962C8B-B14F-4D97-AF65-F5344CB8AC3E}">
        <p14:creationId xmlns:p14="http://schemas.microsoft.com/office/powerpoint/2010/main" val="48101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BCB made Pix a recognized, public facing brand, and implemented strict branding requirements to ensure consistent usage by external entities</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sp>
        <p:nvSpPr>
          <p:cNvPr id="2" name="Content Placeholder 4">
            <a:extLst>
              <a:ext uri="{FF2B5EF4-FFF2-40B4-BE49-F238E27FC236}">
                <a16:creationId xmlns:a16="http://schemas.microsoft.com/office/drawing/2014/main" id="{02ED76D0-DD45-4DC9-664C-4E1F7AB01228}"/>
              </a:ext>
            </a:extLst>
          </p:cNvPr>
          <p:cNvSpPr>
            <a:spLocks noGrp="1"/>
          </p:cNvSpPr>
          <p:nvPr>
            <p:ph sz="quarter" idx="10"/>
          </p:nvPr>
        </p:nvSpPr>
        <p:spPr>
          <a:xfrm>
            <a:off x="609601" y="1678795"/>
            <a:ext cx="4779146" cy="4590690"/>
          </a:xfrm>
        </p:spPr>
        <p:txBody>
          <a:bodyPr/>
          <a:lstStyle/>
          <a:p>
            <a:r>
              <a:rPr lang="en-US" sz="1400" dirty="0"/>
              <a:t>BCB created Pix to be a </a:t>
            </a:r>
            <a:r>
              <a:rPr lang="en-US" sz="1400" b="1" dirty="0">
                <a:latin typeface="Avenir Black" panose="02000503020000020003" pitchFamily="2" charset="0"/>
              </a:rPr>
              <a:t>public facing, cohesive brand</a:t>
            </a:r>
            <a:r>
              <a:rPr lang="en-US" sz="1400" b="1" dirty="0"/>
              <a:t>, </a:t>
            </a:r>
            <a:r>
              <a:rPr lang="en-US" sz="1400" dirty="0"/>
              <a:t>which promotes a widespread understanding of a single payment system that people and businesses can use</a:t>
            </a:r>
          </a:p>
          <a:p>
            <a:r>
              <a:rPr lang="en-US" sz="1400" dirty="0"/>
              <a:t>While DFSPs had some flexibility in their Pix offering, they were </a:t>
            </a:r>
            <a:r>
              <a:rPr lang="en-US" sz="1400" b="1" dirty="0">
                <a:latin typeface="Avenir Black" panose="02000503020000020003" pitchFamily="2" charset="0"/>
              </a:rPr>
              <a:t>required to follow branding guidelines </a:t>
            </a:r>
            <a:r>
              <a:rPr lang="en-US" sz="1400" dirty="0"/>
              <a:t>published by BCB in August 2020 (e.g., showing Pix’s logo on the home page of banking apps)</a:t>
            </a:r>
          </a:p>
          <a:p>
            <a:r>
              <a:rPr lang="en-US" sz="1400" dirty="0"/>
              <a:t>BCB took </a:t>
            </a:r>
            <a:r>
              <a:rPr lang="en-US" sz="1400" b="1" dirty="0">
                <a:latin typeface="Avenir Black" panose="02000503020000020003" pitchFamily="2" charset="0"/>
              </a:rPr>
              <a:t>inspiration from global efforts </a:t>
            </a:r>
            <a:r>
              <a:rPr lang="en-US" sz="1400" dirty="0"/>
              <a:t>in creating the Pix brand</a:t>
            </a:r>
          </a:p>
          <a:p>
            <a:pPr lvl="1"/>
            <a:r>
              <a:rPr lang="en-US" dirty="0"/>
              <a:t>Positive inspirations from Sweden’s Swish (e.g., ”Make a Pix” provides catchy language the public can use in everyday communications, similar to Sweden’s ”Swish me some money”)</a:t>
            </a:r>
          </a:p>
          <a:p>
            <a:pPr lvl="1"/>
            <a:r>
              <a:rPr lang="en-US" dirty="0"/>
              <a:t>Negative inspirations from UK FPS (which lacks a single consumer-facing brand and has limited public awareness)</a:t>
            </a:r>
          </a:p>
        </p:txBody>
      </p:sp>
      <p:sp>
        <p:nvSpPr>
          <p:cNvPr id="13" name="TextBox 12">
            <a:extLst>
              <a:ext uri="{FF2B5EF4-FFF2-40B4-BE49-F238E27FC236}">
                <a16:creationId xmlns:a16="http://schemas.microsoft.com/office/drawing/2014/main" id="{055DD761-401C-ED11-B0B3-959A03ED839C}"/>
              </a:ext>
            </a:extLst>
          </p:cNvPr>
          <p:cNvSpPr txBox="1"/>
          <p:nvPr/>
        </p:nvSpPr>
        <p:spPr>
          <a:xfrm>
            <a:off x="6199098" y="1596231"/>
            <a:ext cx="2148396" cy="584775"/>
          </a:xfrm>
          <a:prstGeom prst="rect">
            <a:avLst/>
          </a:prstGeom>
          <a:noFill/>
          <a:ln>
            <a:noFill/>
          </a:ln>
        </p:spPr>
        <p:txBody>
          <a:bodyPr wrap="square">
            <a:spAutoFit/>
          </a:bodyPr>
          <a:lstStyle/>
          <a:p>
            <a:pPr algn="ctr"/>
            <a:r>
              <a:rPr lang="en-US" sz="1600" dirty="0">
                <a:latin typeface="Avenir Book" panose="02000503020000020003" pitchFamily="2" charset="0"/>
              </a:rPr>
              <a:t>Pix on Caixa app home page </a:t>
            </a:r>
          </a:p>
        </p:txBody>
      </p:sp>
      <p:sp>
        <p:nvSpPr>
          <p:cNvPr id="14" name="TextBox 13">
            <a:extLst>
              <a:ext uri="{FF2B5EF4-FFF2-40B4-BE49-F238E27FC236}">
                <a16:creationId xmlns:a16="http://schemas.microsoft.com/office/drawing/2014/main" id="{E7E524D4-1E48-C047-7D09-9B77B1521271}"/>
              </a:ext>
            </a:extLst>
          </p:cNvPr>
          <p:cNvSpPr txBox="1"/>
          <p:nvPr/>
        </p:nvSpPr>
        <p:spPr>
          <a:xfrm>
            <a:off x="9030412" y="1678795"/>
            <a:ext cx="2585793" cy="830997"/>
          </a:xfrm>
          <a:prstGeom prst="rect">
            <a:avLst/>
          </a:prstGeom>
          <a:noFill/>
        </p:spPr>
        <p:txBody>
          <a:bodyPr wrap="square">
            <a:spAutoFit/>
          </a:bodyPr>
          <a:lstStyle/>
          <a:p>
            <a:pPr algn="ctr"/>
            <a:r>
              <a:rPr lang="en-US" sz="1600" dirty="0">
                <a:latin typeface="Avenir Book" panose="02000503020000020003" pitchFamily="2" charset="0"/>
              </a:rPr>
              <a:t>BCB displays Incorrect use of Pix logo in Aug ‘20 branding guidelines</a:t>
            </a:r>
          </a:p>
        </p:txBody>
      </p:sp>
      <p:pic>
        <p:nvPicPr>
          <p:cNvPr id="5" name="Picture 4" descr="Graphical user interface&#10;&#10;Description automatically generated with low confidence">
            <a:extLst>
              <a:ext uri="{FF2B5EF4-FFF2-40B4-BE49-F238E27FC236}">
                <a16:creationId xmlns:a16="http://schemas.microsoft.com/office/drawing/2014/main" id="{AB2C78BB-5CA2-9250-BF58-B0A9C9781840}"/>
              </a:ext>
            </a:extLst>
          </p:cNvPr>
          <p:cNvPicPr>
            <a:picLocks noChangeAspect="1"/>
          </p:cNvPicPr>
          <p:nvPr/>
        </p:nvPicPr>
        <p:blipFill rotWithShape="1">
          <a:blip r:embed="rId2">
            <a:extLst>
              <a:ext uri="{28A0092B-C50C-407E-A947-70E740481C1C}">
                <a14:useLocalDpi xmlns:a14="http://schemas.microsoft.com/office/drawing/2010/main" val="0"/>
              </a:ext>
            </a:extLst>
          </a:blip>
          <a:srcRect l="57028" t="16170"/>
          <a:stretch/>
        </p:blipFill>
        <p:spPr>
          <a:xfrm>
            <a:off x="9030413" y="2585011"/>
            <a:ext cx="2585793" cy="2761378"/>
          </a:xfrm>
          <a:prstGeom prst="rect">
            <a:avLst/>
          </a:prstGeom>
          <a:ln>
            <a:solidFill>
              <a:schemeClr val="tx2"/>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9C60CA3-6E15-692E-3481-90B1962D24A0}"/>
              </a:ext>
            </a:extLst>
          </p:cNvPr>
          <p:cNvSpPr txBox="1"/>
          <p:nvPr/>
        </p:nvSpPr>
        <p:spPr>
          <a:xfrm>
            <a:off x="531342" y="6179628"/>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Sources: BCB interview, Caixa, BCB website</a:t>
            </a:r>
          </a:p>
        </p:txBody>
      </p:sp>
      <p:pic>
        <p:nvPicPr>
          <p:cNvPr id="1030" name="Picture 6" descr="Como cadastrar a chave do PIX na Caixa pelo celular - Olhar Digital">
            <a:extLst>
              <a:ext uri="{FF2B5EF4-FFF2-40B4-BE49-F238E27FC236}">
                <a16:creationId xmlns:a16="http://schemas.microsoft.com/office/drawing/2014/main" id="{2945E546-A0B2-890D-3A75-A57099E687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377550" y="2262082"/>
            <a:ext cx="1869536" cy="403013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A5A55A1F-DB0F-9EFB-1382-F35C4B3D7E5A}"/>
              </a:ext>
            </a:extLst>
          </p:cNvPr>
          <p:cNvSpPr>
            <a:spLocks noGrp="1"/>
          </p:cNvSpPr>
          <p:nvPr>
            <p:ph type="sldNum" sz="quarter" idx="4"/>
          </p:nvPr>
        </p:nvSpPr>
        <p:spPr/>
        <p:txBody>
          <a:bodyPr/>
          <a:lstStyle/>
          <a:p>
            <a:fld id="{097F3099-CFFF-D54D-B818-93F1AB56C116}" type="slidenum">
              <a:rPr lang="en-US" smtClean="0"/>
              <a:pPr/>
              <a:t>8</a:t>
            </a:fld>
            <a:endParaRPr lang="en-US" dirty="0"/>
          </a:p>
        </p:txBody>
      </p:sp>
    </p:spTree>
    <p:extLst>
      <p:ext uri="{BB962C8B-B14F-4D97-AF65-F5344CB8AC3E}">
        <p14:creationId xmlns:p14="http://schemas.microsoft.com/office/powerpoint/2010/main" val="32097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52A8-9C66-4CA4-9AFE-0EF8A8C67F11}"/>
              </a:ext>
            </a:extLst>
          </p:cNvPr>
          <p:cNvSpPr>
            <a:spLocks noGrp="1"/>
          </p:cNvSpPr>
          <p:nvPr>
            <p:ph type="title"/>
          </p:nvPr>
        </p:nvSpPr>
        <p:spPr/>
        <p:txBody>
          <a:bodyPr/>
          <a:lstStyle/>
          <a:p>
            <a:r>
              <a:rPr lang="en-US" dirty="0"/>
              <a:t>Branding: focus on trust</a:t>
            </a:r>
          </a:p>
        </p:txBody>
      </p:sp>
      <p:sp>
        <p:nvSpPr>
          <p:cNvPr id="6" name="Text Placeholder 5">
            <a:extLst>
              <a:ext uri="{FF2B5EF4-FFF2-40B4-BE49-F238E27FC236}">
                <a16:creationId xmlns:a16="http://schemas.microsoft.com/office/drawing/2014/main" id="{282ED4AF-B360-210A-4CA5-119BDC727791}"/>
              </a:ext>
            </a:extLst>
          </p:cNvPr>
          <p:cNvSpPr>
            <a:spLocks noGrp="1"/>
          </p:cNvSpPr>
          <p:nvPr>
            <p:ph type="body" idx="28"/>
          </p:nvPr>
        </p:nvSpPr>
        <p:spPr/>
        <p:txBody>
          <a:bodyPr/>
          <a:lstStyle/>
          <a:p>
            <a:endParaRPr lang="en-US"/>
          </a:p>
        </p:txBody>
      </p:sp>
      <p:pic>
        <p:nvPicPr>
          <p:cNvPr id="5" name="Picture 4">
            <a:extLst>
              <a:ext uri="{FF2B5EF4-FFF2-40B4-BE49-F238E27FC236}">
                <a16:creationId xmlns:a16="http://schemas.microsoft.com/office/drawing/2014/main" id="{D6E6B9BD-6056-980B-C67E-5EE49B280BE2}"/>
              </a:ext>
            </a:extLst>
          </p:cNvPr>
          <p:cNvPicPr>
            <a:picLocks noChangeAspect="1"/>
          </p:cNvPicPr>
          <p:nvPr/>
        </p:nvPicPr>
        <p:blipFill>
          <a:blip r:embed="rId2"/>
          <a:stretch>
            <a:fillRect/>
          </a:stretch>
        </p:blipFill>
        <p:spPr>
          <a:xfrm>
            <a:off x="6905784" y="1353702"/>
            <a:ext cx="4237936" cy="1500739"/>
          </a:xfrm>
          <a:prstGeom prst="rect">
            <a:avLst/>
          </a:prstGeom>
        </p:spPr>
      </p:pic>
      <p:sp>
        <p:nvSpPr>
          <p:cNvPr id="2" name="Content Placeholder 4">
            <a:extLst>
              <a:ext uri="{FF2B5EF4-FFF2-40B4-BE49-F238E27FC236}">
                <a16:creationId xmlns:a16="http://schemas.microsoft.com/office/drawing/2014/main" id="{02ED76D0-DD45-4DC9-664C-4E1F7AB01228}"/>
              </a:ext>
            </a:extLst>
          </p:cNvPr>
          <p:cNvSpPr>
            <a:spLocks noGrp="1"/>
          </p:cNvSpPr>
          <p:nvPr>
            <p:ph sz="quarter" idx="10"/>
          </p:nvPr>
        </p:nvSpPr>
        <p:spPr>
          <a:xfrm>
            <a:off x="609601" y="1596231"/>
            <a:ext cx="5486400" cy="4918869"/>
          </a:xfrm>
        </p:spPr>
        <p:txBody>
          <a:bodyPr/>
          <a:lstStyle/>
          <a:p>
            <a:r>
              <a:rPr lang="en-US" dirty="0"/>
              <a:t>BCB took on a significant, yet uncommon role in leading a thorough marketing campaign as a central bank, but experienced strong reception, in part due to its authority in Brazil</a:t>
            </a:r>
          </a:p>
          <a:p>
            <a:r>
              <a:rPr lang="en-US" dirty="0"/>
              <a:t>BCB acts as a consumer-facing marketer, scheme owner and operator, and highly respected central bank</a:t>
            </a:r>
            <a:endParaRPr lang="en-US" dirty="0">
              <a:highlight>
                <a:srgbClr val="FFFF00"/>
              </a:highlight>
            </a:endParaRPr>
          </a:p>
          <a:p>
            <a:r>
              <a:rPr lang="en-US" dirty="0"/>
              <a:t>To highlight the role of the Central Bank, Pix’s logo includes the phrase </a:t>
            </a:r>
            <a:r>
              <a:rPr lang="en-US" b="1" dirty="0">
                <a:latin typeface="Avenir Black" panose="02000503020000020003" pitchFamily="2" charset="0"/>
              </a:rPr>
              <a:t>“powered by Banco Central” </a:t>
            </a:r>
            <a:r>
              <a:rPr lang="en-US" dirty="0"/>
              <a:t>and advertisements often conclude with this phrase</a:t>
            </a:r>
          </a:p>
          <a:p>
            <a:r>
              <a:rPr lang="en-US" dirty="0"/>
              <a:t>The “powered by Banco Central” slogan expresses that Pix is not a product created and offered by a few banks, but something that was developed by a central and trusted authority in Brazil</a:t>
            </a:r>
          </a:p>
          <a:p>
            <a:pPr marL="0" indent="0">
              <a:buNone/>
            </a:pPr>
            <a:endParaRPr lang="en-US" strike="sngStrike" dirty="0"/>
          </a:p>
        </p:txBody>
      </p:sp>
      <p:pic>
        <p:nvPicPr>
          <p:cNvPr id="2050" name="Picture 2" descr="Brazil raised the benchmark interest rate to 9,25% to try and contain  inflation — MercoPress">
            <a:extLst>
              <a:ext uri="{FF2B5EF4-FFF2-40B4-BE49-F238E27FC236}">
                <a16:creationId xmlns:a16="http://schemas.microsoft.com/office/drawing/2014/main" id="{21BB1835-8604-2A79-AEA0-5E326B91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784" y="3429000"/>
            <a:ext cx="4371813" cy="2615459"/>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Left Arrow 2">
            <a:extLst>
              <a:ext uri="{FF2B5EF4-FFF2-40B4-BE49-F238E27FC236}">
                <a16:creationId xmlns:a16="http://schemas.microsoft.com/office/drawing/2014/main" id="{D5FFE143-0EF7-BB0A-A30A-FFCBEA4CDD0C}"/>
              </a:ext>
            </a:extLst>
          </p:cNvPr>
          <p:cNvSpPr/>
          <p:nvPr/>
        </p:nvSpPr>
        <p:spPr>
          <a:xfrm>
            <a:off x="11233206" y="2645546"/>
            <a:ext cx="254499" cy="124288"/>
          </a:xfrm>
          <a:prstGeom prst="leftArrow">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Bef>
                <a:spcPts val="600"/>
              </a:spcBef>
              <a:spcAft>
                <a:spcPts val="600"/>
              </a:spcAft>
            </a:pPr>
            <a:endParaRPr lang="en-US" sz="1400" dirty="0" err="1">
              <a:solidFill>
                <a:schemeClr val="tx2"/>
              </a:solidFill>
              <a:latin typeface="Avenir Book" panose="02000503020000020003" pitchFamily="2" charset="0"/>
            </a:endParaRPr>
          </a:p>
        </p:txBody>
      </p:sp>
      <p:sp>
        <p:nvSpPr>
          <p:cNvPr id="7" name="TextBox 6">
            <a:extLst>
              <a:ext uri="{FF2B5EF4-FFF2-40B4-BE49-F238E27FC236}">
                <a16:creationId xmlns:a16="http://schemas.microsoft.com/office/drawing/2014/main" id="{5F836926-5223-0F31-C6FA-EB93E60663F6}"/>
              </a:ext>
            </a:extLst>
          </p:cNvPr>
          <p:cNvSpPr txBox="1"/>
          <p:nvPr/>
        </p:nvSpPr>
        <p:spPr>
          <a:xfrm>
            <a:off x="531342" y="6179628"/>
            <a:ext cx="6098058" cy="253916"/>
          </a:xfrm>
          <a:prstGeom prst="rect">
            <a:avLst/>
          </a:prstGeom>
          <a:noFill/>
        </p:spPr>
        <p:txBody>
          <a:bodyPr wrap="square">
            <a:spAutoFit/>
          </a:bodyPr>
          <a:lstStyle/>
          <a:p>
            <a:r>
              <a:rPr lang="en-US" sz="1050" dirty="0">
                <a:solidFill>
                  <a:schemeClr val="tx2"/>
                </a:solidFill>
                <a:latin typeface="Avenir Book" panose="02000503020000020003" pitchFamily="2" charset="0"/>
              </a:rPr>
              <a:t>Source: BCB interview</a:t>
            </a:r>
          </a:p>
        </p:txBody>
      </p:sp>
      <p:sp>
        <p:nvSpPr>
          <p:cNvPr id="9" name="TextBox 8">
            <a:extLst>
              <a:ext uri="{FF2B5EF4-FFF2-40B4-BE49-F238E27FC236}">
                <a16:creationId xmlns:a16="http://schemas.microsoft.com/office/drawing/2014/main" id="{807D114D-BB19-CE87-B1F5-E48935B1296F}"/>
              </a:ext>
            </a:extLst>
          </p:cNvPr>
          <p:cNvSpPr txBox="1"/>
          <p:nvPr/>
        </p:nvSpPr>
        <p:spPr>
          <a:xfrm>
            <a:off x="6905784" y="6128012"/>
            <a:ext cx="4371813" cy="253916"/>
          </a:xfrm>
          <a:prstGeom prst="rect">
            <a:avLst/>
          </a:prstGeom>
          <a:noFill/>
        </p:spPr>
        <p:txBody>
          <a:bodyPr wrap="square">
            <a:spAutoFit/>
          </a:bodyPr>
          <a:lstStyle/>
          <a:p>
            <a:pPr algn="ctr"/>
            <a:r>
              <a:rPr lang="en-US" sz="1050" dirty="0">
                <a:solidFill>
                  <a:schemeClr val="tx2"/>
                </a:solidFill>
                <a:latin typeface="Avenir Book" panose="02000503020000020003" pitchFamily="2" charset="0"/>
              </a:rPr>
              <a:t>Source: </a:t>
            </a:r>
            <a:r>
              <a:rPr lang="en-US" sz="1050" dirty="0" err="1">
                <a:solidFill>
                  <a:schemeClr val="tx2"/>
                </a:solidFill>
                <a:latin typeface="Avenir Book" panose="02000503020000020003" pitchFamily="2" charset="0"/>
              </a:rPr>
              <a:t>Pressenza</a:t>
            </a:r>
            <a:endParaRPr lang="en-US" sz="1050" dirty="0"/>
          </a:p>
        </p:txBody>
      </p:sp>
      <p:sp>
        <p:nvSpPr>
          <p:cNvPr id="10" name="Slide Number Placeholder 9">
            <a:extLst>
              <a:ext uri="{FF2B5EF4-FFF2-40B4-BE49-F238E27FC236}">
                <a16:creationId xmlns:a16="http://schemas.microsoft.com/office/drawing/2014/main" id="{91F1ED73-6DA8-A08A-BFF0-1126A42B2DE6}"/>
              </a:ext>
            </a:extLst>
          </p:cNvPr>
          <p:cNvSpPr>
            <a:spLocks noGrp="1"/>
          </p:cNvSpPr>
          <p:nvPr>
            <p:ph type="sldNum" sz="quarter" idx="4"/>
          </p:nvPr>
        </p:nvSpPr>
        <p:spPr/>
        <p:txBody>
          <a:bodyPr/>
          <a:lstStyle/>
          <a:p>
            <a:fld id="{097F3099-CFFF-D54D-B818-93F1AB56C116}" type="slidenum">
              <a:rPr lang="en-US" smtClean="0"/>
              <a:pPr/>
              <a:t>9</a:t>
            </a:fld>
            <a:endParaRPr lang="en-US" dirty="0"/>
          </a:p>
        </p:txBody>
      </p:sp>
    </p:spTree>
    <p:extLst>
      <p:ext uri="{BB962C8B-B14F-4D97-AF65-F5344CB8AC3E}">
        <p14:creationId xmlns:p14="http://schemas.microsoft.com/office/powerpoint/2010/main" val="3458092150"/>
      </p:ext>
    </p:extLst>
  </p:cSld>
  <p:clrMapOvr>
    <a:masterClrMapping/>
  </p:clrMapOvr>
</p:sld>
</file>

<file path=ppt/theme/theme1.xml><?xml version="1.0" encoding="utf-8"?>
<a:theme xmlns:a="http://schemas.openxmlformats.org/drawingml/2006/main" name="Sophisticated Business">
  <a:themeElements>
    <a:clrScheme name="Glenbrook">
      <a:dk1>
        <a:srgbClr val="000000"/>
      </a:dk1>
      <a:lt1>
        <a:srgbClr val="FFFFFF"/>
      </a:lt1>
      <a:dk2>
        <a:srgbClr val="525759"/>
      </a:dk2>
      <a:lt2>
        <a:srgbClr val="FAFAF0"/>
      </a:lt2>
      <a:accent1>
        <a:srgbClr val="C1131E"/>
      </a:accent1>
      <a:accent2>
        <a:srgbClr val="072B61"/>
      </a:accent2>
      <a:accent3>
        <a:srgbClr val="999996"/>
      </a:accent3>
      <a:accent4>
        <a:srgbClr val="FF7F00"/>
      </a:accent4>
      <a:accent5>
        <a:srgbClr val="01655B"/>
      </a:accent5>
      <a:accent6>
        <a:srgbClr val="0A57A4"/>
      </a:accent6>
      <a:hlink>
        <a:srgbClr val="C1131E"/>
      </a:hlink>
      <a:folHlink>
        <a:srgbClr val="525759"/>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40000"/>
            <a:lumOff val="60000"/>
          </a:schemeClr>
        </a:solidFill>
        <a:ln w="12700" cmpd="sng">
          <a:solidFill>
            <a:schemeClr val="accent3"/>
          </a:solidFill>
        </a:ln>
      </a:spPr>
      <a:bodyPr wrap="square" lIns="91440" tIns="91440" rIns="91440" bIns="91440" rtlCol="0" anchor="ctr">
        <a:noAutofit/>
      </a:bodyPr>
      <a:lstStyle>
        <a:defPPr algn="ctr">
          <a:spcBef>
            <a:spcPts val="600"/>
          </a:spcBef>
          <a:spcAft>
            <a:spcPts val="600"/>
          </a:spcAft>
          <a:defRPr sz="1400" dirty="0" err="1" smtClean="0">
            <a:solidFill>
              <a:schemeClr val="tx2"/>
            </a:solidFill>
            <a:latin typeface="Avenir Book" panose="02000503020000020003"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20000"/>
          </a:lnSpc>
          <a:defRPr dirty="0">
            <a:solidFill>
              <a:schemeClr val="tx2"/>
            </a:solidFill>
          </a:defRPr>
        </a:defPPr>
      </a:lstStyle>
    </a:txDef>
  </a:objectDefaults>
  <a:extraClrSchemeLst/>
  <a:extLst>
    <a:ext uri="{05A4C25C-085E-4340-85A3-A5531E510DB2}">
      <thm15:themeFamily xmlns:thm15="http://schemas.microsoft.com/office/thememl/2012/main" name="Fraud regulations review, v2 JW_WE" id="{6BBFB557-38E9-FA47-A080-19C0D3D27FE7}" vid="{8A3DDF90-F4CE-1D48-907C-73D205BE5253}"/>
    </a:ext>
  </a:extLst>
</a:theme>
</file>

<file path=ppt/theme/theme2.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D321EB67C22E438360ADA3089EAF63" ma:contentTypeVersion="16" ma:contentTypeDescription="Create a new document." ma:contentTypeScope="" ma:versionID="57dbed7738dfb6c8c40dd2a0ffd06af0">
  <xsd:schema xmlns:xsd="http://www.w3.org/2001/XMLSchema" xmlns:xs="http://www.w3.org/2001/XMLSchema" xmlns:p="http://schemas.microsoft.com/office/2006/metadata/properties" xmlns:ns2="d4e34bb9-44fc-4c5c-9381-0d945942ec9d" xmlns:ns3="b56933ad-6dd2-4ed4-a723-955a7addd4c1" xmlns:ns4="02e959f2-c4b1-4c82-8ad2-fbdae0af7fef" targetNamespace="http://schemas.microsoft.com/office/2006/metadata/properties" ma:root="true" ma:fieldsID="aaa8a0a4bc56637bae4b63abd3b296f4" ns2:_="" ns3:_="" ns4:_="">
    <xsd:import namespace="d4e34bb9-44fc-4c5c-9381-0d945942ec9d"/>
    <xsd:import namespace="b56933ad-6dd2-4ed4-a723-955a7addd4c1"/>
    <xsd:import namespace="02e959f2-c4b1-4c82-8ad2-fbdae0af7f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e34bb9-44fc-4c5c-9381-0d945942e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97590d4-f9cd-4952-aa38-5a1111e36f0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6933ad-6dd2-4ed4-a723-955a7addd4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e959f2-c4b1-4c82-8ad2-fbdae0af7fe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e1aabe1-cf61-4fb5-80f1-9801d426b91f}" ma:internalName="TaxCatchAll" ma:showField="CatchAllData" ma:web="b56933ad-6dd2-4ed4-a723-955a7addd4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2e959f2-c4b1-4c82-8ad2-fbdae0af7fef" xsi:nil="true"/>
    <lcf76f155ced4ddcb4097134ff3c332f xmlns="d4e34bb9-44fc-4c5c-9381-0d945942ec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A20625-510C-4BA1-98B9-B10922A4EE73}"/>
</file>

<file path=customXml/itemProps2.xml><?xml version="1.0" encoding="utf-8"?>
<ds:datastoreItem xmlns:ds="http://schemas.openxmlformats.org/officeDocument/2006/customXml" ds:itemID="{A5B6B30C-0076-42D5-BAC2-F7AD09E167A3}"/>
</file>

<file path=customXml/itemProps3.xml><?xml version="1.0" encoding="utf-8"?>
<ds:datastoreItem xmlns:ds="http://schemas.openxmlformats.org/officeDocument/2006/customXml" ds:itemID="{42B27060-519B-4B29-871A-25D174CDDCD3}"/>
</file>

<file path=docProps/app.xml><?xml version="1.0" encoding="utf-8"?>
<Properties xmlns="http://schemas.openxmlformats.org/officeDocument/2006/extended-properties" xmlns:vt="http://schemas.openxmlformats.org/officeDocument/2006/docPropsVTypes">
  <Template>Sophisticated Business</Template>
  <TotalTime>14790</TotalTime>
  <Words>4369</Words>
  <Application>Microsoft Macintosh PowerPoint</Application>
  <PresentationFormat>Widescreen</PresentationFormat>
  <Paragraphs>306</Paragraphs>
  <Slides>28</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Avenir</vt:lpstr>
      <vt:lpstr>Avenir Black</vt:lpstr>
      <vt:lpstr>Avenir Book</vt:lpstr>
      <vt:lpstr>Avenir Heavy</vt:lpstr>
      <vt:lpstr>Avenir Medium</vt:lpstr>
      <vt:lpstr>Avenir Next</vt:lpstr>
      <vt:lpstr>Avenir Next Regular</vt:lpstr>
      <vt:lpstr>Lucida Grande</vt:lpstr>
      <vt:lpstr>Montserrat</vt:lpstr>
      <vt:lpstr>Muli</vt:lpstr>
      <vt:lpstr>System Font Regular</vt:lpstr>
      <vt:lpstr>Wingdings</vt:lpstr>
      <vt:lpstr>Sophisticated Business</vt:lpstr>
      <vt:lpstr>Communications Strategies for Launching Inclusive IPS: Findings from Pix and UPI Experiences</vt:lpstr>
      <vt:lpstr>Introduction</vt:lpstr>
      <vt:lpstr>Key insights of communications strategies</vt:lpstr>
      <vt:lpstr>Key insights of communications content</vt:lpstr>
      <vt:lpstr>PowerPoint Presentation</vt:lpstr>
      <vt:lpstr>Pix: a rapidly growing instant payment system</vt:lpstr>
      <vt:lpstr>BCB implemented a comprehensive communications strategy involving pre- to post-launch communications</vt:lpstr>
      <vt:lpstr>BCB made Pix a recognized, public facing brand, and implemented strict branding requirements to ensure consistent usage by external entities</vt:lpstr>
      <vt:lpstr>Branding: focus on trust</vt:lpstr>
      <vt:lpstr>Pre-launch communications: BCB preps the public and the payments ecosystem with press releases</vt:lpstr>
      <vt:lpstr>Many DFSPs were required to offer Pix, and communicated the service to their customers, further increasing awareness of the service</vt:lpstr>
      <vt:lpstr>BCB’s campaign led to communications from multiple angles</vt:lpstr>
      <vt:lpstr>Engagement with business associations – Spotlight on Sebrae</vt:lpstr>
      <vt:lpstr>BCB conducted outreach to acquirers to enable merchant acceptance</vt:lpstr>
      <vt:lpstr>BCB’s YouTube approach included commercials and informational videos</vt:lpstr>
      <vt:lpstr>BCB’s social media accounts such as Twitter and Instagram have a significant following and have consistently marketed Pix from pre-launch to today</vt:lpstr>
      <vt:lpstr>PowerPoint Presentation</vt:lpstr>
      <vt:lpstr>Background: Promoting a ‘Cashless India’</vt:lpstr>
      <vt:lpstr>Timeline – India and UPI</vt:lpstr>
      <vt:lpstr>UPI Launch: the government encourages usage of UPI</vt:lpstr>
      <vt:lpstr>With a delayed timeline, DFSPs implement strategies to compete for customer accounts by providing ‘how to’ videos, promoting key benefits, and offering incentives to encourage use of UPI</vt:lpstr>
      <vt:lpstr>NPCI introduced detailed branding guidelines for UPI in 2017 to provide a cohesive brand to the public</vt:lpstr>
      <vt:lpstr>NPCI developed a campaign – 4 years after UPI initially launched – to increase awareness and educate the public</vt:lpstr>
      <vt:lpstr>PowerPoint Presentation</vt:lpstr>
      <vt:lpstr>Additional UPI Chalega Campaign Content</vt:lpstr>
      <vt:lpstr>Additional UPI Branding Guidelines</vt:lpstr>
      <vt:lpstr>Additional UPI Branding Guidelines</vt:lpstr>
      <vt:lpstr>Appendix – Communications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Limits, Complaints, and Fraud Incidence</dc:title>
  <dc:creator>William Eisler</dc:creator>
  <cp:lastModifiedBy>Elizabeth McQuerry</cp:lastModifiedBy>
  <cp:revision>621</cp:revision>
  <cp:lastPrinted>2015-01-16T00:33:52Z</cp:lastPrinted>
  <dcterms:created xsi:type="dcterms:W3CDTF">2023-02-16T18:46:13Z</dcterms:created>
  <dcterms:modified xsi:type="dcterms:W3CDTF">2025-04-25T14:01:14Z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0x0101002CD321EB67C22E438360ADA3089EAF63</vt:lpwstr>
  </property>
</Properties>
</file>