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816" r:id="rId2"/>
    <p:sldId id="803" r:id="rId3"/>
    <p:sldId id="804" r:id="rId4"/>
    <p:sldId id="805" r:id="rId5"/>
    <p:sldId id="806" r:id="rId6"/>
    <p:sldId id="807" r:id="rId7"/>
    <p:sldId id="808" r:id="rId8"/>
    <p:sldId id="809" r:id="rId9"/>
    <p:sldId id="810" r:id="rId10"/>
    <p:sldId id="811" r:id="rId11"/>
    <p:sldId id="812" r:id="rId12"/>
    <p:sldId id="813" r:id="rId13"/>
    <p:sldId id="814" r:id="rId14"/>
    <p:sldId id="815" r:id="rId15"/>
    <p:sldId id="817" r:id="rId16"/>
    <p:sldId id="81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42D"/>
    <a:srgbClr val="4DAF46"/>
    <a:srgbClr val="CE6B29"/>
    <a:srgbClr val="BAAA58"/>
    <a:srgbClr val="F7F5EB"/>
    <a:srgbClr val="E8941A"/>
    <a:srgbClr val="AC2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5"/>
    <p:restoredTop sz="93631"/>
  </p:normalViewPr>
  <p:slideViewPr>
    <p:cSldViewPr snapToGrid="0" snapToObjects="1">
      <p:cViewPr>
        <p:scale>
          <a:sx n="100" d="100"/>
          <a:sy n="100" d="100"/>
        </p:scale>
        <p:origin x="1416" y="192"/>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41A0D-EE0B-4596-B290-0EE0E851C11E}" type="datetimeFigureOut">
              <a:rPr lang="en-US" smtClean="0"/>
              <a:t>6/6/19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7FEF6-6A3E-453B-BB71-7327FB6CA466}" type="slidenum">
              <a:rPr lang="en-US" smtClean="0"/>
              <a:t>‹#›</a:t>
            </a:fld>
            <a:endParaRPr lang="en-US" dirty="0"/>
          </a:p>
        </p:txBody>
      </p:sp>
    </p:spTree>
    <p:extLst>
      <p:ext uri="{BB962C8B-B14F-4D97-AF65-F5344CB8AC3E}">
        <p14:creationId xmlns:p14="http://schemas.microsoft.com/office/powerpoint/2010/main" val="187621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7FEF6-6A3E-453B-BB71-7327FB6CA466}" type="slidenum">
              <a:rPr lang="en-US" smtClean="0"/>
              <a:t>1</a:t>
            </a:fld>
            <a:endParaRPr lang="en-US"/>
          </a:p>
        </p:txBody>
      </p:sp>
    </p:spTree>
    <p:extLst>
      <p:ext uri="{BB962C8B-B14F-4D97-AF65-F5344CB8AC3E}">
        <p14:creationId xmlns:p14="http://schemas.microsoft.com/office/powerpoint/2010/main" val="46357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FEF6-6A3E-453B-BB71-7327FB6CA4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74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FEF6-6A3E-453B-BB71-7327FB6CA4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483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Association or distributed model lend towards participant inclusion in governance and rules</a:t>
            </a:r>
          </a:p>
          <a:p>
            <a:pPr marL="285750" indent="-285750">
              <a:buFontTx/>
              <a:buChar char="-"/>
            </a:pPr>
            <a:r>
              <a:rPr lang="en-US" dirty="0"/>
              <a:t>Association works well for narrow scope, innovation can be difficult esp if members find these to touch competitive space</a:t>
            </a:r>
          </a:p>
          <a:p>
            <a:pPr marL="285750" indent="-285750">
              <a:buFontTx/>
              <a:buChar char="-"/>
            </a:pPr>
            <a:r>
              <a:rPr lang="en-US" dirty="0"/>
              <a:t>Central Bank lends to ensure alignment with country or region-wide financial inclusion efforts (SPEI- result of historical legal construct to be CB led)</a:t>
            </a:r>
          </a:p>
          <a:p>
            <a:pPr marL="285750" indent="-285750">
              <a:buFontTx/>
              <a:buChar char="-"/>
            </a:pPr>
            <a:r>
              <a:rPr lang="en-US" dirty="0"/>
              <a:t>Commercial lends to agility (interac transformation to corp- 4) set up as a corp is perceived to allow for agility (no hoops) compared with Association); allows for market expansion/ reach</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FEF6-6A3E-453B-BB71-7327FB6CA4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95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FOR INTERNAL DISCUSSION</a:t>
            </a:r>
          </a:p>
          <a:p>
            <a:r>
              <a:rPr lang="en-US" dirty="0">
                <a:cs typeface="Calibri" panose="020F0502020204030204" pitchFamily="34" charset="0"/>
              </a:rPr>
              <a:t>Recognizing that all three governance models are capable of supporting an L1P initiative, but the Association model is most likely to support the three existing governance principles, it may be worth considering adjustments to the language supporting the ’ownership’ and ‘scheme rules’ principles:</a:t>
            </a:r>
          </a:p>
          <a:p>
            <a:endParaRPr lang="en-US" dirty="0">
              <a:cs typeface="Calibri" panose="020F0502020204030204" pitchFamily="34" charset="0"/>
            </a:endParaRPr>
          </a:p>
          <a:p>
            <a:pPr marL="285750" indent="-285750" fontAlgn="ctr">
              <a:buFontTx/>
              <a:buChar char="-"/>
            </a:pPr>
            <a:r>
              <a:rPr lang="en-US" dirty="0">
                <a:cs typeface="Calibri" panose="020F0502020204030204" pitchFamily="34" charset="0"/>
              </a:rPr>
              <a:t>Ownership: </a:t>
            </a:r>
            <a:r>
              <a:rPr lang="en-US" dirty="0">
                <a:solidFill>
                  <a:srgbClr val="00B050"/>
                </a:solidFill>
                <a:cs typeface="Calibri" panose="020F0502020204030204" pitchFamily="34" charset="0"/>
              </a:rPr>
              <a:t>All direct participants of the scheme </a:t>
            </a:r>
            <a:r>
              <a:rPr lang="en-US" strike="sngStrike" dirty="0">
                <a:cs typeface="Calibri" panose="020F0502020204030204" pitchFamily="34" charset="0"/>
              </a:rPr>
              <a:t>(banks and non-banks) have</a:t>
            </a:r>
            <a:r>
              <a:rPr lang="en-US" dirty="0">
                <a:cs typeface="Calibri" panose="020F0502020204030204" pitchFamily="34" charset="0"/>
              </a:rPr>
              <a:t> </a:t>
            </a:r>
            <a:r>
              <a:rPr lang="en-US" strike="sngStrike" dirty="0">
                <a:cs typeface="Calibri" panose="020F0502020204030204" pitchFamily="34" charset="0"/>
              </a:rPr>
              <a:t>the opportunity to buy-in to the</a:t>
            </a:r>
            <a:r>
              <a:rPr lang="en-US" dirty="0">
                <a:cs typeface="Calibri" panose="020F0502020204030204" pitchFamily="34" charset="0"/>
              </a:rPr>
              <a:t> </a:t>
            </a:r>
            <a:r>
              <a:rPr lang="en-US" strike="sngStrike" dirty="0">
                <a:cs typeface="Calibri" panose="020F0502020204030204" pitchFamily="34" charset="0"/>
              </a:rPr>
              <a:t>ownership construct of the scheme </a:t>
            </a:r>
            <a:r>
              <a:rPr lang="en-US" dirty="0">
                <a:solidFill>
                  <a:srgbClr val="00B050"/>
                </a:solidFill>
                <a:cs typeface="Calibri" panose="020F0502020204030204" pitchFamily="34" charset="0"/>
              </a:rPr>
              <a:t>are</a:t>
            </a:r>
            <a:r>
              <a:rPr lang="en-US" dirty="0">
                <a:cs typeface="Calibri" panose="020F0502020204030204" pitchFamily="34" charset="0"/>
              </a:rPr>
              <a:t> </a:t>
            </a:r>
            <a:r>
              <a:rPr lang="en-US" dirty="0">
                <a:solidFill>
                  <a:srgbClr val="00B050"/>
                </a:solidFill>
                <a:cs typeface="Calibri" panose="020F0502020204030204" pitchFamily="34" charset="0"/>
              </a:rPr>
              <a:t>provided equal ownership opportunities to the construct operating the scheme, with corresponding equal rights</a:t>
            </a:r>
          </a:p>
          <a:p>
            <a:pPr marL="285750" indent="-285750" fontAlgn="ctr">
              <a:buFontTx/>
              <a:buChar char="-"/>
            </a:pPr>
            <a:r>
              <a:rPr lang="en-US" dirty="0">
                <a:cs typeface="Calibri" panose="020F0502020204030204" pitchFamily="34" charset="0"/>
              </a:rPr>
              <a:t>Scheme Rules: </a:t>
            </a:r>
            <a:r>
              <a:rPr lang="en-US" dirty="0">
                <a:solidFill>
                  <a:srgbClr val="00B050"/>
                </a:solidFill>
                <a:cs typeface="Calibri" panose="020F0502020204030204" pitchFamily="34" charset="0"/>
              </a:rPr>
              <a:t>Direct and indirect participants, as well as end users </a:t>
            </a:r>
            <a:r>
              <a:rPr lang="en-US" strike="sngStrike" dirty="0">
                <a:cs typeface="Calibri" panose="020F0502020204030204" pitchFamily="34" charset="0"/>
              </a:rPr>
              <a:t>Participants</a:t>
            </a:r>
            <a:r>
              <a:rPr lang="en-US" dirty="0">
                <a:cs typeface="Calibri" panose="020F0502020204030204" pitchFamily="34" charset="0"/>
              </a:rPr>
              <a:t> </a:t>
            </a:r>
            <a:r>
              <a:rPr lang="en-US" strike="sngStrike" dirty="0">
                <a:cs typeface="Calibri" panose="020F0502020204030204" pitchFamily="34" charset="0"/>
              </a:rPr>
              <a:t>have</a:t>
            </a:r>
            <a:r>
              <a:rPr lang="en-US" dirty="0">
                <a:cs typeface="Calibri" panose="020F0502020204030204" pitchFamily="34" charset="0"/>
              </a:rPr>
              <a:t> </a:t>
            </a:r>
            <a:r>
              <a:rPr lang="en-US" strike="sngStrike" dirty="0">
                <a:cs typeface="Calibri" panose="020F0502020204030204" pitchFamily="34" charset="0"/>
              </a:rPr>
              <a:t>the opportunity to participate in the determination of the operating rules of the scheme</a:t>
            </a:r>
            <a:r>
              <a:rPr lang="en-US" dirty="0">
                <a:cs typeface="Calibri" panose="020F0502020204030204" pitchFamily="34" charset="0"/>
              </a:rPr>
              <a:t> </a:t>
            </a:r>
            <a:r>
              <a:rPr lang="en-US" dirty="0">
                <a:solidFill>
                  <a:srgbClr val="00B050"/>
                </a:solidFill>
                <a:cs typeface="Calibri" panose="020F0502020204030204" pitchFamily="34" charset="0"/>
              </a:rPr>
              <a:t>are provided formal and informal mechanisms to provide input on the direction of the scheme, including the scheme rules</a:t>
            </a:r>
            <a:endParaRPr lang="en-US" strike="sngStrike" dirty="0">
              <a:solidFill>
                <a:srgbClr val="00B050"/>
              </a:solidFill>
              <a:cs typeface="Calibri" panose="020F0502020204030204" pitchFamily="34" charset="0"/>
            </a:endParaRPr>
          </a:p>
          <a:p>
            <a:pPr marL="285750" indent="-285750" fontAlgn="ctr">
              <a:buFontTx/>
              <a:buChar char="-"/>
            </a:pPr>
            <a:r>
              <a:rPr lang="en-US" dirty="0">
                <a:cs typeface="Calibri" panose="020F0502020204030204" pitchFamily="34" charset="0"/>
              </a:rPr>
              <a:t>Structure/ Financing: The scheme operates as a not-for-loss</a:t>
            </a:r>
          </a:p>
          <a:p>
            <a:endParaRPr lang="en-US" dirty="0">
              <a:cs typeface="Calibri" panose="020F0502020204030204" pitchFamily="34" charset="0"/>
            </a:endParaRPr>
          </a:p>
          <a:p>
            <a:r>
              <a:rPr lang="en-US" dirty="0">
                <a:cs typeface="Calibri" panose="020F0502020204030204" pitchFamily="34" charset="0"/>
              </a:rPr>
              <a:t>If there is internal agreement within the L1P team, then the remaining slides will require some alterations to reflect the adjustments.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FEF6-6A3E-453B-BB71-7327FB6CA4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0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 – might be good to add “…as a not-for-loss scheme </a:t>
            </a:r>
            <a:r>
              <a:rPr lang="en-US" sz="1200" b="0" i="1" kern="1200" dirty="0">
                <a:solidFill>
                  <a:schemeClr val="tx1"/>
                </a:solidFill>
                <a:effectLst/>
                <a:latin typeface="+mn-lt"/>
                <a:ea typeface="+mn-ea"/>
                <a:cs typeface="+mn-cs"/>
              </a:rPr>
              <a:t>and the business model and financial reporting will be clear and transparent</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FEF6-6A3E-453B-BB71-7327FB6CA4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807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Picture 16"/>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57200" y="0"/>
            <a:ext cx="1797698" cy="179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14905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88" userDrawn="1">
          <p15:clr>
            <a:srgbClr val="FBAE40"/>
          </p15:clr>
        </p15:guide>
        <p15:guide id="4" pos="5472" userDrawn="1">
          <p15:clr>
            <a:srgbClr val="FBAE40"/>
          </p15:clr>
        </p15:guide>
        <p15:guide id="5" orient="horz" pos="30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04801" y="285750"/>
            <a:ext cx="8379684" cy="307777"/>
          </a:xfrm>
        </p:spPr>
        <p:txBody>
          <a:bodyPr/>
          <a:lstStyle>
            <a:lvl1pPr>
              <a:defRPr>
                <a:solidFill>
                  <a:srgbClr val="CE6B29"/>
                </a:solidFill>
              </a:defRPr>
            </a:lvl1pPr>
          </a:lstStyle>
          <a:p>
            <a:r>
              <a:rPr lang="en-US" dirty="0"/>
              <a:t>Click To Edit Master Title Style</a:t>
            </a:r>
          </a:p>
        </p:txBody>
      </p:sp>
      <p:sp>
        <p:nvSpPr>
          <p:cNvPr id="11" name="Slide Number Placeholder 5"/>
          <p:cNvSpPr>
            <a:spLocks noGrp="1"/>
          </p:cNvSpPr>
          <p:nvPr>
            <p:ph type="sldNum" sz="quarter" idx="4"/>
          </p:nvPr>
        </p:nvSpPr>
        <p:spPr>
          <a:xfrm>
            <a:off x="8528239" y="4803888"/>
            <a:ext cx="312491" cy="107722"/>
          </a:xfrm>
          <a:prstGeom prst="rect">
            <a:avLst/>
          </a:prstGeom>
        </p:spPr>
        <p:txBody>
          <a:bodyPr vert="horz" wrap="square" lIns="0" tIns="0" rIns="0" bIns="0" rtlCol="0" anchor="ctr">
            <a:spAutoFit/>
          </a:bodyPr>
          <a:lstStyle>
            <a:lvl1pPr algn="r">
              <a:defRPr sz="70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D91A16E7-7A4B-8846-8827-0EA931B1AFDA}" type="slidenum">
              <a:rPr lang="en-US" smtClean="0"/>
              <a:pPr/>
              <a:t>‹#›</a:t>
            </a:fld>
            <a:endParaRPr lang="en-US" dirty="0"/>
          </a:p>
        </p:txBody>
      </p:sp>
      <p:sp>
        <p:nvSpPr>
          <p:cNvPr id="8" name="Footer Placeholder 6">
            <a:extLst>
              <a:ext uri="{FF2B5EF4-FFF2-40B4-BE49-F238E27FC236}">
                <a16:creationId xmlns:a16="http://schemas.microsoft.com/office/drawing/2014/main" id="{EC8A2C40-9B9B-D940-AF95-AF69C5015420}"/>
              </a:ext>
            </a:extLst>
          </p:cNvPr>
          <p:cNvSpPr>
            <a:spLocks noGrp="1"/>
          </p:cNvSpPr>
          <p:nvPr>
            <p:ph type="ftr" sz="quarter" idx="3"/>
          </p:nvPr>
        </p:nvSpPr>
        <p:spPr>
          <a:xfrm>
            <a:off x="500319" y="4803886"/>
            <a:ext cx="3086100" cy="107723"/>
          </a:xfrm>
          <a:prstGeom prst="rect">
            <a:avLst/>
          </a:prstGeom>
        </p:spPr>
        <p:txBody>
          <a:bodyPr vert="horz" lIns="0" tIns="0" rIns="91440" bIns="0" rtlCol="0" anchor="ctr"/>
          <a:lstStyle>
            <a:lvl1pPr algn="l">
              <a:defRPr sz="700">
                <a:solidFill>
                  <a:schemeClr val="accent1">
                    <a:lumMod val="50000"/>
                  </a:schemeClr>
                </a:solidFill>
                <a:latin typeface="Calibri" panose="020F0502020204030204" pitchFamily="34" charset="0"/>
                <a:cs typeface="Calibri" panose="020F0502020204030204" pitchFamily="34" charset="0"/>
              </a:defRPr>
            </a:lvl1pPr>
          </a:lstStyle>
          <a:p>
            <a:r>
              <a:rPr lang="en-US" dirty="0"/>
              <a:t>Practitioner’s Guide to Payments Scheme Governance and Financial Inclusion</a:t>
            </a:r>
          </a:p>
        </p:txBody>
      </p:sp>
    </p:spTree>
    <p:extLst>
      <p:ext uri="{BB962C8B-B14F-4D97-AF65-F5344CB8AC3E}">
        <p14:creationId xmlns:p14="http://schemas.microsoft.com/office/powerpoint/2010/main" val="36632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57200" y="2294750"/>
            <a:ext cx="8229600" cy="553998"/>
          </a:xfrm>
          <a:prstGeom prst="rect">
            <a:avLst/>
          </a:prstGeom>
        </p:spPr>
        <p:txBody>
          <a:bodyPr anchor="ctr" anchorCtr="0"/>
          <a:lstStyle>
            <a:lvl1pPr marL="0" indent="0">
              <a:lnSpc>
                <a:spcPct val="90000"/>
              </a:lnSpc>
              <a:spcBef>
                <a:spcPts val="0"/>
              </a:spcBef>
              <a:buNone/>
              <a:defRPr sz="4000" b="1">
                <a:solidFill>
                  <a:schemeClr val="accent1"/>
                </a:solidFill>
                <a:latin typeface="Calibri" panose="020F0502020204030204" pitchFamily="34" charset="0"/>
                <a:cs typeface="Calibri" panose="020F0502020204030204" pitchFamily="34" charset="0"/>
              </a:defRPr>
            </a:lvl1pPr>
            <a:lvl5pPr>
              <a:defRPr/>
            </a:lvl5pPr>
          </a:lstStyle>
          <a:p>
            <a:pPr lvl="0"/>
            <a:r>
              <a:rPr lang="en-US" dirty="0"/>
              <a:t>Divider Slide</a:t>
            </a:r>
          </a:p>
        </p:txBody>
      </p:sp>
      <p:sp>
        <p:nvSpPr>
          <p:cNvPr id="3" name="Rectangle 2"/>
          <p:cNvSpPr/>
          <p:nvPr userDrawn="1"/>
        </p:nvSpPr>
        <p:spPr>
          <a:xfrm>
            <a:off x="0" y="2215733"/>
            <a:ext cx="191326" cy="712032"/>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26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9" name="TextBox 8"/>
          <p:cNvSpPr txBox="1"/>
          <p:nvPr userDrawn="1"/>
        </p:nvSpPr>
        <p:spPr>
          <a:xfrm>
            <a:off x="884330" y="4222822"/>
            <a:ext cx="4679790" cy="182104"/>
          </a:xfrm>
          <a:prstGeom prst="rect">
            <a:avLst/>
          </a:prstGeom>
          <a:noFill/>
        </p:spPr>
        <p:txBody>
          <a:bodyPr wrap="square" lIns="0" tIns="0" rIns="0" bIns="0" rtlCol="0" anchor="t">
            <a:noAutofit/>
          </a:bodyPr>
          <a:lstStyle/>
          <a:p>
            <a:pPr defTabSz="1228954">
              <a:spcAft>
                <a:spcPts val="225"/>
              </a:spcAft>
            </a:pPr>
            <a:r>
              <a:rPr lang="en-US" sz="675" b="1" dirty="0">
                <a:solidFill>
                  <a:srgbClr val="FFFFFF"/>
                </a:solidFill>
                <a:latin typeface="Calibri" charset="0"/>
                <a:ea typeface="Calibri" charset="0"/>
                <a:cs typeface="Calibri" charset="0"/>
              </a:rPr>
              <a:t>The Level One Project is an initiative of The Bill &amp; Melinda Gates Foundation</a:t>
            </a:r>
          </a:p>
        </p:txBody>
      </p:sp>
      <p:sp>
        <p:nvSpPr>
          <p:cNvPr id="19" name="TextBox 18"/>
          <p:cNvSpPr txBox="1"/>
          <p:nvPr userDrawn="1"/>
        </p:nvSpPr>
        <p:spPr>
          <a:xfrm>
            <a:off x="682624" y="7094350"/>
            <a:ext cx="4679790" cy="182104"/>
          </a:xfrm>
          <a:prstGeom prst="rect">
            <a:avLst/>
          </a:prstGeom>
          <a:noFill/>
        </p:spPr>
        <p:txBody>
          <a:bodyPr wrap="square" lIns="0" tIns="0" rIns="0" bIns="0" rtlCol="0" anchor="t">
            <a:noAutofit/>
          </a:bodyPr>
          <a:lstStyle/>
          <a:p>
            <a:pPr defTabSz="1228954">
              <a:spcAft>
                <a:spcPts val="225"/>
              </a:spcAft>
            </a:pPr>
            <a:r>
              <a:rPr lang="en-US" sz="675" b="1" dirty="0">
                <a:solidFill>
                  <a:srgbClr val="FFFFFF"/>
                </a:solidFill>
                <a:latin typeface="Calibri" charset="0"/>
                <a:ea typeface="Calibri" charset="0"/>
                <a:cs typeface="Calibri" charset="0"/>
              </a:rPr>
              <a:t>The Level One Project is an initiative of The Bill &amp; Melinda Gates Foundation</a:t>
            </a:r>
          </a:p>
        </p:txBody>
      </p:sp>
      <p:cxnSp>
        <p:nvCxnSpPr>
          <p:cNvPr id="20" name="Straight Connector 19"/>
          <p:cNvCxnSpPr/>
          <p:nvPr userDrawn="1"/>
        </p:nvCxnSpPr>
        <p:spPr>
          <a:xfrm>
            <a:off x="682624" y="7024609"/>
            <a:ext cx="1088522" cy="0"/>
          </a:xfrm>
          <a:prstGeom prst="line">
            <a:avLst/>
          </a:prstGeom>
          <a:ln w="1270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9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ACEBBE-9434-2446-805E-2B8AC47BEB7F}"/>
              </a:ext>
            </a:extLst>
          </p:cNvPr>
          <p:cNvSpPr/>
          <p:nvPr userDrawn="1"/>
        </p:nvSpPr>
        <p:spPr>
          <a:xfrm>
            <a:off x="51515" y="4559121"/>
            <a:ext cx="592429" cy="58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p>
        </p:txBody>
      </p:sp>
      <p:sp>
        <p:nvSpPr>
          <p:cNvPr id="2" name="Title Placeholder 1"/>
          <p:cNvSpPr>
            <a:spLocks noGrp="1"/>
          </p:cNvSpPr>
          <p:nvPr>
            <p:ph type="title"/>
          </p:nvPr>
        </p:nvSpPr>
        <p:spPr>
          <a:xfrm>
            <a:off x="304800" y="286229"/>
            <a:ext cx="8229599" cy="307777"/>
          </a:xfrm>
          <a:prstGeom prst="rect">
            <a:avLst/>
          </a:prstGeom>
        </p:spPr>
        <p:txBody>
          <a:bodyPr vert="horz" wrap="square" lIns="0" tIns="0" rIns="0" bIns="0" rtlCol="0" anchor="ctr">
            <a:spAutoFit/>
          </a:bodyPr>
          <a:lstStyle/>
          <a:p>
            <a:r>
              <a:rPr lang="en-US" dirty="0"/>
              <a:t>Click To Edit Master Title Style</a:t>
            </a:r>
          </a:p>
        </p:txBody>
      </p:sp>
      <p:sp>
        <p:nvSpPr>
          <p:cNvPr id="5" name="Text Placeholder 4"/>
          <p:cNvSpPr>
            <a:spLocks noGrp="1"/>
          </p:cNvSpPr>
          <p:nvPr>
            <p:ph type="body" idx="1"/>
          </p:nvPr>
        </p:nvSpPr>
        <p:spPr>
          <a:xfrm>
            <a:off x="304800" y="914400"/>
            <a:ext cx="8229600" cy="129573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26709" y="4803887"/>
            <a:ext cx="312491" cy="107722"/>
          </a:xfrm>
          <a:prstGeom prst="rect">
            <a:avLst/>
          </a:prstGeom>
        </p:spPr>
        <p:txBody>
          <a:bodyPr vert="horz" wrap="square" lIns="0" tIns="0" rIns="0" bIns="0" rtlCol="0" anchor="ctr">
            <a:spAutoFit/>
          </a:bodyPr>
          <a:lstStyle>
            <a:lvl1pPr algn="r">
              <a:defRPr sz="70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defRPr>
            </a:lvl1pPr>
          </a:lstStyle>
          <a:p>
            <a:fld id="{D91A16E7-7A4B-8846-8827-0EA931B1AFDA}" type="slidenum">
              <a:rPr lang="en-US" smtClean="0"/>
              <a:pPr/>
              <a:t>‹#›</a:t>
            </a:fld>
            <a:endParaRPr lang="en-US" dirty="0"/>
          </a:p>
        </p:txBody>
      </p:sp>
      <p:sp>
        <p:nvSpPr>
          <p:cNvPr id="7" name="Footer Placeholder 6">
            <a:extLst>
              <a:ext uri="{FF2B5EF4-FFF2-40B4-BE49-F238E27FC236}">
                <a16:creationId xmlns:a16="http://schemas.microsoft.com/office/drawing/2014/main" id="{F0A653EF-6C0D-3247-811F-50F8A79D1B62}"/>
              </a:ext>
            </a:extLst>
          </p:cNvPr>
          <p:cNvSpPr>
            <a:spLocks noGrp="1"/>
          </p:cNvSpPr>
          <p:nvPr>
            <p:ph type="ftr" sz="quarter" idx="3"/>
          </p:nvPr>
        </p:nvSpPr>
        <p:spPr>
          <a:xfrm>
            <a:off x="500319" y="4803886"/>
            <a:ext cx="3086100" cy="107723"/>
          </a:xfrm>
          <a:prstGeom prst="rect">
            <a:avLst/>
          </a:prstGeom>
        </p:spPr>
        <p:txBody>
          <a:bodyPr vert="horz" lIns="0" tIns="0" rIns="91440" bIns="0" rtlCol="0" anchor="ctr"/>
          <a:lstStyle>
            <a:lvl1pPr algn="l">
              <a:defRPr sz="700" i="1">
                <a:solidFill>
                  <a:schemeClr val="accent1">
                    <a:lumMod val="50000"/>
                  </a:schemeClr>
                </a:solidFill>
                <a:latin typeface="Calibri" panose="020F0502020204030204" pitchFamily="34" charset="0"/>
                <a:cs typeface="Calibri" panose="020F0502020204030204" pitchFamily="34" charset="0"/>
              </a:defRPr>
            </a:lvl1pPr>
          </a:lstStyle>
          <a:p>
            <a:r>
              <a:rPr lang="en-US" dirty="0"/>
              <a:t>Practitioner’s Guide to Payments Scheme Governance and Financial Inclusion</a:t>
            </a:r>
          </a:p>
        </p:txBody>
      </p:sp>
      <p:sp>
        <p:nvSpPr>
          <p:cNvPr id="12" name="Rectangle 11">
            <a:extLst>
              <a:ext uri="{FF2B5EF4-FFF2-40B4-BE49-F238E27FC236}">
                <a16:creationId xmlns:a16="http://schemas.microsoft.com/office/drawing/2014/main" id="{E6ED9206-CA02-6645-939F-648006742CE1}"/>
              </a:ext>
            </a:extLst>
          </p:cNvPr>
          <p:cNvSpPr/>
          <p:nvPr userDrawn="1"/>
        </p:nvSpPr>
        <p:spPr>
          <a:xfrm>
            <a:off x="304800" y="4790480"/>
            <a:ext cx="137503" cy="13750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dirty="0"/>
              <a:t>L1</a:t>
            </a:r>
          </a:p>
        </p:txBody>
      </p:sp>
    </p:spTree>
    <p:extLst>
      <p:ext uri="{BB962C8B-B14F-4D97-AF65-F5344CB8AC3E}">
        <p14:creationId xmlns:p14="http://schemas.microsoft.com/office/powerpoint/2010/main" val="1187630837"/>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5" r:id="rId3"/>
    <p:sldLayoutId id="2147483656" r:id="rId4"/>
  </p:sldLayoutIdLst>
  <p:hf hdr="0" dt="0"/>
  <p:txStyles>
    <p:titleStyle>
      <a:lvl1pPr algn="l" defTabSz="457200" rtl="0" eaLnBrk="1" latinLnBrk="0" hangingPunct="1">
        <a:spcBef>
          <a:spcPct val="0"/>
        </a:spcBef>
        <a:buNone/>
        <a:defRPr sz="2000" b="1" kern="1200" baseline="0">
          <a:solidFill>
            <a:srgbClr val="AC2641"/>
          </a:solidFill>
          <a:latin typeface="Calibri" panose="020F0502020204030204" pitchFamily="34" charset="0"/>
          <a:ea typeface="+mj-ea"/>
          <a:cs typeface="Calibri" panose="020F0502020204030204" pitchFamily="34" charset="0"/>
        </a:defRPr>
      </a:lvl1pPr>
    </p:titleStyle>
    <p:bodyStyle>
      <a:lvl1pPr marL="171450" indent="-17145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1pPr>
      <a:lvl2pPr marL="461963" indent="-185738"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2pPr>
      <a:lvl3pPr marL="806450" indent="-16510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3pPr>
      <a:lvl4pPr marL="1149350" indent="-17145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4pPr>
      <a:lvl5pPr marL="1485900" indent="-201613"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2" userDrawn="1">
          <p15:clr>
            <a:srgbClr val="F26B43"/>
          </p15:clr>
        </p15:guide>
        <p15:guide id="4" pos="5568" userDrawn="1">
          <p15:clr>
            <a:srgbClr val="F26B43"/>
          </p15:clr>
        </p15:guide>
        <p15:guide id="5" orient="horz" pos="3060" userDrawn="1">
          <p15:clr>
            <a:srgbClr val="F26B43"/>
          </p15:clr>
        </p15:guide>
        <p15:guide id="6"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E54824-9D71-E946-A644-804AD0BCC013}"/>
              </a:ext>
            </a:extLst>
          </p:cNvPr>
          <p:cNvPicPr>
            <a:picLocks noChangeAspect="1"/>
          </p:cNvPicPr>
          <p:nvPr/>
        </p:nvPicPr>
        <p:blipFill rotWithShape="1">
          <a:blip r:embed="rId3"/>
          <a:srcRect t="7038" b="17962"/>
          <a:stretch/>
        </p:blipFill>
        <p:spPr>
          <a:xfrm>
            <a:off x="4572000" y="0"/>
            <a:ext cx="4572000" cy="5143500"/>
          </a:xfrm>
          <a:prstGeom prst="rect">
            <a:avLst/>
          </a:prstGeom>
        </p:spPr>
      </p:pic>
      <p:pic>
        <p:nvPicPr>
          <p:cNvPr id="9" name="Picture 8">
            <a:extLst>
              <a:ext uri="{FF2B5EF4-FFF2-40B4-BE49-F238E27FC236}">
                <a16:creationId xmlns:a16="http://schemas.microsoft.com/office/drawing/2014/main" id="{E416454B-D819-5749-8D1C-0D2956692D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24" y="0"/>
            <a:ext cx="838200" cy="838200"/>
          </a:xfrm>
          <a:prstGeom prst="rect">
            <a:avLst/>
          </a:prstGeom>
        </p:spPr>
      </p:pic>
      <p:sp>
        <p:nvSpPr>
          <p:cNvPr id="5" name="Rectangle 4">
            <a:extLst>
              <a:ext uri="{FF2B5EF4-FFF2-40B4-BE49-F238E27FC236}">
                <a16:creationId xmlns:a16="http://schemas.microsoft.com/office/drawing/2014/main" id="{49B6955F-E403-7047-9095-64819C4EC855}"/>
              </a:ext>
            </a:extLst>
          </p:cNvPr>
          <p:cNvSpPr/>
          <p:nvPr/>
        </p:nvSpPr>
        <p:spPr>
          <a:xfrm>
            <a:off x="0" y="0"/>
            <a:ext cx="4572000" cy="51435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p>
        </p:txBody>
      </p:sp>
      <p:sp>
        <p:nvSpPr>
          <p:cNvPr id="2" name="Text Placeholder 1"/>
          <p:cNvSpPr>
            <a:spLocks noGrp="1"/>
          </p:cNvSpPr>
          <p:nvPr>
            <p:ph type="body" sz="quarter" idx="4294967295"/>
          </p:nvPr>
        </p:nvSpPr>
        <p:spPr>
          <a:xfrm>
            <a:off x="277300" y="241491"/>
            <a:ext cx="4200663" cy="2022092"/>
          </a:xfrm>
        </p:spPr>
        <p:txBody>
          <a:bodyPr/>
          <a:lstStyle/>
          <a:p>
            <a:pPr marL="0" indent="0">
              <a:lnSpc>
                <a:spcPct val="90000"/>
              </a:lnSpc>
              <a:buNone/>
            </a:pPr>
            <a:r>
              <a:rPr lang="en-US" sz="3200" dirty="0">
                <a:solidFill>
                  <a:schemeClr val="bg1"/>
                </a:solidFill>
                <a:latin typeface="Cambria" panose="02040503050406030204" pitchFamily="18" charset="0"/>
                <a:cs typeface="Calibri" panose="020F0502020204030204" pitchFamily="34" charset="0"/>
              </a:rPr>
              <a:t>Practitioner’s Guide </a:t>
            </a:r>
            <a:br>
              <a:rPr lang="en-US" sz="3200" dirty="0">
                <a:solidFill>
                  <a:schemeClr val="bg1"/>
                </a:solidFill>
                <a:latin typeface="Cambria" panose="02040503050406030204" pitchFamily="18" charset="0"/>
                <a:cs typeface="Calibri" panose="020F0502020204030204" pitchFamily="34" charset="0"/>
              </a:rPr>
            </a:br>
            <a:r>
              <a:rPr lang="en-US" sz="3200" dirty="0">
                <a:solidFill>
                  <a:schemeClr val="bg1"/>
                </a:solidFill>
                <a:latin typeface="Cambria" panose="02040503050406030204" pitchFamily="18" charset="0"/>
                <a:cs typeface="Calibri" panose="020F0502020204030204" pitchFamily="34" charset="0"/>
              </a:rPr>
              <a:t>to Payments Scheme Governance and Financial Inclusion</a:t>
            </a:r>
            <a:endParaRPr lang="en-US" sz="675" dirty="0">
              <a:solidFill>
                <a:schemeClr val="bg1"/>
              </a:solidFill>
              <a:latin typeface="Cambria" panose="02040503050406030204" pitchFamily="18" charset="0"/>
              <a:cs typeface="Calibri" panose="020F0502020204030204" pitchFamily="34" charset="0"/>
            </a:endParaRPr>
          </a:p>
          <a:p>
            <a:endParaRPr lang="en-US" sz="675" dirty="0">
              <a:solidFill>
                <a:schemeClr val="bg1"/>
              </a:solidFill>
              <a:latin typeface="Cambria" panose="02040503050406030204" pitchFamily="18" charset="0"/>
              <a:cs typeface="Calibri" panose="020F0502020204030204" pitchFamily="34" charset="0"/>
            </a:endParaRPr>
          </a:p>
          <a:p>
            <a:endParaRPr lang="en-US" sz="675" dirty="0">
              <a:solidFill>
                <a:schemeClr val="bg1"/>
              </a:solidFill>
              <a:latin typeface="Cambria" panose="020405030504060302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FE9CB9E6-7DEF-EA41-9081-68CFEA8870E8}"/>
              </a:ext>
            </a:extLst>
          </p:cNvPr>
          <p:cNvSpPr/>
          <p:nvPr/>
        </p:nvSpPr>
        <p:spPr>
          <a:xfrm>
            <a:off x="311675" y="4781725"/>
            <a:ext cx="3636794" cy="110800"/>
          </a:xfrm>
          <a:prstGeom prst="rect">
            <a:avLst/>
          </a:prstGeom>
        </p:spPr>
        <p:txBody>
          <a:bodyPr vert="horz" wrap="square" lIns="0" tIns="0" rIns="0" bIns="0" rtlCol="0">
            <a:spAutoFit/>
          </a:bodyPr>
          <a:lstStyle/>
          <a:p>
            <a:pPr>
              <a:lnSpc>
                <a:spcPct val="90000"/>
              </a:lnSpc>
              <a:spcBef>
                <a:spcPct val="20000"/>
              </a:spcBef>
              <a:buClr>
                <a:schemeClr val="accent2"/>
              </a:buClr>
            </a:pPr>
            <a:r>
              <a:rPr lang="en-US" sz="800" i="1" dirty="0">
                <a:solidFill>
                  <a:schemeClr val="bg1"/>
                </a:solidFill>
                <a:latin typeface="Calibri" panose="020F0502020204030204" pitchFamily="34" charset="0"/>
                <a:cs typeface="Calibri" panose="020F0502020204030204" pitchFamily="34" charset="0"/>
              </a:rPr>
              <a:t>The Level One Project is an initiative of the Bill &amp; Melinda Gates Foundation</a:t>
            </a:r>
          </a:p>
        </p:txBody>
      </p:sp>
      <p:sp>
        <p:nvSpPr>
          <p:cNvPr id="6" name="Text Placeholder 1">
            <a:extLst>
              <a:ext uri="{FF2B5EF4-FFF2-40B4-BE49-F238E27FC236}">
                <a16:creationId xmlns:a16="http://schemas.microsoft.com/office/drawing/2014/main" id="{1E8657E4-E77B-1A4D-B250-662FCECB3826}"/>
              </a:ext>
            </a:extLst>
          </p:cNvPr>
          <p:cNvSpPr txBox="1">
            <a:spLocks/>
          </p:cNvSpPr>
          <p:nvPr/>
        </p:nvSpPr>
        <p:spPr>
          <a:xfrm>
            <a:off x="277299" y="2405942"/>
            <a:ext cx="4200663" cy="473976"/>
          </a:xfrm>
          <a:prstGeom prst="rect">
            <a:avLst/>
          </a:prstGeom>
        </p:spPr>
        <p:txBody>
          <a:bodyPr vert="horz" lIns="0" tIns="0" rIns="0" bIns="0" rtlCol="0">
            <a:spAutoFit/>
          </a:bodyPr>
          <a:lstStyle>
            <a:lvl1pPr marL="171450" indent="-171450" algn="l" defTabSz="457200" rtl="0" eaLnBrk="1" latinLnBrk="0" hangingPunct="1">
              <a:spcBef>
                <a:spcPct val="20000"/>
              </a:spcBef>
              <a:buClr>
                <a:schemeClr val="accent2"/>
              </a:buClr>
              <a:buFont typeface="Arial" charset="0"/>
              <a:buChar char="•"/>
              <a:tabLst/>
              <a:defRPr sz="4200" kern="1200">
                <a:solidFill>
                  <a:schemeClr val="bg1"/>
                </a:solidFill>
                <a:latin typeface="Arial"/>
                <a:ea typeface="+mn-ea"/>
                <a:cs typeface="Arial"/>
              </a:defRPr>
            </a:lvl1pPr>
            <a:lvl2pPr marL="461963" indent="-185738" algn="l" defTabSz="457200" rtl="0" eaLnBrk="1" latinLnBrk="0" hangingPunct="1">
              <a:spcBef>
                <a:spcPct val="20000"/>
              </a:spcBef>
              <a:buClr>
                <a:schemeClr val="accent2"/>
              </a:buClr>
              <a:buFont typeface="Arial" charset="0"/>
              <a:buChar char="•"/>
              <a:tabLst/>
              <a:defRPr sz="4200" kern="1200">
                <a:solidFill>
                  <a:schemeClr val="bg1"/>
                </a:solidFill>
                <a:latin typeface="Arial"/>
                <a:ea typeface="+mn-ea"/>
                <a:cs typeface="Arial"/>
              </a:defRPr>
            </a:lvl2pPr>
            <a:lvl3pPr marL="806450" indent="-165100" algn="l" defTabSz="457200" rtl="0" eaLnBrk="1" latinLnBrk="0" hangingPunct="1">
              <a:spcBef>
                <a:spcPct val="20000"/>
              </a:spcBef>
              <a:buClr>
                <a:schemeClr val="accent2"/>
              </a:buClr>
              <a:buFont typeface="Arial" charset="0"/>
              <a:buChar char="•"/>
              <a:tabLst/>
              <a:defRPr sz="4200" kern="1200">
                <a:solidFill>
                  <a:schemeClr val="bg1"/>
                </a:solidFill>
                <a:latin typeface="Arial"/>
                <a:ea typeface="+mn-ea"/>
                <a:cs typeface="Arial"/>
              </a:defRPr>
            </a:lvl3pPr>
            <a:lvl4pPr marL="1149350" indent="-171450" algn="l" defTabSz="457200" rtl="0" eaLnBrk="1" latinLnBrk="0" hangingPunct="1">
              <a:spcBef>
                <a:spcPct val="20000"/>
              </a:spcBef>
              <a:buClr>
                <a:schemeClr val="accent2"/>
              </a:buClr>
              <a:buFont typeface="Arial" charset="0"/>
              <a:buChar char="•"/>
              <a:tabLst/>
              <a:defRPr sz="4200" kern="1200">
                <a:solidFill>
                  <a:schemeClr val="bg1"/>
                </a:solidFill>
                <a:latin typeface="Arial"/>
                <a:ea typeface="+mn-ea"/>
                <a:cs typeface="Arial"/>
              </a:defRPr>
            </a:lvl4pPr>
            <a:lvl5pPr marL="1485900" indent="-201613" algn="l" defTabSz="457200" rtl="0" eaLnBrk="1" latinLnBrk="0" hangingPunct="1">
              <a:spcBef>
                <a:spcPct val="20000"/>
              </a:spcBef>
              <a:buClr>
                <a:schemeClr val="accent2"/>
              </a:buClr>
              <a:buFont typeface="Arial" charset="0"/>
              <a:buChar char="•"/>
              <a:tabLst/>
              <a:defRPr sz="42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Calibri" panose="020F0502020204030204" pitchFamily="34" charset="0"/>
                <a:cs typeface="Calibri" panose="020F0502020204030204" pitchFamily="34" charset="0"/>
              </a:rPr>
              <a:t>April 2019</a:t>
            </a:r>
          </a:p>
          <a:p>
            <a:pPr marL="0" indent="0">
              <a:buNone/>
            </a:pPr>
            <a:r>
              <a:rPr lang="en-US" sz="1400" dirty="0">
                <a:latin typeface="Calibri" panose="020F0502020204030204" pitchFamily="34" charset="0"/>
                <a:cs typeface="Calibri" panose="020F0502020204030204" pitchFamily="34" charset="0"/>
              </a:rPr>
              <a:t>Draft for Comment</a:t>
            </a:r>
          </a:p>
        </p:txBody>
      </p:sp>
      <p:cxnSp>
        <p:nvCxnSpPr>
          <p:cNvPr id="8" name="Straight Connector 7">
            <a:extLst>
              <a:ext uri="{FF2B5EF4-FFF2-40B4-BE49-F238E27FC236}">
                <a16:creationId xmlns:a16="http://schemas.microsoft.com/office/drawing/2014/main" id="{430572DD-9318-BD40-8D9E-FD44440F744B}"/>
              </a:ext>
            </a:extLst>
          </p:cNvPr>
          <p:cNvCxnSpPr/>
          <p:nvPr/>
        </p:nvCxnSpPr>
        <p:spPr>
          <a:xfrm>
            <a:off x="311675" y="4709503"/>
            <a:ext cx="34146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6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27F7146-737C-2647-915D-3E3D83866520}"/>
              </a:ext>
            </a:extLst>
          </p:cNvPr>
          <p:cNvGrpSpPr/>
          <p:nvPr/>
        </p:nvGrpSpPr>
        <p:grpSpPr>
          <a:xfrm>
            <a:off x="304801" y="976393"/>
            <a:ext cx="8534399" cy="3492480"/>
            <a:chOff x="457200" y="976393"/>
            <a:chExt cx="8227285" cy="3492480"/>
          </a:xfrm>
          <a:solidFill>
            <a:srgbClr val="F7F5EB"/>
          </a:solidFill>
        </p:grpSpPr>
        <p:sp>
          <p:nvSpPr>
            <p:cNvPr id="7" name="Rectangle 6">
              <a:extLst>
                <a:ext uri="{FF2B5EF4-FFF2-40B4-BE49-F238E27FC236}">
                  <a16:creationId xmlns:a16="http://schemas.microsoft.com/office/drawing/2014/main" id="{FEBC4C75-B6B6-8C4A-9799-86BE59C2CD81}"/>
                </a:ext>
              </a:extLst>
            </p:cNvPr>
            <p:cNvSpPr/>
            <p:nvPr/>
          </p:nvSpPr>
          <p:spPr>
            <a:xfrm>
              <a:off x="457200" y="976393"/>
              <a:ext cx="2621996" cy="3492480"/>
            </a:xfrm>
            <a:prstGeom prst="rect">
              <a:avLst/>
            </a:prstGeom>
            <a:grp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Inclusive Participation and Low Cost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Models that allow a broad set of providers tend to allow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Open </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participation,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Interoperable</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 services at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Scale</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 as well as have a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Low Cost Mandate </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that allows participants to compete on service to end users and value-added products.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Central Bank and Association models may be better positioned to support these principles.</a:t>
              </a:r>
            </a:p>
          </p:txBody>
        </p:sp>
        <p:sp>
          <p:nvSpPr>
            <p:cNvPr id="8" name="Rectangle 7">
              <a:extLst>
                <a:ext uri="{FF2B5EF4-FFF2-40B4-BE49-F238E27FC236}">
                  <a16:creationId xmlns:a16="http://schemas.microsoft.com/office/drawing/2014/main" id="{BC65645B-D949-0543-98C6-2DD733CB2016}"/>
                </a:ext>
              </a:extLst>
            </p:cNvPr>
            <p:cNvSpPr/>
            <p:nvPr/>
          </p:nvSpPr>
          <p:spPr>
            <a:xfrm>
              <a:off x="3259845" y="976393"/>
              <a:ext cx="2621996" cy="3492480"/>
            </a:xfrm>
            <a:prstGeom prst="rect">
              <a:avLst/>
            </a:prstGeom>
            <a:grp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Relevant Products and Services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All payments schemes offer payments services but not all services are relevant for increasing financial inclusion.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Push/Real-Time </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payments,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Irrevocable</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 transactions, accessed via a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Directory</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 of user aliases, and offered to end users on the type of terms and condition associated with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Tiered KYC </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are all supportive of financial inclusion.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All three models are well positioned to support these principles but a Central Bank led model may be best positioned.</a:t>
              </a:r>
            </a:p>
          </p:txBody>
        </p:sp>
        <p:sp>
          <p:nvSpPr>
            <p:cNvPr id="10" name="Rectangle 9">
              <a:extLst>
                <a:ext uri="{FF2B5EF4-FFF2-40B4-BE49-F238E27FC236}">
                  <a16:creationId xmlns:a16="http://schemas.microsoft.com/office/drawing/2014/main" id="{03B82C2B-FFA4-4B4E-872C-23AC34099F45}"/>
                </a:ext>
              </a:extLst>
            </p:cNvPr>
            <p:cNvSpPr/>
            <p:nvPr/>
          </p:nvSpPr>
          <p:spPr>
            <a:xfrm>
              <a:off x="6062489" y="976393"/>
              <a:ext cx="2621996" cy="3492480"/>
            </a:xfrm>
            <a:prstGeom prst="rect">
              <a:avLst/>
            </a:prstGeom>
            <a:grp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Enabling Regulatory Environment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Creating supportive conditions for Shared </a:t>
              </a:r>
              <a:r>
                <a:rPr kumimoji="0" lang="en-US" sz="1200" b="0" i="1"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Fraud Management</a:t>
              </a: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rPr>
                <a:t> may more likely be found with the Central Bank led model.</a:t>
              </a:r>
            </a:p>
          </p:txBody>
        </p:sp>
      </p:grpSp>
      <p:sp>
        <p:nvSpPr>
          <p:cNvPr id="3" name="Title 2">
            <a:extLst>
              <a:ext uri="{FF2B5EF4-FFF2-40B4-BE49-F238E27FC236}">
                <a16:creationId xmlns:a16="http://schemas.microsoft.com/office/drawing/2014/main" id="{0ED8AC9C-BA59-F249-ACE0-2458D8A47FC6}"/>
              </a:ext>
            </a:extLst>
          </p:cNvPr>
          <p:cNvSpPr>
            <a:spLocks noGrp="1"/>
          </p:cNvSpPr>
          <p:nvPr>
            <p:ph type="title"/>
          </p:nvPr>
        </p:nvSpPr>
        <p:spPr/>
        <p:txBody>
          <a:bodyPr/>
          <a:lstStyle/>
          <a:p>
            <a:r>
              <a:rPr lang="en-US" dirty="0"/>
              <a:t>How Governance Models Interact with the Other Principles</a:t>
            </a:r>
          </a:p>
        </p:txBody>
      </p:sp>
      <p:sp>
        <p:nvSpPr>
          <p:cNvPr id="4" name="Slide Number Placeholder 3">
            <a:extLst>
              <a:ext uri="{FF2B5EF4-FFF2-40B4-BE49-F238E27FC236}">
                <a16:creationId xmlns:a16="http://schemas.microsoft.com/office/drawing/2014/main" id="{8293A8E0-C7B3-DD48-9B3F-122F037E05A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12" name="Footer Placeholder 11">
            <a:extLst>
              <a:ext uri="{FF2B5EF4-FFF2-40B4-BE49-F238E27FC236}">
                <a16:creationId xmlns:a16="http://schemas.microsoft.com/office/drawing/2014/main" id="{08E61061-6597-DE44-AC81-1F6AE3AA768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108911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5F744-A89D-674F-B739-76C06D0937F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Ensuring Payment Scheme Governance Promotes Financial Inclusion</a:t>
            </a:r>
          </a:p>
        </p:txBody>
      </p:sp>
      <p:sp>
        <p:nvSpPr>
          <p:cNvPr id="4" name="Slide Number Placeholder 3">
            <a:extLst>
              <a:ext uri="{FF2B5EF4-FFF2-40B4-BE49-F238E27FC236}">
                <a16:creationId xmlns:a16="http://schemas.microsoft.com/office/drawing/2014/main" id="{9A7DE732-4204-4D40-B6C0-9F6DC9C780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BB24610-6D98-3E4B-8FD5-27EC08F8C5D7}"/>
              </a:ext>
            </a:extLst>
          </p:cNvPr>
          <p:cNvSpPr txBox="1"/>
          <p:nvPr/>
        </p:nvSpPr>
        <p:spPr>
          <a:xfrm>
            <a:off x="304802" y="976392"/>
            <a:ext cx="2554631" cy="3492479"/>
          </a:xfrm>
          <a:prstGeom prst="rect">
            <a:avLst/>
          </a:prstGeom>
          <a:noFill/>
        </p:spPr>
        <p:txBody>
          <a:bodyPr wrap="square" lIns="0" tIns="0" rIns="0" bIns="0" numCol="1" spcCol="45720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Our findings show that in order to realize the goals of the Level One Project, </a:t>
            </a:r>
            <a:r>
              <a:rPr kumimoji="0" lang="en-US" sz="1100" b="0" i="1" u="none" strike="noStrike" kern="1200" cap="none" spc="0" normalizeH="0" baseline="0" noProof="0" dirty="0">
                <a:ln>
                  <a:noFill/>
                </a:ln>
                <a:effectLst/>
                <a:uLnTx/>
                <a:uFillTx/>
                <a:latin typeface="Cambria" panose="02040503050406030204" pitchFamily="18" charset="0"/>
                <a:ea typeface="+mn-ea"/>
                <a:cs typeface="+mn-cs"/>
              </a:rPr>
              <a:t>governance should be a deliberate consideration when creating or transforming a payments scheme.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In other words, the goal of enabling affordable digital financial services must be cultivated with supporting governance structures and activities. Otherwise, there is a risk that this goal will be marginalized alongside other desired outcomes.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Consider implementing an </a:t>
            </a:r>
            <a:r>
              <a:rPr kumimoji="0" lang="en-US" sz="1100" b="0" i="1" u="none" strike="noStrike" kern="1200" cap="none" spc="0" normalizeH="0" baseline="0" noProof="0" dirty="0">
                <a:ln>
                  <a:noFill/>
                </a:ln>
                <a:effectLst/>
                <a:uLnTx/>
                <a:uFillTx/>
                <a:latin typeface="Cambria" panose="02040503050406030204" pitchFamily="18" charset="0"/>
                <a:ea typeface="+mn-ea"/>
                <a:cs typeface="+mn-cs"/>
              </a:rPr>
              <a:t>Association Led </a:t>
            </a: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model, as it is most likely to support both the critical components of inclusive governance and financial inclusion. </a:t>
            </a:r>
          </a:p>
        </p:txBody>
      </p:sp>
      <p:grpSp>
        <p:nvGrpSpPr>
          <p:cNvPr id="12" name="Group 11">
            <a:extLst>
              <a:ext uri="{FF2B5EF4-FFF2-40B4-BE49-F238E27FC236}">
                <a16:creationId xmlns:a16="http://schemas.microsoft.com/office/drawing/2014/main" id="{028EC54A-365B-2F4A-BD04-385D689A812D}"/>
              </a:ext>
            </a:extLst>
          </p:cNvPr>
          <p:cNvGrpSpPr/>
          <p:nvPr/>
        </p:nvGrpSpPr>
        <p:grpSpPr>
          <a:xfrm>
            <a:off x="3115807" y="976392"/>
            <a:ext cx="2912389" cy="3492480"/>
            <a:chOff x="3115807" y="712922"/>
            <a:chExt cx="2912389" cy="3755950"/>
          </a:xfrm>
        </p:grpSpPr>
        <p:cxnSp>
          <p:nvCxnSpPr>
            <p:cNvPr id="6" name="Straight Connector 5">
              <a:extLst>
                <a:ext uri="{FF2B5EF4-FFF2-40B4-BE49-F238E27FC236}">
                  <a16:creationId xmlns:a16="http://schemas.microsoft.com/office/drawing/2014/main" id="{3F252FEC-698A-294B-808A-AE3BF37B3458}"/>
                </a:ext>
              </a:extLst>
            </p:cNvPr>
            <p:cNvCxnSpPr/>
            <p:nvPr/>
          </p:nvCxnSpPr>
          <p:spPr>
            <a:xfrm>
              <a:off x="6028196" y="712922"/>
              <a:ext cx="0" cy="375595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7E9E118-9A8B-724A-90C4-2091C85D75A5}"/>
                </a:ext>
              </a:extLst>
            </p:cNvPr>
            <p:cNvCxnSpPr/>
            <p:nvPr/>
          </p:nvCxnSpPr>
          <p:spPr>
            <a:xfrm>
              <a:off x="3115807" y="712922"/>
              <a:ext cx="0" cy="375595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82C80296-3764-884F-889C-178D0AF07E81}"/>
              </a:ext>
            </a:extLst>
          </p:cNvPr>
          <p:cNvSpPr txBox="1"/>
          <p:nvPr/>
        </p:nvSpPr>
        <p:spPr>
          <a:xfrm>
            <a:off x="3217192" y="976392"/>
            <a:ext cx="2554631" cy="3492479"/>
          </a:xfrm>
          <a:prstGeom prst="rect">
            <a:avLst/>
          </a:prstGeom>
          <a:noFill/>
        </p:spPr>
        <p:txBody>
          <a:bodyPr wrap="square" lIns="0" tIns="0" rIns="0" bIns="0" numCol="1" spcCol="45720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Regardless of the governance structure selected, entities should work to ensure:</a:t>
            </a:r>
          </a:p>
          <a:p>
            <a:pPr marL="115888" marR="0" lvl="0" indent="-115888" algn="l" defTabSz="4572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All direct participants of the scheme (banks and non-banks) are provided equal ownership opportunities in scheme governance as well as in scheme payment operations.</a:t>
            </a:r>
          </a:p>
          <a:p>
            <a:pPr marL="115888" marR="0" lvl="0" indent="-115888" algn="l" defTabSz="4572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Direct and indirect participants are provided formal and informal mechanisms to provide input on the direction of the scheme, including the scheme rules.</a:t>
            </a:r>
          </a:p>
          <a:p>
            <a:pPr marL="115888" marR="0" lvl="0" indent="-115888" algn="l" defTabSz="4572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The scheme operates as a not-for-loss and the entity managing the scheme maintains a pro-poor posture where payments are considered a shared utility, not a profit maximizing activity.</a:t>
            </a:r>
          </a:p>
        </p:txBody>
      </p:sp>
      <p:sp>
        <p:nvSpPr>
          <p:cNvPr id="11" name="TextBox 10">
            <a:extLst>
              <a:ext uri="{FF2B5EF4-FFF2-40B4-BE49-F238E27FC236}">
                <a16:creationId xmlns:a16="http://schemas.microsoft.com/office/drawing/2014/main" id="{585F244E-589E-B849-AD87-14FB314D8882}"/>
              </a:ext>
            </a:extLst>
          </p:cNvPr>
          <p:cNvSpPr txBox="1"/>
          <p:nvPr/>
        </p:nvSpPr>
        <p:spPr>
          <a:xfrm>
            <a:off x="6129580" y="976392"/>
            <a:ext cx="2554631" cy="3492479"/>
          </a:xfrm>
          <a:prstGeom prst="rect">
            <a:avLst/>
          </a:prstGeom>
          <a:noFill/>
        </p:spPr>
        <p:txBody>
          <a:bodyPr wrap="square" lIns="0" tIns="0" rIns="0" bIns="0" numCol="1" spcCol="45720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Nevertheless, the most suitable governance structure may vary somewhat by country/regional circumstances and the mix of priorities.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Entities must evaluate how best to</a:t>
            </a:r>
            <a:br>
              <a:rPr kumimoji="0" lang="en-US" sz="1100" b="0" i="0" u="none" strike="noStrike" kern="1200" cap="none" spc="0" normalizeH="0" baseline="0" noProof="0" dirty="0">
                <a:ln>
                  <a:noFill/>
                </a:ln>
                <a:effectLst/>
                <a:uLnTx/>
                <a:uFillTx/>
                <a:latin typeface="Cambria" panose="02040503050406030204" pitchFamily="18" charset="0"/>
                <a:ea typeface="+mn-ea"/>
                <a:cs typeface="+mn-cs"/>
              </a:rPr>
            </a:b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foster all principles that promote </a:t>
            </a:r>
            <a:br>
              <a:rPr kumimoji="0" lang="en-US" sz="1100" b="0" i="0" u="none" strike="noStrike" kern="1200" cap="none" spc="0" normalizeH="0" baseline="0" noProof="0" dirty="0">
                <a:ln>
                  <a:noFill/>
                </a:ln>
                <a:effectLst/>
                <a:uLnTx/>
                <a:uFillTx/>
                <a:latin typeface="Cambria" panose="02040503050406030204" pitchFamily="18" charset="0"/>
                <a:ea typeface="+mn-ea"/>
                <a:cs typeface="+mn-cs"/>
              </a:rPr>
            </a:b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financial inclusion (governance and </a:t>
            </a:r>
            <a:br>
              <a:rPr kumimoji="0" lang="en-US" sz="1100" b="0" i="0" u="none" strike="noStrike" kern="1200" cap="none" spc="0" normalizeH="0" baseline="0" noProof="0" dirty="0">
                <a:ln>
                  <a:noFill/>
                </a:ln>
                <a:effectLst/>
                <a:uLnTx/>
                <a:uFillTx/>
                <a:latin typeface="Cambria" panose="02040503050406030204" pitchFamily="18" charset="0"/>
                <a:ea typeface="+mn-ea"/>
                <a:cs typeface="+mn-cs"/>
              </a:rPr>
            </a:b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non-governance).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Recommendations for ensuring these goals are achieved regardless of of governance structure can be found on</a:t>
            </a:r>
            <a:br>
              <a:rPr kumimoji="0" lang="en-US" sz="1100" b="0" i="0" u="none" strike="noStrike" kern="1200" cap="none" spc="0" normalizeH="0" baseline="0" noProof="0" dirty="0">
                <a:ln>
                  <a:noFill/>
                </a:ln>
                <a:effectLst/>
                <a:uLnTx/>
                <a:uFillTx/>
                <a:latin typeface="Cambria" panose="02040503050406030204" pitchFamily="18" charset="0"/>
                <a:ea typeface="+mn-ea"/>
                <a:cs typeface="+mn-cs"/>
              </a:rPr>
            </a:br>
            <a:r>
              <a:rPr kumimoji="0" lang="en-US" sz="1100" b="0" i="0" u="none" strike="noStrike" kern="1200" cap="none" spc="0" normalizeH="0" baseline="0" noProof="0" dirty="0">
                <a:ln>
                  <a:noFill/>
                </a:ln>
                <a:effectLst/>
                <a:uLnTx/>
                <a:uFillTx/>
                <a:latin typeface="Cambria" panose="02040503050406030204" pitchFamily="18" charset="0"/>
                <a:ea typeface="+mn-ea"/>
                <a:cs typeface="+mn-cs"/>
              </a:rPr>
              <a:t>the following pages.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effectLst/>
              <a:uLnTx/>
              <a:uFillTx/>
              <a:latin typeface="Cambria"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effectLst/>
              <a:uLnTx/>
              <a:uFillTx/>
              <a:latin typeface="Cambria" panose="02040503050406030204" pitchFamily="18" charset="0"/>
              <a:ea typeface="+mn-ea"/>
              <a:cs typeface="+mn-cs"/>
            </a:endParaRPr>
          </a:p>
        </p:txBody>
      </p:sp>
      <p:sp>
        <p:nvSpPr>
          <p:cNvPr id="14" name="Footer Placeholder 13">
            <a:extLst>
              <a:ext uri="{FF2B5EF4-FFF2-40B4-BE49-F238E27FC236}">
                <a16:creationId xmlns:a16="http://schemas.microsoft.com/office/drawing/2014/main" id="{48805C2A-AE0A-B14B-873D-5E9B279FA3B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319774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5F744-A89D-674F-B739-76C06D0937F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Recommendations If Establishing: </a:t>
            </a:r>
            <a:r>
              <a:rPr lang="en-US" i="1" dirty="0">
                <a:latin typeface="Calibri" panose="020F0502020204030204" pitchFamily="34" charset="0"/>
                <a:cs typeface="Calibri" panose="020F0502020204030204" pitchFamily="34" charset="0"/>
              </a:rPr>
              <a:t>An Association Led Model</a:t>
            </a:r>
          </a:p>
        </p:txBody>
      </p:sp>
      <p:sp>
        <p:nvSpPr>
          <p:cNvPr id="4" name="Slide Number Placeholder 3">
            <a:extLst>
              <a:ext uri="{FF2B5EF4-FFF2-40B4-BE49-F238E27FC236}">
                <a16:creationId xmlns:a16="http://schemas.microsoft.com/office/drawing/2014/main" id="{9A7DE732-4204-4D40-B6C0-9F6DC9C780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53094DCD-D787-0E43-8A1C-14016C5FF111}"/>
              </a:ext>
            </a:extLst>
          </p:cNvPr>
          <p:cNvSpPr/>
          <p:nvPr/>
        </p:nvSpPr>
        <p:spPr>
          <a:xfrm>
            <a:off x="2473344"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both banks and non-banks have equal opportunity for </a:t>
            </a:r>
            <a:br>
              <a:rPr kumimoji="0" lang="en-US" sz="1000" b="1" i="0" u="none" strike="noStrike" kern="1200" cap="none" spc="0" normalizeH="0" baseline="0" noProof="0" dirty="0">
                <a:ln>
                  <a:noFill/>
                </a:ln>
                <a:solidFill>
                  <a:schemeClr val="tx1"/>
                </a:solidFill>
                <a:effectLst/>
                <a:uLnTx/>
                <a:uFillTx/>
                <a:latin typeface="Calibri"/>
                <a:ea typeface="+mn-ea"/>
                <a:cs typeface="+mn-cs"/>
              </a:rPr>
            </a:br>
            <a:r>
              <a:rPr kumimoji="0" lang="en-US" sz="1000" b="1" i="0" u="none" strike="noStrike" kern="1200" cap="none" spc="0" normalizeH="0" baseline="0" noProof="0" dirty="0">
                <a:ln>
                  <a:noFill/>
                </a:ln>
                <a:solidFill>
                  <a:schemeClr val="tx1"/>
                </a:solidFill>
                <a:effectLst/>
                <a:uLnTx/>
                <a:uFillTx/>
                <a:latin typeface="Calibri"/>
                <a:ea typeface="+mn-ea"/>
                <a:cs typeface="+mn-cs"/>
              </a:rPr>
              <a:t>equity stake in the Association </a:t>
            </a:r>
            <a:br>
              <a:rPr kumimoji="0" lang="en-US" sz="1000" b="1" i="0" u="none" strike="noStrike" kern="1200" cap="none" spc="0" normalizeH="0" baseline="0" noProof="0" dirty="0">
                <a:ln>
                  <a:noFill/>
                </a:ln>
                <a:solidFill>
                  <a:schemeClr val="tx1"/>
                </a:solidFill>
                <a:effectLst/>
                <a:uLnTx/>
                <a:uFillTx/>
                <a:latin typeface="Calibri"/>
                <a:ea typeface="+mn-ea"/>
                <a:cs typeface="+mn-cs"/>
              </a:rPr>
            </a:br>
            <a:r>
              <a:rPr kumimoji="0" lang="en-US" sz="1000" b="1" i="0" u="none" strike="noStrike" kern="1200" cap="none" spc="0" normalizeH="0" baseline="0" noProof="0" dirty="0">
                <a:ln>
                  <a:noFill/>
                </a:ln>
                <a:solidFill>
                  <a:schemeClr val="tx1"/>
                </a:solidFill>
                <a:effectLst/>
                <a:uLnTx/>
                <a:uFillTx/>
                <a:latin typeface="Calibri"/>
                <a:ea typeface="+mn-ea"/>
                <a:cs typeface="+mn-cs"/>
              </a:rPr>
              <a:t>at equal levels, with corresponding equal rights.</a:t>
            </a:r>
          </a:p>
        </p:txBody>
      </p:sp>
      <p:sp>
        <p:nvSpPr>
          <p:cNvPr id="8" name="Rectangle 7">
            <a:extLst>
              <a:ext uri="{FF2B5EF4-FFF2-40B4-BE49-F238E27FC236}">
                <a16:creationId xmlns:a16="http://schemas.microsoft.com/office/drawing/2014/main" id="{15F4813F-48BD-4741-8079-8A3DFD451844}"/>
              </a:ext>
            </a:extLst>
          </p:cNvPr>
          <p:cNvSpPr/>
          <p:nvPr/>
        </p:nvSpPr>
        <p:spPr>
          <a:xfrm>
            <a:off x="4641888"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all direct scheme participants have formal mechanisms (e.g. stakeholder groups, committees, etc.) to provide input on the direction of the scheme.</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This includes scheme rules; the number and complexity of those mechanisms is dependent on the number and types of schemes managed by the Assoc.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It is likely helpful to have formal structures that allow input from indirect participants as well, including key regulators.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This may include representation </a:t>
            </a:r>
            <a:br>
              <a:rPr kumimoji="0" lang="en-US" sz="1000" b="0" i="0" u="none" strike="noStrike" kern="1200" cap="none" spc="0" normalizeH="0" baseline="0" noProof="0" dirty="0">
                <a:ln>
                  <a:noFill/>
                </a:ln>
                <a:solidFill>
                  <a:schemeClr val="tx1"/>
                </a:solidFill>
                <a:effectLst/>
                <a:uLnTx/>
                <a:uFillTx/>
                <a:latin typeface="Calibri"/>
                <a:ea typeface="+mn-ea"/>
                <a:cs typeface="+mn-cs"/>
              </a:rPr>
            </a:br>
            <a:r>
              <a:rPr kumimoji="0" lang="en-US" sz="1000" b="0" i="0" u="none" strike="noStrike" kern="1200" cap="none" spc="0" normalizeH="0" baseline="0" noProof="0" dirty="0">
                <a:ln>
                  <a:noFill/>
                </a:ln>
                <a:solidFill>
                  <a:schemeClr val="tx1"/>
                </a:solidFill>
                <a:effectLst/>
                <a:uLnTx/>
                <a:uFillTx/>
                <a:latin typeface="Calibri"/>
                <a:ea typeface="+mn-ea"/>
                <a:cs typeface="+mn-cs"/>
              </a:rPr>
              <a:t>on boards or councils to promote innovation, inclusion, and competition.</a:t>
            </a:r>
          </a:p>
        </p:txBody>
      </p:sp>
      <p:sp>
        <p:nvSpPr>
          <p:cNvPr id="9" name="Rectangle 8">
            <a:extLst>
              <a:ext uri="{FF2B5EF4-FFF2-40B4-BE49-F238E27FC236}">
                <a16:creationId xmlns:a16="http://schemas.microsoft.com/office/drawing/2014/main" id="{A6AF669B-D93E-DB4F-9792-CF5CB58E1714}"/>
              </a:ext>
            </a:extLst>
          </p:cNvPr>
          <p:cNvSpPr/>
          <p:nvPr/>
        </p:nvSpPr>
        <p:spPr>
          <a:xfrm>
            <a:off x="6810432"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the scheme is explicitly outlined as a not-for-loss scheme.</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Ideally establish the Association as a not-for-loss entity as well to avoid dissonant scheme and organizational goals.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This is best recognized in the mission and vision statements of the organization.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Finally, multiple approaches to fees (scheme and organizational) may prove successful.</a:t>
            </a:r>
          </a:p>
        </p:txBody>
      </p:sp>
      <p:sp>
        <p:nvSpPr>
          <p:cNvPr id="10" name="Rectangle 9">
            <a:extLst>
              <a:ext uri="{FF2B5EF4-FFF2-40B4-BE49-F238E27FC236}">
                <a16:creationId xmlns:a16="http://schemas.microsoft.com/office/drawing/2014/main" id="{2925E2C6-71BD-1643-B298-04EB1C89C7BB}"/>
              </a:ext>
            </a:extLst>
          </p:cNvPr>
          <p:cNvSpPr/>
          <p:nvPr/>
        </p:nvSpPr>
        <p:spPr>
          <a:xfrm>
            <a:off x="2473344" y="3884479"/>
            <a:ext cx="202876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1</a:t>
            </a:r>
          </a:p>
        </p:txBody>
      </p:sp>
      <p:sp>
        <p:nvSpPr>
          <p:cNvPr id="11" name="Rectangle 10">
            <a:extLst>
              <a:ext uri="{FF2B5EF4-FFF2-40B4-BE49-F238E27FC236}">
                <a16:creationId xmlns:a16="http://schemas.microsoft.com/office/drawing/2014/main" id="{25BA5B62-3C34-F34E-9323-C3CA6C802625}"/>
              </a:ext>
            </a:extLst>
          </p:cNvPr>
          <p:cNvSpPr/>
          <p:nvPr/>
        </p:nvSpPr>
        <p:spPr>
          <a:xfrm>
            <a:off x="4641888" y="3884479"/>
            <a:ext cx="202876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2</a:t>
            </a:r>
          </a:p>
        </p:txBody>
      </p:sp>
      <p:sp>
        <p:nvSpPr>
          <p:cNvPr id="12" name="Rectangle 11">
            <a:extLst>
              <a:ext uri="{FF2B5EF4-FFF2-40B4-BE49-F238E27FC236}">
                <a16:creationId xmlns:a16="http://schemas.microsoft.com/office/drawing/2014/main" id="{A558F51C-4A5E-E443-B536-3654C18D049F}"/>
              </a:ext>
            </a:extLst>
          </p:cNvPr>
          <p:cNvSpPr/>
          <p:nvPr/>
        </p:nvSpPr>
        <p:spPr>
          <a:xfrm>
            <a:off x="6810432" y="3884479"/>
            <a:ext cx="202876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3</a:t>
            </a:r>
          </a:p>
        </p:txBody>
      </p:sp>
      <p:sp>
        <p:nvSpPr>
          <p:cNvPr id="6" name="Rectangle 5">
            <a:extLst>
              <a:ext uri="{FF2B5EF4-FFF2-40B4-BE49-F238E27FC236}">
                <a16:creationId xmlns:a16="http://schemas.microsoft.com/office/drawing/2014/main" id="{4D55BC4A-32AE-CB4F-BA19-6563BE5AD763}"/>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Association Led models are the most conducive governance structure to achieve financial inclusion.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Nevertheless, financial inclusion cannot be an assumed outcome and must be prioritized by the entity.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Specific focus needs to </a:t>
            </a:r>
            <a:b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be in place to:</a:t>
            </a:r>
          </a:p>
        </p:txBody>
      </p:sp>
      <p:sp>
        <p:nvSpPr>
          <p:cNvPr id="14" name="Footer Placeholder 13">
            <a:extLst>
              <a:ext uri="{FF2B5EF4-FFF2-40B4-BE49-F238E27FC236}">
                <a16:creationId xmlns:a16="http://schemas.microsoft.com/office/drawing/2014/main" id="{E28A55AD-CEC5-264E-B647-FB16E279A1C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337085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253B9B-6AE3-1E44-8042-62B84ECF18C0}"/>
              </a:ext>
            </a:extLst>
          </p:cNvPr>
          <p:cNvSpPr/>
          <p:nvPr/>
        </p:nvSpPr>
        <p:spPr>
          <a:xfrm>
            <a:off x="303550" y="976392"/>
            <a:ext cx="2029064"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Central Bank Led models are conductive to achieving financial inclusion but do not inherently lend themselves to achieving inclusive governance.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a:ea typeface="+mn-ea"/>
                <a:cs typeface="+mn-cs"/>
              </a:rPr>
              <a:t>In order to achieve this supporting goal, steps should be taken to:</a:t>
            </a:r>
          </a:p>
        </p:txBody>
      </p:sp>
      <p:sp>
        <p:nvSpPr>
          <p:cNvPr id="6" name="Rectangle 5">
            <a:extLst>
              <a:ext uri="{FF2B5EF4-FFF2-40B4-BE49-F238E27FC236}">
                <a16:creationId xmlns:a16="http://schemas.microsoft.com/office/drawing/2014/main" id="{F4915C83-D056-7648-B34C-4F456B71290C}"/>
              </a:ext>
            </a:extLst>
          </p:cNvPr>
          <p:cNvSpPr/>
          <p:nvPr/>
        </p:nvSpPr>
        <p:spPr>
          <a:xfrm>
            <a:off x="2472411"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Consider opening ownership opportunities to DFSPs. In doing so, ensure banks and non-banks equal opportunity for equity stake.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If this is not feasible, ensure that banks and non-banks have equal representation through non-owner/non-member mechanisms.</a:t>
            </a:r>
          </a:p>
        </p:txBody>
      </p:sp>
      <p:sp>
        <p:nvSpPr>
          <p:cNvPr id="8" name="Rectangle 7">
            <a:extLst>
              <a:ext uri="{FF2B5EF4-FFF2-40B4-BE49-F238E27FC236}">
                <a16:creationId xmlns:a16="http://schemas.microsoft.com/office/drawing/2014/main" id="{4B4B04B5-538A-734C-8366-91407F37E506}"/>
              </a:ext>
            </a:extLst>
          </p:cNvPr>
          <p:cNvSpPr/>
          <p:nvPr/>
        </p:nvSpPr>
        <p:spPr>
          <a:xfrm>
            <a:off x="4641273"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all direct and indirect scheme participants have formal and informal mechanisms (e.g. stakeholder groups, committees, etc.) to provide input on the direction of the scheme, including scheme rules.</a:t>
            </a:r>
          </a:p>
        </p:txBody>
      </p:sp>
      <p:sp>
        <p:nvSpPr>
          <p:cNvPr id="9" name="Rectangle 8">
            <a:extLst>
              <a:ext uri="{FF2B5EF4-FFF2-40B4-BE49-F238E27FC236}">
                <a16:creationId xmlns:a16="http://schemas.microsoft.com/office/drawing/2014/main" id="{6E399C01-BA7C-E64B-B32A-E3294D25C923}"/>
              </a:ext>
            </a:extLst>
          </p:cNvPr>
          <p:cNvSpPr/>
          <p:nvPr/>
        </p:nvSpPr>
        <p:spPr>
          <a:xfrm>
            <a:off x="6810135"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the scheme is explicitly outlined as a not-for-loss scheme.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Aim to have payments serve as a shared utility that is not intended to maximize profits.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Multiple approaches to scheme fees may prove successful.</a:t>
            </a:r>
          </a:p>
        </p:txBody>
      </p:sp>
      <p:sp>
        <p:nvSpPr>
          <p:cNvPr id="10" name="Rectangle 9">
            <a:extLst>
              <a:ext uri="{FF2B5EF4-FFF2-40B4-BE49-F238E27FC236}">
                <a16:creationId xmlns:a16="http://schemas.microsoft.com/office/drawing/2014/main" id="{47B6F2D5-2BC1-9A48-8917-A9CCA892715F}"/>
              </a:ext>
            </a:extLst>
          </p:cNvPr>
          <p:cNvSpPr/>
          <p:nvPr/>
        </p:nvSpPr>
        <p:spPr>
          <a:xfrm>
            <a:off x="2472411"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1</a:t>
            </a:r>
          </a:p>
        </p:txBody>
      </p:sp>
      <p:sp>
        <p:nvSpPr>
          <p:cNvPr id="11" name="Rectangle 10">
            <a:extLst>
              <a:ext uri="{FF2B5EF4-FFF2-40B4-BE49-F238E27FC236}">
                <a16:creationId xmlns:a16="http://schemas.microsoft.com/office/drawing/2014/main" id="{4EDBE3A6-0BB2-CE46-BC2F-0BD0AD0C61EC}"/>
              </a:ext>
            </a:extLst>
          </p:cNvPr>
          <p:cNvSpPr/>
          <p:nvPr/>
        </p:nvSpPr>
        <p:spPr>
          <a:xfrm>
            <a:off x="4641273"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2</a:t>
            </a:r>
          </a:p>
        </p:txBody>
      </p:sp>
      <p:sp>
        <p:nvSpPr>
          <p:cNvPr id="12" name="Rectangle 11">
            <a:extLst>
              <a:ext uri="{FF2B5EF4-FFF2-40B4-BE49-F238E27FC236}">
                <a16:creationId xmlns:a16="http://schemas.microsoft.com/office/drawing/2014/main" id="{4F54F96C-85DF-E646-B5CF-DA513C76ED74}"/>
              </a:ext>
            </a:extLst>
          </p:cNvPr>
          <p:cNvSpPr/>
          <p:nvPr/>
        </p:nvSpPr>
        <p:spPr>
          <a:xfrm>
            <a:off x="6810135"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3</a:t>
            </a:r>
          </a:p>
        </p:txBody>
      </p:sp>
      <p:sp>
        <p:nvSpPr>
          <p:cNvPr id="3" name="Title 2">
            <a:extLst>
              <a:ext uri="{FF2B5EF4-FFF2-40B4-BE49-F238E27FC236}">
                <a16:creationId xmlns:a16="http://schemas.microsoft.com/office/drawing/2014/main" id="{98F87D75-B9A0-B748-A0D0-6F2E7B4EC583}"/>
              </a:ext>
            </a:extLst>
          </p:cNvPr>
          <p:cNvSpPr>
            <a:spLocks noGrp="1"/>
          </p:cNvSpPr>
          <p:nvPr>
            <p:ph type="title"/>
          </p:nvPr>
        </p:nvSpPr>
        <p:spPr>
          <a:xfrm>
            <a:off x="303551" y="285751"/>
            <a:ext cx="7352813" cy="307777"/>
          </a:xfrm>
        </p:spPr>
        <p:txBody>
          <a:bodyPr/>
          <a:lstStyle/>
          <a:p>
            <a:r>
              <a:rPr lang="en-US" dirty="0">
                <a:latin typeface="Calibri" panose="020F0502020204030204" pitchFamily="34" charset="0"/>
                <a:cs typeface="Calibri" panose="020F0502020204030204" pitchFamily="34" charset="0"/>
              </a:rPr>
              <a:t>Recommendations If Establishing: </a:t>
            </a:r>
            <a:r>
              <a:rPr lang="en-US" i="1" dirty="0">
                <a:latin typeface="Calibri" panose="020F0502020204030204" pitchFamily="34" charset="0"/>
                <a:cs typeface="Calibri" panose="020F0502020204030204" pitchFamily="34" charset="0"/>
              </a:rPr>
              <a:t>A Central Bank Led Model</a:t>
            </a:r>
            <a:endParaRPr lang="en-US" i="1" dirty="0"/>
          </a:p>
        </p:txBody>
      </p:sp>
      <p:sp>
        <p:nvSpPr>
          <p:cNvPr id="4" name="Slide Number Placeholder 3">
            <a:extLst>
              <a:ext uri="{FF2B5EF4-FFF2-40B4-BE49-F238E27FC236}">
                <a16:creationId xmlns:a16="http://schemas.microsoft.com/office/drawing/2014/main" id="{6E6CDF97-0F94-CF45-8292-1193ABD9B5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14" name="Footer Placeholder 13">
            <a:extLst>
              <a:ext uri="{FF2B5EF4-FFF2-40B4-BE49-F238E27FC236}">
                <a16:creationId xmlns:a16="http://schemas.microsoft.com/office/drawing/2014/main" id="{3D11BF6F-47D4-6B4C-99F1-D3D9400C547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266911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F87D75-B9A0-B748-A0D0-6F2E7B4EC583}"/>
              </a:ext>
            </a:extLst>
          </p:cNvPr>
          <p:cNvSpPr>
            <a:spLocks noGrp="1"/>
          </p:cNvSpPr>
          <p:nvPr>
            <p:ph type="title"/>
          </p:nvPr>
        </p:nvSpPr>
        <p:spPr>
          <a:xfrm>
            <a:off x="303551" y="285750"/>
            <a:ext cx="8380934" cy="307777"/>
          </a:xfrm>
        </p:spPr>
        <p:txBody>
          <a:bodyPr/>
          <a:lstStyle/>
          <a:p>
            <a:r>
              <a:rPr lang="en-US" dirty="0">
                <a:latin typeface="Calibri" panose="020F0502020204030204" pitchFamily="34" charset="0"/>
                <a:cs typeface="Calibri" panose="020F0502020204030204" pitchFamily="34" charset="0"/>
              </a:rPr>
              <a:t>Recommendations If Establishing: </a:t>
            </a:r>
            <a:r>
              <a:rPr lang="en-US" i="1" dirty="0"/>
              <a:t>A Commercial Led Model</a:t>
            </a:r>
          </a:p>
        </p:txBody>
      </p:sp>
      <p:sp>
        <p:nvSpPr>
          <p:cNvPr id="4" name="Slide Number Placeholder 3">
            <a:extLst>
              <a:ext uri="{FF2B5EF4-FFF2-40B4-BE49-F238E27FC236}">
                <a16:creationId xmlns:a16="http://schemas.microsoft.com/office/drawing/2014/main" id="{6E6CDF97-0F94-CF45-8292-1193ABD9B5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E0A8E4D-E4C0-294D-9E15-5D9C66466B1D}"/>
              </a:ext>
            </a:extLst>
          </p:cNvPr>
          <p:cNvSpPr/>
          <p:nvPr/>
        </p:nvSpPr>
        <p:spPr>
          <a:xfrm>
            <a:off x="303550" y="976392"/>
            <a:ext cx="2029064"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Commercial Led entities are the least supportive of the three models for achieving financial inclusion.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a:ea typeface="+mn-ea"/>
                <a:cs typeface="+mn-cs"/>
              </a:rPr>
              <a:t>Nevertheless, inclusive governance and the promotion of affordable digital financial services can be achieved via explicit focus and goals that:</a:t>
            </a:r>
          </a:p>
        </p:txBody>
      </p:sp>
      <p:sp>
        <p:nvSpPr>
          <p:cNvPr id="8" name="Rectangle 7">
            <a:extLst>
              <a:ext uri="{FF2B5EF4-FFF2-40B4-BE49-F238E27FC236}">
                <a16:creationId xmlns:a16="http://schemas.microsoft.com/office/drawing/2014/main" id="{598354D1-F503-4441-9962-F88696B34925}"/>
              </a:ext>
            </a:extLst>
          </p:cNvPr>
          <p:cNvSpPr/>
          <p:nvPr/>
        </p:nvSpPr>
        <p:spPr>
          <a:xfrm>
            <a:off x="2472411"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Consider opening ownership opportunities to DFSPs. In doing so, ensure banks and non-banks equal opportunity for equity stake.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If this is unfeasible, ensure that banks and non-banks have equal representation through non-owner/non-member mechanisms.</a:t>
            </a:r>
          </a:p>
        </p:txBody>
      </p:sp>
      <p:sp>
        <p:nvSpPr>
          <p:cNvPr id="9" name="Rectangle 8">
            <a:extLst>
              <a:ext uri="{FF2B5EF4-FFF2-40B4-BE49-F238E27FC236}">
                <a16:creationId xmlns:a16="http://schemas.microsoft.com/office/drawing/2014/main" id="{83A7D808-8750-EB46-9A66-949CF9267855}"/>
              </a:ext>
            </a:extLst>
          </p:cNvPr>
          <p:cNvSpPr/>
          <p:nvPr/>
        </p:nvSpPr>
        <p:spPr>
          <a:xfrm>
            <a:off x="4641273"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Allow all direct and indirect scheme participants to have formal and informal mechanisms (e.g. stakeholder groups, committees, etc.) to provide input on the direction of the scheme, including scheme rules.</a:t>
            </a:r>
          </a:p>
        </p:txBody>
      </p:sp>
      <p:sp>
        <p:nvSpPr>
          <p:cNvPr id="10" name="Rectangle 9">
            <a:extLst>
              <a:ext uri="{FF2B5EF4-FFF2-40B4-BE49-F238E27FC236}">
                <a16:creationId xmlns:a16="http://schemas.microsoft.com/office/drawing/2014/main" id="{06454048-80B3-6642-A950-208A3812AF4B}"/>
              </a:ext>
            </a:extLst>
          </p:cNvPr>
          <p:cNvSpPr/>
          <p:nvPr/>
        </p:nvSpPr>
        <p:spPr>
          <a:xfrm>
            <a:off x="6810135" y="976392"/>
            <a:ext cx="2029064"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a:ea typeface="+mn-ea"/>
                <a:cs typeface="+mn-cs"/>
              </a:rPr>
              <a:t>Ensure the scheme is explicitly outlined as a not-for-loss scheme.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Aim to have payments serve as a shared utility that is not intended to maximize profits.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These are best recognized and achieved when outlined in mission and vision statements of the organization.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Moreover, ensure the business model and financial reporting are clear and transparent.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Multiple approaches to scheme fees may prove successful.</a:t>
            </a:r>
          </a:p>
        </p:txBody>
      </p:sp>
      <p:sp>
        <p:nvSpPr>
          <p:cNvPr id="11" name="Rectangle 10">
            <a:extLst>
              <a:ext uri="{FF2B5EF4-FFF2-40B4-BE49-F238E27FC236}">
                <a16:creationId xmlns:a16="http://schemas.microsoft.com/office/drawing/2014/main" id="{3D209422-152D-BA40-8BC1-4D042DAC566D}"/>
              </a:ext>
            </a:extLst>
          </p:cNvPr>
          <p:cNvSpPr/>
          <p:nvPr/>
        </p:nvSpPr>
        <p:spPr>
          <a:xfrm>
            <a:off x="2472411"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1</a:t>
            </a:r>
          </a:p>
        </p:txBody>
      </p:sp>
      <p:sp>
        <p:nvSpPr>
          <p:cNvPr id="12" name="Rectangle 11">
            <a:extLst>
              <a:ext uri="{FF2B5EF4-FFF2-40B4-BE49-F238E27FC236}">
                <a16:creationId xmlns:a16="http://schemas.microsoft.com/office/drawing/2014/main" id="{AEDA104E-C689-A647-BBF0-49A603FFC66D}"/>
              </a:ext>
            </a:extLst>
          </p:cNvPr>
          <p:cNvSpPr/>
          <p:nvPr/>
        </p:nvSpPr>
        <p:spPr>
          <a:xfrm>
            <a:off x="4641273"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2</a:t>
            </a:r>
          </a:p>
        </p:txBody>
      </p:sp>
      <p:sp>
        <p:nvSpPr>
          <p:cNvPr id="13" name="Rectangle 12">
            <a:extLst>
              <a:ext uri="{FF2B5EF4-FFF2-40B4-BE49-F238E27FC236}">
                <a16:creationId xmlns:a16="http://schemas.microsoft.com/office/drawing/2014/main" id="{149E302B-8C80-874F-8B84-D086992CBD03}"/>
              </a:ext>
            </a:extLst>
          </p:cNvPr>
          <p:cNvSpPr/>
          <p:nvPr/>
        </p:nvSpPr>
        <p:spPr>
          <a:xfrm>
            <a:off x="6810135" y="3884479"/>
            <a:ext cx="202906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BAAA58"/>
                </a:solidFill>
                <a:effectLst/>
                <a:uLnTx/>
                <a:uFillTx/>
                <a:latin typeface="Calibri Light" panose="020F0302020204030204" pitchFamily="34" charset="0"/>
                <a:ea typeface="+mn-ea"/>
                <a:cs typeface="Calibri Light" panose="020F0302020204030204" pitchFamily="34" charset="0"/>
              </a:rPr>
              <a:t>3</a:t>
            </a:r>
          </a:p>
        </p:txBody>
      </p:sp>
      <p:sp>
        <p:nvSpPr>
          <p:cNvPr id="16" name="Footer Placeholder 15">
            <a:extLst>
              <a:ext uri="{FF2B5EF4-FFF2-40B4-BE49-F238E27FC236}">
                <a16:creationId xmlns:a16="http://schemas.microsoft.com/office/drawing/2014/main" id="{0FC096F9-C5DE-D74D-A020-04D1E40E58E7}"/>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14114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E044-996C-B14C-8C4D-778E7C77788B}"/>
              </a:ext>
            </a:extLst>
          </p:cNvPr>
          <p:cNvSpPr>
            <a:spLocks noGrp="1"/>
          </p:cNvSpPr>
          <p:nvPr>
            <p:ph type="title"/>
          </p:nvPr>
        </p:nvSpPr>
        <p:spPr/>
        <p:txBody>
          <a:bodyPr/>
          <a:lstStyle/>
          <a:p>
            <a:r>
              <a:rPr lang="en-US" dirty="0"/>
              <a:t>Final Thoughts</a:t>
            </a:r>
          </a:p>
        </p:txBody>
      </p:sp>
      <p:sp>
        <p:nvSpPr>
          <p:cNvPr id="3" name="Slide Number Placeholder 2">
            <a:extLst>
              <a:ext uri="{FF2B5EF4-FFF2-40B4-BE49-F238E27FC236}">
                <a16:creationId xmlns:a16="http://schemas.microsoft.com/office/drawing/2014/main" id="{FAA92D0B-05A3-AE4E-8A82-82A359488C6E}"/>
              </a:ext>
            </a:extLst>
          </p:cNvPr>
          <p:cNvSpPr>
            <a:spLocks noGrp="1"/>
          </p:cNvSpPr>
          <p:nvPr>
            <p:ph type="sldNum" sz="quarter" idx="4"/>
          </p:nvPr>
        </p:nvSpPr>
        <p:spPr/>
        <p:txBody>
          <a:bodyPr/>
          <a:lstStyle/>
          <a:p>
            <a:fld id="{D91A16E7-7A4B-8846-8827-0EA931B1AFDA}" type="slidenum">
              <a:rPr lang="en-US" smtClean="0"/>
              <a:pPr/>
              <a:t>15</a:t>
            </a:fld>
            <a:endParaRPr lang="en-US" dirty="0"/>
          </a:p>
        </p:txBody>
      </p:sp>
      <p:sp>
        <p:nvSpPr>
          <p:cNvPr id="4" name="Footer Placeholder 3">
            <a:extLst>
              <a:ext uri="{FF2B5EF4-FFF2-40B4-BE49-F238E27FC236}">
                <a16:creationId xmlns:a16="http://schemas.microsoft.com/office/drawing/2014/main" id="{B7508702-472E-E443-B58E-DF168F298B5F}"/>
              </a:ext>
            </a:extLst>
          </p:cNvPr>
          <p:cNvSpPr>
            <a:spLocks noGrp="1"/>
          </p:cNvSpPr>
          <p:nvPr>
            <p:ph type="ftr" sz="quarter" idx="3"/>
          </p:nvPr>
        </p:nvSpPr>
        <p:spPr/>
        <p:txBody>
          <a:bodyPr/>
          <a:lstStyle/>
          <a:p>
            <a:r>
              <a:rPr lang="en-US"/>
              <a:t>Practitioner’s Guide to Payments Scheme Governance and Financial Inclusion</a:t>
            </a:r>
            <a:endParaRPr lang="en-US" dirty="0"/>
          </a:p>
        </p:txBody>
      </p:sp>
      <p:sp>
        <p:nvSpPr>
          <p:cNvPr id="6" name="Text Placeholder 1">
            <a:extLst>
              <a:ext uri="{FF2B5EF4-FFF2-40B4-BE49-F238E27FC236}">
                <a16:creationId xmlns:a16="http://schemas.microsoft.com/office/drawing/2014/main" id="{2FD14B82-DC91-0D45-A01E-A8BF6577D320}"/>
              </a:ext>
            </a:extLst>
          </p:cNvPr>
          <p:cNvSpPr txBox="1">
            <a:spLocks/>
          </p:cNvSpPr>
          <p:nvPr/>
        </p:nvSpPr>
        <p:spPr>
          <a:xfrm>
            <a:off x="304800" y="976392"/>
            <a:ext cx="8379683" cy="1877437"/>
          </a:xfrm>
          <a:prstGeom prst="rect">
            <a:avLst/>
          </a:prstGeom>
        </p:spPr>
        <p:txBody>
          <a:bodyPr vert="horz" wrap="square" lIns="0" tIns="0" rIns="0" bIns="0" numCol="1" spcCol="457200" rtlCol="0">
            <a:spAutoFit/>
          </a:bodyPr>
          <a:lstStyle>
            <a:lvl1pPr marL="171450" indent="-17145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1pPr>
            <a:lvl2pPr marL="461963" indent="-185738"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2pPr>
            <a:lvl3pPr marL="806450" indent="-16510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3pPr>
            <a:lvl4pPr marL="1149350" indent="-171450"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4pPr>
            <a:lvl5pPr marL="1485900" indent="-201613" algn="l" defTabSz="457200" rtl="0" eaLnBrk="1" latinLnBrk="0" hangingPunct="1">
              <a:spcBef>
                <a:spcPct val="20000"/>
              </a:spcBef>
              <a:buClr>
                <a:schemeClr val="accent2"/>
              </a:buClr>
              <a:buFont typeface="Arial" charset="0"/>
              <a:buChar char="•"/>
              <a:tabLst/>
              <a:defRPr sz="14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charset="0"/>
              <a:buNone/>
            </a:pPr>
            <a:r>
              <a:rPr lang="en-US" dirty="0">
                <a:solidFill>
                  <a:schemeClr val="tx1"/>
                </a:solidFill>
                <a:latin typeface="Cambria" panose="02040503050406030204" pitchFamily="18" charset="0"/>
                <a:cs typeface="Calibri" panose="020F0502020204030204" pitchFamily="34" charset="0"/>
              </a:rPr>
              <a:t>The Bill and Melinda Gates Foundation would like to recognize the contributions of organizations that participated in the research effort. </a:t>
            </a:r>
          </a:p>
          <a:p>
            <a:pPr marL="0" indent="0">
              <a:spcBef>
                <a:spcPts val="0"/>
              </a:spcBef>
              <a:spcAft>
                <a:spcPts val="600"/>
              </a:spcAft>
              <a:buFont typeface="Arial" charset="0"/>
              <a:buNone/>
            </a:pPr>
            <a:r>
              <a:rPr lang="en-US" dirty="0">
                <a:solidFill>
                  <a:schemeClr val="tx1"/>
                </a:solidFill>
                <a:latin typeface="Cambria" panose="02040503050406030204" pitchFamily="18" charset="0"/>
                <a:cs typeface="Calibri" panose="020F0502020204030204" pitchFamily="34" charset="0"/>
              </a:rPr>
              <a:t>In particular, it is important to highlight the participation and role of payments associations in emerging markets. These associations are leading the way, highlighting the value proposition of industry collaboration, which is sometimes overlooked as it requires significant time, attention, and championship.</a:t>
            </a:r>
          </a:p>
          <a:p>
            <a:pPr marL="0" indent="0">
              <a:spcBef>
                <a:spcPts val="0"/>
              </a:spcBef>
              <a:spcAft>
                <a:spcPts val="600"/>
              </a:spcAft>
              <a:buFont typeface="Arial" charset="0"/>
              <a:buNone/>
            </a:pPr>
            <a:r>
              <a:rPr lang="en-US" dirty="0">
                <a:solidFill>
                  <a:schemeClr val="tx1"/>
                </a:solidFill>
                <a:latin typeface="Cambria" panose="02040503050406030204" pitchFamily="18" charset="0"/>
                <a:cs typeface="Calibri" panose="020F0502020204030204" pitchFamily="34" charset="0"/>
              </a:rPr>
              <a:t>Moreover, the value of industry collaboration proves meaningful, regardless of the governance structure of the corresponding payment scheme(s), as it helps define basic shared interests of payment system actors and provides an ongoing forum for discussion.</a:t>
            </a:r>
          </a:p>
        </p:txBody>
      </p:sp>
    </p:spTree>
    <p:extLst>
      <p:ext uri="{BB962C8B-B14F-4D97-AF65-F5344CB8AC3E}">
        <p14:creationId xmlns:p14="http://schemas.microsoft.com/office/powerpoint/2010/main" val="143232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5002-81B0-1B43-91BC-753BDFB140E3}"/>
              </a:ext>
            </a:extLst>
          </p:cNvPr>
          <p:cNvSpPr>
            <a:spLocks noGrp="1"/>
          </p:cNvSpPr>
          <p:nvPr>
            <p:ph type="title"/>
          </p:nvPr>
        </p:nvSpPr>
        <p:spPr/>
        <p:txBody>
          <a:bodyPr/>
          <a:lstStyle/>
          <a:p>
            <a:r>
              <a:rPr lang="en-US" dirty="0"/>
              <a:t>Entities Interviewed</a:t>
            </a:r>
          </a:p>
        </p:txBody>
      </p:sp>
      <p:sp>
        <p:nvSpPr>
          <p:cNvPr id="3" name="Slide Number Placeholder 2">
            <a:extLst>
              <a:ext uri="{FF2B5EF4-FFF2-40B4-BE49-F238E27FC236}">
                <a16:creationId xmlns:a16="http://schemas.microsoft.com/office/drawing/2014/main" id="{F4F57A96-1FFA-8C4D-9D3F-7C3B15F8A7DC}"/>
              </a:ext>
            </a:extLst>
          </p:cNvPr>
          <p:cNvSpPr>
            <a:spLocks noGrp="1"/>
          </p:cNvSpPr>
          <p:nvPr>
            <p:ph type="sldNum" sz="quarter" idx="4"/>
          </p:nvPr>
        </p:nvSpPr>
        <p:spPr/>
        <p:txBody>
          <a:bodyPr/>
          <a:lstStyle/>
          <a:p>
            <a:fld id="{D91A16E7-7A4B-8846-8827-0EA931B1AFDA}" type="slidenum">
              <a:rPr lang="en-US" smtClean="0"/>
              <a:pPr/>
              <a:t>16</a:t>
            </a:fld>
            <a:endParaRPr lang="en-US" dirty="0"/>
          </a:p>
        </p:txBody>
      </p:sp>
      <p:sp>
        <p:nvSpPr>
          <p:cNvPr id="4" name="Footer Placeholder 3">
            <a:extLst>
              <a:ext uri="{FF2B5EF4-FFF2-40B4-BE49-F238E27FC236}">
                <a16:creationId xmlns:a16="http://schemas.microsoft.com/office/drawing/2014/main" id="{9BAF6585-557A-2B43-A0EE-5FA2D8FC53B4}"/>
              </a:ext>
            </a:extLst>
          </p:cNvPr>
          <p:cNvSpPr>
            <a:spLocks noGrp="1"/>
          </p:cNvSpPr>
          <p:nvPr>
            <p:ph type="ftr" sz="quarter" idx="3"/>
          </p:nvPr>
        </p:nvSpPr>
        <p:spPr/>
        <p:txBody>
          <a:bodyPr/>
          <a:lstStyle/>
          <a:p>
            <a:r>
              <a:rPr lang="en-US"/>
              <a:t>Practitioner’s Guide to Payments Scheme Governance and Financial Inclusion</a:t>
            </a:r>
            <a:endParaRPr lang="en-US" dirty="0"/>
          </a:p>
        </p:txBody>
      </p:sp>
      <p:graphicFrame>
        <p:nvGraphicFramePr>
          <p:cNvPr id="5" name="Table 4">
            <a:extLst>
              <a:ext uri="{FF2B5EF4-FFF2-40B4-BE49-F238E27FC236}">
                <a16:creationId xmlns:a16="http://schemas.microsoft.com/office/drawing/2014/main" id="{C2D81037-3305-0940-BCE3-FC45D6FAD395}"/>
              </a:ext>
            </a:extLst>
          </p:cNvPr>
          <p:cNvGraphicFramePr>
            <a:graphicFrameLocks noGrp="1"/>
          </p:cNvGraphicFramePr>
          <p:nvPr>
            <p:extLst>
              <p:ext uri="{D42A27DB-BD31-4B8C-83A1-F6EECF244321}">
                <p14:modId xmlns:p14="http://schemas.microsoft.com/office/powerpoint/2010/main" val="3076912343"/>
              </p:ext>
            </p:extLst>
          </p:nvPr>
        </p:nvGraphicFramePr>
        <p:xfrm>
          <a:off x="524720" y="873626"/>
          <a:ext cx="3607804" cy="3437345"/>
        </p:xfrm>
        <a:graphic>
          <a:graphicData uri="http://schemas.openxmlformats.org/drawingml/2006/table">
            <a:tbl>
              <a:tblPr firstRow="1" bandRow="1">
                <a:tableStyleId>{D27102A9-8310-4765-A935-A1911B00CA55}</a:tableStyleId>
              </a:tblPr>
              <a:tblGrid>
                <a:gridCol w="1122573">
                  <a:extLst>
                    <a:ext uri="{9D8B030D-6E8A-4147-A177-3AD203B41FA5}">
                      <a16:colId xmlns:a16="http://schemas.microsoft.com/office/drawing/2014/main" val="469625315"/>
                    </a:ext>
                  </a:extLst>
                </a:gridCol>
                <a:gridCol w="2485231">
                  <a:extLst>
                    <a:ext uri="{9D8B030D-6E8A-4147-A177-3AD203B41FA5}">
                      <a16:colId xmlns:a16="http://schemas.microsoft.com/office/drawing/2014/main" val="2646998715"/>
                    </a:ext>
                  </a:extLst>
                </a:gridCol>
              </a:tblGrid>
              <a:tr h="524305">
                <a:tc>
                  <a:txBody>
                    <a:bodyPr/>
                    <a:lstStyle/>
                    <a:p>
                      <a:pPr algn="l"/>
                      <a:r>
                        <a:rPr lang="en-US" sz="1400" dirty="0"/>
                        <a:t>Country/ Region</a:t>
                      </a:r>
                      <a:endParaRPr lang="en-US" sz="1400" dirty="0">
                        <a:solidFill>
                          <a:schemeClr val="tx1"/>
                        </a:solidFill>
                        <a:latin typeface="Calibri" panose="020F0502020204030204" pitchFamily="34" charset="0"/>
                        <a:cs typeface="Calibri" panose="020F0502020204030204" pitchFamily="34" charset="0"/>
                      </a:endParaRPr>
                    </a:p>
                  </a:txBody>
                  <a:tcPr anchor="ctr"/>
                </a:tc>
                <a:tc>
                  <a:txBody>
                    <a:bodyPr/>
                    <a:lstStyle/>
                    <a:p>
                      <a:pPr algn="l"/>
                      <a:r>
                        <a:rPr lang="en-US" sz="1400" dirty="0"/>
                        <a:t>Entity Name</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78795578"/>
                  </a:ext>
                </a:extLst>
              </a:tr>
              <a:tr h="341962">
                <a:tc>
                  <a:txBody>
                    <a:bodyPr/>
                    <a:lstStyle/>
                    <a:p>
                      <a:pPr algn="l"/>
                      <a:r>
                        <a:rPr lang="en-US" sz="1400" dirty="0"/>
                        <a:t>Global</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Mastercard</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92784413"/>
                  </a:ext>
                </a:extLst>
              </a:tr>
              <a:tr h="308414">
                <a:tc>
                  <a:txBody>
                    <a:bodyPr/>
                    <a:lstStyle/>
                    <a:p>
                      <a:pPr algn="l"/>
                      <a:r>
                        <a:rPr lang="en-US" sz="1400" dirty="0"/>
                        <a:t>Global</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SWIFT</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14715419"/>
                  </a:ext>
                </a:extLst>
              </a:tr>
              <a:tr h="308414">
                <a:tc>
                  <a:txBody>
                    <a:bodyPr/>
                    <a:lstStyle/>
                    <a:p>
                      <a:pPr algn="l"/>
                      <a:r>
                        <a:rPr lang="en-US" sz="1400" dirty="0"/>
                        <a:t>Australia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err="1"/>
                        <a:t>AusPayNet</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57946974"/>
                  </a:ext>
                </a:extLst>
              </a:tr>
              <a:tr h="332621">
                <a:tc>
                  <a:txBody>
                    <a:bodyPr/>
                    <a:lstStyle/>
                    <a:p>
                      <a:pPr algn="l"/>
                      <a:r>
                        <a:rPr lang="en-US" sz="1400" dirty="0"/>
                        <a:t>Canada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Payments Canada</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5760305"/>
                  </a:ext>
                </a:extLst>
              </a:tr>
              <a:tr h="341962">
                <a:tc>
                  <a:txBody>
                    <a:bodyPr/>
                    <a:lstStyle/>
                    <a:p>
                      <a:pPr algn="l"/>
                      <a:r>
                        <a:rPr lang="en-US" sz="1400" dirty="0"/>
                        <a:t>Canada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Interac</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51518715"/>
                  </a:ext>
                </a:extLst>
              </a:tr>
              <a:tr h="354425">
                <a:tc>
                  <a:txBody>
                    <a:bodyPr/>
                    <a:lstStyle/>
                    <a:p>
                      <a:pPr algn="l"/>
                      <a:r>
                        <a:rPr lang="en-US" sz="1400" dirty="0"/>
                        <a:t>Europe</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European Payments Council</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02837425"/>
                  </a:ext>
                </a:extLst>
              </a:tr>
              <a:tr h="308414">
                <a:tc>
                  <a:txBody>
                    <a:bodyPr/>
                    <a:lstStyle/>
                    <a:p>
                      <a:pPr algn="l"/>
                      <a:r>
                        <a:rPr lang="en-US" sz="1400" dirty="0"/>
                        <a:t>Jordan</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err="1"/>
                        <a:t>JoPACC</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50972114"/>
                  </a:ext>
                </a:extLst>
              </a:tr>
              <a:tr h="308414">
                <a:tc>
                  <a:txBody>
                    <a:bodyPr/>
                    <a:lstStyle/>
                    <a:p>
                      <a:pPr algn="l"/>
                      <a:r>
                        <a:rPr lang="en-US" sz="1400" dirty="0"/>
                        <a:t>Kenya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IPSL</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07472341"/>
                  </a:ext>
                </a:extLst>
              </a:tr>
              <a:tr h="308414">
                <a:tc>
                  <a:txBody>
                    <a:bodyPr/>
                    <a:lstStyle/>
                    <a:p>
                      <a:pPr algn="l"/>
                      <a:r>
                        <a:rPr lang="en-US" sz="1400" dirty="0"/>
                        <a:t>Mexico</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Banco de Mexico</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79085264"/>
                  </a:ext>
                </a:extLst>
              </a:tr>
            </a:tbl>
          </a:graphicData>
        </a:graphic>
      </p:graphicFrame>
      <p:graphicFrame>
        <p:nvGraphicFramePr>
          <p:cNvPr id="8" name="Table 7">
            <a:extLst>
              <a:ext uri="{FF2B5EF4-FFF2-40B4-BE49-F238E27FC236}">
                <a16:creationId xmlns:a16="http://schemas.microsoft.com/office/drawing/2014/main" id="{6D911D5A-D334-B446-84A7-55CDAB0CD381}"/>
              </a:ext>
            </a:extLst>
          </p:cNvPr>
          <p:cNvGraphicFramePr>
            <a:graphicFrameLocks noGrp="1"/>
          </p:cNvGraphicFramePr>
          <p:nvPr>
            <p:extLst>
              <p:ext uri="{D42A27DB-BD31-4B8C-83A1-F6EECF244321}">
                <p14:modId xmlns:p14="http://schemas.microsoft.com/office/powerpoint/2010/main" val="4263592085"/>
              </p:ext>
            </p:extLst>
          </p:nvPr>
        </p:nvGraphicFramePr>
        <p:xfrm>
          <a:off x="4352082" y="873626"/>
          <a:ext cx="3981690" cy="3437345"/>
        </p:xfrm>
        <a:graphic>
          <a:graphicData uri="http://schemas.openxmlformats.org/drawingml/2006/table">
            <a:tbl>
              <a:tblPr firstRow="1" bandRow="1">
                <a:tableStyleId>{D27102A9-8310-4765-A935-A1911B00CA55}</a:tableStyleId>
              </a:tblPr>
              <a:tblGrid>
                <a:gridCol w="1238908">
                  <a:extLst>
                    <a:ext uri="{9D8B030D-6E8A-4147-A177-3AD203B41FA5}">
                      <a16:colId xmlns:a16="http://schemas.microsoft.com/office/drawing/2014/main" val="1745193555"/>
                    </a:ext>
                  </a:extLst>
                </a:gridCol>
                <a:gridCol w="2742782">
                  <a:extLst>
                    <a:ext uri="{9D8B030D-6E8A-4147-A177-3AD203B41FA5}">
                      <a16:colId xmlns:a16="http://schemas.microsoft.com/office/drawing/2014/main" val="2431054421"/>
                    </a:ext>
                  </a:extLst>
                </a:gridCol>
              </a:tblGrid>
              <a:tr h="431049">
                <a:tc>
                  <a:txBody>
                    <a:bodyPr/>
                    <a:lstStyle/>
                    <a:p>
                      <a:pPr algn="l"/>
                      <a:r>
                        <a:rPr lang="en-US" sz="1400" dirty="0"/>
                        <a:t>Country/ Region</a:t>
                      </a:r>
                      <a:endParaRPr lang="en-US" sz="1400" dirty="0">
                        <a:solidFill>
                          <a:schemeClr val="tx1"/>
                        </a:solidFill>
                        <a:latin typeface="Calibri" panose="020F0502020204030204" pitchFamily="34" charset="0"/>
                        <a:cs typeface="Calibri" panose="020F0502020204030204" pitchFamily="34" charset="0"/>
                      </a:endParaRPr>
                    </a:p>
                  </a:txBody>
                  <a:tcPr anchor="ctr"/>
                </a:tc>
                <a:tc>
                  <a:txBody>
                    <a:bodyPr/>
                    <a:lstStyle/>
                    <a:p>
                      <a:pPr algn="l"/>
                      <a:r>
                        <a:rPr lang="en-US" sz="1400" dirty="0"/>
                        <a:t>Entity Name</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36154776"/>
                  </a:ext>
                </a:extLst>
              </a:tr>
              <a:tr h="0">
                <a:tc>
                  <a:txBody>
                    <a:bodyPr/>
                    <a:lstStyle/>
                    <a:p>
                      <a:pPr algn="l"/>
                      <a:r>
                        <a:rPr lang="en-US" sz="1400" dirty="0"/>
                        <a:t>Namibia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Payments Association of Namibia</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56554089"/>
                  </a:ext>
                </a:extLst>
              </a:tr>
              <a:tr h="258629">
                <a:tc>
                  <a:txBody>
                    <a:bodyPr/>
                    <a:lstStyle/>
                    <a:p>
                      <a:pPr algn="l"/>
                      <a:r>
                        <a:rPr lang="en-US" sz="1400" dirty="0"/>
                        <a:t>Peru</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PDP</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80241312"/>
                  </a:ext>
                </a:extLst>
              </a:tr>
              <a:tr h="258629">
                <a:tc>
                  <a:txBody>
                    <a:bodyPr/>
                    <a:lstStyle/>
                    <a:p>
                      <a:pPr algn="l"/>
                      <a:r>
                        <a:rPr lang="en-US" sz="1400" dirty="0"/>
                        <a:t>South Africa</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PASA</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47741953"/>
                  </a:ext>
                </a:extLst>
              </a:tr>
              <a:tr h="337954">
                <a:tc>
                  <a:txBody>
                    <a:bodyPr/>
                    <a:lstStyle/>
                    <a:p>
                      <a:pPr algn="l"/>
                      <a:r>
                        <a:rPr lang="en-US" sz="1400" dirty="0"/>
                        <a:t>SADC</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SADC Banking Association</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98944342"/>
                  </a:ext>
                </a:extLst>
              </a:tr>
              <a:tr h="286010">
                <a:tc>
                  <a:txBody>
                    <a:bodyPr/>
                    <a:lstStyle/>
                    <a:p>
                      <a:pPr algn="l"/>
                      <a:r>
                        <a:rPr lang="en-US" sz="1400" dirty="0"/>
                        <a:t>Tanzania</a:t>
                      </a:r>
                      <a:endParaRPr lang="en-US" sz="1400" dirty="0">
                        <a:solidFill>
                          <a:schemeClr val="tx1"/>
                        </a:solidFill>
                        <a:latin typeface="Calibri" panose="020F0502020204030204" pitchFamily="34" charset="0"/>
                        <a:cs typeface="Calibri" panose="020F0502020204030204" pitchFamily="34" charset="0"/>
                      </a:endParaRPr>
                    </a:p>
                  </a:txBody>
                  <a:tcPr anchor="ctr"/>
                </a:tc>
                <a:tc>
                  <a:txBody>
                    <a:bodyPr/>
                    <a:lstStyle/>
                    <a:p>
                      <a:pPr algn="l"/>
                      <a:r>
                        <a:rPr lang="en-US" sz="1400" dirty="0"/>
                        <a:t>Mobile Operators Association of Tanzania</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08296275"/>
                  </a:ext>
                </a:extLst>
              </a:tr>
              <a:tr h="431049">
                <a:tc>
                  <a:txBody>
                    <a:bodyPr/>
                    <a:lstStyle/>
                    <a:p>
                      <a:pPr algn="l"/>
                      <a:r>
                        <a:rPr lang="en-US" sz="1400" dirty="0"/>
                        <a:t>United States</a:t>
                      </a:r>
                      <a:endParaRPr lang="en-US" sz="1400" dirty="0">
                        <a:solidFill>
                          <a:schemeClr val="tx1"/>
                        </a:solidFill>
                        <a:latin typeface="Calibri" panose="020F0502020204030204" pitchFamily="34" charset="0"/>
                        <a:cs typeface="Calibri" panose="020F0502020204030204" pitchFamily="34" charset="0"/>
                      </a:endParaRPr>
                    </a:p>
                  </a:txBody>
                  <a:tcPr anchor="ctr"/>
                </a:tc>
                <a:tc>
                  <a:txBody>
                    <a:bodyPr/>
                    <a:lstStyle/>
                    <a:p>
                      <a:pPr algn="l"/>
                      <a:r>
                        <a:rPr lang="en-US" sz="1400" dirty="0"/>
                        <a:t>Federal Reserve Financial Services</a:t>
                      </a:r>
                      <a:endParaRPr lang="en-US" sz="1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75567096"/>
                  </a:ext>
                </a:extLst>
              </a:tr>
              <a:tr h="258629">
                <a:tc>
                  <a:txBody>
                    <a:bodyPr/>
                    <a:lstStyle/>
                    <a:p>
                      <a:pPr algn="l"/>
                      <a:r>
                        <a:rPr lang="en-US" sz="1400" dirty="0"/>
                        <a:t>United States</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NACHA</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43761663"/>
                  </a:ext>
                </a:extLst>
              </a:tr>
              <a:tr h="412822">
                <a:tc>
                  <a:txBody>
                    <a:bodyPr/>
                    <a:lstStyle/>
                    <a:p>
                      <a:pPr algn="l"/>
                      <a:r>
                        <a:rPr lang="en-US" sz="1400" dirty="0"/>
                        <a:t>United States</a:t>
                      </a:r>
                      <a:endParaRPr lang="en-US" sz="1400" dirty="0">
                        <a:latin typeface="Calibri" panose="020F0502020204030204" pitchFamily="34" charset="0"/>
                        <a:cs typeface="Calibri" panose="020F0502020204030204" pitchFamily="34" charset="0"/>
                      </a:endParaRPr>
                    </a:p>
                  </a:txBody>
                  <a:tcPr anchor="ctr"/>
                </a:tc>
                <a:tc>
                  <a:txBody>
                    <a:bodyPr/>
                    <a:lstStyle/>
                    <a:p>
                      <a:pPr algn="l"/>
                      <a:r>
                        <a:rPr lang="en-US" sz="1400" dirty="0"/>
                        <a:t>The Clearing House</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59564068"/>
                  </a:ext>
                </a:extLst>
              </a:tr>
            </a:tbl>
          </a:graphicData>
        </a:graphic>
      </p:graphicFrame>
    </p:spTree>
    <p:extLst>
      <p:ext uri="{BB962C8B-B14F-4D97-AF65-F5344CB8AC3E}">
        <p14:creationId xmlns:p14="http://schemas.microsoft.com/office/powerpoint/2010/main" val="166270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B3DEF-E121-CC4E-B055-092C90B512DA}"/>
              </a:ext>
            </a:extLst>
          </p:cNvPr>
          <p:cNvSpPr>
            <a:spLocks noGrp="1"/>
          </p:cNvSpPr>
          <p:nvPr>
            <p:ph type="title"/>
          </p:nvPr>
        </p:nvSpPr>
        <p:spPr/>
        <p:txBody>
          <a:bodyPr/>
          <a:lstStyle/>
          <a:p>
            <a:r>
              <a:rPr lang="en-US" dirty="0">
                <a:solidFill>
                  <a:srgbClr val="CE6B29"/>
                </a:solidFill>
              </a:rPr>
              <a:t>Welcome</a:t>
            </a:r>
          </a:p>
        </p:txBody>
      </p:sp>
      <p:sp>
        <p:nvSpPr>
          <p:cNvPr id="4" name="Slide Number Placeholder 3">
            <a:extLst>
              <a:ext uri="{FF2B5EF4-FFF2-40B4-BE49-F238E27FC236}">
                <a16:creationId xmlns:a16="http://schemas.microsoft.com/office/drawing/2014/main" id="{7D728BB0-947C-CF41-B836-691EC848E05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B423E863-6366-634F-9CD7-E8A24AEF6B56}"/>
              </a:ext>
            </a:extLst>
          </p:cNvPr>
          <p:cNvSpPr>
            <a:spLocks noGrp="1"/>
          </p:cNvSpPr>
          <p:nvPr>
            <p:ph type="body" sz="quarter" idx="4294967295"/>
          </p:nvPr>
        </p:nvSpPr>
        <p:spPr>
          <a:xfrm>
            <a:off x="304801" y="976392"/>
            <a:ext cx="6398216" cy="3385542"/>
          </a:xfrm>
        </p:spPr>
        <p:txBody>
          <a:bodyPr numCol="1" spcCol="457200"/>
          <a:lstStyle/>
          <a:p>
            <a:pPr marL="0" indent="0">
              <a:spcBef>
                <a:spcPts val="0"/>
              </a:spcBef>
              <a:spcAft>
                <a:spcPts val="600"/>
              </a:spcAft>
              <a:buNone/>
            </a:pPr>
            <a:r>
              <a:rPr lang="en-US" dirty="0">
                <a:solidFill>
                  <a:schemeClr val="tx1"/>
                </a:solidFill>
                <a:latin typeface="Cambria" panose="02040503050406030204" pitchFamily="18" charset="0"/>
                <a:cs typeface="Calibri" panose="020F0502020204030204" pitchFamily="34" charset="0"/>
              </a:rPr>
              <a:t>The Bill and Melinda Gates Foundation believes that everyone benefits from an economy that includes everyone. From this guiding principle, we’ve created the Level One Project, aimed at helping build inclusive, interconnected digital economies in every country and region around the world to bring the poor into the global financial system.</a:t>
            </a:r>
          </a:p>
          <a:p>
            <a:pPr marL="0" indent="0">
              <a:spcBef>
                <a:spcPts val="0"/>
              </a:spcBef>
              <a:spcAft>
                <a:spcPts val="600"/>
              </a:spcAft>
              <a:buNone/>
            </a:pPr>
            <a:r>
              <a:rPr lang="en-US" dirty="0">
                <a:solidFill>
                  <a:schemeClr val="tx1"/>
                </a:solidFill>
                <a:latin typeface="Cambria" panose="02040503050406030204" pitchFamily="18" charset="0"/>
                <a:cs typeface="Calibri" panose="020F0502020204030204" pitchFamily="34" charset="0"/>
              </a:rPr>
              <a:t>To realize the goals of the Level One Project, payments scheme governance should be a deliberate consideration. The following guide aims to assist decision makers </a:t>
            </a:r>
            <a:br>
              <a:rPr lang="en-US" dirty="0">
                <a:solidFill>
                  <a:schemeClr val="tx1"/>
                </a:solidFill>
                <a:latin typeface="Cambria" panose="02040503050406030204" pitchFamily="18" charset="0"/>
                <a:cs typeface="Calibri" panose="020F0502020204030204" pitchFamily="34" charset="0"/>
              </a:rPr>
            </a:br>
            <a:r>
              <a:rPr lang="en-US" dirty="0">
                <a:solidFill>
                  <a:schemeClr val="tx1"/>
                </a:solidFill>
                <a:latin typeface="Cambria" panose="02040503050406030204" pitchFamily="18" charset="0"/>
                <a:cs typeface="Calibri" panose="020F0502020204030204" pitchFamily="34" charset="0"/>
              </a:rPr>
              <a:t>as they work to ensure optimal outcomes for their respective needs and contexts. The key finding is that deliberate choices and action are necessary to ensure that a governance structure is supportive of financial inclusion</a:t>
            </a:r>
          </a:p>
          <a:p>
            <a:pPr marL="0" indent="0">
              <a:spcBef>
                <a:spcPts val="0"/>
              </a:spcBef>
              <a:spcAft>
                <a:spcPts val="600"/>
              </a:spcAft>
              <a:buNone/>
            </a:pPr>
            <a:r>
              <a:rPr lang="en-US" dirty="0">
                <a:solidFill>
                  <a:schemeClr val="tx1"/>
                </a:solidFill>
                <a:latin typeface="Cambria" panose="02040503050406030204" pitchFamily="18" charset="0"/>
                <a:cs typeface="Calibri" panose="020F0502020204030204" pitchFamily="34" charset="0"/>
              </a:rPr>
              <a:t>The findings and recommendations in this Practitioner’s Guide are extracted from the more extensive report, </a:t>
            </a:r>
            <a:r>
              <a:rPr lang="en-US" i="1" dirty="0">
                <a:solidFill>
                  <a:schemeClr val="tx1"/>
                </a:solidFill>
                <a:latin typeface="Cambria" panose="02040503050406030204" pitchFamily="18" charset="0"/>
                <a:cs typeface="Calibri" panose="020F0502020204030204" pitchFamily="34" charset="0"/>
              </a:rPr>
              <a:t>Best Practices for Payments System Governance,</a:t>
            </a:r>
            <a:r>
              <a:rPr lang="en-US" dirty="0">
                <a:solidFill>
                  <a:schemeClr val="tx1"/>
                </a:solidFill>
                <a:latin typeface="Cambria" panose="02040503050406030204" pitchFamily="18" charset="0"/>
                <a:cs typeface="Calibri" panose="020F0502020204030204" pitchFamily="34" charset="0"/>
              </a:rPr>
              <a:t> which includes research on 17 payments governance entities across 13 countries or regions. Scheme selection was not biased toward financial inclusion based schemes but rather global leading payments schemes. </a:t>
            </a:r>
          </a:p>
        </p:txBody>
      </p:sp>
      <p:sp>
        <p:nvSpPr>
          <p:cNvPr id="5" name="Rectangle 4">
            <a:extLst>
              <a:ext uri="{FF2B5EF4-FFF2-40B4-BE49-F238E27FC236}">
                <a16:creationId xmlns:a16="http://schemas.microsoft.com/office/drawing/2014/main" id="{E959D6E2-960F-AB46-B912-939500A6A885}"/>
              </a:ext>
            </a:extLst>
          </p:cNvPr>
          <p:cNvSpPr/>
          <p:nvPr/>
        </p:nvSpPr>
        <p:spPr>
          <a:xfrm>
            <a:off x="7140843" y="976392"/>
            <a:ext cx="1698355" cy="923330"/>
          </a:xfrm>
          <a:prstGeom prst="rect">
            <a:avLst/>
          </a:prstGeom>
        </p:spPr>
        <p:txBody>
          <a:bodyPr vert="horz" wrap="square" lIns="0" tIns="0" rIns="0" bIns="0" numCol="1" spcCol="457200" rtlCol="0">
            <a:spAutoFit/>
          </a:bodyPr>
          <a:lstStyle/>
          <a:p>
            <a:pPr marL="0" marR="0" lvl="0" indent="0" algn="l" defTabSz="457200" rtl="0" eaLnBrk="1" fontAlgn="auto" latinLnBrk="0" hangingPunct="1">
              <a:lnSpc>
                <a:spcPct val="100000"/>
              </a:lnSpc>
              <a:spcBef>
                <a:spcPts val="0"/>
              </a:spcBef>
              <a:spcAft>
                <a:spcPts val="600"/>
              </a:spcAft>
              <a:buClr>
                <a:srgbClr val="DC8F2B"/>
              </a:buClr>
              <a:buSzTx/>
              <a:buFontTx/>
              <a:buNone/>
              <a:tabLst/>
              <a:defRPr/>
            </a:pPr>
            <a:r>
              <a:rPr kumimoji="0" lang="en-US" sz="1000" b="0" i="1" u="none" strike="noStrike" kern="1200" cap="none" spc="0" normalizeH="0" baseline="0" noProof="0" dirty="0">
                <a:ln>
                  <a:noFill/>
                </a:ln>
                <a:solidFill>
                  <a:srgbClr val="9B242D"/>
                </a:solidFill>
                <a:effectLst/>
                <a:uLnTx/>
                <a:uFillTx/>
                <a:latin typeface="Cambria" panose="02040503050406030204" pitchFamily="18" charset="0"/>
                <a:ea typeface="+mn-ea"/>
                <a:cs typeface="Calibri" panose="020F0502020204030204" pitchFamily="34" charset="0"/>
              </a:rPr>
              <a:t>The success of the Level One Project will continue to be based on collaboration and we express our appreciation to the individuals who participated in the research effort.</a:t>
            </a:r>
          </a:p>
        </p:txBody>
      </p:sp>
      <p:cxnSp>
        <p:nvCxnSpPr>
          <p:cNvPr id="10" name="Straight Connector 9">
            <a:extLst>
              <a:ext uri="{FF2B5EF4-FFF2-40B4-BE49-F238E27FC236}">
                <a16:creationId xmlns:a16="http://schemas.microsoft.com/office/drawing/2014/main" id="{28E38B35-9D28-764E-B0F3-401445739702}"/>
              </a:ext>
            </a:extLst>
          </p:cNvPr>
          <p:cNvCxnSpPr/>
          <p:nvPr/>
        </p:nvCxnSpPr>
        <p:spPr>
          <a:xfrm>
            <a:off x="7029129" y="976392"/>
            <a:ext cx="0" cy="349248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1">
            <a:extLst>
              <a:ext uri="{FF2B5EF4-FFF2-40B4-BE49-F238E27FC236}">
                <a16:creationId xmlns:a16="http://schemas.microsoft.com/office/drawing/2014/main" id="{48BA7297-F246-0B4B-AD96-D4115AB2364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10482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39FE3D-5D9F-4B4F-86BB-7A8BF707EE64}"/>
              </a:ext>
            </a:extLst>
          </p:cNvPr>
          <p:cNvSpPr>
            <a:spLocks noGrp="1"/>
          </p:cNvSpPr>
          <p:nvPr>
            <p:ph type="title"/>
          </p:nvPr>
        </p:nvSpPr>
        <p:spPr>
          <a:xfrm>
            <a:off x="304801" y="285750"/>
            <a:ext cx="8379684" cy="307777"/>
          </a:xfrm>
        </p:spPr>
        <p:txBody>
          <a:bodyPr/>
          <a:lstStyle/>
          <a:p>
            <a:r>
              <a:rPr lang="en-US" dirty="0">
                <a:solidFill>
                  <a:srgbClr val="CE6B29"/>
                </a:solidFill>
                <a:latin typeface="Calibri" panose="020F0502020204030204" pitchFamily="34" charset="0"/>
                <a:cs typeface="Calibri" panose="020F0502020204030204" pitchFamily="34" charset="0"/>
              </a:rPr>
              <a:t>Key Considerations for Payments Scheme Governance</a:t>
            </a:r>
          </a:p>
        </p:txBody>
      </p:sp>
      <p:sp>
        <p:nvSpPr>
          <p:cNvPr id="4" name="Rectangle 3">
            <a:extLst>
              <a:ext uri="{FF2B5EF4-FFF2-40B4-BE49-F238E27FC236}">
                <a16:creationId xmlns:a16="http://schemas.microsoft.com/office/drawing/2014/main" id="{F8377710-209F-A14C-88EA-C359B5C2E9CB}"/>
              </a:ext>
            </a:extLst>
          </p:cNvPr>
          <p:cNvSpPr/>
          <p:nvPr/>
        </p:nvSpPr>
        <p:spPr>
          <a:xfrm>
            <a:off x="426262" y="976392"/>
            <a:ext cx="3646140" cy="3492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9B242D"/>
                </a:solidFill>
                <a:effectLst/>
                <a:uLnTx/>
                <a:uFillTx/>
                <a:latin typeface="Cambria" panose="02040503050406030204" pitchFamily="18" charset="0"/>
                <a:ea typeface="+mn-ea"/>
                <a:cs typeface="Calibri" panose="020F0502020204030204" pitchFamily="34" charset="0"/>
              </a:rPr>
              <a:t>Understanding</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The role of payment scheme governance</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The Level One Project perspective</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Governance structure types</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Essential components of governance to drive financial inclusion</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Benefits and risks of governance </a:t>
            </a:r>
            <a:b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structure types</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Additional L1P principles to promote </a:t>
            </a:r>
            <a:b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financial inclusion</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How governance models interact with additional considerations </a:t>
            </a:r>
          </a:p>
          <a:p>
            <a:pPr marL="0" marR="0" lvl="0" indent="0" algn="l" defTabSz="457200" rtl="0" eaLnBrk="1" fontAlgn="auto" latinLnBrk="0" hangingPunct="1">
              <a:lnSpc>
                <a:spcPct val="100000"/>
              </a:lnSpc>
              <a:spcBef>
                <a:spcPts val="0"/>
              </a:spcBef>
              <a:spcAft>
                <a:spcPts val="30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300"/>
              </a:spcAft>
              <a:buClrTx/>
              <a:buSzTx/>
              <a:buFontTx/>
              <a:buNone/>
              <a:tabLst/>
              <a:defRPr/>
            </a:pPr>
            <a:endParaRPr kumimoji="0" lang="en-US" sz="1400" b="0" i="0" u="none" strike="noStrike" kern="1200" cap="none" spc="0" normalizeH="0" baseline="0" noProof="0" dirty="0">
              <a:ln>
                <a:noFill/>
              </a:ln>
              <a:solidFill>
                <a:srgbClr val="98273B"/>
              </a:solidFill>
              <a:effectLst/>
              <a:uLnTx/>
              <a:uFillTx/>
              <a:latin typeface="Cambria" panose="02040503050406030204" pitchFamily="18"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0FCB9525-A1CC-B84A-84E9-576F4B38509F}"/>
              </a:ext>
            </a:extLst>
          </p:cNvPr>
          <p:cNvSpPr/>
          <p:nvPr/>
        </p:nvSpPr>
        <p:spPr>
          <a:xfrm>
            <a:off x="4693463" y="976392"/>
            <a:ext cx="3646136" cy="3492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9B242D"/>
                </a:solidFill>
                <a:effectLst/>
                <a:uLnTx/>
                <a:uFillTx/>
                <a:latin typeface="Cambria" panose="02040503050406030204" pitchFamily="18" charset="0"/>
                <a:ea typeface="+mn-ea"/>
                <a:cs typeface="Calibri" panose="020F0502020204030204" pitchFamily="34" charset="0"/>
              </a:rPr>
              <a:t>Taking Action</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0" i="1"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Ensuring payment scheme governance promotes financial inclusion</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Recommendations if establishing an Association led model</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Recommendations if establishing a </a:t>
            </a:r>
            <a:b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Central Bank led model</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Recommendations if establishing a Commercial led model</a:t>
            </a:r>
          </a:p>
        </p:txBody>
      </p:sp>
      <p:sp>
        <p:nvSpPr>
          <p:cNvPr id="6" name="Slide Number Placeholder 5">
            <a:extLst>
              <a:ext uri="{FF2B5EF4-FFF2-40B4-BE49-F238E27FC236}">
                <a16:creationId xmlns:a16="http://schemas.microsoft.com/office/drawing/2014/main" id="{63FE671D-E46B-5F4C-A658-361F45E70CC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10" name="Footer Placeholder 9">
            <a:extLst>
              <a:ext uri="{FF2B5EF4-FFF2-40B4-BE49-F238E27FC236}">
                <a16:creationId xmlns:a16="http://schemas.microsoft.com/office/drawing/2014/main" id="{15D499CB-765C-2745-9888-C7D8DE259725}"/>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grpSp>
        <p:nvGrpSpPr>
          <p:cNvPr id="18" name="Group 17">
            <a:extLst>
              <a:ext uri="{FF2B5EF4-FFF2-40B4-BE49-F238E27FC236}">
                <a16:creationId xmlns:a16="http://schemas.microsoft.com/office/drawing/2014/main" id="{B3A59848-2EAE-D64D-9669-CA00C0040AAC}"/>
              </a:ext>
            </a:extLst>
          </p:cNvPr>
          <p:cNvGrpSpPr/>
          <p:nvPr/>
        </p:nvGrpSpPr>
        <p:grpSpPr>
          <a:xfrm>
            <a:off x="304800" y="976392"/>
            <a:ext cx="8534400" cy="3492480"/>
            <a:chOff x="304801" y="976392"/>
            <a:chExt cx="6089872" cy="3492480"/>
          </a:xfrm>
        </p:grpSpPr>
        <p:cxnSp>
          <p:nvCxnSpPr>
            <p:cNvPr id="12" name="Straight Connector 11">
              <a:extLst>
                <a:ext uri="{FF2B5EF4-FFF2-40B4-BE49-F238E27FC236}">
                  <a16:creationId xmlns:a16="http://schemas.microsoft.com/office/drawing/2014/main" id="{38B5EFC6-A5FD-E04B-9863-4926AC4643EC}"/>
                </a:ext>
              </a:extLst>
            </p:cNvPr>
            <p:cNvCxnSpPr/>
            <p:nvPr/>
          </p:nvCxnSpPr>
          <p:spPr>
            <a:xfrm>
              <a:off x="3349737" y="976392"/>
              <a:ext cx="0" cy="349248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2BDB274-EA9B-DB4C-A3EB-0DEEA6D46B3A}"/>
                </a:ext>
              </a:extLst>
            </p:cNvPr>
            <p:cNvCxnSpPr/>
            <p:nvPr/>
          </p:nvCxnSpPr>
          <p:spPr>
            <a:xfrm>
              <a:off x="304801" y="976392"/>
              <a:ext cx="0" cy="349248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C7FA427-58D2-A242-A085-D4D6D699CB87}"/>
                </a:ext>
              </a:extLst>
            </p:cNvPr>
            <p:cNvCxnSpPr/>
            <p:nvPr/>
          </p:nvCxnSpPr>
          <p:spPr>
            <a:xfrm>
              <a:off x="6394673" y="976392"/>
              <a:ext cx="0" cy="3492480"/>
            </a:xfrm>
            <a:prstGeom prst="line">
              <a:avLst/>
            </a:prstGeom>
            <a:ln w="12700">
              <a:solidFill>
                <a:srgbClr val="BAAA58"/>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370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EA04F2-A61E-0446-B34D-3BDFF109F24D}"/>
              </a:ext>
            </a:extLst>
          </p:cNvPr>
          <p:cNvSpPr/>
          <p:nvPr/>
        </p:nvSpPr>
        <p:spPr>
          <a:xfrm>
            <a:off x="2473344"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Governance</a:t>
            </a:r>
            <a:r>
              <a:rPr kumimoji="0" lang="en-US" sz="1200" b="0" i="0" u="none" strike="noStrike" kern="1200" cap="none" spc="0" normalizeH="0" baseline="0" noProof="0" dirty="0">
                <a:ln>
                  <a:noFill/>
                </a:ln>
                <a:solidFill>
                  <a:srgbClr val="98273B"/>
                </a:solidFill>
                <a:effectLst/>
                <a:uLnTx/>
                <a:uFillTx/>
                <a:latin typeface="Cambria" panose="02040503050406030204" pitchFamily="18"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The collection of management approaches, decisions, and oversight functions within the payment scheme.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Importantly, governance is an activity in the collaborative space and should be a critical consideration when creating or transforming a scheme to meet the goals of financial inclusion.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Governance determines or sets the tone for everything that occurs in the scheme. </a:t>
            </a:r>
          </a:p>
        </p:txBody>
      </p:sp>
      <p:sp>
        <p:nvSpPr>
          <p:cNvPr id="12" name="Rectangle 11">
            <a:extLst>
              <a:ext uri="{FF2B5EF4-FFF2-40B4-BE49-F238E27FC236}">
                <a16:creationId xmlns:a16="http://schemas.microsoft.com/office/drawing/2014/main" id="{B88BFE65-60FE-D64C-B332-7A6D3409A98C}"/>
              </a:ext>
            </a:extLst>
          </p:cNvPr>
          <p:cNvSpPr/>
          <p:nvPr/>
        </p:nvSpPr>
        <p:spPr>
          <a:xfrm>
            <a:off x="4641888"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Rules Authority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The most visible aspect of scheme governance is the scheme Rules, typically written by the scheme as the Rules Authority.</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98273B"/>
              </a:solidFill>
              <a:effectLst/>
              <a:uLnTx/>
              <a:uFillTx/>
              <a:latin typeface="Cambria" panose="02040503050406030204" pitchFamily="18"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E3CE19E9-1171-644D-9EC5-E2E35C14E9BA}"/>
              </a:ext>
            </a:extLst>
          </p:cNvPr>
          <p:cNvSpPr/>
          <p:nvPr/>
        </p:nvSpPr>
        <p:spPr>
          <a:xfrm>
            <a:off x="6810432"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Operator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Some schemes also act as the payment system Operator while other schemes choose to outsource the operational activity to a third party.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Most schemes select the provider that performs the scheme operations or provide guidelines for participants to connect to each other.</a:t>
            </a:r>
          </a:p>
        </p:txBody>
      </p:sp>
      <p:sp>
        <p:nvSpPr>
          <p:cNvPr id="14" name="Rectangle 13">
            <a:extLst>
              <a:ext uri="{FF2B5EF4-FFF2-40B4-BE49-F238E27FC236}">
                <a16:creationId xmlns:a16="http://schemas.microsoft.com/office/drawing/2014/main" id="{00334EFA-F846-224D-972F-0DF505362588}"/>
              </a:ext>
            </a:extLst>
          </p:cNvPr>
          <p:cNvSpPr/>
          <p:nvPr/>
        </p:nvSpPr>
        <p:spPr>
          <a:xfrm>
            <a:off x="304800"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rPr>
              <a:t>Payment Scheme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 Payment Scheme is an entity focused on the governance and functions of a payment system and its services.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All the major decisions such as the business model, what services to offer, features and functionality of services, pricing among participants, and which types of digital financial service providers to include —these decisions typically are made by the payment scheme.</a:t>
            </a:r>
          </a:p>
        </p:txBody>
      </p:sp>
      <p:sp>
        <p:nvSpPr>
          <p:cNvPr id="3" name="Title 2">
            <a:extLst>
              <a:ext uri="{FF2B5EF4-FFF2-40B4-BE49-F238E27FC236}">
                <a16:creationId xmlns:a16="http://schemas.microsoft.com/office/drawing/2014/main" id="{4449274D-CE8F-C04B-A988-78515E4D3748}"/>
              </a:ext>
            </a:extLst>
          </p:cNvPr>
          <p:cNvSpPr>
            <a:spLocks noGrp="1"/>
          </p:cNvSpPr>
          <p:nvPr>
            <p:ph type="title"/>
          </p:nvPr>
        </p:nvSpPr>
        <p:spPr/>
        <p:txBody>
          <a:bodyPr/>
          <a:lstStyle/>
          <a:p>
            <a:r>
              <a:rPr lang="en-US" dirty="0">
                <a:solidFill>
                  <a:srgbClr val="CE6B29"/>
                </a:solidFill>
                <a:latin typeface="Calibri" panose="020F0502020204030204" pitchFamily="34" charset="0"/>
                <a:cs typeface="Calibri" panose="020F0502020204030204" pitchFamily="34" charset="0"/>
              </a:rPr>
              <a:t>The Role of Payment Scheme Governance</a:t>
            </a:r>
          </a:p>
        </p:txBody>
      </p:sp>
      <p:sp>
        <p:nvSpPr>
          <p:cNvPr id="2" name="Slide Number Placeholder 1">
            <a:extLst>
              <a:ext uri="{FF2B5EF4-FFF2-40B4-BE49-F238E27FC236}">
                <a16:creationId xmlns:a16="http://schemas.microsoft.com/office/drawing/2014/main" id="{2A6158C3-B386-BD4F-9B3C-072B5C65EFC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10" name="Footer Placeholder 9">
            <a:extLst>
              <a:ext uri="{FF2B5EF4-FFF2-40B4-BE49-F238E27FC236}">
                <a16:creationId xmlns:a16="http://schemas.microsoft.com/office/drawing/2014/main" id="{08A48EAF-8B27-F84A-A620-F6C24B282E5D}"/>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389285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779C4-9164-6046-99C8-99358DF84DC7}"/>
              </a:ext>
            </a:extLst>
          </p:cNvPr>
          <p:cNvSpPr/>
          <p:nvPr/>
        </p:nvSpPr>
        <p:spPr>
          <a:xfrm>
            <a:off x="2473344"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a:ea typeface="+mn-ea"/>
                <a:cs typeface="+mn-cs"/>
              </a:rPr>
              <a:t>A Level One </a:t>
            </a:r>
            <a:br>
              <a:rPr kumimoji="0" lang="en-US" sz="1200" b="1" i="0" u="none" strike="noStrike" kern="1200" cap="none" spc="0" normalizeH="0" baseline="0" noProof="0" dirty="0">
                <a:ln>
                  <a:noFill/>
                </a:ln>
                <a:solidFill>
                  <a:srgbClr val="9B242D"/>
                </a:solidFill>
                <a:effectLst/>
                <a:uLnTx/>
                <a:uFillTx/>
                <a:latin typeface="Calibri"/>
                <a:ea typeface="+mn-ea"/>
                <a:cs typeface="+mn-cs"/>
              </a:rPr>
            </a:br>
            <a:r>
              <a:rPr kumimoji="0" lang="en-US" sz="1200" b="1" i="0" u="none" strike="noStrike" kern="1200" cap="none" spc="0" normalizeH="0" baseline="0" noProof="0" dirty="0">
                <a:ln>
                  <a:noFill/>
                </a:ln>
                <a:solidFill>
                  <a:srgbClr val="9B242D"/>
                </a:solidFill>
                <a:effectLst/>
                <a:uLnTx/>
                <a:uFillTx/>
                <a:latin typeface="Calibri"/>
                <a:ea typeface="+mn-ea"/>
                <a:cs typeface="+mn-cs"/>
              </a:rPr>
              <a:t>Payment Scheme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dirty="0">
                <a:solidFill>
                  <a:schemeClr val="tx1"/>
                </a:solidFill>
                <a:latin typeface="Cambria" panose="02040503050406030204" pitchFamily="18" charset="0"/>
                <a:cs typeface="Calibri" panose="020F0502020204030204" pitchFamily="34" charset="0"/>
              </a:rPr>
              <a:t>An entity formed to control aspects of the use, governance, and participation in a given Level One system.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dirty="0">
                <a:solidFill>
                  <a:schemeClr val="tx1"/>
                </a:solidFill>
                <a:latin typeface="Cambria" panose="02040503050406030204" pitchFamily="18" charset="0"/>
                <a:cs typeface="Calibri" panose="020F0502020204030204" pitchFamily="34" charset="0"/>
              </a:rPr>
              <a:t>The scheme provides operating rules which cover issues of governance, platform services, participation in the system, and the responsibilities of participants and users of the system.</a:t>
            </a:r>
          </a:p>
        </p:txBody>
      </p:sp>
      <p:sp>
        <p:nvSpPr>
          <p:cNvPr id="11" name="Rectangle 10">
            <a:extLst>
              <a:ext uri="{FF2B5EF4-FFF2-40B4-BE49-F238E27FC236}">
                <a16:creationId xmlns:a16="http://schemas.microsoft.com/office/drawing/2014/main" id="{5E2AA347-E675-884E-99B7-9F620430F39F}"/>
              </a:ext>
            </a:extLst>
          </p:cNvPr>
          <p:cNvSpPr/>
          <p:nvPr/>
        </p:nvSpPr>
        <p:spPr>
          <a:xfrm>
            <a:off x="4641888"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a:ea typeface="+mn-ea"/>
                <a:cs typeface="+mn-cs"/>
              </a:rPr>
              <a:t>A Level One </a:t>
            </a:r>
            <a:br>
              <a:rPr kumimoji="0" lang="en-US" sz="1200" b="1" i="0" u="none" strike="noStrike" kern="1200" cap="none" spc="0" normalizeH="0" baseline="0" noProof="0" dirty="0">
                <a:ln>
                  <a:noFill/>
                </a:ln>
                <a:solidFill>
                  <a:srgbClr val="9B242D"/>
                </a:solidFill>
                <a:effectLst/>
                <a:uLnTx/>
                <a:uFillTx/>
                <a:latin typeface="Calibri"/>
                <a:ea typeface="+mn-ea"/>
                <a:cs typeface="+mn-cs"/>
              </a:rPr>
            </a:br>
            <a:r>
              <a:rPr kumimoji="0" lang="en-US" sz="1200" b="1" i="0" u="none" strike="noStrike" kern="1200" cap="none" spc="0" normalizeH="0" baseline="0" noProof="0" dirty="0">
                <a:ln>
                  <a:noFill/>
                </a:ln>
                <a:solidFill>
                  <a:srgbClr val="9B242D"/>
                </a:solidFill>
                <a:effectLst/>
                <a:uLnTx/>
                <a:uFillTx/>
                <a:latin typeface="Calibri"/>
                <a:ea typeface="+mn-ea"/>
                <a:cs typeface="+mn-cs"/>
              </a:rPr>
              <a:t>System</a:t>
            </a:r>
          </a:p>
          <a:p>
            <a:pPr>
              <a:spcAft>
                <a:spcPts val="600"/>
              </a:spcAft>
            </a:pPr>
            <a:r>
              <a:rPr lang="en-US" sz="1200" dirty="0">
                <a:solidFill>
                  <a:schemeClr val="tx1"/>
                </a:solidFill>
                <a:latin typeface="Cambria" panose="02040503050406030204" pitchFamily="18" charset="0"/>
                <a:cs typeface="Calibri" panose="020F0502020204030204" pitchFamily="34" charset="0"/>
              </a:rPr>
              <a:t>A payment system that reflects the design principles of the Level One Project.</a:t>
            </a:r>
          </a:p>
        </p:txBody>
      </p:sp>
      <p:sp>
        <p:nvSpPr>
          <p:cNvPr id="12" name="Rectangle 11">
            <a:extLst>
              <a:ext uri="{FF2B5EF4-FFF2-40B4-BE49-F238E27FC236}">
                <a16:creationId xmlns:a16="http://schemas.microsoft.com/office/drawing/2014/main" id="{1688BFC2-D61B-DD47-B7C3-5BCCA86FE669}"/>
              </a:ext>
            </a:extLst>
          </p:cNvPr>
          <p:cNvSpPr/>
          <p:nvPr/>
        </p:nvSpPr>
        <p:spPr>
          <a:xfrm>
            <a:off x="6810432" y="976392"/>
            <a:ext cx="2028767" cy="3492480"/>
          </a:xfrm>
          <a:prstGeom prst="rect">
            <a:avLst/>
          </a:prstGeom>
          <a:solidFill>
            <a:srgbClr val="F7F5EB"/>
          </a:solidFill>
          <a:ln>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9B242D"/>
                </a:solidFill>
                <a:effectLst/>
                <a:uLnTx/>
                <a:uFillTx/>
                <a:latin typeface="Calibri"/>
                <a:ea typeface="+mn-ea"/>
                <a:cs typeface="+mn-cs"/>
              </a:rPr>
              <a:t>Level One </a:t>
            </a:r>
            <a:br>
              <a:rPr kumimoji="0" lang="en-US" sz="1200" b="1" i="0" u="none" strike="noStrike" kern="1200" cap="none" spc="0" normalizeH="0" baseline="0" noProof="0" dirty="0">
                <a:ln>
                  <a:noFill/>
                </a:ln>
                <a:solidFill>
                  <a:srgbClr val="9B242D"/>
                </a:solidFill>
                <a:effectLst/>
                <a:uLnTx/>
                <a:uFillTx/>
                <a:latin typeface="Calibri"/>
                <a:ea typeface="+mn-ea"/>
                <a:cs typeface="+mn-cs"/>
              </a:rPr>
            </a:br>
            <a:r>
              <a:rPr kumimoji="0" lang="en-US" sz="1200" b="1" i="0" u="none" strike="noStrike" kern="1200" cap="none" spc="0" normalizeH="0" baseline="0" noProof="0" dirty="0">
                <a:ln>
                  <a:noFill/>
                </a:ln>
                <a:solidFill>
                  <a:srgbClr val="9B242D"/>
                </a:solidFill>
                <a:effectLst/>
                <a:uLnTx/>
                <a:uFillTx/>
                <a:latin typeface="Calibri"/>
                <a:ea typeface="+mn-ea"/>
                <a:cs typeface="+mn-cs"/>
              </a:rPr>
              <a:t>Services</a:t>
            </a:r>
          </a:p>
          <a:p>
            <a:pPr marR="0" lvl="0" indent="0" fontAlgn="auto">
              <a:lnSpc>
                <a:spcPct val="100000"/>
              </a:lnSpc>
              <a:spcBef>
                <a:spcPts val="0"/>
              </a:spcBef>
              <a:spcAft>
                <a:spcPts val="600"/>
              </a:spcAft>
              <a:buClrTx/>
              <a:buSzTx/>
              <a:buFontTx/>
              <a:buNone/>
              <a:tabLst/>
              <a:defRPr/>
            </a:pPr>
            <a:r>
              <a:rPr lang="en-US" sz="1200" dirty="0">
                <a:solidFill>
                  <a:schemeClr val="tx1"/>
                </a:solidFill>
                <a:latin typeface="Cambria" panose="02040503050406030204" pitchFamily="18" charset="0"/>
                <a:cs typeface="Calibri" panose="020F0502020204030204" pitchFamily="34" charset="0"/>
              </a:rPr>
              <a:t>The suite of services, defined by the scheme, which provide the core functions of the system (such as value transfer) as well as certain shared services decided upon by participants in the system.</a:t>
            </a:r>
          </a:p>
        </p:txBody>
      </p:sp>
      <p:sp>
        <p:nvSpPr>
          <p:cNvPr id="13" name="Rectangle 12">
            <a:extLst>
              <a:ext uri="{FF2B5EF4-FFF2-40B4-BE49-F238E27FC236}">
                <a16:creationId xmlns:a16="http://schemas.microsoft.com/office/drawing/2014/main" id="{104AC5D0-745B-A144-8BEF-0F6047DBA8F2}"/>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Acknowledging the importance of governance, the Level One Project </a:t>
            </a:r>
            <a:b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not only provides a blueprint for a payment system an a platform that provides services—</a:t>
            </a:r>
            <a:b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it also contemplates a payment scheme that supports the vision of enabling digital financial services for the poor.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This is the Level One Project.</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a:p>
            <a:pPr marL="0" marR="0" lvl="0" indent="0" algn="l" defTabSz="457200" rtl="0" eaLnBrk="1" fontAlgn="auto" latinLnBrk="0" hangingPunct="1">
              <a:lnSpc>
                <a:spcPct val="100000"/>
              </a:lnSpc>
              <a:spcBef>
                <a:spcPts val="225"/>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3" name="Title 2">
            <a:extLst>
              <a:ext uri="{FF2B5EF4-FFF2-40B4-BE49-F238E27FC236}">
                <a16:creationId xmlns:a16="http://schemas.microsoft.com/office/drawing/2014/main" id="{361CB7A8-21C0-3E40-AAF1-8499E9EFD0D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Level One Project Perspective</a:t>
            </a:r>
          </a:p>
        </p:txBody>
      </p:sp>
      <p:sp>
        <p:nvSpPr>
          <p:cNvPr id="4" name="Slide Number Placeholder 3">
            <a:extLst>
              <a:ext uri="{FF2B5EF4-FFF2-40B4-BE49-F238E27FC236}">
                <a16:creationId xmlns:a16="http://schemas.microsoft.com/office/drawing/2014/main" id="{102D5952-661A-4A4B-9AD1-1994A05DC62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DB8AFDBC-732A-4940-B5C8-CBEDA0F0533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269907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AB74B4F7-1ACA-1345-BF2E-CCBD312EDBB4}"/>
              </a:ext>
            </a:extLst>
          </p:cNvPr>
          <p:cNvGraphicFramePr>
            <a:graphicFrameLocks noGrp="1"/>
          </p:cNvGraphicFramePr>
          <p:nvPr>
            <p:extLst>
              <p:ext uri="{D42A27DB-BD31-4B8C-83A1-F6EECF244321}">
                <p14:modId xmlns:p14="http://schemas.microsoft.com/office/powerpoint/2010/main" val="2745119044"/>
              </p:ext>
            </p:extLst>
          </p:nvPr>
        </p:nvGraphicFramePr>
        <p:xfrm>
          <a:off x="2473343" y="976392"/>
          <a:ext cx="6365855" cy="3492480"/>
        </p:xfrm>
        <a:graphic>
          <a:graphicData uri="http://schemas.openxmlformats.org/drawingml/2006/table">
            <a:tbl>
              <a:tblPr firstRow="1" bandRow="1">
                <a:tableStyleId>{5A111915-BE36-4E01-A7E5-04B1672EAD32}</a:tableStyleId>
              </a:tblPr>
              <a:tblGrid>
                <a:gridCol w="1129255">
                  <a:extLst>
                    <a:ext uri="{9D8B030D-6E8A-4147-A177-3AD203B41FA5}">
                      <a16:colId xmlns:a16="http://schemas.microsoft.com/office/drawing/2014/main" val="2007921082"/>
                    </a:ext>
                  </a:extLst>
                </a:gridCol>
                <a:gridCol w="5236600">
                  <a:extLst>
                    <a:ext uri="{9D8B030D-6E8A-4147-A177-3AD203B41FA5}">
                      <a16:colId xmlns:a16="http://schemas.microsoft.com/office/drawing/2014/main" val="3540765494"/>
                    </a:ext>
                  </a:extLst>
                </a:gridCol>
              </a:tblGrid>
              <a:tr h="266646">
                <a:tc>
                  <a:txBody>
                    <a:bodyPr/>
                    <a:lstStyle/>
                    <a:p>
                      <a:pPr algn="l"/>
                      <a:r>
                        <a:rPr lang="en-US" sz="1000" b="0" dirty="0">
                          <a:solidFill>
                            <a:srgbClr val="9B242D"/>
                          </a:solidFill>
                          <a:latin typeface="Calibri" panose="020F0502020204030204" pitchFamily="34" charset="0"/>
                          <a:cs typeface="Calibri" panose="020F0502020204030204" pitchFamily="34" charset="0"/>
                        </a:rPr>
                        <a:t>Components</a:t>
                      </a:r>
                    </a:p>
                  </a:txBody>
                  <a:tcPr marL="0" marR="68580" marT="34290" marB="34290">
                    <a:lnL w="9525" cap="flat" cmpd="sng" algn="ctr">
                      <a:noFill/>
                      <a:prstDash val="solid"/>
                    </a:lnL>
                    <a:lnR w="12700" cap="flat" cmpd="sng" algn="ctr">
                      <a:noFill/>
                      <a:prstDash val="sysDot"/>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200" dirty="0">
                        <a:solidFill>
                          <a:schemeClr val="accent1"/>
                        </a:solidFill>
                        <a:latin typeface="Calibri" panose="020F0502020204030204" pitchFamily="34" charset="0"/>
                        <a:cs typeface="Calibri" panose="020F0502020204030204" pitchFamily="34" charset="0"/>
                      </a:endParaRP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991679"/>
                  </a:ext>
                </a:extLst>
              </a:tr>
              <a:tr h="1075278">
                <a:tc>
                  <a:txBody>
                    <a:bodyPr/>
                    <a:lstStyle/>
                    <a:p>
                      <a:pPr algn="l"/>
                      <a:r>
                        <a:rPr lang="en-US" sz="1200" b="1" kern="1200" dirty="0">
                          <a:solidFill>
                            <a:srgbClr val="9B242D"/>
                          </a:solidFill>
                          <a:latin typeface="Calibri" panose="020F0502020204030204" pitchFamily="34" charset="0"/>
                          <a:ea typeface="+mn-ea"/>
                          <a:cs typeface="Calibri" panose="020F0502020204030204" pitchFamily="34" charset="0"/>
                        </a:rPr>
                        <a:t>Equal </a:t>
                      </a:r>
                      <a:br>
                        <a:rPr lang="en-US" sz="1200" b="1" kern="1200" dirty="0">
                          <a:solidFill>
                            <a:srgbClr val="9B242D"/>
                          </a:solidFill>
                          <a:latin typeface="Calibri" panose="020F0502020204030204" pitchFamily="34" charset="0"/>
                          <a:ea typeface="+mn-ea"/>
                          <a:cs typeface="Calibri" panose="020F0502020204030204" pitchFamily="34" charset="0"/>
                        </a:rPr>
                      </a:br>
                      <a:r>
                        <a:rPr lang="en-US" sz="1200" b="1" kern="1200" dirty="0">
                          <a:solidFill>
                            <a:srgbClr val="9B242D"/>
                          </a:solidFill>
                          <a:latin typeface="Calibri" panose="020F0502020204030204" pitchFamily="34" charset="0"/>
                          <a:ea typeface="+mn-ea"/>
                          <a:cs typeface="Calibri" panose="020F0502020204030204" pitchFamily="34" charset="0"/>
                        </a:rPr>
                        <a:t>Ownership</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dirty="0">
                          <a:solidFill>
                            <a:schemeClr val="tx1"/>
                          </a:solidFill>
                          <a:latin typeface="Cambria" panose="02040503050406030204" pitchFamily="18" charset="0"/>
                        </a:rPr>
                        <a:t>All direct participants of the scheme (banks and non-banks)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are provided equal ownership opportunities in scheme governance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as well as in scheme payment operations.</a:t>
                      </a: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8582"/>
                  </a:ext>
                </a:extLst>
              </a:tr>
              <a:tr h="1075278">
                <a:tc>
                  <a:txBody>
                    <a:bodyPr/>
                    <a:lstStyle/>
                    <a:p>
                      <a:pPr algn="l"/>
                      <a:r>
                        <a:rPr lang="en-US" sz="1200" b="1" kern="1200" dirty="0">
                          <a:solidFill>
                            <a:srgbClr val="9B242D"/>
                          </a:solidFill>
                          <a:latin typeface="Calibri" panose="020F0502020204030204" pitchFamily="34" charset="0"/>
                          <a:ea typeface="+mn-ea"/>
                          <a:cs typeface="Calibri" panose="020F0502020204030204" pitchFamily="34" charset="0"/>
                        </a:rPr>
                        <a:t>Participant </a:t>
                      </a:r>
                      <a:br>
                        <a:rPr lang="en-US" sz="1200" b="1" kern="1200" dirty="0">
                          <a:solidFill>
                            <a:srgbClr val="9B242D"/>
                          </a:solidFill>
                          <a:latin typeface="Calibri" panose="020F0502020204030204" pitchFamily="34" charset="0"/>
                          <a:ea typeface="+mn-ea"/>
                          <a:cs typeface="Calibri" panose="020F0502020204030204" pitchFamily="34" charset="0"/>
                        </a:rPr>
                      </a:br>
                      <a:r>
                        <a:rPr lang="en-US" sz="1200" b="1" kern="1200" dirty="0">
                          <a:solidFill>
                            <a:srgbClr val="9B242D"/>
                          </a:solidFill>
                          <a:latin typeface="Calibri" panose="020F0502020204030204" pitchFamily="34" charset="0"/>
                          <a:ea typeface="+mn-ea"/>
                          <a:cs typeface="Calibri" panose="020F0502020204030204" pitchFamily="34" charset="0"/>
                        </a:rPr>
                        <a:t>Engagement</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dirty="0">
                          <a:solidFill>
                            <a:schemeClr val="tx1"/>
                          </a:solidFill>
                          <a:latin typeface="Cambria" panose="02040503050406030204" pitchFamily="18" charset="0"/>
                        </a:rPr>
                        <a:t>Direct and indirect participants are provided formal and informal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mechanisms to provide input on the direction of the scheme,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including the scheme rules.</a:t>
                      </a: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531002"/>
                  </a:ext>
                </a:extLst>
              </a:tr>
              <a:tr h="1075278">
                <a:tc>
                  <a:txBody>
                    <a:bodyPr/>
                    <a:lstStyle/>
                    <a:p>
                      <a:pPr marL="0" algn="l" defTabSz="457200" rtl="0" eaLnBrk="1" latinLnBrk="0" hangingPunct="1"/>
                      <a:r>
                        <a:rPr lang="en-US" sz="1200" b="1" kern="1200" dirty="0">
                          <a:solidFill>
                            <a:srgbClr val="9B242D"/>
                          </a:solidFill>
                          <a:latin typeface="Calibri" panose="020F0502020204030204" pitchFamily="34" charset="0"/>
                          <a:ea typeface="+mn-ea"/>
                          <a:cs typeface="Calibri" panose="020F0502020204030204" pitchFamily="34" charset="0"/>
                        </a:rPr>
                        <a:t>Ensuring a </a:t>
                      </a:r>
                    </a:p>
                    <a:p>
                      <a:pPr marL="0" algn="l" defTabSz="457200" rtl="0" eaLnBrk="1" latinLnBrk="0" hangingPunct="1"/>
                      <a:r>
                        <a:rPr lang="en-US" sz="1200" b="1" kern="1200" dirty="0">
                          <a:solidFill>
                            <a:srgbClr val="9B242D"/>
                          </a:solidFill>
                          <a:latin typeface="Calibri" panose="020F0502020204030204" pitchFamily="34" charset="0"/>
                          <a:ea typeface="+mn-ea"/>
                          <a:cs typeface="Calibri" panose="020F0502020204030204" pitchFamily="34" charset="0"/>
                        </a:rPr>
                        <a:t>Pro-Poor </a:t>
                      </a:r>
                      <a:br>
                        <a:rPr lang="en-US" sz="1200" b="1" kern="1200" dirty="0">
                          <a:solidFill>
                            <a:srgbClr val="9B242D"/>
                          </a:solidFill>
                          <a:latin typeface="Calibri" panose="020F0502020204030204" pitchFamily="34" charset="0"/>
                          <a:ea typeface="+mn-ea"/>
                          <a:cs typeface="Calibri" panose="020F0502020204030204" pitchFamily="34" charset="0"/>
                        </a:rPr>
                      </a:br>
                      <a:r>
                        <a:rPr lang="en-US" sz="1200" b="1" kern="1200" dirty="0">
                          <a:solidFill>
                            <a:srgbClr val="9B242D"/>
                          </a:solidFill>
                          <a:latin typeface="Calibri" panose="020F0502020204030204" pitchFamily="34" charset="0"/>
                          <a:ea typeface="+mn-ea"/>
                          <a:cs typeface="Calibri" panose="020F0502020204030204" pitchFamily="34" charset="0"/>
                        </a:rPr>
                        <a:t>Posture</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dirty="0">
                          <a:solidFill>
                            <a:schemeClr val="tx1"/>
                          </a:solidFill>
                          <a:latin typeface="Cambria" panose="02040503050406030204" pitchFamily="18" charset="0"/>
                        </a:rPr>
                        <a:t>The scheme operates as a not-for-loss and the entity managing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the scheme maintains a pro-poor posture where payments </a:t>
                      </a:r>
                      <a:br>
                        <a:rPr lang="en-US" sz="1200" dirty="0">
                          <a:solidFill>
                            <a:schemeClr val="tx1"/>
                          </a:solidFill>
                          <a:latin typeface="Cambria" panose="02040503050406030204" pitchFamily="18" charset="0"/>
                        </a:rPr>
                      </a:br>
                      <a:r>
                        <a:rPr lang="en-US" sz="1200" dirty="0">
                          <a:solidFill>
                            <a:schemeClr val="tx1"/>
                          </a:solidFill>
                          <a:latin typeface="Cambria" panose="02040503050406030204" pitchFamily="18" charset="0"/>
                        </a:rPr>
                        <a:t>are considered a shared utility not a profit maximizing activity.</a:t>
                      </a: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046360"/>
                  </a:ext>
                </a:extLst>
              </a:tr>
            </a:tbl>
          </a:graphicData>
        </a:graphic>
      </p:graphicFrame>
      <p:sp>
        <p:nvSpPr>
          <p:cNvPr id="12" name="Rectangle 11">
            <a:extLst>
              <a:ext uri="{FF2B5EF4-FFF2-40B4-BE49-F238E27FC236}">
                <a16:creationId xmlns:a16="http://schemas.microsoft.com/office/drawing/2014/main" id="{C1991C7D-A38C-214A-8AC7-2FC853F5E02B}"/>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There are three critical components of governance that should be pursued to best promote financial inclusion. </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These are:</a:t>
            </a:r>
          </a:p>
        </p:txBody>
      </p:sp>
      <p:sp>
        <p:nvSpPr>
          <p:cNvPr id="3" name="Title 2">
            <a:extLst>
              <a:ext uri="{FF2B5EF4-FFF2-40B4-BE49-F238E27FC236}">
                <a16:creationId xmlns:a16="http://schemas.microsoft.com/office/drawing/2014/main" id="{361CB7A8-21C0-3E40-AAF1-8499E9EFD0D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Governance: </a:t>
            </a:r>
            <a:r>
              <a:rPr lang="en-US" i="1" dirty="0">
                <a:latin typeface="Calibri" panose="020F0502020204030204" pitchFamily="34" charset="0"/>
                <a:cs typeface="Calibri" panose="020F0502020204030204" pitchFamily="34" charset="0"/>
              </a:rPr>
              <a:t>Essential Components to Drive Financial Inclusion </a:t>
            </a:r>
          </a:p>
        </p:txBody>
      </p:sp>
      <p:sp>
        <p:nvSpPr>
          <p:cNvPr id="4" name="Slide Number Placeholder 3">
            <a:extLst>
              <a:ext uri="{FF2B5EF4-FFF2-40B4-BE49-F238E27FC236}">
                <a16:creationId xmlns:a16="http://schemas.microsoft.com/office/drawing/2014/main" id="{102D5952-661A-4A4B-9AD1-1994A05DC62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14" name="Footer Placeholder 13">
            <a:extLst>
              <a:ext uri="{FF2B5EF4-FFF2-40B4-BE49-F238E27FC236}">
                <a16:creationId xmlns:a16="http://schemas.microsoft.com/office/drawing/2014/main" id="{30516F22-4256-5E43-881A-9F2B09ABBFD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248862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0129AE-357F-4D40-A4B7-0B59E17B960D}"/>
              </a:ext>
            </a:extLst>
          </p:cNvPr>
          <p:cNvSpPr/>
          <p:nvPr/>
        </p:nvSpPr>
        <p:spPr>
          <a:xfrm>
            <a:off x="3586418" y="3815729"/>
            <a:ext cx="173497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a:t>
            </a:r>
          </a:p>
        </p:txBody>
      </p:sp>
      <p:sp>
        <p:nvSpPr>
          <p:cNvPr id="20" name="Rectangle 19">
            <a:extLst>
              <a:ext uri="{FF2B5EF4-FFF2-40B4-BE49-F238E27FC236}">
                <a16:creationId xmlns:a16="http://schemas.microsoft.com/office/drawing/2014/main" id="{133412F6-7AA2-C54E-9811-4229B178C5CE}"/>
              </a:ext>
            </a:extLst>
          </p:cNvPr>
          <p:cNvSpPr/>
          <p:nvPr/>
        </p:nvSpPr>
        <p:spPr>
          <a:xfrm>
            <a:off x="5397023" y="3815729"/>
            <a:ext cx="1656920"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B</a:t>
            </a:r>
          </a:p>
        </p:txBody>
      </p:sp>
      <p:sp>
        <p:nvSpPr>
          <p:cNvPr id="21" name="Rectangle 20">
            <a:extLst>
              <a:ext uri="{FF2B5EF4-FFF2-40B4-BE49-F238E27FC236}">
                <a16:creationId xmlns:a16="http://schemas.microsoft.com/office/drawing/2014/main" id="{6CC5C622-0750-1A46-96B1-BD1D594E4CC3}"/>
              </a:ext>
            </a:extLst>
          </p:cNvPr>
          <p:cNvSpPr/>
          <p:nvPr/>
        </p:nvSpPr>
        <p:spPr>
          <a:xfrm>
            <a:off x="7129570" y="3815729"/>
            <a:ext cx="1709629"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C</a:t>
            </a:r>
          </a:p>
        </p:txBody>
      </p:sp>
      <p:sp>
        <p:nvSpPr>
          <p:cNvPr id="22" name="Rectangle 21">
            <a:extLst>
              <a:ext uri="{FF2B5EF4-FFF2-40B4-BE49-F238E27FC236}">
                <a16:creationId xmlns:a16="http://schemas.microsoft.com/office/drawing/2014/main" id="{8C3FBEC7-6A7A-3541-BD67-2B83A89A0256}"/>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rPr>
              <a:t>Payment scheme governance models can be understood through three primary structures.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rPr>
              <a:t>It is important to recognize that the original creator of the scheme as well as the existing scheme technical operators (services and system) may be the same entity or a different entity altogether.</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endParaRPr>
          </a:p>
        </p:txBody>
      </p:sp>
      <p:sp>
        <p:nvSpPr>
          <p:cNvPr id="3" name="Title 2">
            <a:extLst>
              <a:ext uri="{FF2B5EF4-FFF2-40B4-BE49-F238E27FC236}">
                <a16:creationId xmlns:a16="http://schemas.microsoft.com/office/drawing/2014/main" id="{6E460FD9-BF48-784D-841D-A2746BCE20E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Governance: </a:t>
            </a:r>
            <a:r>
              <a:rPr lang="en-US" i="1" dirty="0">
                <a:latin typeface="Calibri" panose="020F0502020204030204" pitchFamily="34" charset="0"/>
                <a:cs typeface="Calibri" panose="020F0502020204030204" pitchFamily="34" charset="0"/>
              </a:rPr>
              <a:t>Structure Types</a:t>
            </a:r>
          </a:p>
        </p:txBody>
      </p:sp>
      <p:sp>
        <p:nvSpPr>
          <p:cNvPr id="4" name="Slide Number Placeholder 3">
            <a:extLst>
              <a:ext uri="{FF2B5EF4-FFF2-40B4-BE49-F238E27FC236}">
                <a16:creationId xmlns:a16="http://schemas.microsoft.com/office/drawing/2014/main" id="{9A78AD41-E9A9-8448-B068-85737F85FB8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BE394A0D-A52B-B74E-B317-8C25C4C9DA58}"/>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
        <p:nvSpPr>
          <p:cNvPr id="7" name="Rectangle 6">
            <a:extLst>
              <a:ext uri="{FF2B5EF4-FFF2-40B4-BE49-F238E27FC236}">
                <a16:creationId xmlns:a16="http://schemas.microsoft.com/office/drawing/2014/main" id="{F27456F6-32D5-2E47-8D54-9E360FA52D03}"/>
              </a:ext>
            </a:extLst>
          </p:cNvPr>
          <p:cNvSpPr/>
          <p:nvPr/>
        </p:nvSpPr>
        <p:spPr>
          <a:xfrm>
            <a:off x="3600168" y="976392"/>
            <a:ext cx="1721227" cy="3492480"/>
          </a:xfrm>
          <a:prstGeom prst="rect">
            <a:avLst/>
          </a:prstGeom>
          <a:solidFill>
            <a:srgbClr val="F7F5EB"/>
          </a:solidFill>
          <a:ln w="12700">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DD9BAAD6-9F87-5348-BE60-2E850DD55A8C}"/>
              </a:ext>
            </a:extLst>
          </p:cNvPr>
          <p:cNvSpPr/>
          <p:nvPr/>
        </p:nvSpPr>
        <p:spPr>
          <a:xfrm>
            <a:off x="5380842" y="976392"/>
            <a:ext cx="1673101" cy="3492480"/>
          </a:xfrm>
          <a:prstGeom prst="rect">
            <a:avLst/>
          </a:prstGeom>
          <a:solidFill>
            <a:srgbClr val="F7F5EB"/>
          </a:solidFill>
          <a:ln w="12700">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2773F11B-EB55-244B-901B-CEB7FA6CFBA8}"/>
              </a:ext>
            </a:extLst>
          </p:cNvPr>
          <p:cNvSpPr/>
          <p:nvPr/>
        </p:nvSpPr>
        <p:spPr>
          <a:xfrm>
            <a:off x="7129570" y="976392"/>
            <a:ext cx="1718797" cy="3492480"/>
          </a:xfrm>
          <a:prstGeom prst="rect">
            <a:avLst/>
          </a:prstGeom>
          <a:solidFill>
            <a:srgbClr val="F7F5EB"/>
          </a:solidFill>
          <a:ln w="12700">
            <a:solidFill>
              <a:srgbClr val="BAAA5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B1A280CD-5F9F-534A-8C38-962AD067E0FF}"/>
              </a:ext>
            </a:extLst>
          </p:cNvPr>
          <p:cNvSpPr/>
          <p:nvPr/>
        </p:nvSpPr>
        <p:spPr>
          <a:xfrm>
            <a:off x="3607043" y="3881786"/>
            <a:ext cx="173497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98273B"/>
                </a:solidFill>
                <a:effectLst/>
                <a:uLnTx/>
                <a:uFillTx/>
                <a:latin typeface="Calibri Light" panose="020F0302020204030204" pitchFamily="34" charset="0"/>
                <a:ea typeface="+mn-ea"/>
                <a:cs typeface="Calibri Light" panose="020F0302020204030204" pitchFamily="34" charset="0"/>
              </a:rPr>
              <a:t>A</a:t>
            </a:r>
          </a:p>
        </p:txBody>
      </p:sp>
      <p:sp>
        <p:nvSpPr>
          <p:cNvPr id="28" name="Rectangle 27">
            <a:extLst>
              <a:ext uri="{FF2B5EF4-FFF2-40B4-BE49-F238E27FC236}">
                <a16:creationId xmlns:a16="http://schemas.microsoft.com/office/drawing/2014/main" id="{FECA5CD0-6752-6A48-BEE2-94F93C258D08}"/>
              </a:ext>
            </a:extLst>
          </p:cNvPr>
          <p:cNvSpPr/>
          <p:nvPr/>
        </p:nvSpPr>
        <p:spPr>
          <a:xfrm>
            <a:off x="5380841" y="3881786"/>
            <a:ext cx="1693727"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98273B"/>
                </a:solidFill>
                <a:effectLst/>
                <a:uLnTx/>
                <a:uFillTx/>
                <a:latin typeface="Calibri Light" panose="020F0302020204030204" pitchFamily="34" charset="0"/>
                <a:ea typeface="+mn-ea"/>
                <a:cs typeface="Calibri Light" panose="020F0302020204030204" pitchFamily="34" charset="0"/>
              </a:rPr>
              <a:t>B</a:t>
            </a:r>
          </a:p>
        </p:txBody>
      </p:sp>
      <p:sp>
        <p:nvSpPr>
          <p:cNvPr id="29" name="Rectangle 28">
            <a:extLst>
              <a:ext uri="{FF2B5EF4-FFF2-40B4-BE49-F238E27FC236}">
                <a16:creationId xmlns:a16="http://schemas.microsoft.com/office/drawing/2014/main" id="{DFD4FBEE-47E5-2B45-A0FE-87322AD56144}"/>
              </a:ext>
            </a:extLst>
          </p:cNvPr>
          <p:cNvSpPr/>
          <p:nvPr/>
        </p:nvSpPr>
        <p:spPr>
          <a:xfrm>
            <a:off x="7129571" y="3881786"/>
            <a:ext cx="1730254" cy="653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3600" b="0" i="0" u="none" strike="noStrike" kern="1200" cap="none" spc="0" normalizeH="0" baseline="0" noProof="0" dirty="0">
                <a:ln>
                  <a:noFill/>
                </a:ln>
                <a:solidFill>
                  <a:srgbClr val="98273B"/>
                </a:solidFill>
                <a:effectLst/>
                <a:uLnTx/>
                <a:uFillTx/>
                <a:latin typeface="Calibri Light" panose="020F0302020204030204" pitchFamily="34" charset="0"/>
                <a:ea typeface="+mn-ea"/>
                <a:cs typeface="Calibri Light" panose="020F0302020204030204" pitchFamily="34" charset="0"/>
              </a:rPr>
              <a:t>C</a:t>
            </a:r>
          </a:p>
        </p:txBody>
      </p:sp>
      <p:graphicFrame>
        <p:nvGraphicFramePr>
          <p:cNvPr id="24" name="Table 23">
            <a:extLst>
              <a:ext uri="{FF2B5EF4-FFF2-40B4-BE49-F238E27FC236}">
                <a16:creationId xmlns:a16="http://schemas.microsoft.com/office/drawing/2014/main" id="{38CB1D6E-58BE-6842-A73B-C803A469BD6E}"/>
              </a:ext>
            </a:extLst>
          </p:cNvPr>
          <p:cNvGraphicFramePr>
            <a:graphicFrameLocks noGrp="1"/>
          </p:cNvGraphicFramePr>
          <p:nvPr>
            <p:extLst>
              <p:ext uri="{D42A27DB-BD31-4B8C-83A1-F6EECF244321}">
                <p14:modId xmlns:p14="http://schemas.microsoft.com/office/powerpoint/2010/main" val="583018402"/>
              </p:ext>
            </p:extLst>
          </p:nvPr>
        </p:nvGraphicFramePr>
        <p:xfrm>
          <a:off x="2473344" y="976392"/>
          <a:ext cx="1037447" cy="3492480"/>
        </p:xfrm>
        <a:graphic>
          <a:graphicData uri="http://schemas.openxmlformats.org/drawingml/2006/table">
            <a:tbl>
              <a:tblPr firstRow="1" bandRow="1">
                <a:tableStyleId>{5A111915-BE36-4E01-A7E5-04B1672EAD32}</a:tableStyleId>
              </a:tblPr>
              <a:tblGrid>
                <a:gridCol w="1037447">
                  <a:extLst>
                    <a:ext uri="{9D8B030D-6E8A-4147-A177-3AD203B41FA5}">
                      <a16:colId xmlns:a16="http://schemas.microsoft.com/office/drawing/2014/main" val="2007921082"/>
                    </a:ext>
                  </a:extLst>
                </a:gridCol>
              </a:tblGrid>
              <a:tr h="266646">
                <a:tc>
                  <a:txBody>
                    <a:bodyPr/>
                    <a:lstStyle/>
                    <a:p>
                      <a:pPr algn="l"/>
                      <a:r>
                        <a:rPr lang="en-US" sz="1000" b="0" dirty="0">
                          <a:solidFill>
                            <a:srgbClr val="BAAA58"/>
                          </a:solidFill>
                          <a:latin typeface="Calibri" panose="020F0502020204030204" pitchFamily="34" charset="0"/>
                          <a:cs typeface="Calibri" panose="020F0502020204030204" pitchFamily="34" charset="0"/>
                        </a:rPr>
                        <a:t>Components</a:t>
                      </a:r>
                    </a:p>
                  </a:txBody>
                  <a:tcPr marL="0" marR="68580" marT="34290" marB="34290">
                    <a:lnL w="9525" cap="flat" cmpd="sng" algn="ctr">
                      <a:noFill/>
                      <a:prstDash val="solid"/>
                    </a:lnL>
                    <a:lnR w="12700" cap="flat" cmpd="sng" algn="ctr">
                      <a:noFill/>
                      <a:prstDash val="sysDot"/>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991679"/>
                  </a:ext>
                </a:extLst>
              </a:tr>
              <a:tr h="1075278">
                <a:tc>
                  <a:txBody>
                    <a:bodyPr/>
                    <a:lstStyle/>
                    <a:p>
                      <a:pPr algn="l"/>
                      <a:r>
                        <a:rPr lang="en-US" sz="1200" b="1" kern="1200" dirty="0">
                          <a:solidFill>
                            <a:srgbClr val="BAAA58"/>
                          </a:solidFill>
                          <a:latin typeface="Calibri" panose="020F0502020204030204" pitchFamily="34" charset="0"/>
                          <a:ea typeface="+mn-ea"/>
                          <a:cs typeface="Calibri" panose="020F0502020204030204" pitchFamily="34" charset="0"/>
                        </a:rPr>
                        <a:t>Equal </a:t>
                      </a:r>
                      <a:br>
                        <a:rPr lang="en-US" sz="1200" b="1" kern="1200" dirty="0">
                          <a:solidFill>
                            <a:srgbClr val="BAAA58"/>
                          </a:solidFill>
                          <a:latin typeface="Calibri" panose="020F0502020204030204" pitchFamily="34" charset="0"/>
                          <a:ea typeface="+mn-ea"/>
                          <a:cs typeface="Calibri" panose="020F0502020204030204" pitchFamily="34" charset="0"/>
                        </a:rPr>
                      </a:br>
                      <a:r>
                        <a:rPr lang="en-US" sz="1200" b="1" kern="1200" dirty="0">
                          <a:solidFill>
                            <a:srgbClr val="BAAA58"/>
                          </a:solidFill>
                          <a:latin typeface="Calibri" panose="020F0502020204030204" pitchFamily="34" charset="0"/>
                          <a:ea typeface="+mn-ea"/>
                          <a:cs typeface="Calibri" panose="020F0502020204030204" pitchFamily="34" charset="0"/>
                        </a:rPr>
                        <a:t>Ownership</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8582"/>
                  </a:ext>
                </a:extLst>
              </a:tr>
              <a:tr h="1075278">
                <a:tc>
                  <a:txBody>
                    <a:bodyPr/>
                    <a:lstStyle/>
                    <a:p>
                      <a:pPr algn="l"/>
                      <a:r>
                        <a:rPr lang="en-US" sz="1200" b="1" kern="1200" dirty="0">
                          <a:solidFill>
                            <a:srgbClr val="BAAA58"/>
                          </a:solidFill>
                          <a:latin typeface="Calibri" panose="020F0502020204030204" pitchFamily="34" charset="0"/>
                          <a:ea typeface="+mn-ea"/>
                          <a:cs typeface="Calibri" panose="020F0502020204030204" pitchFamily="34" charset="0"/>
                        </a:rPr>
                        <a:t>Participant Engagement</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531002"/>
                  </a:ext>
                </a:extLst>
              </a:tr>
              <a:tr h="1075278">
                <a:tc>
                  <a:txBody>
                    <a:bodyPr/>
                    <a:lstStyle/>
                    <a:p>
                      <a:pPr marL="0" algn="l" defTabSz="457200" rtl="0" eaLnBrk="1" latinLnBrk="0" hangingPunct="1"/>
                      <a:r>
                        <a:rPr lang="en-US" sz="1200" b="1" kern="1200" dirty="0">
                          <a:solidFill>
                            <a:srgbClr val="BAAA58"/>
                          </a:solidFill>
                          <a:latin typeface="Calibri" panose="020F0502020204030204" pitchFamily="34" charset="0"/>
                          <a:ea typeface="+mn-ea"/>
                          <a:cs typeface="Calibri" panose="020F0502020204030204" pitchFamily="34" charset="0"/>
                        </a:rPr>
                        <a:t>Ensuring a </a:t>
                      </a:r>
                    </a:p>
                    <a:p>
                      <a:pPr marL="0" algn="l" defTabSz="457200" rtl="0" eaLnBrk="1" latinLnBrk="0" hangingPunct="1"/>
                      <a:r>
                        <a:rPr lang="en-US" sz="1200" b="1" kern="1200" dirty="0">
                          <a:solidFill>
                            <a:srgbClr val="BAAA58"/>
                          </a:solidFill>
                          <a:latin typeface="Calibri" panose="020F0502020204030204" pitchFamily="34" charset="0"/>
                          <a:ea typeface="+mn-ea"/>
                          <a:cs typeface="Calibri" panose="020F0502020204030204" pitchFamily="34" charset="0"/>
                        </a:rPr>
                        <a:t>Pro-Poor </a:t>
                      </a:r>
                      <a:br>
                        <a:rPr lang="en-US" sz="1200" b="1" kern="1200" dirty="0">
                          <a:solidFill>
                            <a:srgbClr val="BAAA58"/>
                          </a:solidFill>
                          <a:latin typeface="Calibri" panose="020F0502020204030204" pitchFamily="34" charset="0"/>
                          <a:ea typeface="+mn-ea"/>
                          <a:cs typeface="Calibri" panose="020F0502020204030204" pitchFamily="34" charset="0"/>
                        </a:rPr>
                      </a:br>
                      <a:r>
                        <a:rPr lang="en-US" sz="1200" b="1" kern="1200" dirty="0">
                          <a:solidFill>
                            <a:srgbClr val="BAAA58"/>
                          </a:solidFill>
                          <a:latin typeface="Calibri" panose="020F0502020204030204" pitchFamily="34" charset="0"/>
                          <a:ea typeface="+mn-ea"/>
                          <a:cs typeface="Calibri" panose="020F0502020204030204" pitchFamily="34" charset="0"/>
                        </a:rPr>
                        <a:t>Posture</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046360"/>
                  </a:ext>
                </a:extLst>
              </a:tr>
            </a:tbl>
          </a:graphicData>
        </a:graphic>
      </p:graphicFrame>
      <p:sp>
        <p:nvSpPr>
          <p:cNvPr id="30" name="Rectangle 29">
            <a:extLst>
              <a:ext uri="{FF2B5EF4-FFF2-40B4-BE49-F238E27FC236}">
                <a16:creationId xmlns:a16="http://schemas.microsoft.com/office/drawing/2014/main" id="{2C2ED1B3-4122-0447-B5EA-E1E69D05097A}"/>
              </a:ext>
            </a:extLst>
          </p:cNvPr>
          <p:cNvSpPr/>
          <p:nvPr/>
        </p:nvSpPr>
        <p:spPr>
          <a:xfrm>
            <a:off x="3595585" y="976392"/>
            <a:ext cx="1725810" cy="12717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ctr"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rgbClr val="98273B"/>
                </a:solidFill>
                <a:effectLst/>
                <a:uLnTx/>
                <a:uFillTx/>
                <a:latin typeface="Calibri"/>
                <a:ea typeface="+mn-ea"/>
                <a:cs typeface="+mn-cs"/>
              </a:rPr>
              <a:t>Central Bank 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 Central Bank, or government entity, serves as the </a:t>
            </a:r>
            <a:b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payments scheme </a:t>
            </a:r>
            <a:b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rules authority.</a:t>
            </a:r>
          </a:p>
        </p:txBody>
      </p:sp>
      <p:sp>
        <p:nvSpPr>
          <p:cNvPr id="31" name="Rectangle 30">
            <a:extLst>
              <a:ext uri="{FF2B5EF4-FFF2-40B4-BE49-F238E27FC236}">
                <a16:creationId xmlns:a16="http://schemas.microsoft.com/office/drawing/2014/main" id="{F3CE9CEC-F696-844C-B641-6AE7A4258551}"/>
              </a:ext>
            </a:extLst>
          </p:cNvPr>
          <p:cNvSpPr/>
          <p:nvPr/>
        </p:nvSpPr>
        <p:spPr>
          <a:xfrm>
            <a:off x="5376398" y="976392"/>
            <a:ext cx="1677545" cy="12717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ctr"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rgbClr val="98273B"/>
                </a:solidFill>
                <a:effectLst/>
                <a:uLnTx/>
                <a:uFillTx/>
                <a:latin typeface="Calibri"/>
                <a:ea typeface="+mn-ea"/>
                <a:cs typeface="+mn-cs"/>
              </a:rPr>
              <a:t>Commercial Led</a:t>
            </a:r>
          </a:p>
          <a:p>
            <a:pPr marL="0" marR="0" lvl="0" indent="0" algn="l" defTabSz="457200" rtl="0" eaLnBrk="1" fontAlgn="ctr"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 Commercial entity serves as the payments scheme rules authority.</a:t>
            </a:r>
          </a:p>
          <a:p>
            <a:pPr marL="0" marR="0" lvl="0" indent="0" algn="l" defTabSz="457200" rtl="0" eaLnBrk="1" fontAlgn="ctr" latinLnBrk="0" hangingPunct="1">
              <a:lnSpc>
                <a:spcPct val="100000"/>
              </a:lnSpc>
              <a:spcBef>
                <a:spcPts val="0"/>
              </a:spcBef>
              <a:spcAft>
                <a:spcPts val="300"/>
              </a:spcAft>
              <a:buClrTx/>
              <a:buSzTx/>
              <a:buFontTx/>
              <a:buNone/>
              <a:tabLst/>
              <a:defRPr/>
            </a:pPr>
            <a:endParaRPr kumimoji="0" lang="en-US" sz="1200" b="0" i="0" u="none" strike="noStrike" kern="1200" cap="none" spc="0" normalizeH="0" baseline="0" noProof="0" dirty="0">
              <a:ln>
                <a:noFill/>
              </a:ln>
              <a:solidFill>
                <a:srgbClr val="98273B"/>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F5A7B8C-F3F6-DB44-94C4-3101AA616592}"/>
              </a:ext>
            </a:extLst>
          </p:cNvPr>
          <p:cNvSpPr/>
          <p:nvPr/>
        </p:nvSpPr>
        <p:spPr>
          <a:xfrm>
            <a:off x="7129569" y="976392"/>
            <a:ext cx="1709630" cy="12717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ctr"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rgbClr val="98273B"/>
                </a:solidFill>
                <a:effectLst/>
                <a:uLnTx/>
                <a:uFillTx/>
                <a:latin typeface="Calibri"/>
                <a:ea typeface="+mn-ea"/>
                <a:cs typeface="+mn-cs"/>
              </a:rPr>
              <a:t>Association Led</a:t>
            </a:r>
          </a:p>
          <a:p>
            <a:pPr marL="0" marR="0" lvl="0" indent="0" algn="l" defTabSz="457200" rtl="0" eaLnBrk="1" fontAlgn="ctr"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An Association </a:t>
            </a:r>
            <a:b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(a group with a shared purpose) serves as </a:t>
            </a:r>
            <a:b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b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Calibri" panose="020F0502020204030204" pitchFamily="34" charset="0"/>
              </a:rPr>
              <a:t>the payments scheme rules authority.</a:t>
            </a:r>
          </a:p>
        </p:txBody>
      </p:sp>
    </p:spTree>
    <p:extLst>
      <p:ext uri="{BB962C8B-B14F-4D97-AF65-F5344CB8AC3E}">
        <p14:creationId xmlns:p14="http://schemas.microsoft.com/office/powerpoint/2010/main" val="139817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F65DE-A93B-AD48-B8D3-BAC529C00CF3}"/>
              </a:ext>
            </a:extLst>
          </p:cNvPr>
          <p:cNvSpPr>
            <a:spLocks noGrp="1"/>
          </p:cNvSpPr>
          <p:nvPr>
            <p:ph type="title"/>
          </p:nvPr>
        </p:nvSpPr>
        <p:spPr/>
        <p:txBody>
          <a:bodyPr/>
          <a:lstStyle/>
          <a:p>
            <a:r>
              <a:rPr lang="en-US" dirty="0"/>
              <a:t>Governance: </a:t>
            </a:r>
            <a:r>
              <a:rPr lang="en-US" i="1" dirty="0"/>
              <a:t>Benefits and Risks of </a:t>
            </a:r>
            <a:r>
              <a:rPr lang="en-US" i="1" dirty="0">
                <a:latin typeface="Calibri" panose="020F0502020204030204" pitchFamily="34" charset="0"/>
                <a:cs typeface="Calibri" panose="020F0502020204030204" pitchFamily="34" charset="0"/>
              </a:rPr>
              <a:t>Structure Types </a:t>
            </a:r>
          </a:p>
        </p:txBody>
      </p:sp>
      <p:sp>
        <p:nvSpPr>
          <p:cNvPr id="4" name="Slide Number Placeholder 3">
            <a:extLst>
              <a:ext uri="{FF2B5EF4-FFF2-40B4-BE49-F238E27FC236}">
                <a16:creationId xmlns:a16="http://schemas.microsoft.com/office/drawing/2014/main" id="{DC8D70CD-F283-FD48-B6CC-7A4E1D367E0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graphicFrame>
        <p:nvGraphicFramePr>
          <p:cNvPr id="20" name="Table 19">
            <a:extLst>
              <a:ext uri="{FF2B5EF4-FFF2-40B4-BE49-F238E27FC236}">
                <a16:creationId xmlns:a16="http://schemas.microsoft.com/office/drawing/2014/main" id="{768AA35C-8D04-6448-8816-0053D6A5C15D}"/>
              </a:ext>
            </a:extLst>
          </p:cNvPr>
          <p:cNvGraphicFramePr>
            <a:graphicFrameLocks noGrp="1"/>
          </p:cNvGraphicFramePr>
          <p:nvPr>
            <p:extLst>
              <p:ext uri="{D42A27DB-BD31-4B8C-83A1-F6EECF244321}">
                <p14:modId xmlns:p14="http://schemas.microsoft.com/office/powerpoint/2010/main" val="451638060"/>
              </p:ext>
            </p:extLst>
          </p:nvPr>
        </p:nvGraphicFramePr>
        <p:xfrm>
          <a:off x="2473344" y="976392"/>
          <a:ext cx="6365854" cy="3492480"/>
        </p:xfrm>
        <a:graphic>
          <a:graphicData uri="http://schemas.openxmlformats.org/drawingml/2006/table">
            <a:tbl>
              <a:tblPr firstRow="1" bandRow="1">
                <a:tableStyleId>{5A111915-BE36-4E01-A7E5-04B1672EAD32}</a:tableStyleId>
              </a:tblPr>
              <a:tblGrid>
                <a:gridCol w="1131790">
                  <a:extLst>
                    <a:ext uri="{9D8B030D-6E8A-4147-A177-3AD203B41FA5}">
                      <a16:colId xmlns:a16="http://schemas.microsoft.com/office/drawing/2014/main" val="2007921082"/>
                    </a:ext>
                  </a:extLst>
                </a:gridCol>
                <a:gridCol w="1744688">
                  <a:extLst>
                    <a:ext uri="{9D8B030D-6E8A-4147-A177-3AD203B41FA5}">
                      <a16:colId xmlns:a16="http://schemas.microsoft.com/office/drawing/2014/main" val="3540765494"/>
                    </a:ext>
                  </a:extLst>
                </a:gridCol>
                <a:gridCol w="1744688">
                  <a:extLst>
                    <a:ext uri="{9D8B030D-6E8A-4147-A177-3AD203B41FA5}">
                      <a16:colId xmlns:a16="http://schemas.microsoft.com/office/drawing/2014/main" val="2901207283"/>
                    </a:ext>
                  </a:extLst>
                </a:gridCol>
                <a:gridCol w="1744688">
                  <a:extLst>
                    <a:ext uri="{9D8B030D-6E8A-4147-A177-3AD203B41FA5}">
                      <a16:colId xmlns:a16="http://schemas.microsoft.com/office/drawing/2014/main" val="1655158635"/>
                    </a:ext>
                  </a:extLst>
                </a:gridCol>
              </a:tblGrid>
              <a:tr h="266646">
                <a:tc>
                  <a:txBody>
                    <a:bodyPr/>
                    <a:lstStyle/>
                    <a:p>
                      <a:pPr algn="l"/>
                      <a:r>
                        <a:rPr lang="en-US" sz="1000" b="0" dirty="0">
                          <a:solidFill>
                            <a:schemeClr val="tx1"/>
                          </a:solidFill>
                          <a:latin typeface="Calibri" panose="020F0502020204030204" pitchFamily="34" charset="0"/>
                          <a:cs typeface="Calibri" panose="020F0502020204030204" pitchFamily="34" charset="0"/>
                        </a:rPr>
                        <a:t>Components</a:t>
                      </a:r>
                    </a:p>
                  </a:txBody>
                  <a:tcPr marL="0" marR="68580" marT="34290" marB="34290">
                    <a:lnL w="9525" cap="flat" cmpd="sng" algn="ctr">
                      <a:noFill/>
                      <a:prstDash val="solid"/>
                    </a:lnL>
                    <a:lnR w="12700" cap="flat" cmpd="sng" algn="ctr">
                      <a:solidFill>
                        <a:srgbClr val="BAAA58"/>
                      </a:solidFill>
                      <a:prstDash val="solid"/>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9B242D"/>
                          </a:solidFill>
                          <a:latin typeface="Calibri" panose="020F0502020204030204" pitchFamily="34" charset="0"/>
                          <a:cs typeface="Calibri" panose="020F0502020204030204" pitchFamily="34" charset="0"/>
                        </a:rPr>
                        <a:t>Central Bank Led</a:t>
                      </a:r>
                    </a:p>
                  </a:txBody>
                  <a:tcPr marL="68580" marR="68580" marT="3429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9B242D"/>
                          </a:solidFill>
                          <a:latin typeface="Calibri" panose="020F0502020204030204" pitchFamily="34" charset="0"/>
                          <a:cs typeface="Calibri" panose="020F0502020204030204" pitchFamily="34" charset="0"/>
                        </a:rPr>
                        <a:t>Commercial Led</a:t>
                      </a:r>
                    </a:p>
                  </a:txBody>
                  <a:tcPr marL="68580" marR="68580" marT="3429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9B242D"/>
                          </a:solidFill>
                          <a:latin typeface="Calibri" panose="020F0502020204030204" pitchFamily="34" charset="0"/>
                          <a:cs typeface="Calibri" panose="020F0502020204030204" pitchFamily="34" charset="0"/>
                        </a:rPr>
                        <a:t>Association Led</a:t>
                      </a:r>
                    </a:p>
                  </a:txBody>
                  <a:tcPr marL="68580" marR="68580" marT="3429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9525" cap="flat" cmpd="sng" algn="ctr">
                      <a:noFill/>
                      <a:prstDash val="soli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991679"/>
                  </a:ext>
                </a:extLst>
              </a:tr>
              <a:tr h="1075278">
                <a:tc>
                  <a:txBody>
                    <a:bodyPr/>
                    <a:lstStyle/>
                    <a:p>
                      <a:pPr algn="l"/>
                      <a:r>
                        <a:rPr lang="en-US" sz="1200" b="1" kern="1200" dirty="0">
                          <a:solidFill>
                            <a:schemeClr val="tx1"/>
                          </a:solidFill>
                          <a:latin typeface="Calibri" panose="020F0502020204030204" pitchFamily="34" charset="0"/>
                          <a:ea typeface="+mn-ea"/>
                          <a:cs typeface="Calibri" panose="020F0502020204030204" pitchFamily="34" charset="0"/>
                        </a:rPr>
                        <a:t>Equal </a:t>
                      </a:r>
                      <a:br>
                        <a:rPr lang="en-US" sz="1200" b="1" kern="1200" dirty="0">
                          <a:solidFill>
                            <a:schemeClr val="tx1"/>
                          </a:solidFill>
                          <a:latin typeface="Calibri" panose="020F0502020204030204" pitchFamily="34" charset="0"/>
                          <a:ea typeface="+mn-ea"/>
                          <a:cs typeface="Calibri" panose="020F0502020204030204" pitchFamily="34" charset="0"/>
                        </a:rPr>
                      </a:br>
                      <a:r>
                        <a:rPr lang="en-US" sz="1200" b="1" kern="1200" dirty="0">
                          <a:solidFill>
                            <a:schemeClr val="tx1"/>
                          </a:solidFill>
                          <a:latin typeface="Calibri" panose="020F0502020204030204" pitchFamily="34" charset="0"/>
                          <a:ea typeface="+mn-ea"/>
                          <a:cs typeface="Calibri" panose="020F0502020204030204" pitchFamily="34" charset="0"/>
                        </a:rPr>
                        <a:t>Ownership</a:t>
                      </a:r>
                    </a:p>
                  </a:txBody>
                  <a:tcPr marL="0" marR="68580" marT="34290" marB="34290">
                    <a:lnL w="9525" cap="flat" cmpd="sng" algn="ctr">
                      <a:noFill/>
                      <a:prstDash val="soli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Impedes</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No requirement to include others in ownership opportunities</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Impedes</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No requirement to include others in ownership opportunities</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Neutral</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Ownership typically available but bank and non-bank equality at risk</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1466858582"/>
                  </a:ext>
                </a:extLst>
              </a:tr>
              <a:tr h="1075278">
                <a:tc>
                  <a:txBody>
                    <a:bodyPr/>
                    <a:lstStyle/>
                    <a:p>
                      <a:pPr algn="l"/>
                      <a:r>
                        <a:rPr lang="en-US" sz="1200" b="1" kern="1200" dirty="0">
                          <a:solidFill>
                            <a:schemeClr val="tx1"/>
                          </a:solidFill>
                          <a:latin typeface="Calibri" panose="020F0502020204030204" pitchFamily="34" charset="0"/>
                          <a:ea typeface="+mn-ea"/>
                          <a:cs typeface="Calibri" panose="020F0502020204030204" pitchFamily="34" charset="0"/>
                        </a:rPr>
                        <a:t>Participant Engagement</a:t>
                      </a:r>
                    </a:p>
                  </a:txBody>
                  <a:tcPr marL="0" marR="68580" marT="34290" marB="34290">
                    <a:lnL w="9525" cap="flat" cmpd="sng" algn="ctr">
                      <a:noFill/>
                      <a:prstDash val="soli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Neutral</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No requirement to include others but government led engagements tend to promote stakeholder engagement</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Impedes</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Structure tends to promote closed group thinking</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Supports</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Structure tends to promote stakeholder engagement and the identification </a:t>
                      </a:r>
                      <a:r>
                        <a:rPr lang="en-US" sz="900" i="1" kern="1200">
                          <a:solidFill>
                            <a:schemeClr val="tx1"/>
                          </a:solidFill>
                          <a:latin typeface="Calibri" panose="020F0502020204030204" pitchFamily="34" charset="0"/>
                          <a:ea typeface="+mn-ea"/>
                          <a:cs typeface="Calibri" panose="020F0502020204030204" pitchFamily="34" charset="0"/>
                        </a:rPr>
                        <a:t>of basic common </a:t>
                      </a:r>
                      <a:r>
                        <a:rPr lang="en-US" sz="900" i="1" kern="1200" dirty="0">
                          <a:solidFill>
                            <a:schemeClr val="tx1"/>
                          </a:solidFill>
                          <a:latin typeface="Calibri" panose="020F0502020204030204" pitchFamily="34" charset="0"/>
                          <a:ea typeface="+mn-ea"/>
                          <a:cs typeface="Calibri" panose="020F0502020204030204" pitchFamily="34" charset="0"/>
                        </a:rPr>
                        <a:t>industry interests</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3224531002"/>
                  </a:ext>
                </a:extLst>
              </a:tr>
              <a:tr h="1075278">
                <a:tc>
                  <a:txBody>
                    <a:bodyPr/>
                    <a:lstStyle/>
                    <a:p>
                      <a:pPr marL="0" algn="l" defTabSz="457200" rtl="0" eaLnBrk="1" latinLnBrk="0" hangingPunct="1"/>
                      <a:r>
                        <a:rPr lang="en-US" sz="1200" b="1" kern="1200" dirty="0">
                          <a:solidFill>
                            <a:schemeClr val="tx1"/>
                          </a:solidFill>
                          <a:latin typeface="Calibri" panose="020F0502020204030204" pitchFamily="34" charset="0"/>
                          <a:ea typeface="+mn-ea"/>
                          <a:cs typeface="Calibri" panose="020F0502020204030204" pitchFamily="34" charset="0"/>
                        </a:rPr>
                        <a:t>Ensuring a </a:t>
                      </a:r>
                    </a:p>
                    <a:p>
                      <a:pPr marL="0" algn="l" defTabSz="457200" rtl="0" eaLnBrk="1" latinLnBrk="0" hangingPunct="1"/>
                      <a:r>
                        <a:rPr lang="en-US" sz="1200" b="1" kern="1200" dirty="0">
                          <a:solidFill>
                            <a:schemeClr val="tx1"/>
                          </a:solidFill>
                          <a:latin typeface="Calibri" panose="020F0502020204030204" pitchFamily="34" charset="0"/>
                          <a:ea typeface="+mn-ea"/>
                          <a:cs typeface="Calibri" panose="020F0502020204030204" pitchFamily="34" charset="0"/>
                        </a:rPr>
                        <a:t>Pro-Poor </a:t>
                      </a:r>
                      <a:br>
                        <a:rPr lang="en-US" sz="1200" b="1" kern="1200" dirty="0">
                          <a:solidFill>
                            <a:schemeClr val="tx1"/>
                          </a:solidFill>
                          <a:latin typeface="Calibri" panose="020F0502020204030204" pitchFamily="34" charset="0"/>
                          <a:ea typeface="+mn-ea"/>
                          <a:cs typeface="Calibri" panose="020F0502020204030204" pitchFamily="34" charset="0"/>
                        </a:rPr>
                      </a:br>
                      <a:r>
                        <a:rPr lang="en-US" sz="1200" b="1" kern="1200" dirty="0">
                          <a:solidFill>
                            <a:schemeClr val="tx1"/>
                          </a:solidFill>
                          <a:latin typeface="Calibri" panose="020F0502020204030204" pitchFamily="34" charset="0"/>
                          <a:ea typeface="+mn-ea"/>
                          <a:cs typeface="Calibri" panose="020F0502020204030204" pitchFamily="34" charset="0"/>
                        </a:rPr>
                        <a:t>Posture</a:t>
                      </a:r>
                    </a:p>
                  </a:txBody>
                  <a:tcPr marL="0" marR="68580" marT="34290" marB="34290">
                    <a:lnL w="9525" cap="flat" cmpd="sng" algn="ctr">
                      <a:noFill/>
                      <a:prstDash val="soli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spcAft>
                          <a:spcPts val="200"/>
                        </a:spcAft>
                      </a:pPr>
                      <a:r>
                        <a:rPr lang="en-US" sz="900" b="1" kern="1200" dirty="0">
                          <a:solidFill>
                            <a:schemeClr val="tx1"/>
                          </a:solidFill>
                          <a:latin typeface="Calibri" panose="020F0502020204030204" pitchFamily="34" charset="0"/>
                          <a:ea typeface="+mn-ea"/>
                          <a:cs typeface="Calibri" panose="020F0502020204030204" pitchFamily="34" charset="0"/>
                        </a:rPr>
                        <a:t>Supports</a:t>
                      </a:r>
                    </a:p>
                    <a:p>
                      <a:pPr algn="l">
                        <a:spcAft>
                          <a:spcPts val="200"/>
                        </a:spcAft>
                      </a:pPr>
                      <a:r>
                        <a:rPr lang="en-US" sz="900" i="1" kern="1200" dirty="0">
                          <a:solidFill>
                            <a:schemeClr val="tx1"/>
                          </a:solidFill>
                          <a:latin typeface="Calibri" panose="020F0502020204030204" pitchFamily="34" charset="0"/>
                          <a:ea typeface="+mn-ea"/>
                          <a:cs typeface="Calibri" panose="020F0502020204030204" pitchFamily="34" charset="0"/>
                        </a:rPr>
                        <a:t>Can mandate not-for-loss scheme and pro-poor posture</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00" b="1" kern="1200" dirty="0">
                          <a:solidFill>
                            <a:schemeClr val="tx1"/>
                          </a:solidFill>
                          <a:latin typeface="Calibri" panose="020F0502020204030204" pitchFamily="34" charset="0"/>
                          <a:ea typeface="+mn-ea"/>
                          <a:cs typeface="Calibri" panose="020F0502020204030204" pitchFamily="34" charset="0"/>
                        </a:rPr>
                        <a:t>Impedes</a:t>
                      </a:r>
                    </a:p>
                    <a:p>
                      <a:pPr marL="0" marR="0" lvl="0" indent="0" algn="l" defTabSz="457200" rtl="0" eaLnBrk="1" fontAlgn="auto" latinLnBrk="0" hangingPunct="1">
                        <a:lnSpc>
                          <a:spcPct val="100000"/>
                        </a:lnSpc>
                        <a:spcBef>
                          <a:spcPts val="0"/>
                        </a:spcBef>
                        <a:spcAft>
                          <a:spcPts val="200"/>
                        </a:spcAft>
                        <a:buClrTx/>
                        <a:buSzTx/>
                        <a:buFontTx/>
                        <a:buNone/>
                        <a:tabLst/>
                        <a:defRPr/>
                      </a:pPr>
                      <a:r>
                        <a:rPr lang="en-US" sz="900" i="1" kern="1200" dirty="0">
                          <a:solidFill>
                            <a:schemeClr val="tx1"/>
                          </a:solidFill>
                          <a:latin typeface="Calibri" panose="020F0502020204030204" pitchFamily="34" charset="0"/>
                          <a:ea typeface="+mn-ea"/>
                          <a:cs typeface="Calibri" panose="020F0502020204030204" pitchFamily="34" charset="0"/>
                        </a:rPr>
                        <a:t>Structure highlights risk of becoming profit seeking </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00" b="1" kern="1200" dirty="0">
                          <a:solidFill>
                            <a:schemeClr val="tx1"/>
                          </a:solidFill>
                          <a:latin typeface="Calibri" panose="020F0502020204030204" pitchFamily="34" charset="0"/>
                          <a:ea typeface="+mn-ea"/>
                          <a:cs typeface="Calibri" panose="020F0502020204030204" pitchFamily="34" charset="0"/>
                        </a:rPr>
                        <a:t>Supports</a:t>
                      </a:r>
                    </a:p>
                    <a:p>
                      <a:pPr marL="0" marR="0" lvl="0" indent="0" algn="l" defTabSz="457200" rtl="0" eaLnBrk="1" fontAlgn="auto" latinLnBrk="0" hangingPunct="1">
                        <a:lnSpc>
                          <a:spcPct val="100000"/>
                        </a:lnSpc>
                        <a:spcBef>
                          <a:spcPts val="0"/>
                        </a:spcBef>
                        <a:spcAft>
                          <a:spcPts val="200"/>
                        </a:spcAft>
                        <a:buClrTx/>
                        <a:buSzTx/>
                        <a:buFontTx/>
                        <a:buNone/>
                        <a:tabLst/>
                        <a:defRPr/>
                      </a:pPr>
                      <a:r>
                        <a:rPr lang="en-US" sz="900" i="1" kern="1200" dirty="0">
                          <a:solidFill>
                            <a:schemeClr val="tx1"/>
                          </a:solidFill>
                          <a:latin typeface="Calibri" panose="020F0502020204030204" pitchFamily="34" charset="0"/>
                          <a:ea typeface="+mn-ea"/>
                          <a:cs typeface="Calibri" panose="020F0502020204030204" pitchFamily="34" charset="0"/>
                        </a:rPr>
                        <a:t>Shared goals tend to promote utility focus</a:t>
                      </a:r>
                    </a:p>
                  </a:txBody>
                  <a:tcPr marL="274320" marR="68580" marT="91440" marB="34290">
                    <a:lnL w="12700" cap="flat" cmpd="sng" algn="ctr">
                      <a:solidFill>
                        <a:srgbClr val="BAAA58"/>
                      </a:solidFill>
                      <a:prstDash val="solid"/>
                      <a:round/>
                      <a:headEnd type="none" w="med" len="med"/>
                      <a:tailEnd type="none" w="med" len="med"/>
                    </a:lnL>
                    <a:lnR w="12700" cap="flat" cmpd="sng" algn="ctr">
                      <a:solidFill>
                        <a:srgbClr val="BAAA58"/>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4275046360"/>
                  </a:ext>
                </a:extLst>
              </a:tr>
            </a:tbl>
          </a:graphicData>
        </a:graphic>
      </p:graphicFrame>
      <p:sp>
        <p:nvSpPr>
          <p:cNvPr id="10" name="Rectangle 9">
            <a:extLst>
              <a:ext uri="{FF2B5EF4-FFF2-40B4-BE49-F238E27FC236}">
                <a16:creationId xmlns:a16="http://schemas.microsoft.com/office/drawing/2014/main" id="{2F72B63B-AF73-114C-980C-8F00301C2362}"/>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rPr>
              <a:t>Our survey identified strengths and weaknesses of each entity type relative to achieving the three financial inclusion components of governance.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rPr>
              <a:t>The table to the right summarizes how each governance model intrinsically tends to either support, impede, or be neutral toward achieving financial inclusion.</a:t>
            </a:r>
          </a:p>
        </p:txBody>
      </p:sp>
      <p:sp>
        <p:nvSpPr>
          <p:cNvPr id="5" name="Footer Placeholder 4">
            <a:extLst>
              <a:ext uri="{FF2B5EF4-FFF2-40B4-BE49-F238E27FC236}">
                <a16:creationId xmlns:a16="http://schemas.microsoft.com/office/drawing/2014/main" id="{CE4AFCB5-156F-334A-B272-BBEDC161EBC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98273B"/>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
        <p:nvSpPr>
          <p:cNvPr id="13" name="Oval 12">
            <a:extLst>
              <a:ext uri="{FF2B5EF4-FFF2-40B4-BE49-F238E27FC236}">
                <a16:creationId xmlns:a16="http://schemas.microsoft.com/office/drawing/2014/main" id="{B5B369A9-BE88-AC4E-B8D4-29CFE55C7C7E}"/>
              </a:ext>
            </a:extLst>
          </p:cNvPr>
          <p:cNvSpPr/>
          <p:nvPr/>
        </p:nvSpPr>
        <p:spPr>
          <a:xfrm>
            <a:off x="7145948" y="1310399"/>
            <a:ext cx="179882" cy="18737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p>
        </p:txBody>
      </p:sp>
      <p:sp>
        <p:nvSpPr>
          <p:cNvPr id="17" name="Oval 16">
            <a:extLst>
              <a:ext uri="{FF2B5EF4-FFF2-40B4-BE49-F238E27FC236}">
                <a16:creationId xmlns:a16="http://schemas.microsoft.com/office/drawing/2014/main" id="{E1D6424C-B9E9-3044-AAE7-4B50048D2242}"/>
              </a:ext>
            </a:extLst>
          </p:cNvPr>
          <p:cNvSpPr/>
          <p:nvPr/>
        </p:nvSpPr>
        <p:spPr>
          <a:xfrm>
            <a:off x="3656361" y="2384373"/>
            <a:ext cx="179882" cy="18737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FFFFFF"/>
                </a:solidFill>
                <a:latin typeface="Calibri" panose="020F0502020204030204" pitchFamily="34" charset="0"/>
                <a:cs typeface="Calibri" panose="020F0502020204030204" pitchFamily="34" charset="0"/>
              </a:rPr>
              <a:t>-</a:t>
            </a:r>
            <a:endParaRPr kumimoji="0" lang="en-US"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071BA93F-1666-264B-B6EF-EA224371BB28}"/>
              </a:ext>
            </a:extLst>
          </p:cNvPr>
          <p:cNvGrpSpPr/>
          <p:nvPr/>
        </p:nvGrpSpPr>
        <p:grpSpPr>
          <a:xfrm>
            <a:off x="3656361" y="1310399"/>
            <a:ext cx="179882" cy="187377"/>
            <a:chOff x="3656361" y="1310399"/>
            <a:chExt cx="179882" cy="187377"/>
          </a:xfrm>
        </p:grpSpPr>
        <p:sp>
          <p:nvSpPr>
            <p:cNvPr id="16" name="Oval 15">
              <a:extLst>
                <a:ext uri="{FF2B5EF4-FFF2-40B4-BE49-F238E27FC236}">
                  <a16:creationId xmlns:a16="http://schemas.microsoft.com/office/drawing/2014/main" id="{4B9018D9-4A3D-0C45-9D40-697200EDB26A}"/>
                </a:ext>
              </a:extLst>
            </p:cNvPr>
            <p:cNvSpPr/>
            <p:nvPr/>
          </p:nvSpPr>
          <p:spPr>
            <a:xfrm>
              <a:off x="3656361" y="1310399"/>
              <a:ext cx="179882" cy="1873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Triangle 18">
              <a:extLst>
                <a:ext uri="{FF2B5EF4-FFF2-40B4-BE49-F238E27FC236}">
                  <a16:creationId xmlns:a16="http://schemas.microsoft.com/office/drawing/2014/main" id="{04B6FF2D-5D5A-1A4C-B39B-6E4EFAF241F9}"/>
                </a:ext>
              </a:extLst>
            </p:cNvPr>
            <p:cNvSpPr/>
            <p:nvPr/>
          </p:nvSpPr>
          <p:spPr>
            <a:xfrm rot="10800000">
              <a:off x="3700582" y="137597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1D4CA53F-F1A6-2246-9683-F5A033842C08}"/>
              </a:ext>
            </a:extLst>
          </p:cNvPr>
          <p:cNvGrpSpPr/>
          <p:nvPr/>
        </p:nvGrpSpPr>
        <p:grpSpPr>
          <a:xfrm>
            <a:off x="3656361" y="3458347"/>
            <a:ext cx="179882" cy="187377"/>
            <a:chOff x="3656361" y="3458347"/>
            <a:chExt cx="179882" cy="187377"/>
          </a:xfrm>
        </p:grpSpPr>
        <p:sp>
          <p:nvSpPr>
            <p:cNvPr id="18" name="Oval 17">
              <a:extLst>
                <a:ext uri="{FF2B5EF4-FFF2-40B4-BE49-F238E27FC236}">
                  <a16:creationId xmlns:a16="http://schemas.microsoft.com/office/drawing/2014/main" id="{834247DB-0659-A446-9C92-CB578DC4CED5}"/>
                </a:ext>
              </a:extLst>
            </p:cNvPr>
            <p:cNvSpPr/>
            <p:nvPr/>
          </p:nvSpPr>
          <p:spPr>
            <a:xfrm>
              <a:off x="3656361" y="3458347"/>
              <a:ext cx="179882" cy="187377"/>
            </a:xfrm>
            <a:prstGeom prst="ellipse">
              <a:avLst/>
            </a:prstGeom>
            <a:solidFill>
              <a:srgbClr val="4DAF4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Triangle 21">
              <a:extLst>
                <a:ext uri="{FF2B5EF4-FFF2-40B4-BE49-F238E27FC236}">
                  <a16:creationId xmlns:a16="http://schemas.microsoft.com/office/drawing/2014/main" id="{70350D05-9BB3-9040-BC36-AE83FD5F7B0B}"/>
                </a:ext>
              </a:extLst>
            </p:cNvPr>
            <p:cNvSpPr/>
            <p:nvPr/>
          </p:nvSpPr>
          <p:spPr>
            <a:xfrm rot="10800000" flipV="1">
              <a:off x="3700583" y="349988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8FD0DEAA-EC0B-BF40-ABD2-5354E53E97D6}"/>
              </a:ext>
            </a:extLst>
          </p:cNvPr>
          <p:cNvGrpSpPr/>
          <p:nvPr/>
        </p:nvGrpSpPr>
        <p:grpSpPr>
          <a:xfrm>
            <a:off x="5411449" y="1310399"/>
            <a:ext cx="179882" cy="187377"/>
            <a:chOff x="3656361" y="1310399"/>
            <a:chExt cx="179882" cy="187377"/>
          </a:xfrm>
        </p:grpSpPr>
        <p:sp>
          <p:nvSpPr>
            <p:cNvPr id="25" name="Oval 24">
              <a:extLst>
                <a:ext uri="{FF2B5EF4-FFF2-40B4-BE49-F238E27FC236}">
                  <a16:creationId xmlns:a16="http://schemas.microsoft.com/office/drawing/2014/main" id="{1B7B370F-2AF9-8C4D-AD5A-D5E74E247CB4}"/>
                </a:ext>
              </a:extLst>
            </p:cNvPr>
            <p:cNvSpPr/>
            <p:nvPr/>
          </p:nvSpPr>
          <p:spPr>
            <a:xfrm>
              <a:off x="3656361" y="1310399"/>
              <a:ext cx="179882" cy="1873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6" name="Triangle 25">
              <a:extLst>
                <a:ext uri="{FF2B5EF4-FFF2-40B4-BE49-F238E27FC236}">
                  <a16:creationId xmlns:a16="http://schemas.microsoft.com/office/drawing/2014/main" id="{2A18A8F3-6BD5-1348-B60E-120AFDF2BF16}"/>
                </a:ext>
              </a:extLst>
            </p:cNvPr>
            <p:cNvSpPr/>
            <p:nvPr/>
          </p:nvSpPr>
          <p:spPr>
            <a:xfrm rot="10800000">
              <a:off x="3700582" y="137597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A0C3E493-23AE-0C43-A3BF-33319EAAD5B7}"/>
              </a:ext>
            </a:extLst>
          </p:cNvPr>
          <p:cNvGrpSpPr/>
          <p:nvPr/>
        </p:nvGrpSpPr>
        <p:grpSpPr>
          <a:xfrm>
            <a:off x="5413834" y="2384373"/>
            <a:ext cx="179882" cy="187377"/>
            <a:chOff x="3656361" y="1310399"/>
            <a:chExt cx="179882" cy="187377"/>
          </a:xfrm>
        </p:grpSpPr>
        <p:sp>
          <p:nvSpPr>
            <p:cNvPr id="28" name="Oval 27">
              <a:extLst>
                <a:ext uri="{FF2B5EF4-FFF2-40B4-BE49-F238E27FC236}">
                  <a16:creationId xmlns:a16="http://schemas.microsoft.com/office/drawing/2014/main" id="{A15E4420-9A0A-154B-AAB1-88D84B56BA9A}"/>
                </a:ext>
              </a:extLst>
            </p:cNvPr>
            <p:cNvSpPr/>
            <p:nvPr/>
          </p:nvSpPr>
          <p:spPr>
            <a:xfrm>
              <a:off x="3656361" y="1310399"/>
              <a:ext cx="179882" cy="1873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9" name="Triangle 28">
              <a:extLst>
                <a:ext uri="{FF2B5EF4-FFF2-40B4-BE49-F238E27FC236}">
                  <a16:creationId xmlns:a16="http://schemas.microsoft.com/office/drawing/2014/main" id="{4A366777-702F-8749-9E79-32EBFA7C82B5}"/>
                </a:ext>
              </a:extLst>
            </p:cNvPr>
            <p:cNvSpPr/>
            <p:nvPr/>
          </p:nvSpPr>
          <p:spPr>
            <a:xfrm rot="10800000">
              <a:off x="3700582" y="137597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B79731BD-FA5D-3E44-AEBA-F7656E0119CA}"/>
              </a:ext>
            </a:extLst>
          </p:cNvPr>
          <p:cNvGrpSpPr/>
          <p:nvPr/>
        </p:nvGrpSpPr>
        <p:grpSpPr>
          <a:xfrm>
            <a:off x="5411449" y="3458347"/>
            <a:ext cx="179882" cy="187377"/>
            <a:chOff x="3656361" y="1310399"/>
            <a:chExt cx="179882" cy="187377"/>
          </a:xfrm>
        </p:grpSpPr>
        <p:sp>
          <p:nvSpPr>
            <p:cNvPr id="31" name="Oval 30">
              <a:extLst>
                <a:ext uri="{FF2B5EF4-FFF2-40B4-BE49-F238E27FC236}">
                  <a16:creationId xmlns:a16="http://schemas.microsoft.com/office/drawing/2014/main" id="{6691EF42-17E6-9642-BF2C-DD7BA7C858CA}"/>
                </a:ext>
              </a:extLst>
            </p:cNvPr>
            <p:cNvSpPr/>
            <p:nvPr/>
          </p:nvSpPr>
          <p:spPr>
            <a:xfrm>
              <a:off x="3656361" y="1310399"/>
              <a:ext cx="179882" cy="1873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2" name="Triangle 31">
              <a:extLst>
                <a:ext uri="{FF2B5EF4-FFF2-40B4-BE49-F238E27FC236}">
                  <a16:creationId xmlns:a16="http://schemas.microsoft.com/office/drawing/2014/main" id="{D099DD07-5E53-8142-8BCC-CE9FD4E1B9B9}"/>
                </a:ext>
              </a:extLst>
            </p:cNvPr>
            <p:cNvSpPr/>
            <p:nvPr/>
          </p:nvSpPr>
          <p:spPr>
            <a:xfrm rot="10800000">
              <a:off x="3700582" y="137597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E90B392A-1623-E249-8252-58876AFFE48A}"/>
              </a:ext>
            </a:extLst>
          </p:cNvPr>
          <p:cNvGrpSpPr/>
          <p:nvPr/>
        </p:nvGrpSpPr>
        <p:grpSpPr>
          <a:xfrm>
            <a:off x="7145948" y="2384373"/>
            <a:ext cx="179882" cy="187377"/>
            <a:chOff x="3656361" y="3458347"/>
            <a:chExt cx="179882" cy="187377"/>
          </a:xfrm>
        </p:grpSpPr>
        <p:sp>
          <p:nvSpPr>
            <p:cNvPr id="34" name="Oval 33">
              <a:extLst>
                <a:ext uri="{FF2B5EF4-FFF2-40B4-BE49-F238E27FC236}">
                  <a16:creationId xmlns:a16="http://schemas.microsoft.com/office/drawing/2014/main" id="{3320B87C-5228-314B-8D49-65BA1C3A7B05}"/>
                </a:ext>
              </a:extLst>
            </p:cNvPr>
            <p:cNvSpPr/>
            <p:nvPr/>
          </p:nvSpPr>
          <p:spPr>
            <a:xfrm>
              <a:off x="3656361" y="3458347"/>
              <a:ext cx="179882" cy="187377"/>
            </a:xfrm>
            <a:prstGeom prst="ellipse">
              <a:avLst/>
            </a:prstGeom>
            <a:solidFill>
              <a:srgbClr val="4DAF4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5" name="Triangle 34">
              <a:extLst>
                <a:ext uri="{FF2B5EF4-FFF2-40B4-BE49-F238E27FC236}">
                  <a16:creationId xmlns:a16="http://schemas.microsoft.com/office/drawing/2014/main" id="{B1F48281-E270-784A-B898-1B5B2F55A4C3}"/>
                </a:ext>
              </a:extLst>
            </p:cNvPr>
            <p:cNvSpPr/>
            <p:nvPr/>
          </p:nvSpPr>
          <p:spPr>
            <a:xfrm rot="10800000" flipV="1">
              <a:off x="3700583" y="349988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57CBF2A1-BBAB-E841-879E-F253090B93FC}"/>
              </a:ext>
            </a:extLst>
          </p:cNvPr>
          <p:cNvGrpSpPr/>
          <p:nvPr/>
        </p:nvGrpSpPr>
        <p:grpSpPr>
          <a:xfrm>
            <a:off x="7145948" y="3458347"/>
            <a:ext cx="179882" cy="187377"/>
            <a:chOff x="3656361" y="3458347"/>
            <a:chExt cx="179882" cy="187377"/>
          </a:xfrm>
        </p:grpSpPr>
        <p:sp>
          <p:nvSpPr>
            <p:cNvPr id="37" name="Oval 36">
              <a:extLst>
                <a:ext uri="{FF2B5EF4-FFF2-40B4-BE49-F238E27FC236}">
                  <a16:creationId xmlns:a16="http://schemas.microsoft.com/office/drawing/2014/main" id="{64A8F635-F479-754B-8ECC-460618455727}"/>
                </a:ext>
              </a:extLst>
            </p:cNvPr>
            <p:cNvSpPr/>
            <p:nvPr/>
          </p:nvSpPr>
          <p:spPr>
            <a:xfrm>
              <a:off x="3656361" y="3458347"/>
              <a:ext cx="179882" cy="187377"/>
            </a:xfrm>
            <a:prstGeom prst="ellipse">
              <a:avLst/>
            </a:prstGeom>
            <a:solidFill>
              <a:srgbClr val="4DAF4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Triangle 37">
              <a:extLst>
                <a:ext uri="{FF2B5EF4-FFF2-40B4-BE49-F238E27FC236}">
                  <a16:creationId xmlns:a16="http://schemas.microsoft.com/office/drawing/2014/main" id="{D57A20CE-3C5C-6540-B709-7519ECED1B22}"/>
                </a:ext>
              </a:extLst>
            </p:cNvPr>
            <p:cNvSpPr/>
            <p:nvPr/>
          </p:nvSpPr>
          <p:spPr>
            <a:xfrm rot="10800000" flipV="1">
              <a:off x="3700583" y="3499887"/>
              <a:ext cx="91440" cy="7315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3413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AB5BA9-1DD2-9346-B5E9-EC73519BAC81}"/>
              </a:ext>
            </a:extLst>
          </p:cNvPr>
          <p:cNvGraphicFramePr>
            <a:graphicFrameLocks noGrp="1"/>
          </p:cNvGraphicFramePr>
          <p:nvPr>
            <p:extLst>
              <p:ext uri="{D42A27DB-BD31-4B8C-83A1-F6EECF244321}">
                <p14:modId xmlns:p14="http://schemas.microsoft.com/office/powerpoint/2010/main" val="974410581"/>
              </p:ext>
            </p:extLst>
          </p:nvPr>
        </p:nvGraphicFramePr>
        <p:xfrm>
          <a:off x="2473343" y="976394"/>
          <a:ext cx="6365855" cy="3492472"/>
        </p:xfrm>
        <a:graphic>
          <a:graphicData uri="http://schemas.openxmlformats.org/drawingml/2006/table">
            <a:tbl>
              <a:tblPr firstRow="1" bandRow="1">
                <a:tableStyleId>{5A111915-BE36-4E01-A7E5-04B1672EAD32}</a:tableStyleId>
              </a:tblPr>
              <a:tblGrid>
                <a:gridCol w="1131791">
                  <a:extLst>
                    <a:ext uri="{9D8B030D-6E8A-4147-A177-3AD203B41FA5}">
                      <a16:colId xmlns:a16="http://schemas.microsoft.com/office/drawing/2014/main" val="1418300953"/>
                    </a:ext>
                  </a:extLst>
                </a:gridCol>
                <a:gridCol w="5234064">
                  <a:extLst>
                    <a:ext uri="{9D8B030D-6E8A-4147-A177-3AD203B41FA5}">
                      <a16:colId xmlns:a16="http://schemas.microsoft.com/office/drawing/2014/main" val="179564434"/>
                    </a:ext>
                  </a:extLst>
                </a:gridCol>
              </a:tblGrid>
              <a:tr h="2232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9B242D"/>
                          </a:solidFill>
                          <a:latin typeface="Calibri" panose="020F0502020204030204" pitchFamily="34" charset="0"/>
                          <a:ea typeface="+mn-ea"/>
                          <a:cs typeface="Calibri" panose="020F0502020204030204" pitchFamily="34" charset="0"/>
                        </a:rPr>
                        <a:t>L1P Principle</a:t>
                      </a:r>
                    </a:p>
                  </a:txBody>
                  <a:tcPr marL="0" marR="68580" marT="0" marB="34290">
                    <a:lnL w="9525" cap="flat" cmpd="sng" algn="ctr">
                      <a:noFill/>
                      <a:prstDash val="solid"/>
                    </a:lnL>
                    <a:lnR>
                      <a:noFill/>
                    </a:lnR>
                    <a:lnT w="9525" cap="flat" cmpd="sng" algn="ctr">
                      <a:noFill/>
                      <a:prstDash val="solid"/>
                    </a:lnT>
                    <a:lnB w="12700" cap="flat" cmpd="sng" algn="ctr">
                      <a:solidFill>
                        <a:srgbClr val="BAAA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kern="1200" dirty="0">
                          <a:solidFill>
                            <a:srgbClr val="9B242D"/>
                          </a:solidFill>
                          <a:latin typeface="Calibri" panose="020F0502020204030204" pitchFamily="34" charset="0"/>
                          <a:ea typeface="+mn-ea"/>
                          <a:cs typeface="Calibri" panose="020F0502020204030204" pitchFamily="34" charset="0"/>
                        </a:rPr>
                        <a:t>Description</a:t>
                      </a:r>
                    </a:p>
                  </a:txBody>
                  <a:tcPr marL="68580" marR="68580" marT="0" marB="34290">
                    <a:lnL>
                      <a:noFill/>
                    </a:lnL>
                    <a:lnR w="9525" cap="flat" cmpd="sng" algn="ctr">
                      <a:noFill/>
                      <a:prstDash val="solid"/>
                    </a:lnR>
                    <a:lnT w="9525" cap="flat" cmpd="sng" algn="ctr">
                      <a:noFill/>
                      <a:prstDash val="solid"/>
                    </a:lnT>
                    <a:lnB w="12700" cap="flat" cmpd="sng" algn="ctr">
                      <a:solidFill>
                        <a:srgbClr val="BAAA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658272"/>
                  </a:ext>
                </a:extLst>
              </a:tr>
              <a:tr h="226760">
                <a:tc>
                  <a:txBody>
                    <a:bodyPr/>
                    <a:lstStyle/>
                    <a:p>
                      <a:pPr algn="l"/>
                      <a:r>
                        <a:rPr lang="en-US" sz="900" b="1" dirty="0">
                          <a:solidFill>
                            <a:schemeClr val="tx1"/>
                          </a:solidFill>
                        </a:rPr>
                        <a:t>Open</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olid"/>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Non-banks have regulatory approval to provide an end user with a transaction account that is not a bank account.</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olid"/>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302555461"/>
                  </a:ext>
                </a:extLst>
              </a:tr>
              <a:tr h="226760">
                <a:tc>
                  <a:txBody>
                    <a:bodyPr/>
                    <a:lstStyle/>
                    <a:p>
                      <a:pPr algn="l"/>
                      <a:r>
                        <a:rPr lang="en-US" sz="900" b="1" dirty="0">
                          <a:solidFill>
                            <a:schemeClr val="tx1"/>
                          </a:solidFill>
                        </a:rPr>
                        <a:t>Interoperable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Banks and non-banks are eligible to be direct participants in the scheme.</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079629904"/>
                  </a:ext>
                </a:extLst>
              </a:tr>
              <a:tr h="226760">
                <a:tc>
                  <a:txBody>
                    <a:bodyPr/>
                    <a:lstStyle/>
                    <a:p>
                      <a:pPr algn="l"/>
                      <a:r>
                        <a:rPr lang="en-US" sz="900" b="1" dirty="0">
                          <a:solidFill>
                            <a:schemeClr val="tx1"/>
                          </a:solidFill>
                        </a:rPr>
                        <a:t>Scale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supports all retail use-cases, including P2P, C2B, C2G, G2P, B2C.</a:t>
                      </a:r>
                      <a:endParaRPr lang="en-US" sz="800" i="0" kern="1200" dirty="0">
                        <a:solidFill>
                          <a:schemeClr val="tx1"/>
                        </a:solidFill>
                        <a:effectLst/>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77441650"/>
                  </a:ext>
                </a:extLst>
              </a:tr>
              <a:tr h="226760">
                <a:tc>
                  <a:txBody>
                    <a:bodyPr/>
                    <a:lstStyle/>
                    <a:p>
                      <a:pPr algn="l"/>
                      <a:r>
                        <a:rPr lang="en-US" sz="900" b="1" dirty="0">
                          <a:solidFill>
                            <a:schemeClr val="tx1"/>
                          </a:solidFill>
                        </a:rPr>
                        <a:t>Low Cost Mandate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Use of the platform is very low-cost for the participating DFSPs.</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47504506"/>
                  </a:ext>
                </a:extLst>
              </a:tr>
              <a:tr h="226760">
                <a:tc>
                  <a:txBody>
                    <a:bodyPr/>
                    <a:lstStyle/>
                    <a:p>
                      <a:pPr algn="l"/>
                      <a:r>
                        <a:rPr lang="en-US" sz="900" b="1" dirty="0">
                          <a:solidFill>
                            <a:schemeClr val="tx1"/>
                          </a:solidFill>
                        </a:rPr>
                        <a:t>Supervision</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enables regulators to monitor transactions in real-time.</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750441750"/>
                  </a:ext>
                </a:extLst>
              </a:tr>
              <a:tr h="307091">
                <a:tc>
                  <a:txBody>
                    <a:bodyPr/>
                    <a:lstStyle/>
                    <a:p>
                      <a:pPr algn="l"/>
                      <a:r>
                        <a:rPr lang="en-US" sz="900" b="1" dirty="0">
                          <a:solidFill>
                            <a:schemeClr val="tx1"/>
                          </a:solidFill>
                        </a:rPr>
                        <a:t>Push/Real-Time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provides push payments cleared on an immediate basis, where payer and payee accounts </a:t>
                      </a:r>
                      <a:br>
                        <a:rPr lang="en-US" sz="800" i="0" kern="1200" dirty="0">
                          <a:solidFill>
                            <a:schemeClr val="tx1"/>
                          </a:solidFill>
                          <a:effectLst/>
                          <a:latin typeface="Cambria" panose="02040503050406030204" pitchFamily="18" charset="0"/>
                        </a:rPr>
                      </a:br>
                      <a:r>
                        <a:rPr lang="en-US" sz="800" i="0" kern="1200" dirty="0">
                          <a:solidFill>
                            <a:schemeClr val="tx1"/>
                          </a:solidFill>
                          <a:effectLst/>
                          <a:latin typeface="Cambria" panose="02040503050406030204" pitchFamily="18" charset="0"/>
                        </a:rPr>
                        <a:t>are immediately updated.</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502704050"/>
                  </a:ext>
                </a:extLst>
              </a:tr>
              <a:tr h="307091">
                <a:tc>
                  <a:txBody>
                    <a:bodyPr/>
                    <a:lstStyle/>
                    <a:p>
                      <a:pPr algn="l"/>
                      <a:r>
                        <a:rPr lang="en-US" sz="900" b="1" dirty="0">
                          <a:solidFill>
                            <a:schemeClr val="tx1"/>
                          </a:solidFill>
                        </a:rPr>
                        <a:t>Irrevocable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Final payment orders cannot be rescinded once they reach the switch, providing assurance that </a:t>
                      </a:r>
                      <a:br>
                        <a:rPr lang="en-US" sz="800" i="0" kern="1200" dirty="0">
                          <a:solidFill>
                            <a:schemeClr val="tx1"/>
                          </a:solidFill>
                          <a:effectLst/>
                          <a:latin typeface="Cambria" panose="02040503050406030204" pitchFamily="18" charset="0"/>
                        </a:rPr>
                      </a:br>
                      <a:r>
                        <a:rPr lang="en-US" sz="800" i="0" kern="1200" dirty="0">
                          <a:solidFill>
                            <a:schemeClr val="tx1"/>
                          </a:solidFill>
                          <a:effectLst/>
                          <a:latin typeface="Cambria" panose="02040503050406030204" pitchFamily="18" charset="0"/>
                        </a:rPr>
                        <a:t>the receiver’s account cannot be debited without their consent.</a:t>
                      </a:r>
                      <a:endParaRPr lang="en-US" sz="800" i="0" kern="1200" dirty="0">
                        <a:solidFill>
                          <a:schemeClr val="tx1"/>
                        </a:solidFill>
                        <a:effectLst/>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1979641635"/>
                  </a:ext>
                </a:extLst>
              </a:tr>
              <a:tr h="307091">
                <a:tc>
                  <a:txBody>
                    <a:bodyPr/>
                    <a:lstStyle/>
                    <a:p>
                      <a:pPr algn="l"/>
                      <a:r>
                        <a:rPr lang="en-US" sz="900" b="1" dirty="0">
                          <a:solidFill>
                            <a:schemeClr val="tx1"/>
                          </a:solidFill>
                        </a:rPr>
                        <a:t>Directory</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uses a directory that enables aliases for payments addressing, and which connects </a:t>
                      </a:r>
                      <a:br>
                        <a:rPr lang="en-US" sz="800" i="0" kern="1200" dirty="0">
                          <a:solidFill>
                            <a:schemeClr val="tx1"/>
                          </a:solidFill>
                          <a:effectLst/>
                          <a:latin typeface="Cambria" panose="02040503050406030204" pitchFamily="18" charset="0"/>
                        </a:rPr>
                      </a:br>
                      <a:r>
                        <a:rPr lang="en-US" sz="800" i="0" kern="1200" dirty="0">
                          <a:solidFill>
                            <a:schemeClr val="tx1"/>
                          </a:solidFill>
                          <a:effectLst/>
                          <a:latin typeface="Cambria" panose="02040503050406030204" pitchFamily="18" charset="0"/>
                        </a:rPr>
                        <a:t>to the national ID system.</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1362248907"/>
                  </a:ext>
                </a:extLst>
              </a:tr>
              <a:tr h="226760">
                <a:tc>
                  <a:txBody>
                    <a:bodyPr/>
                    <a:lstStyle/>
                    <a:p>
                      <a:pPr algn="l"/>
                      <a:r>
                        <a:rPr lang="en-US" sz="900" b="1" dirty="0">
                          <a:solidFill>
                            <a:schemeClr val="tx1"/>
                          </a:solidFill>
                        </a:rPr>
                        <a:t>Tiered KYC</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supports tiered KYC requirements.</a:t>
                      </a:r>
                      <a:endParaRPr lang="en-US" sz="800" i="0" kern="1200" dirty="0">
                        <a:solidFill>
                          <a:schemeClr val="tx1"/>
                        </a:solidFill>
                        <a:effectLst/>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4068858318"/>
                  </a:ext>
                </a:extLst>
              </a:tr>
              <a:tr h="226760">
                <a:tc>
                  <a:txBody>
                    <a:bodyPr/>
                    <a:lstStyle/>
                    <a:p>
                      <a:pPr algn="l"/>
                      <a:r>
                        <a:rPr lang="en-US" sz="900" b="1" dirty="0">
                          <a:solidFill>
                            <a:schemeClr val="tx1"/>
                          </a:solidFill>
                        </a:rPr>
                        <a:t>Fraud Management</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scheme operates a shared fraud management utility.</a:t>
                      </a:r>
                      <a:endParaRPr lang="en-US" sz="800" i="0" kern="1200" dirty="0">
                        <a:solidFill>
                          <a:schemeClr val="tx1"/>
                        </a:solidFill>
                        <a:effectLst/>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3236935364"/>
                  </a:ext>
                </a:extLst>
              </a:tr>
              <a:tr h="226760">
                <a:tc>
                  <a:txBody>
                    <a:bodyPr/>
                    <a:lstStyle/>
                    <a:p>
                      <a:pPr algn="l"/>
                      <a:r>
                        <a:rPr lang="en-US" sz="900" b="1" dirty="0">
                          <a:solidFill>
                            <a:schemeClr val="tx1"/>
                          </a:solidFill>
                        </a:rPr>
                        <a:t>Settlement</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The financial obligations among the DFSPs are settled within 12 hours of payment execution.</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894407340"/>
                  </a:ext>
                </a:extLst>
              </a:tr>
              <a:tr h="226760">
                <a:tc>
                  <a:txBody>
                    <a:bodyPr/>
                    <a:lstStyle/>
                    <a:p>
                      <a:pPr algn="l"/>
                      <a:r>
                        <a:rPr lang="en-US" sz="900" b="1" dirty="0">
                          <a:solidFill>
                            <a:schemeClr val="tx1"/>
                          </a:solidFill>
                        </a:rPr>
                        <a:t>Central Bank Use</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Cambria" panose="02040503050406030204" pitchFamily="18" charset="0"/>
                        </a:rPr>
                        <a:t>The Central Bank uses the scheme to deliver G2P payments and receive P2G payments.</a:t>
                      </a:r>
                      <a:endParaRPr lang="en-US" sz="800" i="0" kern="1200" dirty="0">
                        <a:solidFill>
                          <a:schemeClr val="tx1"/>
                        </a:solidFill>
                        <a:effectLst/>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287126065"/>
                  </a:ext>
                </a:extLst>
              </a:tr>
              <a:tr h="307091">
                <a:tc>
                  <a:txBody>
                    <a:bodyPr/>
                    <a:lstStyle/>
                    <a:p>
                      <a:pPr algn="l"/>
                      <a:r>
                        <a:rPr lang="en-US" sz="900" b="1" dirty="0">
                          <a:solidFill>
                            <a:schemeClr val="tx1"/>
                          </a:solidFill>
                        </a:rPr>
                        <a:t>Pricing Transparency</a:t>
                      </a:r>
                      <a:endParaRPr lang="en-US" sz="900" b="1" dirty="0">
                        <a:solidFill>
                          <a:schemeClr val="tx1"/>
                        </a:solidFill>
                        <a:latin typeface="Calibri" panose="020F0502020204030204" pitchFamily="34" charset="0"/>
                        <a:cs typeface="Calibri" panose="020F0502020204030204" pitchFamily="34" charset="0"/>
                      </a:endParaRPr>
                    </a:p>
                  </a:txBody>
                  <a:tcPr marL="45720" marR="73152" marT="27432" marB="27432">
                    <a:lnL w="9525" cap="flat" cmpd="sng" algn="ctr">
                      <a:noFill/>
                      <a:prstDash val="solid"/>
                    </a:lnL>
                    <a:lnR>
                      <a:noFill/>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tc>
                  <a:txBody>
                    <a:bodyPr/>
                    <a:lstStyle/>
                    <a:p>
                      <a:pPr algn="l"/>
                      <a:r>
                        <a:rPr lang="en-US" sz="800" i="0" kern="1200" dirty="0">
                          <a:solidFill>
                            <a:schemeClr val="tx1"/>
                          </a:solidFill>
                          <a:effectLst/>
                          <a:latin typeface="Cambria" panose="02040503050406030204" pitchFamily="18" charset="0"/>
                        </a:rPr>
                        <a:t>All fees charged to end-users are displayed prior to transaction execution and the paying customer </a:t>
                      </a:r>
                      <a:br>
                        <a:rPr lang="en-US" sz="800" i="0" kern="1200" dirty="0">
                          <a:solidFill>
                            <a:schemeClr val="tx1"/>
                          </a:solidFill>
                          <a:effectLst/>
                          <a:latin typeface="Cambria" panose="02040503050406030204" pitchFamily="18" charset="0"/>
                        </a:rPr>
                      </a:br>
                      <a:r>
                        <a:rPr lang="en-US" sz="800" i="0" kern="1200" dirty="0">
                          <a:solidFill>
                            <a:schemeClr val="tx1"/>
                          </a:solidFill>
                          <a:effectLst/>
                          <a:latin typeface="Cambria" panose="02040503050406030204" pitchFamily="18" charset="0"/>
                        </a:rPr>
                        <a:t>confirms the transaction.</a:t>
                      </a:r>
                      <a:r>
                        <a:rPr lang="en-US" sz="800" i="0" dirty="0">
                          <a:solidFill>
                            <a:schemeClr val="tx1"/>
                          </a:solidFill>
                          <a:effectLst/>
                          <a:latin typeface="Cambria" panose="02040503050406030204" pitchFamily="18" charset="0"/>
                        </a:rPr>
                        <a:t> </a:t>
                      </a:r>
                      <a:endParaRPr lang="en-US" sz="800" i="0" kern="1200" dirty="0">
                        <a:solidFill>
                          <a:schemeClr val="tx1"/>
                        </a:solidFill>
                        <a:latin typeface="Cambria" panose="02040503050406030204" pitchFamily="18" charset="0"/>
                        <a:ea typeface="+mn-ea"/>
                        <a:cs typeface="Calibri" panose="020F0502020204030204" pitchFamily="34" charset="0"/>
                      </a:endParaRPr>
                    </a:p>
                  </a:txBody>
                  <a:tcPr marL="73152" marR="73152" marT="27432" marB="27432">
                    <a:lnL>
                      <a:noFill/>
                    </a:lnL>
                    <a:lnR w="9525" cap="flat" cmpd="sng" algn="ctr">
                      <a:noFill/>
                      <a:prstDash val="soli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solidFill>
                      <a:srgbClr val="F7F5EB"/>
                    </a:solidFill>
                  </a:tcPr>
                </a:tc>
                <a:extLst>
                  <a:ext uri="{0D108BD9-81ED-4DB2-BD59-A6C34878D82A}">
                    <a16:rowId xmlns:a16="http://schemas.microsoft.com/office/drawing/2014/main" val="4134858308"/>
                  </a:ext>
                </a:extLst>
              </a:tr>
            </a:tbl>
          </a:graphicData>
        </a:graphic>
      </p:graphicFrame>
      <p:sp>
        <p:nvSpPr>
          <p:cNvPr id="11" name="Rectangle 10">
            <a:extLst>
              <a:ext uri="{FF2B5EF4-FFF2-40B4-BE49-F238E27FC236}">
                <a16:creationId xmlns:a16="http://schemas.microsoft.com/office/drawing/2014/main" id="{C8E1A660-0148-2E41-880B-42E5527FBA73}"/>
              </a:ext>
            </a:extLst>
          </p:cNvPr>
          <p:cNvSpPr/>
          <p:nvPr/>
        </p:nvSpPr>
        <p:spPr>
          <a:xfrm>
            <a:off x="304800" y="976392"/>
            <a:ext cx="2028767" cy="3492480"/>
          </a:xfrm>
          <a:prstGeom prst="rect">
            <a:avLst/>
          </a:prstGeom>
          <a:solidFill>
            <a:srgbClr val="9B242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Calibri" panose="020F0502020204030204" pitchFamily="34" charset="0"/>
              </a:rPr>
              <a:t>These other Level One Project principles not directly related to governance should also be considered when creating a pro-poor payments scheme.</a:t>
            </a:r>
          </a:p>
        </p:txBody>
      </p:sp>
      <p:sp>
        <p:nvSpPr>
          <p:cNvPr id="3" name="Title 2">
            <a:extLst>
              <a:ext uri="{FF2B5EF4-FFF2-40B4-BE49-F238E27FC236}">
                <a16:creationId xmlns:a16="http://schemas.microsoft.com/office/drawing/2014/main" id="{7095420C-57DF-814C-A1B6-1D4915FC825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Additional L1P Principles To Promote Financial Inclusion </a:t>
            </a:r>
          </a:p>
        </p:txBody>
      </p:sp>
      <p:sp>
        <p:nvSpPr>
          <p:cNvPr id="4" name="Slide Number Placeholder 3">
            <a:extLst>
              <a:ext uri="{FF2B5EF4-FFF2-40B4-BE49-F238E27FC236}">
                <a16:creationId xmlns:a16="http://schemas.microsoft.com/office/drawing/2014/main" id="{3F72F811-8993-244E-9396-3EB8B0B00D5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1A16E7-7A4B-8846-8827-0EA931B1AFDA}" type="slidenum">
              <a:rPr kumimoji="0" lang="en-US" sz="700" b="0" i="0" u="none" strike="noStrike" kern="1200" cap="none" spc="0" normalizeH="0" baseline="0" noProof="0" smtClean="0">
                <a:ln>
                  <a:noFill/>
                </a:ln>
                <a:solidFill>
                  <a:srgbClr val="98273B"/>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98273B"/>
              </a:solidFill>
              <a:effectLst/>
              <a:uLnTx/>
              <a:uFillTx/>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93EBC28E-F2DB-0144-9075-4A62265651F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Practitioner’s Guide to Payments Scheme Governance and Financial Inclusion</a:t>
            </a:r>
          </a:p>
        </p:txBody>
      </p:sp>
    </p:spTree>
    <p:extLst>
      <p:ext uri="{BB962C8B-B14F-4D97-AF65-F5344CB8AC3E}">
        <p14:creationId xmlns:p14="http://schemas.microsoft.com/office/powerpoint/2010/main" val="4069241757"/>
      </p:ext>
    </p:extLst>
  </p:cSld>
  <p:clrMapOvr>
    <a:masterClrMapping/>
  </p:clrMapOvr>
</p:sld>
</file>

<file path=ppt/theme/theme1.xml><?xml version="1.0" encoding="utf-8"?>
<a:theme xmlns:a="http://schemas.openxmlformats.org/drawingml/2006/main" name="Office Theme">
  <a:themeElements>
    <a:clrScheme name="Level One Project">
      <a:dk1>
        <a:srgbClr val="000000"/>
      </a:dk1>
      <a:lt1>
        <a:srgbClr val="FFFFFF"/>
      </a:lt1>
      <a:dk2>
        <a:srgbClr val="1F497D"/>
      </a:dk2>
      <a:lt2>
        <a:srgbClr val="EEECE1"/>
      </a:lt2>
      <a:accent1>
        <a:srgbClr val="98273B"/>
      </a:accent1>
      <a:accent2>
        <a:srgbClr val="DC8F2B"/>
      </a:accent2>
      <a:accent3>
        <a:srgbClr val="372C17"/>
      </a:accent3>
      <a:accent4>
        <a:srgbClr val="877518"/>
      </a:accent4>
      <a:accent5>
        <a:srgbClr val="73A8A9"/>
      </a:accent5>
      <a:accent6>
        <a:srgbClr val="C3A474"/>
      </a:accent6>
      <a:hlink>
        <a:srgbClr val="2A6EBB"/>
      </a:hlink>
      <a:folHlink>
        <a:srgbClr val="5C73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ctr"/>
      <a:lstStyle>
        <a:defPPr algn="ctr">
          <a:defRPr sz="7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321EB67C22E438360ADA3089EAF63" ma:contentTypeVersion="16" ma:contentTypeDescription="Create a new document." ma:contentTypeScope="" ma:versionID="57dbed7738dfb6c8c40dd2a0ffd06af0">
  <xsd:schema xmlns:xsd="http://www.w3.org/2001/XMLSchema" xmlns:xs="http://www.w3.org/2001/XMLSchema" xmlns:p="http://schemas.microsoft.com/office/2006/metadata/properties" xmlns:ns2="d4e34bb9-44fc-4c5c-9381-0d945942ec9d" xmlns:ns3="b56933ad-6dd2-4ed4-a723-955a7addd4c1" xmlns:ns4="02e959f2-c4b1-4c82-8ad2-fbdae0af7fef" targetNamespace="http://schemas.microsoft.com/office/2006/metadata/properties" ma:root="true" ma:fieldsID="aaa8a0a4bc56637bae4b63abd3b296f4" ns2:_="" ns3:_="" ns4:_="">
    <xsd:import namespace="d4e34bb9-44fc-4c5c-9381-0d945942ec9d"/>
    <xsd:import namespace="b56933ad-6dd2-4ed4-a723-955a7addd4c1"/>
    <xsd:import namespace="02e959f2-c4b1-4c82-8ad2-fbdae0af7f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4bb9-44fc-4c5c-9381-0d945942e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6933ad-6dd2-4ed4-a723-955a7addd4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1aabe1-cf61-4fb5-80f1-9801d426b91f}" ma:internalName="TaxCatchAll" ma:showField="CatchAllData" ma:web="b56933ad-6dd2-4ed4-a723-955a7addd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e959f2-c4b1-4c82-8ad2-fbdae0af7fef" xsi:nil="true"/>
    <lcf76f155ced4ddcb4097134ff3c332f xmlns="d4e34bb9-44fc-4c5c-9381-0d945942e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499483-13AB-4E07-BE13-1E2B77C5BF2D}"/>
</file>

<file path=customXml/itemProps2.xml><?xml version="1.0" encoding="utf-8"?>
<ds:datastoreItem xmlns:ds="http://schemas.openxmlformats.org/officeDocument/2006/customXml" ds:itemID="{A8DC45EE-26CB-49FB-B17D-5F6FCF9DC38E}"/>
</file>

<file path=customXml/itemProps3.xml><?xml version="1.0" encoding="utf-8"?>
<ds:datastoreItem xmlns:ds="http://schemas.openxmlformats.org/officeDocument/2006/customXml" ds:itemID="{1CF7C4F4-19C9-4178-A425-4606B53B4AF4}"/>
</file>

<file path=docProps/app.xml><?xml version="1.0" encoding="utf-8"?>
<Properties xmlns="http://schemas.openxmlformats.org/officeDocument/2006/extended-properties" xmlns:vt="http://schemas.openxmlformats.org/officeDocument/2006/docPropsVTypes">
  <TotalTime>1854</TotalTime>
  <Words>2539</Words>
  <Application>Microsoft Macintosh PowerPoint</Application>
  <PresentationFormat>On-screen Show (16:9)</PresentationFormat>
  <Paragraphs>296</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PowerPoint Presentation</vt:lpstr>
      <vt:lpstr>Welcome</vt:lpstr>
      <vt:lpstr>Key Considerations for Payments Scheme Governance</vt:lpstr>
      <vt:lpstr>The Role of Payment Scheme Governance</vt:lpstr>
      <vt:lpstr>The Level One Project Perspective</vt:lpstr>
      <vt:lpstr>Governance: Essential Components to Drive Financial Inclusion </vt:lpstr>
      <vt:lpstr>Governance: Structure Types</vt:lpstr>
      <vt:lpstr>Governance: Benefits and Risks of Structure Types </vt:lpstr>
      <vt:lpstr>Additional L1P Principles To Promote Financial Inclusion </vt:lpstr>
      <vt:lpstr>How Governance Models Interact with the Other Principles</vt:lpstr>
      <vt:lpstr>Ensuring Payment Scheme Governance Promotes Financial Inclusion</vt:lpstr>
      <vt:lpstr>Recommendations If Establishing: An Association Led Model</vt:lpstr>
      <vt:lpstr>Recommendations If Establishing: A Central Bank Led Model</vt:lpstr>
      <vt:lpstr>Recommendations If Establishing: A Commercial Led Model</vt:lpstr>
      <vt:lpstr>Final Thoughts</vt:lpstr>
      <vt:lpstr>Entities Interviewed</vt:lpstr>
    </vt:vector>
  </TitlesOfParts>
  <Company>Colehour+Cohen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Mariko J. Helm</dc:creator>
  <cp:lastModifiedBy>cici@glenbrook.com</cp:lastModifiedBy>
  <cp:revision>137</cp:revision>
  <dcterms:created xsi:type="dcterms:W3CDTF">2015-07-23T00:45:00Z</dcterms:created>
  <dcterms:modified xsi:type="dcterms:W3CDTF">2019-06-06T18:56:31Z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0x0101002CD321EB67C22E438360ADA3089EAF63</vt:lpwstr>
  </property>
</Properties>
</file>