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4705" r:id="rId2"/>
    <p:sldId id="11854" r:id="rId3"/>
    <p:sldId id="6919" r:id="rId4"/>
    <p:sldId id="6905" r:id="rId5"/>
    <p:sldId id="6918" r:id="rId6"/>
    <p:sldId id="4726" r:id="rId7"/>
    <p:sldId id="6922" r:id="rId8"/>
    <p:sldId id="6907" r:id="rId9"/>
    <p:sldId id="6892" r:id="rId10"/>
    <p:sldId id="6899" r:id="rId11"/>
    <p:sldId id="6920" r:id="rId12"/>
    <p:sldId id="11856" r:id="rId13"/>
    <p:sldId id="11860" r:id="rId14"/>
    <p:sldId id="11858" r:id="rId15"/>
    <p:sldId id="6925" r:id="rId16"/>
    <p:sldId id="11859" r:id="rId17"/>
    <p:sldId id="11852" r:id="rId18"/>
    <p:sldId id="6909" r:id="rId19"/>
    <p:sldId id="6901" r:id="rId20"/>
    <p:sldId id="11855" r:id="rId21"/>
    <p:sldId id="6910" r:id="rId22"/>
    <p:sldId id="6903" r:id="rId23"/>
    <p:sldId id="6912" r:id="rId24"/>
    <p:sldId id="6924" r:id="rId25"/>
    <p:sldId id="4710" r:id="rId26"/>
    <p:sldId id="47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userDrawn="1">
          <p15:clr>
            <a:srgbClr val="A4A3A4"/>
          </p15:clr>
        </p15:guide>
        <p15:guide id="2" pos="76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ABF3A-591F-9E60-9A97-B6A3EA5FB495}" name="Bethany May" initials="BM" userId="S::bethany@glenbrook.com::4d248b3e-d6b7-4be9-8e1f-9a9157e0e601" providerId="AD"/>
  <p188:author id="{AF69D9E6-2B38-97B6-47D9-5389D1D83285}" name="Elizabeth McQuerry" initials="EM" userId="S::elizabeth@glenbrook.com::9c28ddf8-6d09-41f5-b8e3-09e5cde7e281" providerId="AD"/>
  <p188:author id="{EC3D1EED-4797-703E-8E86-86ABD3AA54A0}" name="William Eisler" initials="WE" userId="84fe8f90e6e8298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934"/>
    <a:srgbClr val="2E8806"/>
    <a:srgbClr val="D90001"/>
    <a:srgbClr val="246B3E"/>
    <a:srgbClr val="008000"/>
    <a:srgbClr val="FE12ED"/>
    <a:srgbClr val="FFF5CB"/>
    <a:srgbClr val="CEC9B5"/>
    <a:srgbClr val="69685B"/>
    <a:srgbClr val="66A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95726" autoAdjust="0"/>
  </p:normalViewPr>
  <p:slideViewPr>
    <p:cSldViewPr snapToGrid="0" snapToObjects="1">
      <p:cViewPr varScale="1">
        <p:scale>
          <a:sx n="112" d="100"/>
          <a:sy n="112" d="100"/>
        </p:scale>
        <p:origin x="704" y="192"/>
      </p:cViewPr>
      <p:guideLst>
        <p:guide orient="horz" pos="3984"/>
        <p:guide pos="7648"/>
      </p:guideLst>
    </p:cSldViewPr>
  </p:slideViewPr>
  <p:notesTextViewPr>
    <p:cViewPr>
      <p:scale>
        <a:sx n="1" d="1"/>
        <a:sy n="1" d="1"/>
      </p:scale>
      <p:origin x="0" y="0"/>
    </p:cViewPr>
  </p:notesTextViewPr>
  <p:sorterViewPr>
    <p:cViewPr>
      <p:scale>
        <a:sx n="100" d="100"/>
        <a:sy n="100" d="100"/>
      </p:scale>
      <p:origin x="0" y="36848"/>
    </p:cViewPr>
  </p:sorterViewPr>
  <p:notesViewPr>
    <p:cSldViewPr snapToGrid="0" snapToObjects="1">
      <p:cViewPr varScale="1">
        <p:scale>
          <a:sx n="121" d="100"/>
          <a:sy n="121" d="100"/>
        </p:scale>
        <p:origin x="-4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venir Book" panose="02000503020000020003"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C89EDB-3FDD-4915-A3CE-62FA29C01A32}" type="datetimeFigureOut">
              <a:rPr lang="en-US" smtClean="0">
                <a:latin typeface="Avenir Book" panose="02000503020000020003" pitchFamily="2" charset="0"/>
              </a:rPr>
              <a:t>4/28/25</a:t>
            </a:fld>
            <a:endParaRPr lang="en-US" dirty="0">
              <a:latin typeface="Avenir Book" panose="02000503020000020003"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venir Book" panose="02000503020000020003"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042649-1860-4D03-9360-22C2D8836B44}" type="slidenum">
              <a:rPr lang="en-US" smtClean="0">
                <a:latin typeface="Avenir Book" panose="02000503020000020003" pitchFamily="2" charset="0"/>
              </a:rPr>
              <a:t>‹#›</a:t>
            </a:fld>
            <a:endParaRPr lang="en-US" dirty="0">
              <a:latin typeface="Avenir Book" panose="02000503020000020003" pitchFamily="2" charset="0"/>
            </a:endParaRPr>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054499FB-0CC7-453D-9493-CBDCD6D233E2}" type="datetimeFigureOut">
              <a:rPr lang="en-US" smtClean="0"/>
              <a:pPr/>
              <a:t>4/28/25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4476A24B-926E-40EB-9E1B-5321DC3775E5}" type="slidenum">
              <a:rPr lang="en-US" smtClean="0"/>
              <a:pPr/>
              <a:t>‹#›</a:t>
            </a:fld>
            <a:endParaRPr lang="en-US" dirty="0"/>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hf hdr="0" ftr="0" dt="0"/>
  <p:notesStyle>
    <a:lvl1pPr marL="117475" indent="-117475" algn="l" defTabSz="914400" rtl="0" eaLnBrk="1" latinLnBrk="0" hangingPunct="1">
      <a:lnSpc>
        <a:spcPct val="110000"/>
      </a:lnSpc>
      <a:buFont typeface="Arial" panose="020B0604020202020204" pitchFamily="34" charset="0"/>
      <a:buChar char="•"/>
      <a:defRPr sz="14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42B87-3171-304C-A6E3-768E69DB0D52}" type="slidenum">
              <a:rPr lang="en-US" smtClean="0"/>
              <a:t>9</a:t>
            </a:fld>
            <a:endParaRPr lang="en-US"/>
          </a:p>
        </p:txBody>
      </p:sp>
    </p:spTree>
    <p:extLst>
      <p:ext uri="{BB962C8B-B14F-4D97-AF65-F5344CB8AC3E}">
        <p14:creationId xmlns:p14="http://schemas.microsoft.com/office/powerpoint/2010/main" val="309711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42B87-3171-304C-A6E3-768E69DB0D52}" type="slidenum">
              <a:rPr lang="en-US" smtClean="0"/>
              <a:t>10</a:t>
            </a:fld>
            <a:endParaRPr lang="en-US"/>
          </a:p>
        </p:txBody>
      </p:sp>
    </p:spTree>
    <p:extLst>
      <p:ext uri="{BB962C8B-B14F-4D97-AF65-F5344CB8AC3E}">
        <p14:creationId xmlns:p14="http://schemas.microsoft.com/office/powerpoint/2010/main" val="412574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12</a:t>
            </a:fld>
            <a:endParaRPr lang="en-US" dirty="0"/>
          </a:p>
        </p:txBody>
      </p:sp>
    </p:spTree>
    <p:extLst>
      <p:ext uri="{BB962C8B-B14F-4D97-AF65-F5344CB8AC3E}">
        <p14:creationId xmlns:p14="http://schemas.microsoft.com/office/powerpoint/2010/main" val="281928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13</a:t>
            </a:fld>
            <a:endParaRPr lang="en-US" dirty="0"/>
          </a:p>
        </p:txBody>
      </p:sp>
    </p:spTree>
    <p:extLst>
      <p:ext uri="{BB962C8B-B14F-4D97-AF65-F5344CB8AC3E}">
        <p14:creationId xmlns:p14="http://schemas.microsoft.com/office/powerpoint/2010/main" val="142302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latin typeface="Avenir Black" panose="02000503020000020003" pitchFamily="2" charset="0"/>
                <a:ea typeface="+mn-ea"/>
                <a:cs typeface="+mn-cs"/>
              </a:rPr>
              <a:t>Liability: </a:t>
            </a:r>
            <a:r>
              <a:rPr lang="en-US" sz="1400" i="1" kern="1200" dirty="0">
                <a:solidFill>
                  <a:schemeClr val="dk1"/>
                </a:solidFill>
                <a:latin typeface="Avenir Book" panose="02000503020000020003" pitchFamily="2" charset="0"/>
                <a:ea typeface="+mn-ea"/>
                <a:cs typeface="+mn-cs"/>
              </a:rPr>
              <a:t>The communication systems used by banks to send alerts and receive their responses thereto </a:t>
            </a:r>
            <a:r>
              <a:rPr lang="en-US" sz="1400" b="1" i="1" kern="1200" dirty="0">
                <a:solidFill>
                  <a:schemeClr val="dk1"/>
                </a:solidFill>
                <a:latin typeface="Avenir Black" panose="02000503020000020003" pitchFamily="2" charset="0"/>
                <a:ea typeface="+mn-ea"/>
                <a:cs typeface="+mn-cs"/>
              </a:rPr>
              <a:t>must record the time and date of delivery of the message </a:t>
            </a:r>
            <a:r>
              <a:rPr lang="en-US" sz="1400" i="1" kern="1200" dirty="0">
                <a:solidFill>
                  <a:schemeClr val="dk1"/>
                </a:solidFill>
                <a:latin typeface="Avenir Book" panose="02000503020000020003" pitchFamily="2" charset="0"/>
                <a:ea typeface="+mn-ea"/>
                <a:cs typeface="+mn-cs"/>
              </a:rPr>
              <a:t>and receipt of customer’s response, if any, to them. This shall be important in determining the extent of a customer’s liability.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Avenir Book" panose="02000503020000020003" pitchFamily="2" charset="0"/>
                <a:ea typeface="+mn-ea"/>
                <a:cs typeface="+mn-cs"/>
              </a:rPr>
              <a:t>The customer has Zero liability in cases of unauthorized transactions where the bank contributed through fraud, negligence or deficiency.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Avenir Book" panose="02000503020000020003" pitchFamily="2" charset="0"/>
                <a:ea typeface="+mn-ea"/>
                <a:cs typeface="+mn-cs"/>
              </a:rPr>
              <a:t>The customer is liable for the entire loss in cases where the loss is due to negligence by the customer, such as in the case of shared payment credentials, until the customer reports the </a:t>
            </a:r>
            <a:r>
              <a:rPr lang="en-US" sz="1400" kern="1200" dirty="0" err="1">
                <a:solidFill>
                  <a:schemeClr val="dk1"/>
                </a:solidFill>
                <a:latin typeface="Avenir Book" panose="02000503020000020003" pitchFamily="2" charset="0"/>
                <a:ea typeface="+mn-ea"/>
                <a:cs typeface="+mn-cs"/>
              </a:rPr>
              <a:t>unauthorised</a:t>
            </a:r>
            <a:r>
              <a:rPr lang="en-US" sz="1400" kern="1200" dirty="0">
                <a:solidFill>
                  <a:schemeClr val="dk1"/>
                </a:solidFill>
                <a:latin typeface="Avenir Book" panose="02000503020000020003" pitchFamily="2" charset="0"/>
                <a:ea typeface="+mn-ea"/>
                <a:cs typeface="+mn-cs"/>
              </a:rPr>
              <a:t> transaction to the bank. Any loss occurring after the reporting of the </a:t>
            </a:r>
            <a:r>
              <a:rPr lang="en-US" sz="1400" kern="1200" dirty="0" err="1">
                <a:solidFill>
                  <a:schemeClr val="dk1"/>
                </a:solidFill>
                <a:latin typeface="Avenir Book" panose="02000503020000020003" pitchFamily="2" charset="0"/>
                <a:ea typeface="+mn-ea"/>
                <a:cs typeface="+mn-cs"/>
              </a:rPr>
              <a:t>unauthorised</a:t>
            </a:r>
            <a:r>
              <a:rPr lang="en-US" sz="1400" kern="1200" dirty="0">
                <a:solidFill>
                  <a:schemeClr val="dk1"/>
                </a:solidFill>
                <a:latin typeface="Avenir Book" panose="02000503020000020003" pitchFamily="2" charset="0"/>
                <a:ea typeface="+mn-ea"/>
                <a:cs typeface="+mn-cs"/>
              </a:rPr>
              <a:t> transaction shall be borne by the 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dirty="0">
                <a:solidFill>
                  <a:schemeClr val="dk1"/>
                </a:solidFill>
                <a:latin typeface="Avenir Black" panose="02000503020000020003" pitchFamily="2" charset="0"/>
                <a:ea typeface="+mn-ea"/>
                <a:cs typeface="+mn-cs"/>
              </a:rPr>
              <a:t>Timelines: </a:t>
            </a:r>
            <a:r>
              <a:rPr lang="en-US" sz="1400" dirty="0">
                <a:latin typeface="Avenir Book" panose="02000503020000020003" pitchFamily="2" charset="0"/>
              </a:rPr>
              <a:t>If the customer reports to the bank </a:t>
            </a:r>
            <a:r>
              <a:rPr lang="en-US" sz="1400" b="1" i="0" kern="1200" dirty="0">
                <a:solidFill>
                  <a:schemeClr val="dk1"/>
                </a:solidFill>
                <a:latin typeface="Avenir Black" panose="02000503020000020003" pitchFamily="2" charset="0"/>
                <a:ea typeface="+mn-ea"/>
                <a:cs typeface="+mn-cs"/>
              </a:rPr>
              <a:t>within 3 working days </a:t>
            </a:r>
            <a:r>
              <a:rPr lang="en-US" sz="1400" kern="1200" dirty="0">
                <a:solidFill>
                  <a:schemeClr val="dk1"/>
                </a:solidFill>
                <a:latin typeface="Avenir Book" panose="02000503020000020003" pitchFamily="2" charset="0"/>
                <a:ea typeface="+mn-ea"/>
                <a:cs typeface="+mn-cs"/>
              </a:rPr>
              <a:t>and the loss is due to a third party breach where the deficiency lies neither with the bank nor with the customer but lies elsewhere in the system</a:t>
            </a:r>
            <a:r>
              <a:rPr lang="en-US" sz="1400" dirty="0">
                <a:latin typeface="Avenir Book" panose="02000503020000020003" pitchFamily="2" charset="0"/>
              </a:rPr>
              <a:t>, they will have </a:t>
            </a:r>
            <a:r>
              <a:rPr lang="en-US" sz="1400" b="1" i="0" kern="1200" dirty="0">
                <a:solidFill>
                  <a:schemeClr val="dk1"/>
                </a:solidFill>
                <a:latin typeface="Avenir Black" panose="02000503020000020003" pitchFamily="2" charset="0"/>
                <a:ea typeface="+mn-ea"/>
                <a:cs typeface="+mn-cs"/>
              </a:rPr>
              <a:t>Zero liability. </a:t>
            </a:r>
            <a:r>
              <a:rPr lang="en-US" sz="1400" kern="1200" dirty="0">
                <a:solidFill>
                  <a:schemeClr val="dk1"/>
                </a:solidFill>
                <a:latin typeface="Avenir Book" panose="02000503020000020003" pitchFamily="2" charset="0"/>
                <a:ea typeface="+mn-ea"/>
                <a:cs typeface="+mn-cs"/>
              </a:rPr>
              <a:t>Reporting in </a:t>
            </a:r>
            <a:r>
              <a:rPr lang="en-US" sz="1400" b="1" i="0" kern="1200" dirty="0">
                <a:solidFill>
                  <a:schemeClr val="dk1"/>
                </a:solidFill>
                <a:latin typeface="Avenir Black" panose="02000503020000020003" pitchFamily="2" charset="0"/>
                <a:ea typeface="+mn-ea"/>
                <a:cs typeface="+mn-cs"/>
              </a:rPr>
              <a:t>4 working days and higher </a:t>
            </a:r>
            <a:r>
              <a:rPr lang="en-US" sz="1400" b="0" kern="1200" dirty="0">
                <a:solidFill>
                  <a:schemeClr val="dk1"/>
                </a:solidFill>
                <a:latin typeface="Avenir Book" panose="02000503020000020003" pitchFamily="2" charset="0"/>
                <a:ea typeface="+mn-ea"/>
                <a:cs typeface="+mn-cs"/>
              </a:rPr>
              <a:t>have limited customer liability with</a:t>
            </a:r>
            <a:r>
              <a:rPr lang="en-US" sz="1400" b="1" i="0" kern="1200" dirty="0">
                <a:solidFill>
                  <a:schemeClr val="dk1"/>
                </a:solidFill>
                <a:latin typeface="Avenir Black" panose="02000503020000020003" pitchFamily="2" charset="0"/>
                <a:ea typeface="+mn-ea"/>
                <a:cs typeface="+mn-cs"/>
              </a:rPr>
              <a:t> defined maximum liability amounts</a:t>
            </a:r>
            <a:endParaRPr lang="en-US" sz="1400" kern="1200" dirty="0">
              <a:solidFill>
                <a:schemeClr val="dk1"/>
              </a:solidFill>
              <a:latin typeface="Avenir Book" panose="02000503020000020003" pitchFamily="2"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20</a:t>
            </a:fld>
            <a:endParaRPr lang="en-US" dirty="0"/>
          </a:p>
        </p:txBody>
      </p:sp>
    </p:spTree>
    <p:extLst>
      <p:ext uri="{BB962C8B-B14F-4D97-AF65-F5344CB8AC3E}">
        <p14:creationId xmlns:p14="http://schemas.microsoft.com/office/powerpoint/2010/main" val="3572386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72A9E-E471-1F4A-8D71-818096E123F9}"/>
              </a:ext>
            </a:extLst>
          </p:cNvPr>
          <p:cNvSpPr/>
          <p:nvPr userDrawn="1"/>
        </p:nvSpPr>
        <p:spPr>
          <a:xfrm>
            <a:off x="609600" y="0"/>
            <a:ext cx="483523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0" i="0" dirty="0">
              <a:solidFill>
                <a:schemeClr val="accent1"/>
              </a:solidFill>
              <a:latin typeface="Avenir" panose="02000503020000020003" pitchFamily="2" charset="0"/>
            </a:endParaRPr>
          </a:p>
        </p:txBody>
      </p:sp>
      <p:sp>
        <p:nvSpPr>
          <p:cNvPr id="3" name="Footer Placeholder 2">
            <a:extLst>
              <a:ext uri="{FF2B5EF4-FFF2-40B4-BE49-F238E27FC236}">
                <a16:creationId xmlns:a16="http://schemas.microsoft.com/office/drawing/2014/main" id="{FB22D92F-CC5B-2747-9371-E1197DD8F997}"/>
              </a:ext>
            </a:extLst>
          </p:cNvPr>
          <p:cNvSpPr>
            <a:spLocks noGrp="1"/>
          </p:cNvSpPr>
          <p:nvPr>
            <p:ph type="ftr" sz="quarter" idx="10"/>
          </p:nvPr>
        </p:nvSpPr>
        <p:spPr/>
        <p:txBody>
          <a:bodyPr/>
          <a:lstStyle>
            <a:lvl1pPr>
              <a:defRPr>
                <a:solidFill>
                  <a:schemeClr val="bg1"/>
                </a:solidFill>
              </a:defRPr>
            </a:lvl1pPr>
          </a:lstStyle>
          <a:p>
            <a:r>
              <a:rPr lang="en-US"/>
              <a:t>© Glenbrook Partners, LLC 2023</a:t>
            </a:r>
            <a:endParaRPr lang="en-US" dirty="0"/>
          </a:p>
        </p:txBody>
      </p:sp>
      <p:sp>
        <p:nvSpPr>
          <p:cNvPr id="4" name="Slide Number Placeholder 3">
            <a:extLst>
              <a:ext uri="{FF2B5EF4-FFF2-40B4-BE49-F238E27FC236}">
                <a16:creationId xmlns:a16="http://schemas.microsoft.com/office/drawing/2014/main" id="{4579F930-6460-4944-96A4-A8BA83A573E7}"/>
              </a:ext>
            </a:extLst>
          </p:cNvPr>
          <p:cNvSpPr>
            <a:spLocks noGrp="1"/>
          </p:cNvSpPr>
          <p:nvPr>
            <p:ph type="sldNum" sz="quarter" idx="11"/>
          </p:nvPr>
        </p:nvSpPr>
        <p:spPr/>
        <p:txBody>
          <a:bodyPr/>
          <a:lstStyle/>
          <a:p>
            <a:fld id="{097F3099-CFFF-D54D-B818-93F1AB56C116}" type="slidenum">
              <a:rPr lang="en-US" smtClean="0"/>
              <a:pPr/>
              <a:t>‹#›</a:t>
            </a:fld>
            <a:endParaRPr lang="en-US"/>
          </a:p>
        </p:txBody>
      </p:sp>
      <p:sp>
        <p:nvSpPr>
          <p:cNvPr id="5" name="Date Placeholder 4">
            <a:extLst>
              <a:ext uri="{FF2B5EF4-FFF2-40B4-BE49-F238E27FC236}">
                <a16:creationId xmlns:a16="http://schemas.microsoft.com/office/drawing/2014/main" id="{1ED63363-BECA-234F-8D3F-EB2516BDA424}"/>
              </a:ext>
            </a:extLst>
          </p:cNvPr>
          <p:cNvSpPr>
            <a:spLocks noGrp="1"/>
          </p:cNvSpPr>
          <p:nvPr>
            <p:ph type="dt" sz="half" idx="12"/>
          </p:nvPr>
        </p:nvSpPr>
        <p:spPr/>
        <p:txBody>
          <a:bodyPr/>
          <a:lstStyle>
            <a:lvl1pPr>
              <a:defRPr>
                <a:solidFill>
                  <a:schemeClr val="bg1"/>
                </a:solidFill>
              </a:defRPr>
            </a:lvl1pPr>
          </a:lstStyle>
          <a:p>
            <a:fld id="{FEFFF519-710F-BD4B-A90E-86C2FF2DA819}" type="datetime1">
              <a:rPr lang="en-US" smtClean="0"/>
              <a:t>4/28/25</a:t>
            </a:fld>
            <a:endParaRPr lang="en-US"/>
          </a:p>
        </p:txBody>
      </p:sp>
      <p:pic>
        <p:nvPicPr>
          <p:cNvPr id="7" name="Picture 6">
            <a:extLst>
              <a:ext uri="{FF2B5EF4-FFF2-40B4-BE49-F238E27FC236}">
                <a16:creationId xmlns:a16="http://schemas.microsoft.com/office/drawing/2014/main" id="{A4A10602-0468-2A4B-8C1C-AC689FA65D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568" y="1447800"/>
            <a:ext cx="3797300" cy="1879600"/>
          </a:xfrm>
          <a:prstGeom prst="rect">
            <a:avLst/>
          </a:prstGeom>
        </p:spPr>
      </p:pic>
      <p:sp>
        <p:nvSpPr>
          <p:cNvPr id="8" name="Title 7">
            <a:extLst>
              <a:ext uri="{FF2B5EF4-FFF2-40B4-BE49-F238E27FC236}">
                <a16:creationId xmlns:a16="http://schemas.microsoft.com/office/drawing/2014/main" id="{262F4053-307B-D34C-9D00-F678765242E7}"/>
              </a:ext>
            </a:extLst>
          </p:cNvPr>
          <p:cNvSpPr>
            <a:spLocks noGrp="1"/>
          </p:cNvSpPr>
          <p:nvPr>
            <p:ph type="title"/>
          </p:nvPr>
        </p:nvSpPr>
        <p:spPr>
          <a:xfrm>
            <a:off x="5688280" y="3197032"/>
            <a:ext cx="5894120" cy="1974271"/>
          </a:xfrm>
        </p:spPr>
        <p:txBody>
          <a:bodyPr/>
          <a:lstStyle>
            <a:lvl1pPr>
              <a:defRPr sz="40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DCDBFF29-0A8C-A143-9850-E3C8BE52F17A}"/>
              </a:ext>
            </a:extLst>
          </p:cNvPr>
          <p:cNvSpPr>
            <a:spLocks noGrp="1"/>
          </p:cNvSpPr>
          <p:nvPr>
            <p:ph type="body" idx="28" hasCustomPrompt="1"/>
          </p:nvPr>
        </p:nvSpPr>
        <p:spPr>
          <a:xfrm>
            <a:off x="5688279" y="5342212"/>
            <a:ext cx="5894120" cy="983966"/>
          </a:xfrm>
        </p:spPr>
        <p:txBody>
          <a:bodyPr anchor="t"/>
          <a:lstStyle>
            <a:lvl1pPr marL="0" indent="0">
              <a:lnSpc>
                <a:spcPct val="100000"/>
              </a:lnSpc>
              <a:spcBef>
                <a:spcPts val="0"/>
              </a:spcBef>
              <a:spcAft>
                <a:spcPts val="0"/>
              </a:spcAft>
              <a:buNone/>
              <a:defRPr sz="18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99584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9538FC9D-409C-964F-892F-DD4B24A7F518}"/>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1" name="Slide Number Placeholder 4">
            <a:extLst>
              <a:ext uri="{FF2B5EF4-FFF2-40B4-BE49-F238E27FC236}">
                <a16:creationId xmlns:a16="http://schemas.microsoft.com/office/drawing/2014/main" id="{B8502F74-CD85-944C-BA00-069A13AFB0D0}"/>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2" name="Date Placeholder 5">
            <a:extLst>
              <a:ext uri="{FF2B5EF4-FFF2-40B4-BE49-F238E27FC236}">
                <a16:creationId xmlns:a16="http://schemas.microsoft.com/office/drawing/2014/main" id="{A2D0E4A2-170E-064F-8200-7BFBD6656580}"/>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92D2F39A-FBDC-3347-8465-CFBEE5A18B2E}" type="datetime1">
              <a:rPr lang="en-US" smtClean="0"/>
              <a:t>4/28/25</a:t>
            </a:fld>
            <a:endParaRPr lang="en-US" dirty="0"/>
          </a:p>
        </p:txBody>
      </p:sp>
      <p:sp>
        <p:nvSpPr>
          <p:cNvPr id="13" name="Text Placeholder 2">
            <a:extLst>
              <a:ext uri="{FF2B5EF4-FFF2-40B4-BE49-F238E27FC236}">
                <a16:creationId xmlns:a16="http://schemas.microsoft.com/office/drawing/2014/main" id="{FEC5AD25-8385-144B-B187-34471984E29F}"/>
              </a:ext>
            </a:extLst>
          </p:cNvPr>
          <p:cNvSpPr>
            <a:spLocks noGrp="1"/>
          </p:cNvSpPr>
          <p:nvPr>
            <p:ph type="body" idx="28" hasCustomPrompt="1"/>
          </p:nvPr>
        </p:nvSpPr>
        <p:spPr>
          <a:xfrm>
            <a:off x="609600" y="375155"/>
            <a:ext cx="10972800" cy="213360"/>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itle 1">
            <a:extLst>
              <a:ext uri="{FF2B5EF4-FFF2-40B4-BE49-F238E27FC236}">
                <a16:creationId xmlns:a16="http://schemas.microsoft.com/office/drawing/2014/main" id="{4B7C3171-25AF-B948-A9DE-1A04CA746E31}"/>
              </a:ext>
            </a:extLst>
          </p:cNvPr>
          <p:cNvSpPr>
            <a:spLocks noGrp="1"/>
          </p:cNvSpPr>
          <p:nvPr>
            <p:ph type="title"/>
          </p:nvPr>
        </p:nvSpPr>
        <p:spPr>
          <a:xfrm>
            <a:off x="609600" y="699439"/>
            <a:ext cx="10972800" cy="733741"/>
          </a:xfrm>
        </p:spPr>
        <p:txBody>
          <a:bodyPr/>
          <a:lstStyle/>
          <a:p>
            <a:r>
              <a:rPr lang="en-US"/>
              <a:t>Click to edit Master title style</a:t>
            </a:r>
            <a:endParaRPr lang="en-US" dirty="0"/>
          </a:p>
        </p:txBody>
      </p:sp>
    </p:spTree>
    <p:extLst>
      <p:ext uri="{BB962C8B-B14F-4D97-AF65-F5344CB8AC3E}">
        <p14:creationId xmlns:p14="http://schemas.microsoft.com/office/powerpoint/2010/main" val="186967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9AC9821C-4BC5-8B46-AD71-B48CC5A7606B}"/>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9" name="Slide Number Placeholder 4">
            <a:extLst>
              <a:ext uri="{FF2B5EF4-FFF2-40B4-BE49-F238E27FC236}">
                <a16:creationId xmlns:a16="http://schemas.microsoft.com/office/drawing/2014/main" id="{EB9CCCBA-2162-DB41-82F5-1CB55F29C494}"/>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0" name="Date Placeholder 5">
            <a:extLst>
              <a:ext uri="{FF2B5EF4-FFF2-40B4-BE49-F238E27FC236}">
                <a16:creationId xmlns:a16="http://schemas.microsoft.com/office/drawing/2014/main" id="{FE1E4B8E-4543-284D-9AC8-10B9E599D22D}"/>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4A9D91EB-FACB-6440-A698-E5D667BDC127}" type="datetime1">
              <a:rPr lang="en-US" smtClean="0"/>
              <a:t>4/28/25</a:t>
            </a:fld>
            <a:endParaRPr lang="en-US" dirty="0"/>
          </a:p>
        </p:txBody>
      </p:sp>
    </p:spTree>
    <p:extLst>
      <p:ext uri="{BB962C8B-B14F-4D97-AF65-F5344CB8AC3E}">
        <p14:creationId xmlns:p14="http://schemas.microsoft.com/office/powerpoint/2010/main" val="290282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1"/>
            <a:ext cx="10970418" cy="2225262"/>
          </a:xfrm>
        </p:spPr>
        <p:txBody>
          <a:bodyPr anchor="ctr"/>
          <a:lstStyle>
            <a:lvl1pPr>
              <a:lnSpc>
                <a:spcPct val="100000"/>
              </a:lnSpc>
              <a:defRPr sz="4200">
                <a:solidFill>
                  <a:schemeClr val="accent1"/>
                </a:solidFill>
              </a:defRPr>
            </a:lvl1pPr>
          </a:lstStyle>
          <a:p>
            <a:r>
              <a:rPr lang="en-US"/>
              <a:t>Click to edit Master title style</a:t>
            </a:r>
            <a:endParaRPr lang="en-US" dirty="0"/>
          </a:p>
        </p:txBody>
      </p:sp>
      <p:sp>
        <p:nvSpPr>
          <p:cNvPr id="10" name="Text Placeholder 9"/>
          <p:cNvSpPr>
            <a:spLocks noGrp="1"/>
          </p:cNvSpPr>
          <p:nvPr>
            <p:ph type="body" sz="quarter" idx="14" hasCustomPrompt="1"/>
          </p:nvPr>
        </p:nvSpPr>
        <p:spPr>
          <a:xfrm>
            <a:off x="609600" y="4474364"/>
            <a:ext cx="10970417" cy="1562298"/>
          </a:xfrm>
        </p:spPr>
        <p:txBody>
          <a:bodyPr>
            <a:noAutofit/>
          </a:bodyPr>
          <a:lstStyle>
            <a:lvl1pPr marL="0" indent="0">
              <a:lnSpc>
                <a:spcPct val="100000"/>
              </a:lnSpc>
              <a:spcAft>
                <a:spcPts val="0"/>
              </a:spcAft>
              <a:buFont typeface="Arial" panose="020B0604020202020204" pitchFamily="34" charset="0"/>
              <a:buChar char="​"/>
              <a:defRPr sz="2000" b="0" i="0">
                <a:solidFill>
                  <a:schemeClr val="tx2"/>
                </a:solidFill>
                <a:latin typeface="Avenir Book" panose="02000503020000020003" pitchFamily="2"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a:t>Click To Edit Master Text Styles</a:t>
            </a:r>
          </a:p>
        </p:txBody>
      </p:sp>
      <p:grpSp>
        <p:nvGrpSpPr>
          <p:cNvPr id="4" name="Group 3"/>
          <p:cNvGrpSpPr/>
          <p:nvPr userDrawn="1"/>
        </p:nvGrpSpPr>
        <p:grpSpPr>
          <a:xfrm>
            <a:off x="609600" y="1681357"/>
            <a:ext cx="10972800"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b="0" i="0" dirty="0">
                <a:latin typeface="Avenir Book" panose="02000503020000020003" pitchFamily="2" charset="0"/>
              </a:endParaRPr>
            </a:p>
          </p:txBody>
        </p:sp>
      </p:grpSp>
      <p:sp>
        <p:nvSpPr>
          <p:cNvPr id="14" name="Footer Placeholder 3">
            <a:extLst>
              <a:ext uri="{FF2B5EF4-FFF2-40B4-BE49-F238E27FC236}">
                <a16:creationId xmlns:a16="http://schemas.microsoft.com/office/drawing/2014/main" id="{F3F4C869-B44F-474F-A365-A21DE551052E}"/>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5" name="Slide Number Placeholder 4">
            <a:extLst>
              <a:ext uri="{FF2B5EF4-FFF2-40B4-BE49-F238E27FC236}">
                <a16:creationId xmlns:a16="http://schemas.microsoft.com/office/drawing/2014/main" id="{88E3AA42-587D-3946-B0C6-F589E621F1D7}"/>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6" name="Date Placeholder 5">
            <a:extLst>
              <a:ext uri="{FF2B5EF4-FFF2-40B4-BE49-F238E27FC236}">
                <a16:creationId xmlns:a16="http://schemas.microsoft.com/office/drawing/2014/main" id="{7CC6C07C-889E-9640-901A-8B88B231B881}"/>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6E8F1DD5-9818-C843-B07E-E0FF4E2A4F33}" type="datetime1">
              <a:rPr lang="en-US" smtClean="0"/>
              <a:t>4/28/25</a:t>
            </a:fld>
            <a:endParaRPr lang="en-US" dirty="0"/>
          </a:p>
        </p:txBody>
      </p:sp>
    </p:spTree>
    <p:extLst>
      <p:ext uri="{BB962C8B-B14F-4D97-AF65-F5344CB8AC3E}">
        <p14:creationId xmlns:p14="http://schemas.microsoft.com/office/powerpoint/2010/main" val="21399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gue">
    <p:bg>
      <p:bgPr>
        <a:solidFill>
          <a:schemeClr val="bg1">
            <a:lumMod val="85000"/>
          </a:schemeClr>
        </a:solidFill>
        <a:effectLst/>
      </p:bgPr>
    </p:bg>
    <p:spTree>
      <p:nvGrpSpPr>
        <p:cNvPr id="1" name=""/>
        <p:cNvGrpSpPr/>
        <p:nvPr/>
      </p:nvGrpSpPr>
      <p:grpSpPr>
        <a:xfrm>
          <a:off x="0" y="0"/>
          <a:ext cx="0" cy="0"/>
          <a:chOff x="0" y="0"/>
          <a:chExt cx="0" cy="0"/>
        </a:xfrm>
      </p:grpSpPr>
      <p:sp>
        <p:nvSpPr>
          <p:cNvPr id="25" name="TextBox 24"/>
          <p:cNvSpPr txBox="1"/>
          <p:nvPr userDrawn="1"/>
        </p:nvSpPr>
        <p:spPr>
          <a:xfrm>
            <a:off x="-1270000" y="2959101"/>
            <a:ext cx="65" cy="318549"/>
          </a:xfrm>
          <a:prstGeom prst="rect">
            <a:avLst/>
          </a:prstGeom>
          <a:noFill/>
        </p:spPr>
        <p:txBody>
          <a:bodyPr wrap="none" lIns="0" tIns="0" rIns="0" bIns="0" rtlCol="0">
            <a:spAutoFit/>
          </a:bodyPr>
          <a:lstStyle/>
          <a:p>
            <a:pPr>
              <a:lnSpc>
                <a:spcPct val="120000"/>
              </a:lnSpc>
            </a:pPr>
            <a:endParaRPr lang="en-US" sz="1800" b="0" i="0" dirty="0">
              <a:solidFill>
                <a:schemeClr val="tx2"/>
              </a:solidFill>
              <a:latin typeface="Avenir Book" panose="02000503020000020003" pitchFamily="2" charset="0"/>
            </a:endParaRPr>
          </a:p>
        </p:txBody>
      </p:sp>
      <p:sp>
        <p:nvSpPr>
          <p:cNvPr id="37" name="Text Placeholder 31"/>
          <p:cNvSpPr>
            <a:spLocks noGrp="1"/>
          </p:cNvSpPr>
          <p:nvPr>
            <p:ph type="body" sz="quarter" idx="10"/>
          </p:nvPr>
        </p:nvSpPr>
        <p:spPr>
          <a:xfrm>
            <a:off x="7908972" y="2904236"/>
            <a:ext cx="3383426" cy="2746756"/>
          </a:xfrm>
        </p:spPr>
        <p:txBody>
          <a:bodyPr/>
          <a:lstStyle>
            <a:lvl1pPr marL="0" indent="0">
              <a:spcBef>
                <a:spcPts val="0"/>
              </a:spcBef>
              <a:spcAft>
                <a:spcPts val="0"/>
              </a:spcAft>
              <a:buFontTx/>
              <a:buNone/>
              <a:defRPr lang="en-US" sz="2000" b="1" i="0" dirty="0" smtClean="0">
                <a:solidFill>
                  <a:schemeClr val="tx2"/>
                </a:solidFill>
                <a:latin typeface="Avenir Heavy" panose="02000503020000020003" pitchFamily="2"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1" hasCustomPrompt="1"/>
          </p:nvPr>
        </p:nvSpPr>
        <p:spPr>
          <a:xfrm>
            <a:off x="902208" y="2940813"/>
            <a:ext cx="6305919" cy="2946231"/>
          </a:xfrm>
        </p:spPr>
        <p:txBody>
          <a:bodyPr/>
          <a:lstStyle>
            <a:lvl1pPr marL="0" algn="r" defTabSz="914400" rtl="0" eaLnBrk="1" latinLnBrk="0" hangingPunct="1">
              <a:lnSpc>
                <a:spcPct val="70000"/>
              </a:lnSpc>
              <a:buNone/>
              <a:defRPr lang="en-US" sz="8000" b="0" i="0" kern="1200" dirty="0" smtClean="0">
                <a:solidFill>
                  <a:schemeClr val="accent1"/>
                </a:solidFill>
                <a:latin typeface="Avenir Medium" panose="02000503020000020003" pitchFamily="2" charset="0"/>
                <a:ea typeface="+mn-ea"/>
                <a:cs typeface="+mn-cs"/>
              </a:defRPr>
            </a:lvl1pPr>
            <a:lvl2pPr algn="r">
              <a:defRPr/>
            </a:lvl2pPr>
            <a:lvl3pPr algn="r">
              <a:defRPr/>
            </a:lvl3pPr>
            <a:lvl4pPr algn="r">
              <a:defRPr/>
            </a:lvl4pPr>
            <a:lvl5pPr algn="r">
              <a:defRPr/>
            </a:lvl5pPr>
          </a:lstStyle>
          <a:p>
            <a:pPr lvl="0"/>
            <a:r>
              <a:rPr lang="en-US" dirty="0"/>
              <a:t>#</a:t>
            </a:r>
          </a:p>
        </p:txBody>
      </p:sp>
      <p:cxnSp>
        <p:nvCxnSpPr>
          <p:cNvPr id="6" name="Straight Connector 5"/>
          <p:cNvCxnSpPr/>
          <p:nvPr userDrawn="1"/>
        </p:nvCxnSpPr>
        <p:spPr>
          <a:xfrm>
            <a:off x="7622959" y="2769834"/>
            <a:ext cx="0" cy="2881159"/>
          </a:xfrm>
          <a:prstGeom prst="line">
            <a:avLst/>
          </a:prstGeom>
          <a:ln>
            <a:solidFill>
              <a:srgbClr val="C1131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0886832" y="6527632"/>
            <a:ext cx="390769" cy="184666"/>
          </a:xfrm>
          <a:prstGeom prst="rect">
            <a:avLst/>
          </a:prstGeom>
          <a:noFill/>
        </p:spPr>
        <p:txBody>
          <a:bodyPr wrap="square" lIns="0" tIns="0" rIns="0" bIns="0" rtlCol="0" anchor="t">
            <a:spAutoFit/>
          </a:bodyPr>
          <a:lstStyle/>
          <a:p>
            <a:pPr algn="r"/>
            <a:fld id="{12EB7FDA-3CFA-48E9-9A35-E50E94D3505F}" type="slidenum">
              <a:rPr lang="en-US" sz="1200" b="0" i="0" smtClean="0">
                <a:solidFill>
                  <a:schemeClr val="tx2">
                    <a:lumMod val="60000"/>
                    <a:lumOff val="40000"/>
                  </a:schemeClr>
                </a:solidFill>
                <a:latin typeface="Avenir Book" panose="02000503020000020003" pitchFamily="2" charset="0"/>
                <a:cs typeface="Avenir Next Regular"/>
              </a:rPr>
              <a:pPr algn="r"/>
              <a:t>‹#›</a:t>
            </a:fld>
            <a:endParaRPr lang="en-US" sz="1200" b="0" i="0" dirty="0">
              <a:solidFill>
                <a:schemeClr val="tx2">
                  <a:lumMod val="60000"/>
                  <a:lumOff val="40000"/>
                </a:schemeClr>
              </a:solidFill>
              <a:latin typeface="Avenir Book" panose="02000503020000020003" pitchFamily="2" charset="0"/>
              <a:cs typeface="Avenir Next Regular"/>
            </a:endParaRPr>
          </a:p>
        </p:txBody>
      </p:sp>
    </p:spTree>
    <p:extLst>
      <p:ext uri="{BB962C8B-B14F-4D97-AF65-F5344CB8AC3E}">
        <p14:creationId xmlns:p14="http://schemas.microsoft.com/office/powerpoint/2010/main" val="2901853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b="0" i="0" smtClean="0">
                <a:solidFill>
                  <a:schemeClr val="tx2">
                    <a:lumMod val="60000"/>
                    <a:lumOff val="40000"/>
                  </a:schemeClr>
                </a:solidFill>
                <a:latin typeface="Avenir Book" panose="02000503020000020003" pitchFamily="2" charset="0"/>
              </a:rPr>
              <a:pPr algn="r"/>
              <a:t>‹#›</a:t>
            </a:fld>
            <a:endParaRPr lang="en-US" sz="800" b="0" i="0" dirty="0">
              <a:solidFill>
                <a:schemeClr val="tx2">
                  <a:lumMod val="60000"/>
                  <a:lumOff val="40000"/>
                </a:schemeClr>
              </a:solidFill>
              <a:latin typeface="Avenir Book" panose="02000503020000020003" pitchFamily="2" charset="0"/>
            </a:endParaRPr>
          </a:p>
        </p:txBody>
      </p:sp>
      <p:sp>
        <p:nvSpPr>
          <p:cNvPr id="28" name="Text Placeholder 10"/>
          <p:cNvSpPr>
            <a:spLocks noGrp="1"/>
          </p:cNvSpPr>
          <p:nvPr>
            <p:ph type="body" sz="quarter" idx="14" hasCustomPrompt="1"/>
          </p:nvPr>
        </p:nvSpPr>
        <p:spPr>
          <a:xfrm>
            <a:off x="914400" y="6589188"/>
            <a:ext cx="6705600" cy="123111"/>
          </a:xfrm>
        </p:spPr>
        <p:txBody>
          <a:bodyPr wrap="square" anchor="b">
            <a:spAutoFit/>
          </a:bodyPr>
          <a:lstStyle>
            <a:lvl1pPr>
              <a:defRPr sz="800" b="0" i="0" baseline="0">
                <a:solidFill>
                  <a:schemeClr val="tx2">
                    <a:lumMod val="60000"/>
                    <a:lumOff val="40000"/>
                  </a:schemeClr>
                </a:solidFill>
                <a:latin typeface="Avenir Book" panose="02000503020000020003" pitchFamily="2" charset="0"/>
              </a:defRPr>
            </a:lvl1pPr>
          </a:lstStyle>
          <a:p>
            <a:pPr lvl="0"/>
            <a:r>
              <a:rPr lang="en-US" dirty="0"/>
              <a:t>click to insert source</a:t>
            </a:r>
          </a:p>
        </p:txBody>
      </p:sp>
      <p:grpSp>
        <p:nvGrpSpPr>
          <p:cNvPr id="2" name="Group 1"/>
          <p:cNvGrpSpPr/>
          <p:nvPr userDrawn="1"/>
        </p:nvGrpSpPr>
        <p:grpSpPr>
          <a:xfrm>
            <a:off x="0" y="1"/>
            <a:ext cx="12192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F26531"/>
                  </a:solidFill>
                  <a:latin typeface="Avenir Book" panose="02000503020000020003" pitchFamily="2" charset="0"/>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F26531"/>
                  </a:solidFill>
                  <a:latin typeface="Avenir Book" panose="02000503020000020003" pitchFamily="2" charset="0"/>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F26531"/>
                  </a:solidFill>
                  <a:latin typeface="Avenir Book" panose="02000503020000020003" pitchFamily="2" charset="0"/>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F26531"/>
                  </a:solidFill>
                  <a:latin typeface="Avenir Book" panose="02000503020000020003" pitchFamily="2" charset="0"/>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userDrawn="1"/>
        </p:nvSpPr>
        <p:spPr>
          <a:xfrm>
            <a:off x="10886832" y="6527632"/>
            <a:ext cx="390769" cy="184666"/>
          </a:xfrm>
          <a:prstGeom prst="rect">
            <a:avLst/>
          </a:prstGeom>
          <a:noFill/>
        </p:spPr>
        <p:txBody>
          <a:bodyPr wrap="square" lIns="0" tIns="0" rIns="0" bIns="0" rtlCol="0" anchor="t">
            <a:spAutoFit/>
          </a:bodyPr>
          <a:lstStyle/>
          <a:p>
            <a:pPr algn="r"/>
            <a:fld id="{12EB7FDA-3CFA-48E9-9A35-E50E94D3505F}" type="slidenum">
              <a:rPr lang="en-US" sz="1200" b="0" i="0" smtClean="0">
                <a:solidFill>
                  <a:schemeClr val="tx2">
                    <a:lumMod val="60000"/>
                    <a:lumOff val="40000"/>
                  </a:schemeClr>
                </a:solidFill>
                <a:latin typeface="Avenir Book" panose="02000503020000020003" pitchFamily="2" charset="0"/>
                <a:cs typeface="Avenir Next Regular"/>
              </a:rPr>
              <a:pPr algn="r"/>
              <a:t>‹#›</a:t>
            </a:fld>
            <a:endParaRPr lang="en-US" sz="1200" b="0" i="0" dirty="0">
              <a:solidFill>
                <a:schemeClr val="tx2">
                  <a:lumMod val="60000"/>
                  <a:lumOff val="40000"/>
                </a:schemeClr>
              </a:solidFill>
              <a:latin typeface="Avenir Book" panose="02000503020000020003" pitchFamily="2" charset="0"/>
              <a:cs typeface="Avenir Next Regular"/>
            </a:endParaRPr>
          </a:p>
        </p:txBody>
      </p:sp>
      <p:pic>
        <p:nvPicPr>
          <p:cNvPr id="53" name="Picture 52">
            <a:extLst>
              <a:ext uri="{FF2B5EF4-FFF2-40B4-BE49-F238E27FC236}">
                <a16:creationId xmlns:a16="http://schemas.microsoft.com/office/drawing/2014/main" id="{AED50EC0-7D45-5945-BFC9-3D5E3C0F1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4244" y="6504707"/>
            <a:ext cx="1517073" cy="228600"/>
          </a:xfrm>
          <a:prstGeom prst="rect">
            <a:avLst/>
          </a:prstGeom>
        </p:spPr>
      </p:pic>
    </p:spTree>
    <p:extLst>
      <p:ext uri="{BB962C8B-B14F-4D97-AF65-F5344CB8AC3E}">
        <p14:creationId xmlns:p14="http://schemas.microsoft.com/office/powerpoint/2010/main" val="788860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C851-599E-D4BD-AAAB-4CAE1563F8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CDF68-31BC-8630-944A-F192428C74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4DA00-A740-65A8-7096-B9E308D209B4}"/>
              </a:ext>
            </a:extLst>
          </p:cNvPr>
          <p:cNvSpPr>
            <a:spLocks noGrp="1"/>
          </p:cNvSpPr>
          <p:nvPr>
            <p:ph type="dt" sz="half" idx="10"/>
          </p:nvPr>
        </p:nvSpPr>
        <p:spPr/>
        <p:txBody>
          <a:bodyPr/>
          <a:lstStyle/>
          <a:p>
            <a:fld id="{AFB52401-5173-6D46-84C7-A4CFADF6E257}" type="datetime1">
              <a:rPr lang="en-US" smtClean="0"/>
              <a:t>4/28/25</a:t>
            </a:fld>
            <a:endParaRPr lang="en-US"/>
          </a:p>
        </p:txBody>
      </p:sp>
      <p:sp>
        <p:nvSpPr>
          <p:cNvPr id="5" name="Footer Placeholder 4">
            <a:extLst>
              <a:ext uri="{FF2B5EF4-FFF2-40B4-BE49-F238E27FC236}">
                <a16:creationId xmlns:a16="http://schemas.microsoft.com/office/drawing/2014/main" id="{0ED83826-193E-FC13-977E-635F49A18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3832E-68C1-19C0-DF1A-3B9FFAD70DB3}"/>
              </a:ext>
            </a:extLst>
          </p:cNvPr>
          <p:cNvSpPr>
            <a:spLocks noGrp="1"/>
          </p:cNvSpPr>
          <p:nvPr>
            <p:ph type="sldNum" sz="quarter" idx="12"/>
          </p:nvPr>
        </p:nvSpPr>
        <p:spPr/>
        <p:txBody>
          <a:bodyPr/>
          <a:lstStyle/>
          <a:p>
            <a:fld id="{089725E1-0734-6447-9456-E5DA274685F9}" type="slidenum">
              <a:rPr lang="en-US" smtClean="0"/>
              <a:t>‹#›</a:t>
            </a:fld>
            <a:endParaRPr lang="en-US"/>
          </a:p>
        </p:txBody>
      </p:sp>
    </p:spTree>
    <p:extLst>
      <p:ext uri="{BB962C8B-B14F-4D97-AF65-F5344CB8AC3E}">
        <p14:creationId xmlns:p14="http://schemas.microsoft.com/office/powerpoint/2010/main" val="171870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588515"/>
            <a:ext cx="10972800" cy="844665"/>
          </a:xfrm>
        </p:spPr>
        <p:txBody>
          <a:bodyPr/>
          <a:lstStyle/>
          <a:p>
            <a:r>
              <a:rPr lang="en-US"/>
              <a:t>Click to edit Master title style</a:t>
            </a:r>
            <a:endParaRPr lang="en-US" dirty="0"/>
          </a:p>
        </p:txBody>
      </p:sp>
      <p:sp>
        <p:nvSpPr>
          <p:cNvPr id="4" name="Content Placeholder 3"/>
          <p:cNvSpPr>
            <a:spLocks noGrp="1"/>
          </p:cNvSpPr>
          <p:nvPr>
            <p:ph sz="quarter" idx="10" hasCustomPrompt="1"/>
          </p:nvPr>
        </p:nvSpPr>
        <p:spPr>
          <a:xfrm>
            <a:off x="609600" y="1596231"/>
            <a:ext cx="10972800" cy="4578938"/>
          </a:xfrm>
        </p:spPr>
        <p:txBody>
          <a:bodyPr/>
          <a:lstStyle>
            <a:lvl1pPr marL="236538">
              <a:spcBef>
                <a:spcPts val="1200"/>
              </a:spcBef>
              <a:spcAft>
                <a:spcPts val="0"/>
              </a:spcAft>
              <a:defRPr/>
            </a:lvl1pPr>
            <a:lvl2pPr>
              <a:spcBef>
                <a:spcPts val="600"/>
              </a:spcBef>
              <a:spcAft>
                <a:spcPts val="0"/>
              </a:spcAft>
              <a:defRPr/>
            </a:lvl2pPr>
            <a:lvl3pPr marL="695325" indent="0">
              <a:spcBef>
                <a:spcPts val="600"/>
              </a:spcBef>
              <a:spcAft>
                <a:spcPts val="0"/>
              </a:spcAft>
              <a:tabLst/>
              <a:defRPr/>
            </a:lvl3pPr>
            <a:lvl5pPr>
              <a:defRPr b="0" i="0">
                <a:latin typeface="Avenir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7" name="Text Placeholder 2"/>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Footer Placeholder 3">
            <a:extLst>
              <a:ext uri="{FF2B5EF4-FFF2-40B4-BE49-F238E27FC236}">
                <a16:creationId xmlns:a16="http://schemas.microsoft.com/office/drawing/2014/main" id="{5E13E988-9E91-A141-87E1-8913FB551F53}"/>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2" name="Slide Number Placeholder 4">
            <a:extLst>
              <a:ext uri="{FF2B5EF4-FFF2-40B4-BE49-F238E27FC236}">
                <a16:creationId xmlns:a16="http://schemas.microsoft.com/office/drawing/2014/main" id="{E13F4FA6-18E7-3D48-9F42-420865F9C0EE}"/>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3" name="Date Placeholder 5">
            <a:extLst>
              <a:ext uri="{FF2B5EF4-FFF2-40B4-BE49-F238E27FC236}">
                <a16:creationId xmlns:a16="http://schemas.microsoft.com/office/drawing/2014/main" id="{DFB5149B-BD8A-9B4F-BEBE-38A907CEBF34}"/>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6ACD3D27-5441-1C4D-B8F7-70226DA97A0A}" type="datetime1">
              <a:rPr lang="en-US" smtClean="0"/>
              <a:t>4/28/25</a:t>
            </a:fld>
            <a:endParaRPr lang="en-US" dirty="0"/>
          </a:p>
        </p:txBody>
      </p:sp>
    </p:spTree>
    <p:extLst>
      <p:ext uri="{BB962C8B-B14F-4D97-AF65-F5344CB8AC3E}">
        <p14:creationId xmlns:p14="http://schemas.microsoft.com/office/powerpoint/2010/main" val="58585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330036" y="2057401"/>
            <a:ext cx="4461165"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30" name="Text Placeholder 29"/>
          <p:cNvSpPr>
            <a:spLocks noGrp="1"/>
          </p:cNvSpPr>
          <p:nvPr>
            <p:ph type="body" sz="quarter" idx="11" hasCustomPrompt="1"/>
          </p:nvPr>
        </p:nvSpPr>
        <p:spPr>
          <a:xfrm>
            <a:off x="609601" y="2033954"/>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94" name="Text Placeholder 3"/>
          <p:cNvSpPr>
            <a:spLocks noGrp="1"/>
          </p:cNvSpPr>
          <p:nvPr>
            <p:ph type="body" sz="half" idx="29" hasCustomPrompt="1"/>
          </p:nvPr>
        </p:nvSpPr>
        <p:spPr>
          <a:xfrm>
            <a:off x="1330036" y="2971806"/>
            <a:ext cx="4461165"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5" name="Text Placeholder 29"/>
          <p:cNvSpPr>
            <a:spLocks noGrp="1"/>
          </p:cNvSpPr>
          <p:nvPr>
            <p:ph type="body" sz="quarter" idx="30" hasCustomPrompt="1"/>
          </p:nvPr>
        </p:nvSpPr>
        <p:spPr>
          <a:xfrm>
            <a:off x="609601" y="2948359"/>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96" name="Text Placeholder 3"/>
          <p:cNvSpPr>
            <a:spLocks noGrp="1"/>
          </p:cNvSpPr>
          <p:nvPr>
            <p:ph type="body" sz="half" idx="31" hasCustomPrompt="1"/>
          </p:nvPr>
        </p:nvSpPr>
        <p:spPr>
          <a:xfrm>
            <a:off x="1330036" y="3886211"/>
            <a:ext cx="4461165"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7" name="Text Placeholder 29"/>
          <p:cNvSpPr>
            <a:spLocks noGrp="1"/>
          </p:cNvSpPr>
          <p:nvPr>
            <p:ph type="body" sz="quarter" idx="32" hasCustomPrompt="1"/>
          </p:nvPr>
        </p:nvSpPr>
        <p:spPr>
          <a:xfrm>
            <a:off x="609601" y="3862764"/>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98" name="Text Placeholder 3"/>
          <p:cNvSpPr>
            <a:spLocks noGrp="1"/>
          </p:cNvSpPr>
          <p:nvPr>
            <p:ph type="body" sz="half" idx="33" hasCustomPrompt="1"/>
          </p:nvPr>
        </p:nvSpPr>
        <p:spPr>
          <a:xfrm>
            <a:off x="7121237" y="2057401"/>
            <a:ext cx="4461164"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9" name="Text Placeholder 29"/>
          <p:cNvSpPr>
            <a:spLocks noGrp="1"/>
          </p:cNvSpPr>
          <p:nvPr>
            <p:ph type="body" sz="quarter" idx="34" hasCustomPrompt="1"/>
          </p:nvPr>
        </p:nvSpPr>
        <p:spPr>
          <a:xfrm>
            <a:off x="6400801" y="2033954"/>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100" name="Text Placeholder 3"/>
          <p:cNvSpPr>
            <a:spLocks noGrp="1"/>
          </p:cNvSpPr>
          <p:nvPr>
            <p:ph type="body" sz="half" idx="35" hasCustomPrompt="1"/>
          </p:nvPr>
        </p:nvSpPr>
        <p:spPr>
          <a:xfrm>
            <a:off x="7121237" y="2971806"/>
            <a:ext cx="4461164"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1" name="Text Placeholder 29"/>
          <p:cNvSpPr>
            <a:spLocks noGrp="1"/>
          </p:cNvSpPr>
          <p:nvPr>
            <p:ph type="body" sz="quarter" idx="36" hasCustomPrompt="1"/>
          </p:nvPr>
        </p:nvSpPr>
        <p:spPr>
          <a:xfrm>
            <a:off x="6400801" y="2948359"/>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102" name="Text Placeholder 3"/>
          <p:cNvSpPr>
            <a:spLocks noGrp="1"/>
          </p:cNvSpPr>
          <p:nvPr>
            <p:ph type="body" sz="half" idx="37" hasCustomPrompt="1"/>
          </p:nvPr>
        </p:nvSpPr>
        <p:spPr>
          <a:xfrm>
            <a:off x="7121237" y="3886211"/>
            <a:ext cx="4461164"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3" name="Text Placeholder 29"/>
          <p:cNvSpPr>
            <a:spLocks noGrp="1"/>
          </p:cNvSpPr>
          <p:nvPr>
            <p:ph type="body" sz="quarter" idx="38" hasCustomPrompt="1"/>
          </p:nvPr>
        </p:nvSpPr>
        <p:spPr>
          <a:xfrm>
            <a:off x="6400801" y="3862764"/>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23" name="Footer Placeholder 3">
            <a:extLst>
              <a:ext uri="{FF2B5EF4-FFF2-40B4-BE49-F238E27FC236}">
                <a16:creationId xmlns:a16="http://schemas.microsoft.com/office/drawing/2014/main" id="{D6BC4850-01B7-6346-A35C-3E81731572DD}"/>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24" name="Slide Number Placeholder 4">
            <a:extLst>
              <a:ext uri="{FF2B5EF4-FFF2-40B4-BE49-F238E27FC236}">
                <a16:creationId xmlns:a16="http://schemas.microsoft.com/office/drawing/2014/main" id="{58D8C89E-4333-7C4E-BBA9-7E5194AC46A0}"/>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26" name="Date Placeholder 5">
            <a:extLst>
              <a:ext uri="{FF2B5EF4-FFF2-40B4-BE49-F238E27FC236}">
                <a16:creationId xmlns:a16="http://schemas.microsoft.com/office/drawing/2014/main" id="{27F2EDE5-7B6B-BF47-8C10-D0ED407C6AC9}"/>
              </a:ext>
            </a:extLst>
          </p:cNvPr>
          <p:cNvSpPr>
            <a:spLocks noGrp="1"/>
          </p:cNvSpPr>
          <p:nvPr>
            <p:ph type="dt" sz="half" idx="39"/>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3D987163-FA3C-9940-86FF-7387E0D76083}" type="datetime1">
              <a:rPr lang="en-US" smtClean="0"/>
              <a:t>4/28/25</a:t>
            </a:fld>
            <a:endParaRPr lang="en-US" dirty="0"/>
          </a:p>
        </p:txBody>
      </p:sp>
      <p:sp>
        <p:nvSpPr>
          <p:cNvPr id="27" name="Text Placeholder 2">
            <a:extLst>
              <a:ext uri="{FF2B5EF4-FFF2-40B4-BE49-F238E27FC236}">
                <a16:creationId xmlns:a16="http://schemas.microsoft.com/office/drawing/2014/main" id="{EDC1C794-3A60-4541-9277-D341B01A4145}"/>
              </a:ext>
            </a:extLst>
          </p:cNvPr>
          <p:cNvSpPr>
            <a:spLocks noGrp="1"/>
          </p:cNvSpPr>
          <p:nvPr>
            <p:ph type="body" idx="28" hasCustomPrompt="1"/>
          </p:nvPr>
        </p:nvSpPr>
        <p:spPr>
          <a:xfrm>
            <a:off x="609600" y="342900"/>
            <a:ext cx="10972800" cy="260063"/>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5051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5" name="Content Placeholder 13"/>
          <p:cNvSpPr>
            <a:spLocks noGrp="1"/>
          </p:cNvSpPr>
          <p:nvPr>
            <p:ph sz="quarter" idx="15" hasCustomPrompt="1"/>
          </p:nvPr>
        </p:nvSpPr>
        <p:spPr>
          <a:xfrm>
            <a:off x="609600" y="1828490"/>
            <a:ext cx="5181600" cy="413710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35" name="Content Placeholder 13"/>
          <p:cNvSpPr>
            <a:spLocks noGrp="1"/>
          </p:cNvSpPr>
          <p:nvPr>
            <p:ph sz="quarter" idx="16" hasCustomPrompt="1"/>
          </p:nvPr>
        </p:nvSpPr>
        <p:spPr>
          <a:xfrm>
            <a:off x="6400799" y="1828490"/>
            <a:ext cx="5181599" cy="413710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12" name="Footer Placeholder 3">
            <a:extLst>
              <a:ext uri="{FF2B5EF4-FFF2-40B4-BE49-F238E27FC236}">
                <a16:creationId xmlns:a16="http://schemas.microsoft.com/office/drawing/2014/main" id="{6C7AB928-389C-7E47-A783-6AC492C78D6D}"/>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3" name="Slide Number Placeholder 4">
            <a:extLst>
              <a:ext uri="{FF2B5EF4-FFF2-40B4-BE49-F238E27FC236}">
                <a16:creationId xmlns:a16="http://schemas.microsoft.com/office/drawing/2014/main" id="{55ED1D3F-39C7-E84A-AB18-618C1B9B95F3}"/>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4" name="Date Placeholder 5">
            <a:extLst>
              <a:ext uri="{FF2B5EF4-FFF2-40B4-BE49-F238E27FC236}">
                <a16:creationId xmlns:a16="http://schemas.microsoft.com/office/drawing/2014/main" id="{ED03E2A5-2C6B-844C-AB48-52DDBBC37D8B}"/>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802A9AE1-96FE-9D4D-BF59-6CC55AAB1F5F}" type="datetime1">
              <a:rPr lang="en-US" smtClean="0"/>
              <a:t>4/28/25</a:t>
            </a:fld>
            <a:endParaRPr lang="en-US" dirty="0"/>
          </a:p>
        </p:txBody>
      </p:sp>
      <p:sp>
        <p:nvSpPr>
          <p:cNvPr id="16" name="Text Placeholder 2">
            <a:extLst>
              <a:ext uri="{FF2B5EF4-FFF2-40B4-BE49-F238E27FC236}">
                <a16:creationId xmlns:a16="http://schemas.microsoft.com/office/drawing/2014/main" id="{223C90E0-3709-1E43-BD9E-CDB482CE4FC8}"/>
              </a:ext>
            </a:extLst>
          </p:cNvPr>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itle 1">
            <a:extLst>
              <a:ext uri="{FF2B5EF4-FFF2-40B4-BE49-F238E27FC236}">
                <a16:creationId xmlns:a16="http://schemas.microsoft.com/office/drawing/2014/main" id="{11F992B5-B488-0A4B-8968-EE28435501EB}"/>
              </a:ext>
            </a:extLst>
          </p:cNvPr>
          <p:cNvSpPr>
            <a:spLocks noGrp="1"/>
          </p:cNvSpPr>
          <p:nvPr>
            <p:ph type="title"/>
          </p:nvPr>
        </p:nvSpPr>
        <p:spPr>
          <a:xfrm>
            <a:off x="609600" y="588515"/>
            <a:ext cx="10972800" cy="844665"/>
          </a:xfrm>
        </p:spPr>
        <p:txBody>
          <a:bodyPr/>
          <a:lstStyle/>
          <a:p>
            <a:r>
              <a:rPr lang="en-US"/>
              <a:t>Click to edit Master title style</a:t>
            </a:r>
            <a:endParaRPr lang="en-US" dirty="0"/>
          </a:p>
        </p:txBody>
      </p:sp>
    </p:spTree>
    <p:extLst>
      <p:ext uri="{BB962C8B-B14F-4D97-AF65-F5344CB8AC3E}">
        <p14:creationId xmlns:p14="http://schemas.microsoft.com/office/powerpoint/2010/main" val="132853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38" name="Content Placeholder 37"/>
          <p:cNvSpPr>
            <a:spLocks noGrp="1"/>
          </p:cNvSpPr>
          <p:nvPr>
            <p:ph sz="quarter" idx="15" hasCustomPrompt="1"/>
          </p:nvPr>
        </p:nvSpPr>
        <p:spPr>
          <a:xfrm>
            <a:off x="609600" y="1827665"/>
            <a:ext cx="7534656" cy="3925554"/>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40" name="Content Placeholder 37"/>
          <p:cNvSpPr>
            <a:spLocks noGrp="1"/>
          </p:cNvSpPr>
          <p:nvPr>
            <p:ph sz="quarter" idx="17" hasCustomPrompt="1"/>
          </p:nvPr>
        </p:nvSpPr>
        <p:spPr>
          <a:xfrm>
            <a:off x="8601694" y="1827665"/>
            <a:ext cx="2971800" cy="3925554"/>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11" name="Footer Placeholder 3">
            <a:extLst>
              <a:ext uri="{FF2B5EF4-FFF2-40B4-BE49-F238E27FC236}">
                <a16:creationId xmlns:a16="http://schemas.microsoft.com/office/drawing/2014/main" id="{5D90B736-8174-5349-8957-E78A9DFFC19E}"/>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2" name="Slide Number Placeholder 4">
            <a:extLst>
              <a:ext uri="{FF2B5EF4-FFF2-40B4-BE49-F238E27FC236}">
                <a16:creationId xmlns:a16="http://schemas.microsoft.com/office/drawing/2014/main" id="{F769EA5D-A1A0-B64E-97DB-D6A9D86EB94D}"/>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3" name="Date Placeholder 5">
            <a:extLst>
              <a:ext uri="{FF2B5EF4-FFF2-40B4-BE49-F238E27FC236}">
                <a16:creationId xmlns:a16="http://schemas.microsoft.com/office/drawing/2014/main" id="{A18CB2B9-940D-3049-ACA7-0B5858973D83}"/>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22CCB2EF-C7FC-E949-83E4-429225998BE1}" type="datetime1">
              <a:rPr lang="en-US" smtClean="0"/>
              <a:t>4/28/25</a:t>
            </a:fld>
            <a:endParaRPr lang="en-US" dirty="0"/>
          </a:p>
        </p:txBody>
      </p:sp>
      <p:sp>
        <p:nvSpPr>
          <p:cNvPr id="14" name="Text Placeholder 2">
            <a:extLst>
              <a:ext uri="{FF2B5EF4-FFF2-40B4-BE49-F238E27FC236}">
                <a16:creationId xmlns:a16="http://schemas.microsoft.com/office/drawing/2014/main" id="{44D1F8A4-D205-DD43-95AE-CEAFA69040D6}"/>
              </a:ext>
            </a:extLst>
          </p:cNvPr>
          <p:cNvSpPr>
            <a:spLocks noGrp="1"/>
          </p:cNvSpPr>
          <p:nvPr>
            <p:ph type="body" idx="28" hasCustomPrompt="1"/>
          </p:nvPr>
        </p:nvSpPr>
        <p:spPr>
          <a:xfrm>
            <a:off x="609600" y="342900"/>
            <a:ext cx="10963894"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itle 1">
            <a:extLst>
              <a:ext uri="{FF2B5EF4-FFF2-40B4-BE49-F238E27FC236}">
                <a16:creationId xmlns:a16="http://schemas.microsoft.com/office/drawing/2014/main" id="{3B4FDD31-C2A2-7A49-8570-B7730D12FC4F}"/>
              </a:ext>
            </a:extLst>
          </p:cNvPr>
          <p:cNvSpPr>
            <a:spLocks noGrp="1"/>
          </p:cNvSpPr>
          <p:nvPr>
            <p:ph type="title"/>
          </p:nvPr>
        </p:nvSpPr>
        <p:spPr>
          <a:xfrm>
            <a:off x="609600" y="588515"/>
            <a:ext cx="10963894" cy="844665"/>
          </a:xfrm>
        </p:spPr>
        <p:txBody>
          <a:bodyPr/>
          <a:lstStyle/>
          <a:p>
            <a:r>
              <a:rPr lang="en-US"/>
              <a:t>Click to edit Master title style</a:t>
            </a:r>
            <a:endParaRPr lang="en-US" dirty="0"/>
          </a:p>
        </p:txBody>
      </p:sp>
    </p:spTree>
    <p:extLst>
      <p:ext uri="{BB962C8B-B14F-4D97-AF65-F5344CB8AC3E}">
        <p14:creationId xmlns:p14="http://schemas.microsoft.com/office/powerpoint/2010/main" val="325609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1">
    <p:spTree>
      <p:nvGrpSpPr>
        <p:cNvPr id="1" name=""/>
        <p:cNvGrpSpPr/>
        <p:nvPr/>
      </p:nvGrpSpPr>
      <p:grpSpPr>
        <a:xfrm>
          <a:off x="0" y="0"/>
          <a:ext cx="0" cy="0"/>
          <a:chOff x="0" y="0"/>
          <a:chExt cx="0" cy="0"/>
        </a:xfrm>
      </p:grpSpPr>
      <p:sp>
        <p:nvSpPr>
          <p:cNvPr id="38" name="Content Placeholder 37"/>
          <p:cNvSpPr>
            <a:spLocks noGrp="1"/>
          </p:cNvSpPr>
          <p:nvPr>
            <p:ph sz="quarter" idx="15" hasCustomPrompt="1"/>
          </p:nvPr>
        </p:nvSpPr>
        <p:spPr>
          <a:xfrm>
            <a:off x="609599" y="1853890"/>
            <a:ext cx="7536874" cy="4081347"/>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40" name="Content Placeholder 37"/>
          <p:cNvSpPr>
            <a:spLocks noGrp="1"/>
          </p:cNvSpPr>
          <p:nvPr>
            <p:ph sz="quarter" idx="17"/>
          </p:nvPr>
        </p:nvSpPr>
        <p:spPr>
          <a:xfrm>
            <a:off x="8609609" y="1853890"/>
            <a:ext cx="2969631" cy="4081347"/>
          </a:xfrm>
          <a:solidFill>
            <a:schemeClr val="bg1">
              <a:lumMod val="85000"/>
            </a:schemeClr>
          </a:solidFill>
        </p:spPr>
        <p:txBody>
          <a:bodyPr lIns="91440" tIns="91440" rIns="91440" bIns="91440"/>
          <a:lstStyle>
            <a:lvl1pPr>
              <a:buNone/>
              <a:defRPr>
                <a:solidFill>
                  <a:schemeClr val="accent1"/>
                </a:solidFill>
              </a:defRPr>
            </a:lvl1pPr>
          </a:lstStyle>
          <a:p>
            <a:pPr lvl="0"/>
            <a:r>
              <a:rPr lang="en-US"/>
              <a:t>Click to edit Master text styles</a:t>
            </a:r>
          </a:p>
        </p:txBody>
      </p:sp>
      <p:sp>
        <p:nvSpPr>
          <p:cNvPr id="14" name="Footer Placeholder 3">
            <a:extLst>
              <a:ext uri="{FF2B5EF4-FFF2-40B4-BE49-F238E27FC236}">
                <a16:creationId xmlns:a16="http://schemas.microsoft.com/office/drawing/2014/main" id="{191F2294-F9D4-0B44-BF45-91EBC7A806BD}"/>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5" name="Slide Number Placeholder 4">
            <a:extLst>
              <a:ext uri="{FF2B5EF4-FFF2-40B4-BE49-F238E27FC236}">
                <a16:creationId xmlns:a16="http://schemas.microsoft.com/office/drawing/2014/main" id="{B564966B-F769-4C48-95AE-2E523A074AA2}"/>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6" name="Date Placeholder 5">
            <a:extLst>
              <a:ext uri="{FF2B5EF4-FFF2-40B4-BE49-F238E27FC236}">
                <a16:creationId xmlns:a16="http://schemas.microsoft.com/office/drawing/2014/main" id="{095064A5-71FB-DA45-8E19-B13671EC4765}"/>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389074E7-159E-3247-93FD-1630BE0BC20F}" type="datetime1">
              <a:rPr lang="en-US" smtClean="0"/>
              <a:t>4/28/25</a:t>
            </a:fld>
            <a:endParaRPr lang="en-US" dirty="0"/>
          </a:p>
        </p:txBody>
      </p:sp>
      <p:sp>
        <p:nvSpPr>
          <p:cNvPr id="17" name="Text Placeholder 2">
            <a:extLst>
              <a:ext uri="{FF2B5EF4-FFF2-40B4-BE49-F238E27FC236}">
                <a16:creationId xmlns:a16="http://schemas.microsoft.com/office/drawing/2014/main" id="{C93CB7E5-83E7-0248-9CCD-B341207E3792}"/>
              </a:ext>
            </a:extLst>
          </p:cNvPr>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Title 1">
            <a:extLst>
              <a:ext uri="{FF2B5EF4-FFF2-40B4-BE49-F238E27FC236}">
                <a16:creationId xmlns:a16="http://schemas.microsoft.com/office/drawing/2014/main" id="{38E182B4-49F9-A94B-A5EF-2A20DA873004}"/>
              </a:ext>
            </a:extLst>
          </p:cNvPr>
          <p:cNvSpPr>
            <a:spLocks noGrp="1"/>
          </p:cNvSpPr>
          <p:nvPr>
            <p:ph type="title"/>
          </p:nvPr>
        </p:nvSpPr>
        <p:spPr>
          <a:xfrm>
            <a:off x="609600" y="588515"/>
            <a:ext cx="10972800" cy="844665"/>
          </a:xfrm>
        </p:spPr>
        <p:txBody>
          <a:bodyPr/>
          <a:lstStyle/>
          <a:p>
            <a:r>
              <a:rPr lang="en-US"/>
              <a:t>Click to edit Master title style</a:t>
            </a:r>
            <a:endParaRPr lang="en-US" dirty="0"/>
          </a:p>
        </p:txBody>
      </p:sp>
    </p:spTree>
    <p:extLst>
      <p:ext uri="{BB962C8B-B14F-4D97-AF65-F5344CB8AC3E}">
        <p14:creationId xmlns:p14="http://schemas.microsoft.com/office/powerpoint/2010/main" val="277352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8" name="Content Placeholder 37"/>
          <p:cNvSpPr>
            <a:spLocks noGrp="1"/>
          </p:cNvSpPr>
          <p:nvPr>
            <p:ph sz="quarter" idx="15" hasCustomPrompt="1"/>
          </p:nvPr>
        </p:nvSpPr>
        <p:spPr>
          <a:xfrm>
            <a:off x="609600" y="1830039"/>
            <a:ext cx="2971800" cy="4215161"/>
          </a:xfrm>
        </p:spPr>
        <p:txBody>
          <a:bodyPr/>
          <a:lstStyle>
            <a:lvl1pPr marL="11113" indent="0">
              <a:buNone/>
              <a:tabLst/>
              <a:defRPr sz="1800" b="0" i="0">
                <a:latin typeface="Avenir Book" panose="02000503020000020003" pitchFamily="2" charset="0"/>
              </a:defRPr>
            </a:lvl1pPr>
          </a:lstStyle>
          <a:p>
            <a:pPr lvl="0"/>
            <a:r>
              <a:rPr lang="en-US" dirty="0"/>
              <a:t>click to edit master text styles</a:t>
            </a:r>
          </a:p>
        </p:txBody>
      </p:sp>
      <p:sp>
        <p:nvSpPr>
          <p:cNvPr id="40" name="Content Placeholder 37"/>
          <p:cNvSpPr>
            <a:spLocks noGrp="1"/>
          </p:cNvSpPr>
          <p:nvPr>
            <p:ph sz="quarter" idx="17" hasCustomPrompt="1"/>
          </p:nvPr>
        </p:nvSpPr>
        <p:spPr>
          <a:xfrm>
            <a:off x="4047744" y="1830038"/>
            <a:ext cx="7534656" cy="4215161"/>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11" name="Footer Placeholder 3">
            <a:extLst>
              <a:ext uri="{FF2B5EF4-FFF2-40B4-BE49-F238E27FC236}">
                <a16:creationId xmlns:a16="http://schemas.microsoft.com/office/drawing/2014/main" id="{49EB1C28-CD27-0941-80E6-2B1D0CE624E8}"/>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2" name="Slide Number Placeholder 4">
            <a:extLst>
              <a:ext uri="{FF2B5EF4-FFF2-40B4-BE49-F238E27FC236}">
                <a16:creationId xmlns:a16="http://schemas.microsoft.com/office/drawing/2014/main" id="{F8631DA2-8999-EB4B-B27D-8A5DD4C7CD85}"/>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3" name="Date Placeholder 5">
            <a:extLst>
              <a:ext uri="{FF2B5EF4-FFF2-40B4-BE49-F238E27FC236}">
                <a16:creationId xmlns:a16="http://schemas.microsoft.com/office/drawing/2014/main" id="{EC095938-B86D-FD4F-9295-116618628ABE}"/>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F6A68AD7-27D0-AC42-B81E-C32565C22CCA}" type="datetime1">
              <a:rPr lang="en-US" smtClean="0"/>
              <a:t>4/28/25</a:t>
            </a:fld>
            <a:endParaRPr lang="en-US" dirty="0"/>
          </a:p>
        </p:txBody>
      </p:sp>
      <p:sp>
        <p:nvSpPr>
          <p:cNvPr id="14" name="Text Placeholder 2">
            <a:extLst>
              <a:ext uri="{FF2B5EF4-FFF2-40B4-BE49-F238E27FC236}">
                <a16:creationId xmlns:a16="http://schemas.microsoft.com/office/drawing/2014/main" id="{1AC083AB-3EB0-424A-8BF6-3DDC3C9DE07B}"/>
              </a:ext>
            </a:extLst>
          </p:cNvPr>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itle 1">
            <a:extLst>
              <a:ext uri="{FF2B5EF4-FFF2-40B4-BE49-F238E27FC236}">
                <a16:creationId xmlns:a16="http://schemas.microsoft.com/office/drawing/2014/main" id="{B2D7C0C2-D70B-8049-A112-31162452FF74}"/>
              </a:ext>
            </a:extLst>
          </p:cNvPr>
          <p:cNvSpPr>
            <a:spLocks noGrp="1"/>
          </p:cNvSpPr>
          <p:nvPr>
            <p:ph type="title"/>
          </p:nvPr>
        </p:nvSpPr>
        <p:spPr>
          <a:xfrm>
            <a:off x="609600" y="588515"/>
            <a:ext cx="10972800" cy="844665"/>
          </a:xfrm>
        </p:spPr>
        <p:txBody>
          <a:bodyPr/>
          <a:lstStyle/>
          <a:p>
            <a:r>
              <a:rPr lang="en-US"/>
              <a:t>Click to edit Master title style</a:t>
            </a:r>
            <a:endParaRPr lang="en-US" dirty="0"/>
          </a:p>
        </p:txBody>
      </p:sp>
    </p:spTree>
    <p:extLst>
      <p:ext uri="{BB962C8B-B14F-4D97-AF65-F5344CB8AC3E}">
        <p14:creationId xmlns:p14="http://schemas.microsoft.com/office/powerpoint/2010/main" val="2751754173"/>
      </p:ext>
    </p:extLst>
  </p:cSld>
  <p:clrMapOvr>
    <a:masterClrMapping/>
  </p:clrMapOvr>
  <p:extLst>
    <p:ext uri="{DCECCB84-F9BA-43D5-87BE-67443E8EF086}">
      <p15:sldGuideLst xmlns:p15="http://schemas.microsoft.com/office/powerpoint/2012/main">
        <p15:guide id="1" orient="horz" pos="216"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8" name="Content Placeholder 37"/>
          <p:cNvSpPr>
            <a:spLocks noGrp="1"/>
          </p:cNvSpPr>
          <p:nvPr>
            <p:ph sz="quarter" idx="15" hasCustomPrompt="1"/>
          </p:nvPr>
        </p:nvSpPr>
        <p:spPr>
          <a:xfrm>
            <a:off x="639288" y="1820437"/>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39" name="Content Placeholder 37"/>
          <p:cNvSpPr>
            <a:spLocks noGrp="1"/>
          </p:cNvSpPr>
          <p:nvPr>
            <p:ph sz="quarter" idx="16" hasCustomPrompt="1"/>
          </p:nvPr>
        </p:nvSpPr>
        <p:spPr>
          <a:xfrm>
            <a:off x="4495800" y="1833071"/>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40" name="Content Placeholder 37"/>
          <p:cNvSpPr>
            <a:spLocks noGrp="1"/>
          </p:cNvSpPr>
          <p:nvPr>
            <p:ph sz="quarter" idx="17" hasCustomPrompt="1"/>
          </p:nvPr>
        </p:nvSpPr>
        <p:spPr>
          <a:xfrm>
            <a:off x="8382000" y="1848447"/>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12" name="Footer Placeholder 3">
            <a:extLst>
              <a:ext uri="{FF2B5EF4-FFF2-40B4-BE49-F238E27FC236}">
                <a16:creationId xmlns:a16="http://schemas.microsoft.com/office/drawing/2014/main" id="{DFEBB4AA-7B78-9C43-B651-7E1971D11840}"/>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3" name="Slide Number Placeholder 4">
            <a:extLst>
              <a:ext uri="{FF2B5EF4-FFF2-40B4-BE49-F238E27FC236}">
                <a16:creationId xmlns:a16="http://schemas.microsoft.com/office/drawing/2014/main" id="{5BB5632C-B50F-EA4B-B9FA-2DFAFF349F73}"/>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4" name="Date Placeholder 5">
            <a:extLst>
              <a:ext uri="{FF2B5EF4-FFF2-40B4-BE49-F238E27FC236}">
                <a16:creationId xmlns:a16="http://schemas.microsoft.com/office/drawing/2014/main" id="{E26F2767-AC05-474D-A07C-D6374EED3371}"/>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531C1B4C-64F0-E743-9B26-7799BD879BA9}" type="datetime1">
              <a:rPr lang="en-US" smtClean="0"/>
              <a:t>4/28/25</a:t>
            </a:fld>
            <a:endParaRPr lang="en-US" dirty="0"/>
          </a:p>
        </p:txBody>
      </p:sp>
      <p:sp>
        <p:nvSpPr>
          <p:cNvPr id="15" name="Text Placeholder 2">
            <a:extLst>
              <a:ext uri="{FF2B5EF4-FFF2-40B4-BE49-F238E27FC236}">
                <a16:creationId xmlns:a16="http://schemas.microsoft.com/office/drawing/2014/main" id="{4ACDCF9A-3AC7-DD4B-A92D-6BDB824A5E10}"/>
              </a:ext>
            </a:extLst>
          </p:cNvPr>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1">
            <a:extLst>
              <a:ext uri="{FF2B5EF4-FFF2-40B4-BE49-F238E27FC236}">
                <a16:creationId xmlns:a16="http://schemas.microsoft.com/office/drawing/2014/main" id="{95476842-F58C-3A4D-B034-C034F4A41190}"/>
              </a:ext>
            </a:extLst>
          </p:cNvPr>
          <p:cNvSpPr>
            <a:spLocks noGrp="1"/>
          </p:cNvSpPr>
          <p:nvPr>
            <p:ph type="title"/>
          </p:nvPr>
        </p:nvSpPr>
        <p:spPr>
          <a:xfrm>
            <a:off x="609600" y="588515"/>
            <a:ext cx="10972800" cy="844665"/>
          </a:xfrm>
        </p:spPr>
        <p:txBody>
          <a:bodyPr/>
          <a:lstStyle/>
          <a:p>
            <a:r>
              <a:rPr lang="en-US"/>
              <a:t>Click to edit Master title style</a:t>
            </a:r>
            <a:endParaRPr lang="en-US" dirty="0"/>
          </a:p>
        </p:txBody>
      </p:sp>
    </p:spTree>
    <p:extLst>
      <p:ext uri="{BB962C8B-B14F-4D97-AF65-F5344CB8AC3E}">
        <p14:creationId xmlns:p14="http://schemas.microsoft.com/office/powerpoint/2010/main" val="150287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sp>
        <p:nvSpPr>
          <p:cNvPr id="38" name="Content Placeholder 37"/>
          <p:cNvSpPr>
            <a:spLocks noGrp="1"/>
          </p:cNvSpPr>
          <p:nvPr>
            <p:ph sz="quarter" idx="15" hasCustomPrompt="1"/>
          </p:nvPr>
        </p:nvSpPr>
        <p:spPr>
          <a:xfrm>
            <a:off x="639288" y="1820437"/>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39" name="Content Placeholder 37"/>
          <p:cNvSpPr>
            <a:spLocks noGrp="1"/>
          </p:cNvSpPr>
          <p:nvPr>
            <p:ph sz="quarter" idx="16" hasCustomPrompt="1"/>
          </p:nvPr>
        </p:nvSpPr>
        <p:spPr>
          <a:xfrm>
            <a:off x="4495800" y="1833071"/>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40" name="Content Placeholder 37"/>
          <p:cNvSpPr>
            <a:spLocks noGrp="1"/>
          </p:cNvSpPr>
          <p:nvPr>
            <p:ph sz="quarter" idx="17" hasCustomPrompt="1"/>
          </p:nvPr>
        </p:nvSpPr>
        <p:spPr>
          <a:xfrm>
            <a:off x="8382000" y="1848447"/>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12" name="Footer Placeholder 3">
            <a:extLst>
              <a:ext uri="{FF2B5EF4-FFF2-40B4-BE49-F238E27FC236}">
                <a16:creationId xmlns:a16="http://schemas.microsoft.com/office/drawing/2014/main" id="{DFEBB4AA-7B78-9C43-B651-7E1971D11840}"/>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3" name="Slide Number Placeholder 4">
            <a:extLst>
              <a:ext uri="{FF2B5EF4-FFF2-40B4-BE49-F238E27FC236}">
                <a16:creationId xmlns:a16="http://schemas.microsoft.com/office/drawing/2014/main" id="{5BB5632C-B50F-EA4B-B9FA-2DFAFF349F73}"/>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4" name="Date Placeholder 5">
            <a:extLst>
              <a:ext uri="{FF2B5EF4-FFF2-40B4-BE49-F238E27FC236}">
                <a16:creationId xmlns:a16="http://schemas.microsoft.com/office/drawing/2014/main" id="{E26F2767-AC05-474D-A07C-D6374EED3371}"/>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63398B25-5193-FA4E-9A83-5F601F6A1DCB}" type="datetime1">
              <a:rPr lang="en-US" smtClean="0"/>
              <a:t>4/28/25</a:t>
            </a:fld>
            <a:endParaRPr lang="en-US" dirty="0"/>
          </a:p>
        </p:txBody>
      </p:sp>
      <p:sp>
        <p:nvSpPr>
          <p:cNvPr id="15" name="Text Placeholder 2">
            <a:extLst>
              <a:ext uri="{FF2B5EF4-FFF2-40B4-BE49-F238E27FC236}">
                <a16:creationId xmlns:a16="http://schemas.microsoft.com/office/drawing/2014/main" id="{4ACDCF9A-3AC7-DD4B-A92D-6BDB824A5E10}"/>
              </a:ext>
            </a:extLst>
          </p:cNvPr>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1">
            <a:extLst>
              <a:ext uri="{FF2B5EF4-FFF2-40B4-BE49-F238E27FC236}">
                <a16:creationId xmlns:a16="http://schemas.microsoft.com/office/drawing/2014/main" id="{95476842-F58C-3A4D-B034-C034F4A41190}"/>
              </a:ext>
            </a:extLst>
          </p:cNvPr>
          <p:cNvSpPr>
            <a:spLocks noGrp="1"/>
          </p:cNvSpPr>
          <p:nvPr>
            <p:ph type="title"/>
          </p:nvPr>
        </p:nvSpPr>
        <p:spPr>
          <a:xfrm>
            <a:off x="609600" y="588515"/>
            <a:ext cx="10972800" cy="844665"/>
          </a:xfrm>
        </p:spPr>
        <p:txBody>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FD552296-38E4-1549-A7A1-CA82BC099CE0}"/>
              </a:ext>
            </a:extLst>
          </p:cNvPr>
          <p:cNvSpPr>
            <a:spLocks noGrp="1"/>
          </p:cNvSpPr>
          <p:nvPr>
            <p:ph type="body" idx="29" hasCustomPrompt="1"/>
          </p:nvPr>
        </p:nvSpPr>
        <p:spPr>
          <a:xfrm>
            <a:off x="639288" y="1510318"/>
            <a:ext cx="3200400" cy="310119"/>
          </a:xfrm>
        </p:spPr>
        <p:txBody>
          <a:bodyPr anchor="ctr"/>
          <a:lstStyle>
            <a:lvl1pPr marL="0" indent="0" algn="ctr">
              <a:lnSpc>
                <a:spcPct val="100000"/>
              </a:lnSpc>
              <a:spcBef>
                <a:spcPts val="0"/>
              </a:spcBef>
              <a:spcAft>
                <a:spcPts val="0"/>
              </a:spcAft>
              <a:buNone/>
              <a:defRPr sz="1600" b="1" i="0">
                <a:solidFill>
                  <a:schemeClr val="tx2"/>
                </a:solidFill>
                <a:latin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20AE180D-337E-0C41-A995-1185E87A34DE}"/>
              </a:ext>
            </a:extLst>
          </p:cNvPr>
          <p:cNvSpPr>
            <a:spLocks noGrp="1"/>
          </p:cNvSpPr>
          <p:nvPr>
            <p:ph type="body" idx="30" hasCustomPrompt="1"/>
          </p:nvPr>
        </p:nvSpPr>
        <p:spPr>
          <a:xfrm>
            <a:off x="4495800" y="1510317"/>
            <a:ext cx="3200400" cy="310119"/>
          </a:xfrm>
        </p:spPr>
        <p:txBody>
          <a:bodyPr anchor="ctr"/>
          <a:lstStyle>
            <a:lvl1pPr marL="0" indent="0" algn="ctr">
              <a:lnSpc>
                <a:spcPct val="100000"/>
              </a:lnSpc>
              <a:spcBef>
                <a:spcPts val="0"/>
              </a:spcBef>
              <a:spcAft>
                <a:spcPts val="0"/>
              </a:spcAft>
              <a:buNone/>
              <a:defRPr sz="1600" b="1" i="0">
                <a:solidFill>
                  <a:schemeClr val="tx2"/>
                </a:solidFill>
                <a:latin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7D87E81D-2D38-7142-AB31-1970380E13BD}"/>
              </a:ext>
            </a:extLst>
          </p:cNvPr>
          <p:cNvSpPr>
            <a:spLocks noGrp="1"/>
          </p:cNvSpPr>
          <p:nvPr>
            <p:ph type="body" idx="31" hasCustomPrompt="1"/>
          </p:nvPr>
        </p:nvSpPr>
        <p:spPr>
          <a:xfrm>
            <a:off x="8382000" y="1510316"/>
            <a:ext cx="3200400" cy="310119"/>
          </a:xfrm>
        </p:spPr>
        <p:txBody>
          <a:bodyPr anchor="ctr"/>
          <a:lstStyle>
            <a:lvl1pPr marL="0" indent="0" algn="ctr">
              <a:lnSpc>
                <a:spcPct val="100000"/>
              </a:lnSpc>
              <a:spcBef>
                <a:spcPts val="0"/>
              </a:spcBef>
              <a:spcAft>
                <a:spcPts val="0"/>
              </a:spcAft>
              <a:buNone/>
              <a:defRPr sz="1600" b="1" i="0">
                <a:solidFill>
                  <a:schemeClr val="tx2"/>
                </a:solidFill>
                <a:latin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21874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3293"/>
            <a:ext cx="10972800" cy="914402"/>
          </a:xfrm>
          <a:prstGeom prst="rect">
            <a:avLst/>
          </a:prstGeom>
        </p:spPr>
        <p:txBody>
          <a:bodyPr vert="horz" lIns="0" tIns="0" rIns="0" bIns="0" rtlCol="0" anchor="ctr">
            <a:noAutofit/>
          </a:bodyPr>
          <a:lstStyle/>
          <a:p>
            <a:r>
              <a:rPr lang="en-US" dirty="0"/>
              <a:t>click to edit</a:t>
            </a:r>
            <a:br>
              <a:rPr lang="en-US" dirty="0"/>
            </a:br>
            <a:r>
              <a:rPr lang="en-US" dirty="0"/>
              <a:t>master title style</a:t>
            </a:r>
          </a:p>
        </p:txBody>
      </p:sp>
      <p:sp>
        <p:nvSpPr>
          <p:cNvPr id="3" name="Text Placeholder 2"/>
          <p:cNvSpPr>
            <a:spLocks noGrp="1"/>
          </p:cNvSpPr>
          <p:nvPr>
            <p:ph type="body" idx="1"/>
          </p:nvPr>
        </p:nvSpPr>
        <p:spPr>
          <a:xfrm>
            <a:off x="609600" y="1469790"/>
            <a:ext cx="10972800" cy="32951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2532D91D-BE58-5841-8B06-BE097F2C02F8}"/>
              </a:ext>
            </a:extLst>
          </p:cNvPr>
          <p:cNvSpPr>
            <a:spLocks noGrp="1"/>
          </p:cNvSpPr>
          <p:nvPr>
            <p:ph type="ftr" sz="quarter" idx="3"/>
          </p:nvPr>
        </p:nvSpPr>
        <p:spPr>
          <a:xfrm>
            <a:off x="1297366" y="6527567"/>
            <a:ext cx="4114800" cy="182880"/>
          </a:xfrm>
          <a:prstGeom prst="rect">
            <a:avLst/>
          </a:prstGeom>
        </p:spPr>
        <p:txBody>
          <a:bodyPr vert="horz" lIns="0" tIns="45720" rIns="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5" name="Slide Number Placeholder 4">
            <a:extLst>
              <a:ext uri="{FF2B5EF4-FFF2-40B4-BE49-F238E27FC236}">
                <a16:creationId xmlns:a16="http://schemas.microsoft.com/office/drawing/2014/main" id="{973667CB-7443-F04D-8D53-0D3A840E0695}"/>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a:p>
        </p:txBody>
      </p:sp>
      <p:sp>
        <p:nvSpPr>
          <p:cNvPr id="6" name="Date Placeholder 5">
            <a:extLst>
              <a:ext uri="{FF2B5EF4-FFF2-40B4-BE49-F238E27FC236}">
                <a16:creationId xmlns:a16="http://schemas.microsoft.com/office/drawing/2014/main" id="{2621CC9F-2CF3-344E-AF87-2E8B0626AA7D}"/>
              </a:ext>
            </a:extLst>
          </p:cNvPr>
          <p:cNvSpPr>
            <a:spLocks noGrp="1"/>
          </p:cNvSpPr>
          <p:nvPr>
            <p:ph type="dt" sz="half" idx="2"/>
          </p:nvPr>
        </p:nvSpPr>
        <p:spPr>
          <a:xfrm>
            <a:off x="632618" y="6527567"/>
            <a:ext cx="656897" cy="18288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E04996B6-190C-1F43-BB1F-A171EDBE4CE9}" type="datetime1">
              <a:rPr lang="en-US" smtClean="0"/>
              <a:t>4/28/25</a:t>
            </a:fld>
            <a:endParaRPr lang="en-US" dirty="0"/>
          </a:p>
        </p:txBody>
      </p:sp>
      <p:pic>
        <p:nvPicPr>
          <p:cNvPr id="9" name="Picture 8">
            <a:extLst>
              <a:ext uri="{FF2B5EF4-FFF2-40B4-BE49-F238E27FC236}">
                <a16:creationId xmlns:a16="http://schemas.microsoft.com/office/drawing/2014/main" id="{1D9A361A-6C75-0141-96B5-2C1084225B8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454244" y="6504707"/>
            <a:ext cx="1517073" cy="228600"/>
          </a:xfrm>
          <a:prstGeom prst="rect">
            <a:avLst/>
          </a:prstGeom>
        </p:spPr>
      </p:pic>
    </p:spTree>
    <p:extLst>
      <p:ext uri="{BB962C8B-B14F-4D97-AF65-F5344CB8AC3E}">
        <p14:creationId xmlns:p14="http://schemas.microsoft.com/office/powerpoint/2010/main" val="3777297127"/>
      </p:ext>
    </p:extLst>
  </p:cSld>
  <p:clrMap bg1="lt1" tx1="dk1" bg2="lt2" tx2="dk2" accent1="accent1" accent2="accent2" accent3="accent3" accent4="accent4" accent5="accent5" accent6="accent6" hlink="hlink" folHlink="folHlink"/>
  <p:sldLayoutIdLst>
    <p:sldLayoutId id="2147483686" r:id="rId1"/>
    <p:sldLayoutId id="2147483683" r:id="rId2"/>
    <p:sldLayoutId id="2147483658" r:id="rId3"/>
    <p:sldLayoutId id="2147483655" r:id="rId4"/>
    <p:sldLayoutId id="2147483652" r:id="rId5"/>
    <p:sldLayoutId id="2147483665" r:id="rId6"/>
    <p:sldLayoutId id="2147483654" r:id="rId7"/>
    <p:sldLayoutId id="2147483651" r:id="rId8"/>
    <p:sldLayoutId id="2147483685" r:id="rId9"/>
    <p:sldLayoutId id="2147483659" r:id="rId10"/>
    <p:sldLayoutId id="2147483661" r:id="rId11"/>
    <p:sldLayoutId id="2147483663" r:id="rId12"/>
    <p:sldLayoutId id="2147483664" r:id="rId13"/>
    <p:sldLayoutId id="2147483656" r:id="rId14"/>
    <p:sldLayoutId id="2147483687" r:id="rId15"/>
  </p:sldLayoutIdLst>
  <p:hf hdr="0"/>
  <p:txStyles>
    <p:titleStyle>
      <a:lvl1pPr algn="l" defTabSz="914400" rtl="0" eaLnBrk="1" latinLnBrk="0" hangingPunct="1">
        <a:lnSpc>
          <a:spcPct val="100000"/>
        </a:lnSpc>
        <a:spcBef>
          <a:spcPct val="0"/>
        </a:spcBef>
        <a:buNone/>
        <a:defRPr sz="2400" b="0" i="0" kern="1200">
          <a:solidFill>
            <a:srgbClr val="C1131E"/>
          </a:solidFill>
          <a:latin typeface="Avenir Book" panose="02000503020000020003" pitchFamily="2" charset="0"/>
          <a:ea typeface="+mj-ea"/>
          <a:cs typeface="Avenir Book" panose="02000503020000020003" pitchFamily="2" charset="0"/>
        </a:defRPr>
      </a:lvl1pPr>
    </p:titleStyle>
    <p:bodyStyle>
      <a:lvl1pPr marL="236538" indent="-236538" algn="l" defTabSz="914400" rtl="0" eaLnBrk="1" latinLnBrk="0" hangingPunct="1">
        <a:lnSpc>
          <a:spcPct val="100000"/>
        </a:lnSpc>
        <a:spcBef>
          <a:spcPts val="600"/>
        </a:spcBef>
        <a:spcAft>
          <a:spcPts val="60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461963"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Next" panose="020B0503020202020204" pitchFamily="34"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3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jpeg"/><Relationship Id="rId7" Type="http://schemas.openxmlformats.org/officeDocument/2006/relationships/image" Target="../media/image8.tif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cbn.gov.ng/Out/2022/CCD/circular%20NIP%20limit.pdf" TargetMode="External"/><Relationship Id="rId3" Type="http://schemas.openxmlformats.org/officeDocument/2006/relationships/hyperlink" Target="https://fastpayments.worldbank.org/sites/default/files/2021-10/World_Bank_FPS_Australia_NPP_Case_Study.pdf" TargetMode="External"/><Relationship Id="rId7" Type="http://schemas.openxmlformats.org/officeDocument/2006/relationships/hyperlink" Target="https://www.npci.org.in/what-we-do/upi/faqs" TargetMode="External"/><Relationship Id="rId12" Type="http://schemas.openxmlformats.org/officeDocument/2006/relationships/hyperlink" Target="https://www.theclearinghouse.org/payment-systems/rtp/institution" TargetMode="External"/><Relationship Id="rId2" Type="http://schemas.openxmlformats.org/officeDocument/2006/relationships/hyperlink" Target="https://nppa.com.au/faqs/#:~:text=Is%20there%20a%20limit%20to,does%20not%20have%20transaction%20limits" TargetMode="External"/><Relationship Id="rId1" Type="http://schemas.openxmlformats.org/officeDocument/2006/relationships/slideLayout" Target="../slideLayouts/slideLayout2.xml"/><Relationship Id="rId6" Type="http://schemas.openxmlformats.org/officeDocument/2006/relationships/hyperlink" Target="https://www.npci.org.in/PDF/npci/upi/circular/2021/UPI-OC-120-UPI-Limit-Standardization.pdf" TargetMode="External"/><Relationship Id="rId11" Type="http://schemas.openxmlformats.org/officeDocument/2006/relationships/hyperlink" Target="https://www.frbservices.org/news/press-releases/012722-fednow-pricing-announcement" TargetMode="External"/><Relationship Id="rId5" Type="http://schemas.openxmlformats.org/officeDocument/2006/relationships/hyperlink" Target="https://www.bhimupi.org.in/content/upi-lite" TargetMode="External"/><Relationship Id="rId10" Type="http://schemas.openxmlformats.org/officeDocument/2006/relationships/hyperlink" Target="https://fastpayments.worldbank.org/sites/default/files/2021-09/World_Bank_FPS_UK_FPS_Case_Study.pdf" TargetMode="External"/><Relationship Id="rId4" Type="http://schemas.openxmlformats.org/officeDocument/2006/relationships/hyperlink" Target="https://www.bcb.gov.br/content/estabilidadefinanceira/pix/Pix_Regulation/Resolution_BCB_1.pdf" TargetMode="External"/><Relationship Id="rId9" Type="http://schemas.openxmlformats.org/officeDocument/2006/relationships/hyperlink" Target="https://www.wearepay.uk/what-we-do/payment-systems/faster-payment-system/transaction-limits/#:~:text=It%20is%20now%20possible%20to,their%20customer%20is%20sending%20fr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m.rbi.org.in/Scripts/BS_CircularIndexDisplay.aspx?Id=11946#AN1" TargetMode="External"/><Relationship Id="rId13" Type="http://schemas.openxmlformats.org/officeDocument/2006/relationships/hyperlink" Target="https://www.psr.org.uk/our-work/app-scams/" TargetMode="External"/><Relationship Id="rId18" Type="http://schemas.openxmlformats.org/officeDocument/2006/relationships/hyperlink" Target="https://www.consumerfinance.gov/rules-policy/regulations/1005/" TargetMode="External"/><Relationship Id="rId3" Type="http://schemas.openxmlformats.org/officeDocument/2006/relationships/hyperlink" Target="https://nppa.com.au/wp-content/uploads/2022/02/NPP-Regulations-v11.0-clean_public-version-1.pdf" TargetMode="External"/><Relationship Id="rId7" Type="http://schemas.openxmlformats.org/officeDocument/2006/relationships/hyperlink" Target="https://www.rbi.org.in/Scripts/NotificationUser.aspx?Id=11040" TargetMode="External"/><Relationship Id="rId12" Type="http://schemas.openxmlformats.org/officeDocument/2006/relationships/hyperlink" Target="https://www.bot.go.tz/Publications/Acts,%20Regulations,%20Circulars,%20Guidelines/Regulations/en/2020031802343226.pdf" TargetMode="External"/><Relationship Id="rId17" Type="http://schemas.openxmlformats.org/officeDocument/2006/relationships/hyperlink" Target="https://fastpayments.worldbank.org/sites/default/files/2021-09/World_Bank_FPS_UK_FPS_Case_Study.pdf" TargetMode="External"/><Relationship Id="rId2" Type="http://schemas.openxmlformats.org/officeDocument/2006/relationships/hyperlink" Target="https://fastpayments.worldbank.org/sites/default/files/2021-10/World_Bank_FPS_Australia_NPP_Case_Study.pdf" TargetMode="External"/><Relationship Id="rId16" Type="http://schemas.openxmlformats.org/officeDocument/2006/relationships/hyperlink" Target="https://www.financial-ombudsman.org.uk/contact-us#:~:text=0300%20123%209%20123%20%E2%80%93%20Calls,the%20cost%20of%20calling%20us" TargetMode="External"/><Relationship Id="rId1" Type="http://schemas.openxmlformats.org/officeDocument/2006/relationships/slideLayout" Target="../slideLayouts/slideLayout2.xml"/><Relationship Id="rId6" Type="http://schemas.openxmlformats.org/officeDocument/2006/relationships/hyperlink" Target="https://fastpayments.worldbank.org/sites/default/files/2021-10/World_Bank_FPS_India_IMPS_and_UPI_Case_Study.pdf" TargetMode="External"/><Relationship Id="rId11" Type="http://schemas.openxmlformats.org/officeDocument/2006/relationships/hyperlink" Target="https://www.bot.go.tz/Adverts/PressRelease/en/202003130724035374.pdf" TargetMode="External"/><Relationship Id="rId5" Type="http://schemas.openxmlformats.org/officeDocument/2006/relationships/hyperlink" Target="https://www.bcb.gov.br/content/estabilidadefinanceira/pix/Pix_Regulation/Resolution_BCB_1.pdf" TargetMode="External"/><Relationship Id="rId15" Type="http://schemas.openxmlformats.org/officeDocument/2006/relationships/hyperlink" Target="https://www.actionfraud.police.uk/reporting-fraud-and-cyber-crime" TargetMode="External"/><Relationship Id="rId10" Type="http://schemas.openxmlformats.org/officeDocument/2006/relationships/hyperlink" Target="https://www.cbn.gov.ng/Out/2022/CCD/circular%20NIP%20limit.pdf" TargetMode="External"/><Relationship Id="rId19" Type="http://schemas.openxmlformats.org/officeDocument/2006/relationships/hyperlink" Target="https://fastpayments.worldbank.org/sites/default/files/2021-10/World_Bank_FPS_USA_RTP_Case_Study.pdf" TargetMode="External"/><Relationship Id="rId4" Type="http://schemas.openxmlformats.org/officeDocument/2006/relationships/hyperlink" Target="https://fastpayments.worldbank.org/sites/default/files/2022-05/Brazil_Pix_Case_Study_May_2022_0.pdf" TargetMode="External"/><Relationship Id="rId9" Type="http://schemas.openxmlformats.org/officeDocument/2006/relationships/hyperlink" Target="https://fastpayments.worldbank.org/sites/default/files/2021-09/World_Bank_FPS_Nigeria_NIBSS_Case_Study.pdf" TargetMode="External"/><Relationship Id="rId14" Type="http://schemas.openxmlformats.org/officeDocument/2006/relationships/hyperlink" Target="https://www.fca.org.uk/consumers/report-scam-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B4E2-B8F4-E44C-9F17-ACD98C6BBE8D}"/>
              </a:ext>
            </a:extLst>
          </p:cNvPr>
          <p:cNvSpPr>
            <a:spLocks noGrp="1"/>
          </p:cNvSpPr>
          <p:nvPr>
            <p:ph type="title"/>
          </p:nvPr>
        </p:nvSpPr>
        <p:spPr/>
        <p:txBody>
          <a:bodyPr/>
          <a:lstStyle/>
          <a:p>
            <a:r>
              <a:rPr lang="en-US" dirty="0"/>
              <a:t>Fraud Mitigation Techniques in Addition to Fraud Detection Software</a:t>
            </a:r>
            <a:endParaRPr lang="en-US" sz="3600" dirty="0"/>
          </a:p>
        </p:txBody>
      </p:sp>
      <p:sp>
        <p:nvSpPr>
          <p:cNvPr id="3" name="Text Placeholder 2">
            <a:extLst>
              <a:ext uri="{FF2B5EF4-FFF2-40B4-BE49-F238E27FC236}">
                <a16:creationId xmlns:a16="http://schemas.microsoft.com/office/drawing/2014/main" id="{4F152ABE-63A1-354C-A49C-92C6F7234C1D}"/>
              </a:ext>
            </a:extLst>
          </p:cNvPr>
          <p:cNvSpPr>
            <a:spLocks noGrp="1"/>
          </p:cNvSpPr>
          <p:nvPr>
            <p:ph type="body" idx="28"/>
          </p:nvPr>
        </p:nvSpPr>
        <p:spPr>
          <a:xfrm>
            <a:off x="5688280" y="5627962"/>
            <a:ext cx="5894120" cy="983966"/>
          </a:xfrm>
        </p:spPr>
        <p:txBody>
          <a:bodyPr/>
          <a:lstStyle/>
          <a:p>
            <a:r>
              <a:rPr lang="en-US" dirty="0"/>
              <a:t>March 2023</a:t>
            </a:r>
          </a:p>
        </p:txBody>
      </p:sp>
    </p:spTree>
    <p:extLst>
      <p:ext uri="{BB962C8B-B14F-4D97-AF65-F5344CB8AC3E}">
        <p14:creationId xmlns:p14="http://schemas.microsoft.com/office/powerpoint/2010/main" val="422673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B0DFC69C-01B6-292A-6B61-32DA96925675}"/>
              </a:ext>
            </a:extLst>
          </p:cNvPr>
          <p:cNvGraphicFramePr>
            <a:graphicFrameLocks noGrp="1"/>
          </p:cNvGraphicFramePr>
          <p:nvPr>
            <p:extLst>
              <p:ext uri="{D42A27DB-BD31-4B8C-83A1-F6EECF244321}">
                <p14:modId xmlns:p14="http://schemas.microsoft.com/office/powerpoint/2010/main" val="4256468287"/>
              </p:ext>
            </p:extLst>
          </p:nvPr>
        </p:nvGraphicFramePr>
        <p:xfrm>
          <a:off x="311727" y="1269213"/>
          <a:ext cx="11565081" cy="5074920"/>
        </p:xfrm>
        <a:graphic>
          <a:graphicData uri="http://schemas.openxmlformats.org/drawingml/2006/table">
            <a:tbl>
              <a:tblPr firstRow="1" bandRow="1">
                <a:tableStyleId>{21E4AEA4-8DFA-4A89-87EB-49C32662AFE0}</a:tableStyleId>
              </a:tblPr>
              <a:tblGrid>
                <a:gridCol w="915092">
                  <a:extLst>
                    <a:ext uri="{9D8B030D-6E8A-4147-A177-3AD203B41FA5}">
                      <a16:colId xmlns:a16="http://schemas.microsoft.com/office/drawing/2014/main" val="1212017209"/>
                    </a:ext>
                  </a:extLst>
                </a:gridCol>
                <a:gridCol w="1070841">
                  <a:extLst>
                    <a:ext uri="{9D8B030D-6E8A-4147-A177-3AD203B41FA5}">
                      <a16:colId xmlns:a16="http://schemas.microsoft.com/office/drawing/2014/main" val="1226322058"/>
                    </a:ext>
                  </a:extLst>
                </a:gridCol>
                <a:gridCol w="594913">
                  <a:extLst>
                    <a:ext uri="{9D8B030D-6E8A-4147-A177-3AD203B41FA5}">
                      <a16:colId xmlns:a16="http://schemas.microsoft.com/office/drawing/2014/main" val="767953622"/>
                    </a:ext>
                  </a:extLst>
                </a:gridCol>
                <a:gridCol w="1344499">
                  <a:extLst>
                    <a:ext uri="{9D8B030D-6E8A-4147-A177-3AD203B41FA5}">
                      <a16:colId xmlns:a16="http://schemas.microsoft.com/office/drawing/2014/main" val="3730338203"/>
                    </a:ext>
                  </a:extLst>
                </a:gridCol>
                <a:gridCol w="2059466">
                  <a:extLst>
                    <a:ext uri="{9D8B030D-6E8A-4147-A177-3AD203B41FA5}">
                      <a16:colId xmlns:a16="http://schemas.microsoft.com/office/drawing/2014/main" val="4005458043"/>
                    </a:ext>
                  </a:extLst>
                </a:gridCol>
                <a:gridCol w="1236345">
                  <a:extLst>
                    <a:ext uri="{9D8B030D-6E8A-4147-A177-3AD203B41FA5}">
                      <a16:colId xmlns:a16="http://schemas.microsoft.com/office/drawing/2014/main" val="1711951777"/>
                    </a:ext>
                  </a:extLst>
                </a:gridCol>
                <a:gridCol w="1262281">
                  <a:extLst>
                    <a:ext uri="{9D8B030D-6E8A-4147-A177-3AD203B41FA5}">
                      <a16:colId xmlns:a16="http://schemas.microsoft.com/office/drawing/2014/main" val="422654985"/>
                    </a:ext>
                  </a:extLst>
                </a:gridCol>
                <a:gridCol w="1975106">
                  <a:extLst>
                    <a:ext uri="{9D8B030D-6E8A-4147-A177-3AD203B41FA5}">
                      <a16:colId xmlns:a16="http://schemas.microsoft.com/office/drawing/2014/main" val="1920696675"/>
                    </a:ext>
                  </a:extLst>
                </a:gridCol>
                <a:gridCol w="1106538">
                  <a:extLst>
                    <a:ext uri="{9D8B030D-6E8A-4147-A177-3AD203B41FA5}">
                      <a16:colId xmlns:a16="http://schemas.microsoft.com/office/drawing/2014/main" val="3493389821"/>
                    </a:ext>
                  </a:extLst>
                </a:gridCol>
              </a:tblGrid>
              <a:tr h="683722">
                <a:tc>
                  <a:txBody>
                    <a:bodyPr/>
                    <a:lstStyle/>
                    <a:p>
                      <a:endParaRPr lang="en-US" sz="1100" dirty="0">
                        <a:latin typeface="Avenir Book" panose="02000503020000020003" pitchFamily="2" charset="0"/>
                      </a:endParaRPr>
                    </a:p>
                  </a:txBody>
                  <a:tcPr anchor="ctr"/>
                </a:tc>
                <a:tc>
                  <a:txBody>
                    <a:bodyPr/>
                    <a:lstStyle/>
                    <a:p>
                      <a:pPr algn="ctr"/>
                      <a:r>
                        <a:rPr lang="en-US" sz="1100" dirty="0">
                          <a:latin typeface="Avenir Book" panose="02000503020000020003" pitchFamily="2" charset="0"/>
                        </a:rPr>
                        <a:t>Cost Recovery + Investment</a:t>
                      </a:r>
                    </a:p>
                  </a:txBody>
                  <a:tcPr anchor="ctr"/>
                </a:tc>
                <a:tc>
                  <a:txBody>
                    <a:bodyPr/>
                    <a:lstStyle/>
                    <a:p>
                      <a:pPr algn="ctr"/>
                      <a:r>
                        <a:rPr lang="en-US" sz="1100" dirty="0">
                          <a:latin typeface="Avenir Book" panose="02000503020000020003" pitchFamily="2" charset="0"/>
                        </a:rPr>
                        <a:t>For </a:t>
                      </a:r>
                    </a:p>
                    <a:p>
                      <a:pPr algn="ctr"/>
                      <a:r>
                        <a:rPr lang="en-US" sz="1100" dirty="0">
                          <a:latin typeface="Avenir Book" panose="02000503020000020003" pitchFamily="2" charset="0"/>
                        </a:rPr>
                        <a:t>Profit</a:t>
                      </a:r>
                    </a:p>
                  </a:txBody>
                  <a:tcPr anchor="ctr"/>
                </a:tc>
                <a:tc>
                  <a:txBody>
                    <a:bodyPr/>
                    <a:lstStyle/>
                    <a:p>
                      <a:pPr algn="ctr"/>
                      <a:r>
                        <a:rPr lang="en-US" sz="1100" dirty="0">
                          <a:latin typeface="Avenir Book" panose="02000503020000020003" pitchFamily="2" charset="0"/>
                        </a:rPr>
                        <a:t>Joining</a:t>
                      </a:r>
                    </a:p>
                    <a:p>
                      <a:pPr algn="ctr"/>
                      <a:r>
                        <a:rPr lang="en-US" sz="1100" dirty="0">
                          <a:latin typeface="Avenir Book" panose="02000503020000020003" pitchFamily="2" charset="0"/>
                        </a:rPr>
                        <a:t>Fee</a:t>
                      </a:r>
                    </a:p>
                  </a:txBody>
                  <a:tcPr anchor="ctr"/>
                </a:tc>
                <a:tc>
                  <a:txBody>
                    <a:bodyPr/>
                    <a:lstStyle/>
                    <a:p>
                      <a:pPr algn="ctr"/>
                      <a:r>
                        <a:rPr lang="en-US" sz="1100" dirty="0">
                          <a:latin typeface="Avenir Book" panose="02000503020000020003" pitchFamily="2" charset="0"/>
                        </a:rPr>
                        <a:t>Subscription</a:t>
                      </a:r>
                    </a:p>
                    <a:p>
                      <a:pPr algn="ctr"/>
                      <a:r>
                        <a:rPr lang="en-US" sz="1100" dirty="0">
                          <a:latin typeface="Avenir Book" panose="02000503020000020003" pitchFamily="2" charset="0"/>
                        </a:rPr>
                        <a:t>Fee</a:t>
                      </a:r>
                    </a:p>
                  </a:txBody>
                  <a:tcPr anchor="ctr"/>
                </a:tc>
                <a:tc>
                  <a:txBody>
                    <a:bodyPr/>
                    <a:lstStyle/>
                    <a:p>
                      <a:pPr algn="ctr"/>
                      <a:r>
                        <a:rPr lang="en-US" sz="1100" dirty="0">
                          <a:latin typeface="Avenir Book" panose="02000503020000020003" pitchFamily="2" charset="0"/>
                        </a:rPr>
                        <a:t>Transaction Fee </a:t>
                      </a:r>
                    </a:p>
                    <a:p>
                      <a:pPr algn="ctr"/>
                      <a:r>
                        <a:rPr lang="en-US" sz="1100" dirty="0">
                          <a:latin typeface="Avenir Book" panose="02000503020000020003" pitchFamily="2" charset="0"/>
                        </a:rPr>
                        <a:t>Pricing Model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venir Book" panose="02000503020000020003" pitchFamily="2" charset="0"/>
                        </a:rPr>
                        <a:t>Participant Transaction Fee Amount (USD)</a:t>
                      </a:r>
                    </a:p>
                  </a:txBody>
                  <a:tcPr anchor="ctr"/>
                </a:tc>
                <a:tc>
                  <a:txBody>
                    <a:bodyPr/>
                    <a:lstStyle/>
                    <a:p>
                      <a:pPr algn="ctr"/>
                      <a:r>
                        <a:rPr lang="en-US" sz="1100" dirty="0">
                          <a:latin typeface="Avenir Book" panose="02000503020000020003" pitchFamily="2" charset="0"/>
                        </a:rPr>
                        <a:t>Interparticipant Fee</a:t>
                      </a:r>
                    </a:p>
                  </a:txBody>
                  <a:tcPr anchor="ctr"/>
                </a:tc>
                <a:tc>
                  <a:txBody>
                    <a:bodyPr/>
                    <a:lstStyle/>
                    <a:p>
                      <a:pPr algn="ctr"/>
                      <a:r>
                        <a:rPr lang="en-US" sz="1100" dirty="0">
                          <a:latin typeface="Avenir Book" panose="02000503020000020003" pitchFamily="2" charset="0"/>
                        </a:rPr>
                        <a:t>End-user Transaction Fee Amount (USD)</a:t>
                      </a:r>
                    </a:p>
                  </a:txBody>
                  <a:tcPr anchor="ctr"/>
                </a:tc>
                <a:extLst>
                  <a:ext uri="{0D108BD9-81ED-4DB2-BD59-A6C34878D82A}">
                    <a16:rowId xmlns:a16="http://schemas.microsoft.com/office/drawing/2014/main" val="4224122593"/>
                  </a:ext>
                </a:extLst>
              </a:tr>
              <a:tr h="382884">
                <a:tc>
                  <a:txBody>
                    <a:bodyPr/>
                    <a:lstStyle/>
                    <a:p>
                      <a:r>
                        <a:rPr lang="en-US" sz="1100" b="0" kern="1200" dirty="0">
                          <a:solidFill>
                            <a:schemeClr val="dk1"/>
                          </a:solidFill>
                          <a:latin typeface="Avenir Book" panose="02000503020000020003" pitchFamily="2" charset="0"/>
                        </a:rPr>
                        <a:t>Europe TIPS</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Flat Fee</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$0.02</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ea typeface="+mn-ea"/>
                          <a:cs typeface="+mn-cs"/>
                        </a:rPr>
                        <a:t>Varies by DFSP</a:t>
                      </a:r>
                    </a:p>
                  </a:txBody>
                  <a:tcPr anchor="ctr"/>
                </a:tc>
                <a:extLst>
                  <a:ext uri="{0D108BD9-81ED-4DB2-BD59-A6C34878D82A}">
                    <a16:rowId xmlns:a16="http://schemas.microsoft.com/office/drawing/2014/main" val="727651585"/>
                  </a:ext>
                </a:extLst>
              </a:tr>
              <a:tr h="382884">
                <a:tc>
                  <a:txBody>
                    <a:bodyPr/>
                    <a:lstStyle/>
                    <a:p>
                      <a:r>
                        <a:rPr lang="en-US" sz="1100" b="0" kern="1200" dirty="0">
                          <a:solidFill>
                            <a:schemeClr val="dk1"/>
                          </a:solidFill>
                          <a:latin typeface="Avenir Book" panose="02000503020000020003" pitchFamily="2" charset="0"/>
                        </a:rPr>
                        <a:t>India UPI</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ea typeface="+mn-ea"/>
                          <a:cs typeface="+mn-cs"/>
                        </a:rPr>
                        <a:t>Unable to determine</a:t>
                      </a:r>
                    </a:p>
                  </a:txBody>
                  <a:tcPr anchor="ctr"/>
                </a:tc>
                <a:tc>
                  <a:txBody>
                    <a:bodyPr/>
                    <a:lstStyle/>
                    <a:p>
                      <a:pPr algn="ctr"/>
                      <a:r>
                        <a:rPr lang="en-US" sz="1100" b="0" kern="1200" dirty="0">
                          <a:solidFill>
                            <a:schemeClr val="dk1"/>
                          </a:solidFill>
                          <a:latin typeface="Avenir Book" panose="02000503020000020003" pitchFamily="2" charset="0"/>
                          <a:ea typeface="+mn-ea"/>
                          <a:cs typeface="+mn-cs"/>
                        </a:rPr>
                        <a:t>Unable to determine</a:t>
                      </a:r>
                    </a:p>
                  </a:txBody>
                  <a:tcPr anchor="ctr"/>
                </a:tc>
                <a:tc>
                  <a:txBody>
                    <a:bodyPr/>
                    <a:lstStyle/>
                    <a:p>
                      <a:pPr algn="ctr"/>
                      <a:r>
                        <a:rPr lang="en-US" sz="1100" b="0" kern="1200" dirty="0">
                          <a:solidFill>
                            <a:schemeClr val="dk1"/>
                          </a:solidFill>
                          <a:latin typeface="Avenir Book" panose="02000503020000020003" pitchFamily="2" charset="0"/>
                          <a:ea typeface="+mn-ea"/>
                          <a:cs typeface="+mn-cs"/>
                        </a:rPr>
                        <a:t>Unable to determine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$0.00198**</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ea typeface="+mn-ea"/>
                          <a:cs typeface="+mn-cs"/>
                        </a:rPr>
                        <a:t>Unable to determine</a:t>
                      </a:r>
                    </a:p>
                  </a:txBody>
                  <a:tcPr anchor="ctr"/>
                </a:tc>
                <a:tc>
                  <a:txBody>
                    <a:bodyPr/>
                    <a:lstStyle/>
                    <a:p>
                      <a:pPr algn="ctr"/>
                      <a:r>
                        <a:rPr lang="en-US" sz="1100" b="0" kern="1200" dirty="0">
                          <a:solidFill>
                            <a:schemeClr val="dk1"/>
                          </a:solidFill>
                          <a:latin typeface="Avenir Book" panose="02000503020000020003" pitchFamily="2" charset="0"/>
                        </a:rPr>
                        <a:t>Currently $0.0</a:t>
                      </a:r>
                      <a:endParaRPr lang="en-US" sz="1100" b="0" kern="1200" dirty="0">
                        <a:solidFill>
                          <a:schemeClr val="dk1"/>
                        </a:solidFill>
                        <a:latin typeface="Avenir Book" panose="02000503020000020003" pitchFamily="2" charset="0"/>
                        <a:ea typeface="+mn-ea"/>
                        <a:cs typeface="+mn-cs"/>
                      </a:endParaRPr>
                    </a:p>
                  </a:txBody>
                  <a:tcPr anchor="ctr"/>
                </a:tc>
                <a:extLst>
                  <a:ext uri="{0D108BD9-81ED-4DB2-BD59-A6C34878D82A}">
                    <a16:rowId xmlns:a16="http://schemas.microsoft.com/office/drawing/2014/main" val="185978019"/>
                  </a:ext>
                </a:extLst>
              </a:tr>
              <a:tr h="382884">
                <a:tc>
                  <a:txBody>
                    <a:bodyPr/>
                    <a:lstStyle/>
                    <a:p>
                      <a:r>
                        <a:rPr lang="en-US" sz="1100" b="0" kern="1200" dirty="0">
                          <a:solidFill>
                            <a:schemeClr val="dk1"/>
                          </a:solidFill>
                          <a:latin typeface="Avenir Book" panose="02000503020000020003" pitchFamily="2" charset="0"/>
                        </a:rPr>
                        <a:t>Kenya </a:t>
                      </a:r>
                      <a:r>
                        <a:rPr lang="en-US" sz="1100" b="0" kern="1200" dirty="0" err="1">
                          <a:solidFill>
                            <a:schemeClr val="dk1"/>
                          </a:solidFill>
                          <a:latin typeface="Avenir Book" panose="02000503020000020003" pitchFamily="2" charset="0"/>
                        </a:rPr>
                        <a:t>PesaLink</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Quarterly</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Flat Fee</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$1.00</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ea typeface="+mn-ea"/>
                          <a:cs typeface="+mn-cs"/>
                        </a:rPr>
                        <a:t>Unable to determine</a:t>
                      </a:r>
                    </a:p>
                  </a:txBody>
                  <a:tcPr anchor="ctr"/>
                </a:tc>
                <a:tc>
                  <a:txBody>
                    <a:bodyPr/>
                    <a:lstStyle/>
                    <a:p>
                      <a:pPr algn="ctr"/>
                      <a:endParaRPr lang="en-US" sz="1100" b="0" kern="1200" dirty="0">
                        <a:solidFill>
                          <a:schemeClr val="dk1"/>
                        </a:solidFill>
                        <a:latin typeface="Avenir Book" panose="02000503020000020003" pitchFamily="2" charset="0"/>
                        <a:ea typeface="+mn-ea"/>
                        <a:cs typeface="+mn-cs"/>
                      </a:endParaRPr>
                    </a:p>
                    <a:p>
                      <a:pPr algn="ctr"/>
                      <a:endParaRPr lang="en-US" sz="1100" b="0" kern="1200" dirty="0">
                        <a:solidFill>
                          <a:schemeClr val="dk1"/>
                        </a:solidFill>
                        <a:latin typeface="Avenir Book" panose="02000503020000020003" pitchFamily="2" charset="0"/>
                        <a:ea typeface="+mn-ea"/>
                        <a:cs typeface="+mn-cs"/>
                      </a:endParaRPr>
                    </a:p>
                    <a:p>
                      <a:pPr algn="ctr"/>
                      <a:endParaRPr lang="en-US" sz="1100" b="0" kern="1200" dirty="0">
                        <a:solidFill>
                          <a:schemeClr val="dk1"/>
                        </a:solidFill>
                        <a:latin typeface="Avenir Book" panose="02000503020000020003" pitchFamily="2" charset="0"/>
                        <a:ea typeface="+mn-ea"/>
                        <a:cs typeface="+mn-cs"/>
                      </a:endParaRPr>
                    </a:p>
                    <a:p>
                      <a:pPr algn="ctr"/>
                      <a:r>
                        <a:rPr lang="en-US" sz="1100" b="0" kern="1200" dirty="0">
                          <a:solidFill>
                            <a:schemeClr val="dk1"/>
                          </a:solidFill>
                          <a:latin typeface="Avenir Book" panose="02000503020000020003" pitchFamily="2" charset="0"/>
                          <a:ea typeface="+mn-ea"/>
                          <a:cs typeface="+mn-cs"/>
                        </a:rPr>
                        <a:t>- as of Dec ‘21</a:t>
                      </a:r>
                    </a:p>
                  </a:txBody>
                  <a:tcPr anchor="ctr"/>
                </a:tc>
                <a:extLst>
                  <a:ext uri="{0D108BD9-81ED-4DB2-BD59-A6C34878D82A}">
                    <a16:rowId xmlns:a16="http://schemas.microsoft.com/office/drawing/2014/main" val="443987861"/>
                  </a:ext>
                </a:extLst>
              </a:tr>
              <a:tr h="533303">
                <a:tc>
                  <a:txBody>
                    <a:bodyPr/>
                    <a:lstStyle/>
                    <a:p>
                      <a:r>
                        <a:rPr lang="en-US" sz="1100" b="0" kern="1200" dirty="0">
                          <a:solidFill>
                            <a:schemeClr val="dk1"/>
                          </a:solidFill>
                          <a:latin typeface="Avenir Book" panose="02000503020000020003" pitchFamily="2" charset="0"/>
                        </a:rPr>
                        <a:t>SADC TCIB</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On-boarding Fee (Subsidized at the moment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Annual Participation ($2,500)</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Flat Fee</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$0.10</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ea typeface="+mn-ea"/>
                          <a:cs typeface="+mn-cs"/>
                        </a:rPr>
                        <a:t>Unable to determine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ea typeface="+mn-ea"/>
                          <a:cs typeface="+mn-cs"/>
                        </a:rPr>
                        <a:t>Varies by DFSP</a:t>
                      </a:r>
                    </a:p>
                  </a:txBody>
                  <a:tcPr anchor="ctr"/>
                </a:tc>
                <a:extLst>
                  <a:ext uri="{0D108BD9-81ED-4DB2-BD59-A6C34878D82A}">
                    <a16:rowId xmlns:a16="http://schemas.microsoft.com/office/drawing/2014/main" val="3037391404"/>
                  </a:ext>
                </a:extLst>
              </a:tr>
              <a:tr h="834141">
                <a:tc>
                  <a:txBody>
                    <a:bodyPr/>
                    <a:lstStyle/>
                    <a:p>
                      <a:r>
                        <a:rPr lang="en-US" sz="1100" b="0" kern="1200" dirty="0">
                          <a:solidFill>
                            <a:schemeClr val="dk1"/>
                          </a:solidFill>
                          <a:latin typeface="Avenir Book" panose="02000503020000020003" pitchFamily="2" charset="0"/>
                        </a:rPr>
                        <a:t>South Africa RTC</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 + Sustainability Fee</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 On-boarding Fee (Project cost recovery</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Annual Bundled Participation Fee = Tiered per level of use (Includes access to all electronic Payment Services – EFT – Credits and Debits)</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Flat Fee</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$0.0067</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ea typeface="+mn-ea"/>
                          <a:cs typeface="+mn-cs"/>
                        </a:rPr>
                        <a:t>Unable to determine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Avenir Book" panose="02000503020000020003" pitchFamily="2" charset="0"/>
                          <a:ea typeface="+mn-ea"/>
                          <a:cs typeface="+mn-cs"/>
                        </a:rPr>
                        <a:t>Varies by DFSP; example fees: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dk1"/>
                        </a:solidFill>
                        <a:latin typeface="Avenir Book"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dk1"/>
                        </a:solidFill>
                        <a:latin typeface="Avenir Book"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dk1"/>
                        </a:solidFill>
                        <a:latin typeface="Avenir Book"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dk1"/>
                        </a:solidFill>
                        <a:latin typeface="Avenir Book" panose="02000503020000020003" pitchFamily="2" charset="0"/>
                        <a:ea typeface="+mn-ea"/>
                        <a:cs typeface="+mn-cs"/>
                      </a:endParaRPr>
                    </a:p>
                  </a:txBody>
                  <a:tcPr anchor="ctr"/>
                </a:tc>
                <a:extLst>
                  <a:ext uri="{0D108BD9-81ED-4DB2-BD59-A6C34878D82A}">
                    <a16:rowId xmlns:a16="http://schemas.microsoft.com/office/drawing/2014/main" val="2751070185"/>
                  </a:ext>
                </a:extLst>
              </a:tr>
              <a:tr h="1024931">
                <a:tc>
                  <a:txBody>
                    <a:bodyPr/>
                    <a:lstStyle/>
                    <a:p>
                      <a:r>
                        <a:rPr lang="en-US" sz="1100" b="0" kern="1200" dirty="0">
                          <a:solidFill>
                            <a:schemeClr val="dk1"/>
                          </a:solidFill>
                          <a:latin typeface="Avenir Book" panose="02000503020000020003" pitchFamily="2" charset="0"/>
                        </a:rPr>
                        <a:t>US RTP</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ea typeface="+mn-ea"/>
                          <a:cs typeface="+mn-cs"/>
                        </a:rPr>
                        <a:t>Unable to determine</a:t>
                      </a:r>
                    </a:p>
                  </a:txBody>
                  <a:tcPr anchor="ctr"/>
                </a:tc>
                <a:tc>
                  <a:txBody>
                    <a:bodyPr/>
                    <a:lstStyle/>
                    <a:p>
                      <a:pPr algn="ctr"/>
                      <a:r>
                        <a:rPr lang="en-US" sz="1100" b="0" kern="1200" dirty="0">
                          <a:solidFill>
                            <a:schemeClr val="dk1"/>
                          </a:solidFill>
                          <a:latin typeface="Avenir Book" panose="02000503020000020003" pitchFamily="2" charset="0"/>
                          <a:ea typeface="+mn-ea"/>
                          <a:cs typeface="+mn-cs"/>
                        </a:rPr>
                        <a:t>Unable to determine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Flat Fee</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rPr>
                        <a:t>$0.045</a:t>
                      </a:r>
                      <a:endParaRPr lang="en-US" sz="11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Book" panose="02000503020000020003" pitchFamily="2" charset="0"/>
                          <a:ea typeface="+mn-ea"/>
                          <a:cs typeface="+mn-cs"/>
                        </a:rPr>
                        <a:t>$0.10 “Incentive Fee” owed by the Payee’s DFSP and given to the Payer’s DFSP when a Request for Payment results in a successful RTP Credit Transfer</a:t>
                      </a:r>
                    </a:p>
                  </a:txBody>
                  <a:tcPr anchor="ctr"/>
                </a:tc>
                <a:tc>
                  <a:txBody>
                    <a:bodyPr/>
                    <a:lstStyle/>
                    <a:p>
                      <a:pPr algn="ctr"/>
                      <a:r>
                        <a:rPr lang="en-US" sz="1100" b="0" kern="1200" dirty="0">
                          <a:solidFill>
                            <a:schemeClr val="dk1"/>
                          </a:solidFill>
                          <a:latin typeface="Avenir Book" panose="02000503020000020003" pitchFamily="2" charset="0"/>
                          <a:ea typeface="+mn-ea"/>
                          <a:cs typeface="+mn-cs"/>
                        </a:rPr>
                        <a:t>Varies by DFSP</a:t>
                      </a:r>
                    </a:p>
                  </a:txBody>
                  <a:tcPr anchor="ctr"/>
                </a:tc>
                <a:extLst>
                  <a:ext uri="{0D108BD9-81ED-4DB2-BD59-A6C34878D82A}">
                    <a16:rowId xmlns:a16="http://schemas.microsoft.com/office/drawing/2014/main" val="3218893881"/>
                  </a:ext>
                </a:extLst>
              </a:tr>
            </a:tbl>
          </a:graphicData>
        </a:graphic>
      </p:graphicFrame>
      <p:sp>
        <p:nvSpPr>
          <p:cNvPr id="4" name="TextBox 3">
            <a:extLst>
              <a:ext uri="{FF2B5EF4-FFF2-40B4-BE49-F238E27FC236}">
                <a16:creationId xmlns:a16="http://schemas.microsoft.com/office/drawing/2014/main" id="{7FD25544-E400-DA5F-A7B6-687904B83BAB}"/>
              </a:ext>
            </a:extLst>
          </p:cNvPr>
          <p:cNvSpPr txBox="1"/>
          <p:nvPr/>
        </p:nvSpPr>
        <p:spPr>
          <a:xfrm>
            <a:off x="509016" y="6338627"/>
            <a:ext cx="5855208" cy="430887"/>
          </a:xfrm>
          <a:prstGeom prst="rect">
            <a:avLst/>
          </a:prstGeom>
          <a:noFill/>
        </p:spPr>
        <p:txBody>
          <a:bodyPr wrap="square" rtlCol="0">
            <a:spAutoFit/>
          </a:bodyPr>
          <a:lstStyle/>
          <a:p>
            <a:r>
              <a:rPr lang="en-US" sz="1050" dirty="0">
                <a:latin typeface="Avenir LT Std 55 Roman"/>
                <a:cs typeface="Avenir LT Std 55 Roman"/>
              </a:rPr>
              <a:t>*Has publicly committed to managing RTP scheme on cost recovery + investment basis</a:t>
            </a:r>
          </a:p>
          <a:p>
            <a:r>
              <a:rPr lang="en-US" sz="1050" dirty="0">
                <a:latin typeface="Avenir LT Std 55 Roman"/>
                <a:cs typeface="Avenir LT Std 55 Roman"/>
              </a:rPr>
              <a:t>**Cost to NPCI (fee to participant is unknown)</a:t>
            </a:r>
          </a:p>
        </p:txBody>
      </p:sp>
      <p:sp>
        <p:nvSpPr>
          <p:cNvPr id="8" name="Title 7">
            <a:extLst>
              <a:ext uri="{FF2B5EF4-FFF2-40B4-BE49-F238E27FC236}">
                <a16:creationId xmlns:a16="http://schemas.microsoft.com/office/drawing/2014/main" id="{2B338921-0C78-2E45-D2B7-064C2DC675DE}"/>
              </a:ext>
            </a:extLst>
          </p:cNvPr>
          <p:cNvSpPr>
            <a:spLocks noGrp="1"/>
          </p:cNvSpPr>
          <p:nvPr>
            <p:ph type="title"/>
          </p:nvPr>
        </p:nvSpPr>
        <p:spPr/>
        <p:txBody>
          <a:bodyPr/>
          <a:lstStyle/>
          <a:p>
            <a:r>
              <a:rPr lang="en-US" dirty="0"/>
              <a:t>Owned by Banks</a:t>
            </a:r>
          </a:p>
        </p:txBody>
      </p:sp>
      <p:sp>
        <p:nvSpPr>
          <p:cNvPr id="7" name="Text Placeholder 6">
            <a:extLst>
              <a:ext uri="{FF2B5EF4-FFF2-40B4-BE49-F238E27FC236}">
                <a16:creationId xmlns:a16="http://schemas.microsoft.com/office/drawing/2014/main" id="{CA24FDD3-1D7E-E700-DE9E-4B2A81B91D6C}"/>
              </a:ext>
            </a:extLst>
          </p:cNvPr>
          <p:cNvSpPr>
            <a:spLocks noGrp="1"/>
          </p:cNvSpPr>
          <p:nvPr>
            <p:ph type="body" idx="28"/>
          </p:nvPr>
        </p:nvSpPr>
        <p:spPr/>
        <p:txBody>
          <a:bodyPr/>
          <a:lstStyle/>
          <a:p>
            <a:endParaRPr lang="en-US" dirty="0"/>
          </a:p>
        </p:txBody>
      </p:sp>
      <p:sp>
        <p:nvSpPr>
          <p:cNvPr id="2" name="Slide Number Placeholder 1">
            <a:extLst>
              <a:ext uri="{FF2B5EF4-FFF2-40B4-BE49-F238E27FC236}">
                <a16:creationId xmlns:a16="http://schemas.microsoft.com/office/drawing/2014/main" id="{86064D71-0141-B482-81FF-37DC067B31C0}"/>
              </a:ext>
            </a:extLst>
          </p:cNvPr>
          <p:cNvSpPr>
            <a:spLocks noGrp="1"/>
          </p:cNvSpPr>
          <p:nvPr>
            <p:ph type="sldNum" sz="quarter" idx="4"/>
          </p:nvPr>
        </p:nvSpPr>
        <p:spPr/>
        <p:txBody>
          <a:bodyPr/>
          <a:lstStyle/>
          <a:p>
            <a:fld id="{089725E1-0734-6447-9456-E5DA274685F9}" type="slidenum">
              <a:rPr lang="en-US" smtClean="0"/>
              <a:t>10</a:t>
            </a:fld>
            <a:endParaRPr lang="en-US"/>
          </a:p>
        </p:txBody>
      </p:sp>
      <p:graphicFrame>
        <p:nvGraphicFramePr>
          <p:cNvPr id="6" name="Table 9">
            <a:extLst>
              <a:ext uri="{FF2B5EF4-FFF2-40B4-BE49-F238E27FC236}">
                <a16:creationId xmlns:a16="http://schemas.microsoft.com/office/drawing/2014/main" id="{6767C2AA-D08D-F512-662F-07E15C537B5E}"/>
              </a:ext>
            </a:extLst>
          </p:cNvPr>
          <p:cNvGraphicFramePr>
            <a:graphicFrameLocks noGrp="1"/>
          </p:cNvGraphicFramePr>
          <p:nvPr>
            <p:extLst>
              <p:ext uri="{D42A27DB-BD31-4B8C-83A1-F6EECF244321}">
                <p14:modId xmlns:p14="http://schemas.microsoft.com/office/powerpoint/2010/main" val="106731810"/>
              </p:ext>
            </p:extLst>
          </p:nvPr>
        </p:nvGraphicFramePr>
        <p:xfrm>
          <a:off x="10796154" y="2890751"/>
          <a:ext cx="1059872" cy="548640"/>
        </p:xfrm>
        <a:graphic>
          <a:graphicData uri="http://schemas.openxmlformats.org/drawingml/2006/table">
            <a:tbl>
              <a:tblPr firstRow="1" bandRow="1">
                <a:tableStyleId>{F5AB1C69-6EDB-4FF4-983F-18BD219EF322}</a:tableStyleId>
              </a:tblPr>
              <a:tblGrid>
                <a:gridCol w="529936">
                  <a:extLst>
                    <a:ext uri="{9D8B030D-6E8A-4147-A177-3AD203B41FA5}">
                      <a16:colId xmlns:a16="http://schemas.microsoft.com/office/drawing/2014/main" val="2342181877"/>
                    </a:ext>
                  </a:extLst>
                </a:gridCol>
                <a:gridCol w="529936">
                  <a:extLst>
                    <a:ext uri="{9D8B030D-6E8A-4147-A177-3AD203B41FA5}">
                      <a16:colId xmlns:a16="http://schemas.microsoft.com/office/drawing/2014/main" val="3447923364"/>
                    </a:ext>
                  </a:extLst>
                </a:gridCol>
              </a:tblGrid>
              <a:tr h="0">
                <a:tc>
                  <a:txBody>
                    <a:bodyPr/>
                    <a:lstStyle/>
                    <a:p>
                      <a:pPr algn="ctr"/>
                      <a:r>
                        <a:rPr lang="en-US" sz="900" b="0" dirty="0" err="1">
                          <a:solidFill>
                            <a:sysClr val="windowText" lastClr="000000"/>
                          </a:solidFill>
                          <a:latin typeface="Avenir Book" panose="02000503020000020003" pitchFamily="2" charset="0"/>
                        </a:rPr>
                        <a:t>Txn</a:t>
                      </a:r>
                      <a:r>
                        <a:rPr lang="en-US" sz="900" b="0" dirty="0">
                          <a:solidFill>
                            <a:sysClr val="windowText" lastClr="000000"/>
                          </a:solidFill>
                          <a:latin typeface="Avenir Book" panose="02000503020000020003" pitchFamily="2" charset="0"/>
                        </a:rPr>
                        <a:t> Size</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900" b="0" dirty="0">
                          <a:solidFill>
                            <a:sysClr val="windowText" lastClr="000000"/>
                          </a:solidFill>
                          <a:latin typeface="Avenir Book" panose="02000503020000020003" pitchFamily="2" charset="0"/>
                        </a:rPr>
                        <a:t>Fee </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859513038"/>
                  </a:ext>
                </a:extLst>
              </a:tr>
              <a:tr h="0">
                <a:tc>
                  <a:txBody>
                    <a:bodyPr/>
                    <a:lstStyle/>
                    <a:p>
                      <a:pPr algn="ctr"/>
                      <a:r>
                        <a:rPr lang="en-US" sz="900" dirty="0">
                          <a:solidFill>
                            <a:sysClr val="windowText" lastClr="000000"/>
                          </a:solidFill>
                          <a:latin typeface="Avenir Book" panose="02000503020000020003" pitchFamily="2" charset="0"/>
                        </a:rPr>
                        <a:t>&lt;$39</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900" dirty="0">
                          <a:solidFill>
                            <a:sysClr val="windowText" lastClr="000000"/>
                          </a:solidFill>
                          <a:latin typeface="Avenir Book" panose="02000503020000020003" pitchFamily="2" charset="0"/>
                        </a:rPr>
                        <a:t>$0.039</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876979419"/>
                  </a:ext>
                </a:extLst>
              </a:tr>
              <a:tr h="0">
                <a:tc>
                  <a:txBody>
                    <a:bodyPr/>
                    <a:lstStyle/>
                    <a:p>
                      <a:pPr algn="ctr"/>
                      <a:r>
                        <a:rPr lang="en-US" sz="900" dirty="0">
                          <a:solidFill>
                            <a:sysClr val="windowText" lastClr="000000"/>
                          </a:solidFill>
                          <a:latin typeface="Avenir Book" panose="02000503020000020003" pitchFamily="2" charset="0"/>
                        </a:rPr>
                        <a:t>$39-78</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900" dirty="0">
                          <a:solidFill>
                            <a:sysClr val="windowText" lastClr="000000"/>
                          </a:solidFill>
                          <a:latin typeface="Avenir Book" panose="02000503020000020003" pitchFamily="2" charset="0"/>
                        </a:rPr>
                        <a:t>$0.20</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229515210"/>
                  </a:ext>
                </a:extLst>
              </a:tr>
              <a:tr h="0">
                <a:tc>
                  <a:txBody>
                    <a:bodyPr/>
                    <a:lstStyle/>
                    <a:p>
                      <a:pPr algn="ctr"/>
                      <a:r>
                        <a:rPr lang="en-US" sz="900" dirty="0">
                          <a:solidFill>
                            <a:sysClr val="windowText" lastClr="000000"/>
                          </a:solidFill>
                          <a:latin typeface="Avenir Book" panose="02000503020000020003" pitchFamily="2" charset="0"/>
                        </a:rPr>
                        <a:t>&gt;$78</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900" dirty="0">
                          <a:solidFill>
                            <a:sysClr val="windowText" lastClr="000000"/>
                          </a:solidFill>
                          <a:latin typeface="Avenir Book" panose="02000503020000020003" pitchFamily="2" charset="0"/>
                        </a:rPr>
                        <a:t>$0.28</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665774472"/>
                  </a:ext>
                </a:extLst>
              </a:tr>
            </a:tbl>
          </a:graphicData>
        </a:graphic>
      </p:graphicFrame>
      <p:graphicFrame>
        <p:nvGraphicFramePr>
          <p:cNvPr id="12" name="Table 9">
            <a:extLst>
              <a:ext uri="{FF2B5EF4-FFF2-40B4-BE49-F238E27FC236}">
                <a16:creationId xmlns:a16="http://schemas.microsoft.com/office/drawing/2014/main" id="{6F52E312-AE69-26EA-11B5-C015A6B82DF8}"/>
              </a:ext>
            </a:extLst>
          </p:cNvPr>
          <p:cNvGraphicFramePr>
            <a:graphicFrameLocks noGrp="1"/>
          </p:cNvGraphicFramePr>
          <p:nvPr>
            <p:extLst>
              <p:ext uri="{D42A27DB-BD31-4B8C-83A1-F6EECF244321}">
                <p14:modId xmlns:p14="http://schemas.microsoft.com/office/powerpoint/2010/main" val="679036459"/>
              </p:ext>
            </p:extLst>
          </p:nvPr>
        </p:nvGraphicFramePr>
        <p:xfrm>
          <a:off x="10796154" y="4683226"/>
          <a:ext cx="1059872" cy="534160"/>
        </p:xfrm>
        <a:graphic>
          <a:graphicData uri="http://schemas.openxmlformats.org/drawingml/2006/table">
            <a:tbl>
              <a:tblPr firstRow="1" bandRow="1">
                <a:tableStyleId>{F5AB1C69-6EDB-4FF4-983F-18BD219EF322}</a:tableStyleId>
              </a:tblPr>
              <a:tblGrid>
                <a:gridCol w="322119">
                  <a:extLst>
                    <a:ext uri="{9D8B030D-6E8A-4147-A177-3AD203B41FA5}">
                      <a16:colId xmlns:a16="http://schemas.microsoft.com/office/drawing/2014/main" val="2342181877"/>
                    </a:ext>
                  </a:extLst>
                </a:gridCol>
                <a:gridCol w="737753">
                  <a:extLst>
                    <a:ext uri="{9D8B030D-6E8A-4147-A177-3AD203B41FA5}">
                      <a16:colId xmlns:a16="http://schemas.microsoft.com/office/drawing/2014/main" val="3447923364"/>
                    </a:ext>
                  </a:extLst>
                </a:gridCol>
              </a:tblGrid>
              <a:tr h="145160">
                <a:tc>
                  <a:txBody>
                    <a:bodyPr/>
                    <a:lstStyle/>
                    <a:p>
                      <a:pPr algn="ctr"/>
                      <a:r>
                        <a:rPr lang="en-US" sz="800" b="0" dirty="0">
                          <a:solidFill>
                            <a:sysClr val="windowText" lastClr="000000"/>
                          </a:solidFill>
                          <a:latin typeface="Avenir Book" panose="02000503020000020003" pitchFamily="2" charset="0"/>
                        </a:rPr>
                        <a:t>DFSP</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b="0" dirty="0">
                          <a:solidFill>
                            <a:sysClr val="windowText" lastClr="000000"/>
                          </a:solidFill>
                          <a:latin typeface="Avenir Book" panose="02000503020000020003" pitchFamily="2" charset="0"/>
                        </a:rPr>
                        <a:t>Fee ($ USD)</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859513038"/>
                  </a:ext>
                </a:extLst>
              </a:tr>
              <a:tr h="145160">
                <a:tc>
                  <a:txBody>
                    <a:bodyPr/>
                    <a:lstStyle/>
                    <a:p>
                      <a:pPr algn="ctr"/>
                      <a:r>
                        <a:rPr lang="en-US" sz="800" dirty="0">
                          <a:solidFill>
                            <a:sysClr val="windowText" lastClr="000000"/>
                          </a:solidFill>
                          <a:latin typeface="Avenir Book" panose="02000503020000020003" pitchFamily="2" charset="0"/>
                        </a:rPr>
                        <a:t>FNB</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dirty="0">
                          <a:solidFill>
                            <a:sysClr val="windowText" lastClr="000000"/>
                          </a:solidFill>
                          <a:latin typeface="Avenir Book" panose="02000503020000020003" pitchFamily="2" charset="0"/>
                        </a:rPr>
                        <a:t>Flat fee: $0.38</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876979419"/>
                  </a:ext>
                </a:extLst>
              </a:tr>
              <a:tr h="179471">
                <a:tc>
                  <a:txBody>
                    <a:bodyPr/>
                    <a:lstStyle/>
                    <a:p>
                      <a:pPr algn="ctr"/>
                      <a:r>
                        <a:rPr lang="en-US" sz="800" dirty="0">
                          <a:solidFill>
                            <a:sysClr val="windowText" lastClr="000000"/>
                          </a:solidFill>
                          <a:latin typeface="Avenir Book" panose="02000503020000020003" pitchFamily="2" charset="0"/>
                        </a:rPr>
                        <a:t>Absa</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dirty="0">
                          <a:solidFill>
                            <a:sysClr val="windowText" lastClr="000000"/>
                          </a:solidFill>
                          <a:latin typeface="Avenir Book" panose="02000503020000020003" pitchFamily="2" charset="0"/>
                        </a:rPr>
                        <a:t>Tiered fee: $0.14-2.44</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229515210"/>
                  </a:ext>
                </a:extLst>
              </a:tr>
            </a:tbl>
          </a:graphicData>
        </a:graphic>
      </p:graphicFrame>
    </p:spTree>
    <p:extLst>
      <p:ext uri="{BB962C8B-B14F-4D97-AF65-F5344CB8AC3E}">
        <p14:creationId xmlns:p14="http://schemas.microsoft.com/office/powerpoint/2010/main" val="205362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16918CD-E191-A2BD-75DE-2854FFA1B070}"/>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451A7424-FE74-BDFE-BC89-20B5C7A8CD36}"/>
              </a:ext>
            </a:extLst>
          </p:cNvPr>
          <p:cNvSpPr>
            <a:spLocks noGrp="1"/>
          </p:cNvSpPr>
          <p:nvPr>
            <p:ph type="body" sz="quarter" idx="11"/>
          </p:nvPr>
        </p:nvSpPr>
        <p:spPr/>
        <p:txBody>
          <a:bodyPr/>
          <a:lstStyle/>
          <a:p>
            <a:pPr>
              <a:spcBef>
                <a:spcPts val="1200"/>
              </a:spcBef>
            </a:pPr>
            <a:r>
              <a:rPr lang="en-US" sz="4800" dirty="0"/>
              <a:t>IPS Complaint and Dispute Procedures</a:t>
            </a:r>
          </a:p>
        </p:txBody>
      </p:sp>
    </p:spTree>
    <p:extLst>
      <p:ext uri="{BB962C8B-B14F-4D97-AF65-F5344CB8AC3E}">
        <p14:creationId xmlns:p14="http://schemas.microsoft.com/office/powerpoint/2010/main" val="110749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44AA-8072-87B3-F37A-755DB2B94F33}"/>
              </a:ext>
            </a:extLst>
          </p:cNvPr>
          <p:cNvSpPr>
            <a:spLocks noGrp="1"/>
          </p:cNvSpPr>
          <p:nvPr>
            <p:ph type="title"/>
          </p:nvPr>
        </p:nvSpPr>
        <p:spPr/>
        <p:txBody>
          <a:bodyPr/>
          <a:lstStyle/>
          <a:p>
            <a:r>
              <a:rPr lang="en-US" dirty="0"/>
              <a:t>IPS Complaint and Dispute Definitions</a:t>
            </a:r>
            <a:endParaRPr lang="en-US" strike="sngStrike" dirty="0"/>
          </a:p>
        </p:txBody>
      </p:sp>
      <p:sp>
        <p:nvSpPr>
          <p:cNvPr id="10" name="Text Placeholder 9">
            <a:extLst>
              <a:ext uri="{FF2B5EF4-FFF2-40B4-BE49-F238E27FC236}">
                <a16:creationId xmlns:a16="http://schemas.microsoft.com/office/drawing/2014/main" id="{747B19CB-F406-4003-215B-B6530DFE3A4E}"/>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2B05ADDC-3A5A-F2E0-5B19-60857B2EEC37}"/>
              </a:ext>
            </a:extLst>
          </p:cNvPr>
          <p:cNvSpPr>
            <a:spLocks noGrp="1"/>
          </p:cNvSpPr>
          <p:nvPr>
            <p:ph type="sldNum" sz="quarter" idx="4"/>
          </p:nvPr>
        </p:nvSpPr>
        <p:spPr/>
        <p:txBody>
          <a:bodyPr/>
          <a:lstStyle/>
          <a:p>
            <a:fld id="{097F3099-CFFF-D54D-B818-93F1AB56C116}" type="slidenum">
              <a:rPr lang="en-US" smtClean="0"/>
              <a:pPr/>
              <a:t>12</a:t>
            </a:fld>
            <a:endParaRPr lang="en-US" dirty="0"/>
          </a:p>
        </p:txBody>
      </p:sp>
      <p:sp>
        <p:nvSpPr>
          <p:cNvPr id="8" name="Content Placeholder 2">
            <a:extLst>
              <a:ext uri="{FF2B5EF4-FFF2-40B4-BE49-F238E27FC236}">
                <a16:creationId xmlns:a16="http://schemas.microsoft.com/office/drawing/2014/main" id="{137626D1-9FC5-7893-9B3F-D5389AC80D78}"/>
              </a:ext>
            </a:extLst>
          </p:cNvPr>
          <p:cNvSpPr txBox="1">
            <a:spLocks/>
          </p:cNvSpPr>
          <p:nvPr/>
        </p:nvSpPr>
        <p:spPr>
          <a:xfrm>
            <a:off x="609600" y="1596231"/>
            <a:ext cx="10972800" cy="4578427"/>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lnSpc>
                <a:spcPct val="120000"/>
              </a:lnSpc>
              <a:buNone/>
            </a:pPr>
            <a:r>
              <a:rPr lang="en-US" sz="1500" dirty="0"/>
              <a:t>The terms complaints and disputes are used broadly and differently by various payment systems to represent a variety of actions. In this document, we use the definitions below to guide our benchmarking of IPS approaches:</a:t>
            </a:r>
          </a:p>
          <a:p>
            <a:pPr marL="0" indent="0">
              <a:lnSpc>
                <a:spcPct val="120000"/>
              </a:lnSpc>
              <a:buNone/>
            </a:pPr>
            <a:endParaRPr lang="en-US" sz="1500" dirty="0">
              <a:highlight>
                <a:srgbClr val="FFFF00"/>
              </a:highlight>
            </a:endParaRPr>
          </a:p>
        </p:txBody>
      </p:sp>
      <p:sp>
        <p:nvSpPr>
          <p:cNvPr id="3" name="TextBox 2">
            <a:extLst>
              <a:ext uri="{FF2B5EF4-FFF2-40B4-BE49-F238E27FC236}">
                <a16:creationId xmlns:a16="http://schemas.microsoft.com/office/drawing/2014/main" id="{55237B78-40CE-3010-1363-77B1595E90D5}"/>
              </a:ext>
            </a:extLst>
          </p:cNvPr>
          <p:cNvSpPr txBox="1"/>
          <p:nvPr/>
        </p:nvSpPr>
        <p:spPr>
          <a:xfrm>
            <a:off x="609600" y="2878257"/>
            <a:ext cx="3604183" cy="3307224"/>
          </a:xfrm>
          <a:prstGeom prst="rect">
            <a:avLst/>
          </a:prstGeom>
          <a:solidFill>
            <a:schemeClr val="accent3">
              <a:lumMod val="20000"/>
              <a:lumOff val="80000"/>
            </a:schemeClr>
          </a:solidFill>
        </p:spPr>
        <p:txBody>
          <a:bodyPr wrap="square" lIns="91440" tIns="91440" rIns="91440" bIns="91440" rtlCol="0" anchor="ctr" anchorCtr="0">
            <a:noAutofit/>
          </a:bodyPr>
          <a:lstStyle/>
          <a:p>
            <a:pPr>
              <a:lnSpc>
                <a:spcPct val="110000"/>
              </a:lnSpc>
              <a:spcBef>
                <a:spcPts val="1200"/>
              </a:spcBef>
            </a:pPr>
            <a:r>
              <a:rPr lang="en-US" sz="1500" b="1" dirty="0">
                <a:solidFill>
                  <a:schemeClr val="tx2"/>
                </a:solidFill>
                <a:latin typeface="Avenir Black" panose="02000503020000020003" pitchFamily="2" charset="0"/>
              </a:rPr>
              <a:t>A customer’s action to formally make a complaint for a variety of reasons, including a request to return funds due to fraudulent activity or a technical or clerical error</a:t>
            </a:r>
            <a:r>
              <a:rPr lang="en-US" sz="1500" dirty="0">
                <a:solidFill>
                  <a:schemeClr val="tx2"/>
                </a:solidFill>
              </a:rPr>
              <a:t>. </a:t>
            </a:r>
          </a:p>
          <a:p>
            <a:pPr>
              <a:lnSpc>
                <a:spcPct val="110000"/>
              </a:lnSpc>
              <a:spcBef>
                <a:spcPts val="1200"/>
              </a:spcBef>
            </a:pPr>
            <a:r>
              <a:rPr lang="en-US" sz="1400" dirty="0">
                <a:solidFill>
                  <a:schemeClr val="tx2"/>
                </a:solidFill>
                <a:latin typeface="Avenir Book" panose="02000503020000020003" pitchFamily="2" charset="0"/>
              </a:rPr>
              <a:t>Supporting customers’ ability to make complaints requires mechanisms, channels, and procedures to accept and address the complaints. A complaint may result in a dispute.</a:t>
            </a:r>
          </a:p>
        </p:txBody>
      </p:sp>
      <p:sp>
        <p:nvSpPr>
          <p:cNvPr id="4" name="TextBox 3">
            <a:extLst>
              <a:ext uri="{FF2B5EF4-FFF2-40B4-BE49-F238E27FC236}">
                <a16:creationId xmlns:a16="http://schemas.microsoft.com/office/drawing/2014/main" id="{CC475330-8B0D-54A7-B1D0-1E31B9397CB6}"/>
              </a:ext>
            </a:extLst>
          </p:cNvPr>
          <p:cNvSpPr txBox="1"/>
          <p:nvPr/>
        </p:nvSpPr>
        <p:spPr>
          <a:xfrm>
            <a:off x="5444834" y="2878258"/>
            <a:ext cx="6137566" cy="1285864"/>
          </a:xfrm>
          <a:prstGeom prst="rect">
            <a:avLst/>
          </a:prstGeom>
          <a:solidFill>
            <a:schemeClr val="accent3">
              <a:lumMod val="20000"/>
              <a:lumOff val="80000"/>
            </a:schemeClr>
          </a:solidFill>
        </p:spPr>
        <p:txBody>
          <a:bodyPr wrap="square" lIns="91440" tIns="91440" rIns="91440" bIns="91440" rtlCol="0" anchor="ctr" anchorCtr="0">
            <a:noAutofit/>
          </a:bodyPr>
          <a:lstStyle/>
          <a:p>
            <a:pPr>
              <a:lnSpc>
                <a:spcPct val="110000"/>
              </a:lnSpc>
              <a:spcBef>
                <a:spcPts val="1200"/>
              </a:spcBef>
            </a:pPr>
            <a:r>
              <a:rPr lang="en-US" sz="1500" b="1" dirty="0">
                <a:solidFill>
                  <a:schemeClr val="tx2"/>
                </a:solidFill>
                <a:latin typeface="Avenir Book" panose="02000503020000020003" pitchFamily="2" charset="0"/>
              </a:rPr>
              <a:t>General dispute resolution: </a:t>
            </a:r>
            <a:r>
              <a:rPr lang="en-US" sz="1500" b="1" dirty="0">
                <a:solidFill>
                  <a:schemeClr val="tx2"/>
                </a:solidFill>
                <a:latin typeface="Avenir Black" panose="02000503020000020003" pitchFamily="2" charset="0"/>
              </a:rPr>
              <a:t>The process to arbitrate between the parties involved in the dispute. </a:t>
            </a:r>
          </a:p>
          <a:p>
            <a:pPr>
              <a:lnSpc>
                <a:spcPct val="110000"/>
              </a:lnSpc>
              <a:spcBef>
                <a:spcPts val="1200"/>
              </a:spcBef>
            </a:pPr>
            <a:r>
              <a:rPr lang="en-US" sz="1400" dirty="0">
                <a:solidFill>
                  <a:schemeClr val="tx2"/>
                </a:solidFill>
                <a:latin typeface="Avenir Book" panose="02000503020000020003" pitchFamily="2" charset="0"/>
              </a:rPr>
              <a:t>Supporting dispute resolution requires rules for procedures to determine financial liability and potentially mechanisms to return the disputed funds.</a:t>
            </a:r>
            <a:endParaRPr lang="en-US" sz="1400" b="1" dirty="0">
              <a:solidFill>
                <a:schemeClr val="tx2"/>
              </a:solidFill>
              <a:latin typeface="Avenir Book" panose="02000503020000020003" pitchFamily="2" charset="0"/>
            </a:endParaRPr>
          </a:p>
        </p:txBody>
      </p:sp>
      <p:sp>
        <p:nvSpPr>
          <p:cNvPr id="9" name="TextBox 8">
            <a:extLst>
              <a:ext uri="{FF2B5EF4-FFF2-40B4-BE49-F238E27FC236}">
                <a16:creationId xmlns:a16="http://schemas.microsoft.com/office/drawing/2014/main" id="{D672F61F-7879-1080-E29F-823DBACFD61D}"/>
              </a:ext>
            </a:extLst>
          </p:cNvPr>
          <p:cNvSpPr txBox="1"/>
          <p:nvPr/>
        </p:nvSpPr>
        <p:spPr>
          <a:xfrm>
            <a:off x="5444832" y="4312136"/>
            <a:ext cx="6137566" cy="1862522"/>
          </a:xfrm>
          <a:prstGeom prst="rect">
            <a:avLst/>
          </a:prstGeom>
          <a:solidFill>
            <a:schemeClr val="accent3">
              <a:lumMod val="20000"/>
              <a:lumOff val="80000"/>
            </a:schemeClr>
          </a:solidFill>
        </p:spPr>
        <p:txBody>
          <a:bodyPr wrap="square" lIns="91440" tIns="91440" rIns="91440" bIns="91440" rtlCol="0" anchor="ctr" anchorCtr="0">
            <a:noAutofit/>
          </a:bodyPr>
          <a:lstStyle/>
          <a:p>
            <a:pPr>
              <a:lnSpc>
                <a:spcPct val="110000"/>
              </a:lnSpc>
              <a:spcBef>
                <a:spcPts val="1200"/>
              </a:spcBef>
            </a:pPr>
            <a:r>
              <a:rPr lang="en-US" sz="1500" b="1" dirty="0">
                <a:solidFill>
                  <a:schemeClr val="tx2"/>
                </a:solidFill>
                <a:latin typeface="Avenir Book" panose="02000503020000020003" pitchFamily="2" charset="0"/>
              </a:rPr>
              <a:t>Fraud dispute resolution: </a:t>
            </a:r>
            <a:r>
              <a:rPr lang="en-US" sz="1500" b="1" dirty="0">
                <a:solidFill>
                  <a:schemeClr val="tx2"/>
                </a:solidFill>
                <a:latin typeface="Avenir Black" panose="02000503020000020003" pitchFamily="2" charset="0"/>
              </a:rPr>
              <a:t>The process to arbitrate between the parties involved in the dispute that a transaction is fraudulent. </a:t>
            </a:r>
          </a:p>
          <a:p>
            <a:pPr>
              <a:lnSpc>
                <a:spcPct val="110000"/>
              </a:lnSpc>
              <a:spcBef>
                <a:spcPts val="1200"/>
              </a:spcBef>
            </a:pPr>
            <a:r>
              <a:rPr lang="en-US" sz="1400" dirty="0">
                <a:solidFill>
                  <a:schemeClr val="tx2"/>
                </a:solidFill>
                <a:latin typeface="Avenir Book" panose="02000503020000020003" pitchFamily="2" charset="0"/>
              </a:rPr>
              <a:t>Supporting fraud dispute resolution requires specific rules and procedures to first determine if fraud was present, and then, if fraud was determined to be present, rules for assignment of financial liability and potentially mechanisms to return the fraudulent funds. </a:t>
            </a:r>
          </a:p>
        </p:txBody>
      </p:sp>
      <p:sp>
        <p:nvSpPr>
          <p:cNvPr id="11" name="Chevron 10">
            <a:extLst>
              <a:ext uri="{FF2B5EF4-FFF2-40B4-BE49-F238E27FC236}">
                <a16:creationId xmlns:a16="http://schemas.microsoft.com/office/drawing/2014/main" id="{FA78D3F4-ECE9-3F26-F184-F20AC6A6CAFF}"/>
              </a:ext>
            </a:extLst>
          </p:cNvPr>
          <p:cNvSpPr/>
          <p:nvPr/>
        </p:nvSpPr>
        <p:spPr>
          <a:xfrm>
            <a:off x="4568141" y="3211804"/>
            <a:ext cx="522331" cy="2049965"/>
          </a:xfrm>
          <a:prstGeom prst="chevron">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endParaRPr lang="en-US" sz="1400" dirty="0" err="1">
              <a:solidFill>
                <a:schemeClr val="tx2"/>
              </a:solidFill>
              <a:latin typeface="Avenir Book" panose="02000503020000020003" pitchFamily="2" charset="0"/>
            </a:endParaRPr>
          </a:p>
        </p:txBody>
      </p:sp>
      <p:sp>
        <p:nvSpPr>
          <p:cNvPr id="12" name="Rectangle 11">
            <a:extLst>
              <a:ext uri="{FF2B5EF4-FFF2-40B4-BE49-F238E27FC236}">
                <a16:creationId xmlns:a16="http://schemas.microsoft.com/office/drawing/2014/main" id="{0D39911E-CEB4-5575-21CA-AA6DBD148377}"/>
              </a:ext>
            </a:extLst>
          </p:cNvPr>
          <p:cNvSpPr/>
          <p:nvPr/>
        </p:nvSpPr>
        <p:spPr>
          <a:xfrm>
            <a:off x="609598" y="2484026"/>
            <a:ext cx="3604183" cy="337160"/>
          </a:xfrm>
          <a:prstGeom prst="rect">
            <a:avLst/>
          </a:prstGeom>
          <a:solidFill>
            <a:schemeClr val="tx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500" dirty="0">
                <a:solidFill>
                  <a:schemeClr val="bg1"/>
                </a:solidFill>
                <a:latin typeface="Avenir Book" panose="02000503020000020003" pitchFamily="2" charset="0"/>
              </a:rPr>
              <a:t>Complaints</a:t>
            </a:r>
          </a:p>
        </p:txBody>
      </p:sp>
      <p:sp>
        <p:nvSpPr>
          <p:cNvPr id="13" name="Rectangle 12">
            <a:extLst>
              <a:ext uri="{FF2B5EF4-FFF2-40B4-BE49-F238E27FC236}">
                <a16:creationId xmlns:a16="http://schemas.microsoft.com/office/drawing/2014/main" id="{9D1D8B92-C68D-E23F-9C0E-2701C930D387}"/>
              </a:ext>
            </a:extLst>
          </p:cNvPr>
          <p:cNvSpPr/>
          <p:nvPr/>
        </p:nvSpPr>
        <p:spPr>
          <a:xfrm>
            <a:off x="5444832" y="2484025"/>
            <a:ext cx="6137567" cy="337160"/>
          </a:xfrm>
          <a:prstGeom prst="rect">
            <a:avLst/>
          </a:prstGeom>
          <a:solidFill>
            <a:schemeClr val="tx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500" dirty="0">
                <a:solidFill>
                  <a:schemeClr val="bg1"/>
                </a:solidFill>
                <a:latin typeface="Avenir Book" panose="02000503020000020003" pitchFamily="2" charset="0"/>
              </a:rPr>
              <a:t>Dispute Resolution</a:t>
            </a:r>
          </a:p>
        </p:txBody>
      </p:sp>
    </p:spTree>
    <p:extLst>
      <p:ext uri="{BB962C8B-B14F-4D97-AF65-F5344CB8AC3E}">
        <p14:creationId xmlns:p14="http://schemas.microsoft.com/office/powerpoint/2010/main" val="124770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8EB0F1-34C3-9B5A-16AE-C845093E04D1}"/>
              </a:ext>
            </a:extLst>
          </p:cNvPr>
          <p:cNvSpPr>
            <a:spLocks noGrp="1"/>
          </p:cNvSpPr>
          <p:nvPr>
            <p:ph type="title"/>
          </p:nvPr>
        </p:nvSpPr>
        <p:spPr/>
        <p:txBody>
          <a:bodyPr/>
          <a:lstStyle/>
          <a:p>
            <a:r>
              <a:rPr lang="en-US" dirty="0"/>
              <a:t>Key insights on IPS Complaints and Disputes</a:t>
            </a:r>
          </a:p>
        </p:txBody>
      </p:sp>
      <p:sp>
        <p:nvSpPr>
          <p:cNvPr id="14" name="Content Placeholder 13">
            <a:extLst>
              <a:ext uri="{FF2B5EF4-FFF2-40B4-BE49-F238E27FC236}">
                <a16:creationId xmlns:a16="http://schemas.microsoft.com/office/drawing/2014/main" id="{D54ADD16-4743-D5A6-169C-5D32EF2615FB}"/>
              </a:ext>
            </a:extLst>
          </p:cNvPr>
          <p:cNvSpPr>
            <a:spLocks noGrp="1"/>
          </p:cNvSpPr>
          <p:nvPr>
            <p:ph sz="quarter" idx="10"/>
          </p:nvPr>
        </p:nvSpPr>
        <p:spPr/>
        <p:txBody>
          <a:bodyPr/>
          <a:lstStyle/>
          <a:p>
            <a:r>
              <a:rPr lang="en-US" sz="1400" b="1" dirty="0">
                <a:latin typeface="Avenir Black" panose="02000503020000020003" pitchFamily="2" charset="0"/>
              </a:rPr>
              <a:t>All countries reviewed have rules and procedures pertaining to complaints and disputes related to the IPS. </a:t>
            </a:r>
          </a:p>
          <a:p>
            <a:pPr lvl="1"/>
            <a:r>
              <a:rPr lang="en-US" dirty="0"/>
              <a:t>Regulatory bodies often provide, in consumer protection and other national level regulations, high-level complaint and dispute requirements and procedures. These regulations usually focus on responsibilities for the DFSPs/PSPs, but occasionally include requirements for Payment System Operators. </a:t>
            </a:r>
          </a:p>
          <a:p>
            <a:pPr lvl="1"/>
            <a:r>
              <a:rPr lang="en-US" dirty="0"/>
              <a:t>Many reviewed schemes build upon these national regulation requirements and provide more detailed requirements and procedures for complaints and disputes, including requirements for DFSPs/PSPs outlined in scheme rules; more specifically </a:t>
            </a:r>
          </a:p>
          <a:p>
            <a:endParaRPr lang="en-US" sz="1400" dirty="0"/>
          </a:p>
          <a:p>
            <a:endParaRPr lang="en-US" sz="1400" dirty="0"/>
          </a:p>
          <a:p>
            <a:endParaRPr lang="en-US" sz="1400" dirty="0"/>
          </a:p>
          <a:p>
            <a:endParaRPr lang="en-US" sz="1400" dirty="0"/>
          </a:p>
          <a:p>
            <a:endParaRPr lang="en-US" sz="1400" dirty="0"/>
          </a:p>
          <a:p>
            <a:pPr marL="0" indent="0">
              <a:buNone/>
            </a:pPr>
            <a:endParaRPr lang="en-US" sz="1400" dirty="0"/>
          </a:p>
          <a:p>
            <a:r>
              <a:rPr lang="en-US" sz="1400" dirty="0">
                <a:latin typeface="Avenir Black" panose="02000503020000020003" pitchFamily="2" charset="0"/>
              </a:rPr>
              <a:t>Schemes also work to communicate complaint and dispute resolution capabilities. For example, many schemes often utilize websites or social media channels to inform the public of the available options.</a:t>
            </a:r>
          </a:p>
          <a:p>
            <a:pPr marL="0" indent="0">
              <a:buNone/>
            </a:pPr>
            <a:endParaRPr lang="en-US" sz="1400" dirty="0"/>
          </a:p>
        </p:txBody>
      </p:sp>
      <p:sp>
        <p:nvSpPr>
          <p:cNvPr id="15" name="Text Placeholder 14">
            <a:extLst>
              <a:ext uri="{FF2B5EF4-FFF2-40B4-BE49-F238E27FC236}">
                <a16:creationId xmlns:a16="http://schemas.microsoft.com/office/drawing/2014/main" id="{2FBDFC28-E3B0-AA05-7AAB-78B6718DA4B8}"/>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4FF58D71-95C3-62F1-48FA-6588726D2164}"/>
              </a:ext>
            </a:extLst>
          </p:cNvPr>
          <p:cNvSpPr>
            <a:spLocks noGrp="1"/>
          </p:cNvSpPr>
          <p:nvPr>
            <p:ph type="sldNum" sz="quarter" idx="4"/>
          </p:nvPr>
        </p:nvSpPr>
        <p:spPr/>
        <p:txBody>
          <a:bodyPr/>
          <a:lstStyle/>
          <a:p>
            <a:fld id="{097F3099-CFFF-D54D-B818-93F1AB56C116}" type="slidenum">
              <a:rPr lang="en-US" smtClean="0"/>
              <a:pPr/>
              <a:t>13</a:t>
            </a:fld>
            <a:endParaRPr lang="en-US" dirty="0"/>
          </a:p>
        </p:txBody>
      </p:sp>
      <p:sp>
        <p:nvSpPr>
          <p:cNvPr id="3" name="TextBox 2">
            <a:extLst>
              <a:ext uri="{FF2B5EF4-FFF2-40B4-BE49-F238E27FC236}">
                <a16:creationId xmlns:a16="http://schemas.microsoft.com/office/drawing/2014/main" id="{426E03B7-7C5A-C7B4-1665-6CBC3827F5C5}"/>
              </a:ext>
            </a:extLst>
          </p:cNvPr>
          <p:cNvSpPr txBox="1"/>
          <p:nvPr/>
        </p:nvSpPr>
        <p:spPr>
          <a:xfrm>
            <a:off x="6197599" y="3604858"/>
            <a:ext cx="5384802" cy="1487055"/>
          </a:xfrm>
          <a:prstGeom prst="rect">
            <a:avLst/>
          </a:prstGeom>
          <a:solidFill>
            <a:schemeClr val="accent3">
              <a:lumMod val="20000"/>
              <a:lumOff val="80000"/>
            </a:schemeClr>
          </a:solidFill>
          <a:ln>
            <a:noFill/>
          </a:ln>
        </p:spPr>
        <p:txBody>
          <a:bodyPr wrap="square" lIns="91440" tIns="91440" rIns="91440" bIns="91440" rtlCol="0" anchor="ctr" anchorCtr="0">
            <a:noAutofit/>
          </a:bodyPr>
          <a:lstStyle/>
          <a:p>
            <a:pPr algn="ctr">
              <a:spcBef>
                <a:spcPts val="1200"/>
              </a:spcBef>
              <a:buClr>
                <a:schemeClr val="accent1"/>
              </a:buClr>
            </a:pPr>
            <a:r>
              <a:rPr lang="en-US" sz="1500" b="1" dirty="0">
                <a:solidFill>
                  <a:schemeClr val="tx2"/>
                </a:solidFill>
                <a:latin typeface="Avenir Black" panose="02000503020000020003" pitchFamily="2" charset="0"/>
              </a:rPr>
              <a:t>Most IPS provide high-level procedures for general dispute resolution</a:t>
            </a:r>
            <a:r>
              <a:rPr lang="en-US" sz="1500" dirty="0">
                <a:solidFill>
                  <a:schemeClr val="tx2"/>
                </a:solidFill>
                <a:latin typeface="Avenir Book" panose="02000503020000020003" pitchFamily="2" charset="0"/>
              </a:rPr>
              <a:t>, yet few provide procedures specific to fraud. This analysis highlights fraud dispute resolution procedures, where they exist, yet includes broader dispute resolution procedures where relevant</a:t>
            </a:r>
          </a:p>
        </p:txBody>
      </p:sp>
      <p:sp>
        <p:nvSpPr>
          <p:cNvPr id="8" name="Rectangle 7">
            <a:extLst>
              <a:ext uri="{FF2B5EF4-FFF2-40B4-BE49-F238E27FC236}">
                <a16:creationId xmlns:a16="http://schemas.microsoft.com/office/drawing/2014/main" id="{83A23F55-65C6-E784-E6CD-F2D215EEF984}"/>
              </a:ext>
            </a:extLst>
          </p:cNvPr>
          <p:cNvSpPr/>
          <p:nvPr/>
        </p:nvSpPr>
        <p:spPr>
          <a:xfrm>
            <a:off x="609599" y="3267701"/>
            <a:ext cx="5384799" cy="337160"/>
          </a:xfrm>
          <a:prstGeom prst="rect">
            <a:avLst/>
          </a:prstGeom>
          <a:solidFill>
            <a:schemeClr val="tx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500" dirty="0">
                <a:solidFill>
                  <a:schemeClr val="bg1"/>
                </a:solidFill>
                <a:latin typeface="Avenir Book" panose="02000503020000020003" pitchFamily="2" charset="0"/>
              </a:rPr>
              <a:t>Schemes Findings - Complaints</a:t>
            </a:r>
          </a:p>
        </p:txBody>
      </p:sp>
      <p:sp>
        <p:nvSpPr>
          <p:cNvPr id="9" name="Rectangle 8">
            <a:extLst>
              <a:ext uri="{FF2B5EF4-FFF2-40B4-BE49-F238E27FC236}">
                <a16:creationId xmlns:a16="http://schemas.microsoft.com/office/drawing/2014/main" id="{4A237132-68AA-13CE-9608-6F1A675A6F5F}"/>
              </a:ext>
            </a:extLst>
          </p:cNvPr>
          <p:cNvSpPr/>
          <p:nvPr/>
        </p:nvSpPr>
        <p:spPr>
          <a:xfrm>
            <a:off x="6197600" y="3267700"/>
            <a:ext cx="5384800" cy="337160"/>
          </a:xfrm>
          <a:prstGeom prst="rect">
            <a:avLst/>
          </a:prstGeom>
          <a:solidFill>
            <a:schemeClr val="tx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500" dirty="0">
                <a:solidFill>
                  <a:schemeClr val="bg1"/>
                </a:solidFill>
                <a:latin typeface="Avenir Book" panose="02000503020000020003" pitchFamily="2" charset="0"/>
              </a:rPr>
              <a:t>Schemes Findings - Dispute Resolution</a:t>
            </a:r>
          </a:p>
        </p:txBody>
      </p:sp>
      <p:sp>
        <p:nvSpPr>
          <p:cNvPr id="11" name="Rectangle 10">
            <a:extLst>
              <a:ext uri="{FF2B5EF4-FFF2-40B4-BE49-F238E27FC236}">
                <a16:creationId xmlns:a16="http://schemas.microsoft.com/office/drawing/2014/main" id="{E0385727-A236-8D79-BD30-C12EC81C9B20}"/>
              </a:ext>
            </a:extLst>
          </p:cNvPr>
          <p:cNvSpPr/>
          <p:nvPr/>
        </p:nvSpPr>
        <p:spPr>
          <a:xfrm>
            <a:off x="609598" y="3604857"/>
            <a:ext cx="5384799" cy="1487053"/>
          </a:xfrm>
          <a:prstGeom prst="rect">
            <a:avLst/>
          </a:prstGeom>
          <a:solidFill>
            <a:schemeClr val="accent3">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1200"/>
              </a:spcBef>
              <a:buClr>
                <a:schemeClr val="accent1"/>
              </a:buClr>
            </a:pPr>
            <a:r>
              <a:rPr lang="en-US" sz="1500" dirty="0">
                <a:solidFill>
                  <a:schemeClr val="tx2"/>
                </a:solidFill>
                <a:latin typeface="Avenir Book" panose="02000503020000020003" pitchFamily="2" charset="0"/>
              </a:rPr>
              <a:t>Complaints cover broader issues than only potentially fraudulent transactions. Notably, </a:t>
            </a:r>
            <a:r>
              <a:rPr lang="en-US" sz="1500" b="1" dirty="0">
                <a:solidFill>
                  <a:schemeClr val="tx2"/>
                </a:solidFill>
                <a:latin typeface="Avenir Black" panose="02000503020000020003" pitchFamily="2" charset="0"/>
              </a:rPr>
              <a:t>most IPS do not directly manage complaints within the payment scheme</a:t>
            </a:r>
            <a:r>
              <a:rPr lang="en-US" sz="1500" dirty="0">
                <a:solidFill>
                  <a:schemeClr val="tx2"/>
                </a:solidFill>
                <a:latin typeface="Avenir Book" panose="02000503020000020003" pitchFamily="2" charset="0"/>
              </a:rPr>
              <a:t>. Instead, where guidance exists, the scheme typically delegates those responsibilities to the DFSP/PSP</a:t>
            </a:r>
          </a:p>
        </p:txBody>
      </p:sp>
      <p:sp>
        <p:nvSpPr>
          <p:cNvPr id="16" name="TextBox 15">
            <a:extLst>
              <a:ext uri="{FF2B5EF4-FFF2-40B4-BE49-F238E27FC236}">
                <a16:creationId xmlns:a16="http://schemas.microsoft.com/office/drawing/2014/main" id="{90D29799-91D3-1EC1-056C-44AD67CC493F}"/>
              </a:ext>
            </a:extLst>
          </p:cNvPr>
          <p:cNvSpPr txBox="1"/>
          <p:nvPr/>
        </p:nvSpPr>
        <p:spPr>
          <a:xfrm>
            <a:off x="609598" y="5958186"/>
            <a:ext cx="6352120" cy="433965"/>
          </a:xfrm>
          <a:prstGeom prst="rect">
            <a:avLst/>
          </a:prstGeom>
          <a:noFill/>
        </p:spPr>
        <p:txBody>
          <a:bodyPr wrap="square" lIns="0" tIns="0" rIns="0" bIns="0" rtlCol="0">
            <a:spAutoFit/>
          </a:bodyPr>
          <a:lstStyle/>
          <a:p>
            <a:pPr>
              <a:lnSpc>
                <a:spcPct val="120000"/>
              </a:lnSpc>
            </a:pPr>
            <a:r>
              <a:rPr lang="en-US" sz="1300" dirty="0">
                <a:solidFill>
                  <a:schemeClr val="tx2"/>
                </a:solidFill>
                <a:latin typeface="Avenir Book" panose="02000503020000020003" pitchFamily="2" charset="0"/>
              </a:rPr>
              <a:t>Note: this section contains highlights. See Appendix for detailed country summaries.</a:t>
            </a:r>
          </a:p>
          <a:p>
            <a:pPr>
              <a:lnSpc>
                <a:spcPct val="120000"/>
              </a:lnSpc>
            </a:pPr>
            <a:endParaRPr lang="en-US" sz="1100" dirty="0">
              <a:solidFill>
                <a:schemeClr val="tx2"/>
              </a:solidFill>
              <a:latin typeface="Avenir Book" panose="02000503020000020003" pitchFamily="2" charset="0"/>
            </a:endParaRPr>
          </a:p>
        </p:txBody>
      </p:sp>
    </p:spTree>
    <p:extLst>
      <p:ext uri="{BB962C8B-B14F-4D97-AF65-F5344CB8AC3E}">
        <p14:creationId xmlns:p14="http://schemas.microsoft.com/office/powerpoint/2010/main" val="298322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D0881-D7C1-BA0E-6420-BFC1632827EB}"/>
              </a:ext>
            </a:extLst>
          </p:cNvPr>
          <p:cNvSpPr>
            <a:spLocks noGrp="1"/>
          </p:cNvSpPr>
          <p:nvPr>
            <p:ph sz="quarter" idx="10"/>
          </p:nvPr>
        </p:nvSpPr>
        <p:spPr>
          <a:xfrm>
            <a:off x="609600" y="1596231"/>
            <a:ext cx="10972800" cy="1387114"/>
          </a:xfrm>
        </p:spPr>
        <p:txBody>
          <a:bodyPr/>
          <a:lstStyle/>
          <a:p>
            <a:pPr marL="0" indent="0">
              <a:lnSpc>
                <a:spcPct val="120000"/>
              </a:lnSpc>
              <a:spcBef>
                <a:spcPts val="600"/>
              </a:spcBef>
              <a:spcAft>
                <a:spcPts val="600"/>
              </a:spcAft>
              <a:buNone/>
            </a:pPr>
            <a:r>
              <a:rPr lang="en-US" sz="1400" b="1" dirty="0">
                <a:solidFill>
                  <a:schemeClr val="tx2"/>
                </a:solidFill>
              </a:rPr>
              <a:t>Complaints: </a:t>
            </a:r>
            <a:r>
              <a:rPr lang="en-US" sz="1400" dirty="0">
                <a:solidFill>
                  <a:schemeClr val="tx2"/>
                </a:solidFill>
              </a:rPr>
              <a:t>Countries vary from having </a:t>
            </a:r>
            <a:r>
              <a:rPr lang="en-US" sz="1400" b="1" dirty="0">
                <a:latin typeface="Avenir Black" panose="02000503020000020003" pitchFamily="2" charset="0"/>
              </a:rPr>
              <a:t>specific and detailed channels, procedures, and timelines</a:t>
            </a:r>
            <a:r>
              <a:rPr lang="en-US" sz="1400" b="1" dirty="0">
                <a:solidFill>
                  <a:schemeClr val="tx2"/>
                </a:solidFill>
              </a:rPr>
              <a:t> </a:t>
            </a:r>
            <a:r>
              <a:rPr lang="en-US" sz="1400" dirty="0">
                <a:solidFill>
                  <a:schemeClr val="tx2"/>
                </a:solidFill>
              </a:rPr>
              <a:t>for handling different types of fraud complaints to </a:t>
            </a:r>
            <a:r>
              <a:rPr lang="en-US" sz="1400" b="1" dirty="0">
                <a:latin typeface="Avenir Black" panose="02000503020000020003" pitchFamily="2" charset="0"/>
              </a:rPr>
              <a:t>general complaint instructions </a:t>
            </a:r>
            <a:r>
              <a:rPr lang="en-US" sz="1400" dirty="0">
                <a:solidFill>
                  <a:schemeClr val="tx2"/>
                </a:solidFill>
              </a:rPr>
              <a:t>when customers have inquiries related to fraud or dissatisfaction of services. </a:t>
            </a:r>
          </a:p>
          <a:p>
            <a:pPr marL="0" indent="0">
              <a:lnSpc>
                <a:spcPct val="120000"/>
              </a:lnSpc>
              <a:spcBef>
                <a:spcPts val="600"/>
              </a:spcBef>
              <a:spcAft>
                <a:spcPts val="600"/>
              </a:spcAft>
              <a:buNone/>
            </a:pPr>
            <a:r>
              <a:rPr lang="en-US" sz="1400" dirty="0"/>
              <a:t>Across all reviewed IPS, the </a:t>
            </a:r>
            <a:r>
              <a:rPr lang="en-US" sz="1400" b="1" dirty="0">
                <a:latin typeface="Avenir Black" panose="02000503020000020003" pitchFamily="2" charset="0"/>
              </a:rPr>
              <a:t>customer’s first point of contact for complaints is their DFSP/PSP.</a:t>
            </a:r>
            <a:endParaRPr lang="en-US" sz="1400" dirty="0"/>
          </a:p>
        </p:txBody>
      </p:sp>
      <p:sp>
        <p:nvSpPr>
          <p:cNvPr id="2" name="Title 1">
            <a:extLst>
              <a:ext uri="{FF2B5EF4-FFF2-40B4-BE49-F238E27FC236}">
                <a16:creationId xmlns:a16="http://schemas.microsoft.com/office/drawing/2014/main" id="{9F72950E-506D-6900-46AE-C43CB32B9556}"/>
              </a:ext>
            </a:extLst>
          </p:cNvPr>
          <p:cNvSpPr>
            <a:spLocks noGrp="1"/>
          </p:cNvSpPr>
          <p:nvPr>
            <p:ph type="title"/>
          </p:nvPr>
        </p:nvSpPr>
        <p:spPr/>
        <p:txBody>
          <a:bodyPr/>
          <a:lstStyle/>
          <a:p>
            <a:r>
              <a:rPr lang="en-US" dirty="0"/>
              <a:t>Insights on IPS Complaint Procedures</a:t>
            </a:r>
          </a:p>
        </p:txBody>
      </p:sp>
      <p:sp>
        <p:nvSpPr>
          <p:cNvPr id="8" name="Text Placeholder 7">
            <a:extLst>
              <a:ext uri="{FF2B5EF4-FFF2-40B4-BE49-F238E27FC236}">
                <a16:creationId xmlns:a16="http://schemas.microsoft.com/office/drawing/2014/main" id="{4DF0C42F-B021-6E6D-7B32-E83094A72F8C}"/>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58B81E44-CA23-C077-B3D2-139B86D63512}"/>
              </a:ext>
            </a:extLst>
          </p:cNvPr>
          <p:cNvSpPr>
            <a:spLocks noGrp="1"/>
          </p:cNvSpPr>
          <p:nvPr>
            <p:ph type="sldNum" sz="quarter" idx="4"/>
          </p:nvPr>
        </p:nvSpPr>
        <p:spPr/>
        <p:txBody>
          <a:bodyPr/>
          <a:lstStyle/>
          <a:p>
            <a:fld id="{097F3099-CFFF-D54D-B818-93F1AB56C116}" type="slidenum">
              <a:rPr lang="en-US" smtClean="0"/>
              <a:pPr/>
              <a:t>14</a:t>
            </a:fld>
            <a:endParaRPr lang="en-US" dirty="0"/>
          </a:p>
        </p:txBody>
      </p:sp>
      <p:sp>
        <p:nvSpPr>
          <p:cNvPr id="10" name="Rectangle 9">
            <a:extLst>
              <a:ext uri="{FF2B5EF4-FFF2-40B4-BE49-F238E27FC236}">
                <a16:creationId xmlns:a16="http://schemas.microsoft.com/office/drawing/2014/main" id="{9FCAB7D6-4221-78B9-7CB1-763241378E41}"/>
              </a:ext>
            </a:extLst>
          </p:cNvPr>
          <p:cNvSpPr/>
          <p:nvPr/>
        </p:nvSpPr>
        <p:spPr>
          <a:xfrm>
            <a:off x="609601" y="3298551"/>
            <a:ext cx="3575304" cy="2609256"/>
          </a:xfrm>
          <a:prstGeom prst="rect">
            <a:avLst/>
          </a:prstGeom>
          <a:noFill/>
          <a:ln w="12700"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noAutofit/>
          </a:bodyPr>
          <a:lstStyle/>
          <a:p>
            <a:pPr algn="ctr">
              <a:lnSpc>
                <a:spcPct val="120000"/>
              </a:lnSpc>
              <a:spcAft>
                <a:spcPts val="600"/>
              </a:spcAft>
            </a:pPr>
            <a:r>
              <a:rPr lang="en-US" sz="1200" b="1" dirty="0">
                <a:solidFill>
                  <a:schemeClr val="tx2"/>
                </a:solidFill>
                <a:latin typeface="Avenir Black" panose="02000503020000020003" pitchFamily="2" charset="0"/>
              </a:rPr>
              <a:t>Approaches to complaints channels vary greatly </a:t>
            </a:r>
            <a:r>
              <a:rPr lang="en-US" sz="1200" dirty="0">
                <a:solidFill>
                  <a:schemeClr val="tx2"/>
                </a:solidFill>
                <a:latin typeface="Avenir Book" panose="02000503020000020003" pitchFamily="2" charset="0"/>
              </a:rPr>
              <a:t>ranging from no specified channels to requiring a breadth of channels for customers to contact their DFSP/PSP, including, for example, the ability to reply to a ‘confirmation of transaction’ SMS message in order to report a fraudulent payment. Commonly specified channels include telephone, email, and online forms.</a:t>
            </a:r>
          </a:p>
        </p:txBody>
      </p:sp>
      <p:sp>
        <p:nvSpPr>
          <p:cNvPr id="12" name="Rectangle 11">
            <a:extLst>
              <a:ext uri="{FF2B5EF4-FFF2-40B4-BE49-F238E27FC236}">
                <a16:creationId xmlns:a16="http://schemas.microsoft.com/office/drawing/2014/main" id="{8D674148-CEC8-D0AE-0CCB-B33F1CC08D37}"/>
              </a:ext>
            </a:extLst>
          </p:cNvPr>
          <p:cNvSpPr/>
          <p:nvPr/>
        </p:nvSpPr>
        <p:spPr>
          <a:xfrm>
            <a:off x="4298602" y="3298551"/>
            <a:ext cx="3575305" cy="2609255"/>
          </a:xfrm>
          <a:prstGeom prst="rect">
            <a:avLst/>
          </a:prstGeom>
          <a:noFill/>
          <a:ln w="12700"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noAutofit/>
          </a:bodyPr>
          <a:lstStyle/>
          <a:p>
            <a:pPr algn="ctr">
              <a:lnSpc>
                <a:spcPct val="120000"/>
              </a:lnSpc>
              <a:spcAft>
                <a:spcPts val="600"/>
              </a:spcAft>
            </a:pPr>
            <a:r>
              <a:rPr lang="en-US" sz="1200" b="1" dirty="0">
                <a:solidFill>
                  <a:schemeClr val="tx2"/>
                </a:solidFill>
                <a:latin typeface="Avenir Black" panose="02000503020000020003" pitchFamily="2" charset="0"/>
              </a:rPr>
              <a:t>Most countries studied have Consumer Protection regulations that require</a:t>
            </a:r>
            <a:r>
              <a:rPr lang="en-US" sz="1200" dirty="0">
                <a:solidFill>
                  <a:schemeClr val="tx1"/>
                </a:solidFill>
                <a:latin typeface="Avenir Book" panose="02000503020000020003" pitchFamily="2" charset="0"/>
              </a:rPr>
              <a:t>, </a:t>
            </a:r>
            <a:r>
              <a:rPr lang="en-US" sz="1200" dirty="0">
                <a:solidFill>
                  <a:schemeClr val="tx2"/>
                </a:solidFill>
                <a:latin typeface="Avenir Book" panose="02000503020000020003" pitchFamily="2" charset="0"/>
              </a:rPr>
              <a:t>at least a high level,</a:t>
            </a:r>
            <a:r>
              <a:rPr lang="en-US" sz="1200" dirty="0">
                <a:solidFill>
                  <a:schemeClr val="tx1"/>
                </a:solidFill>
                <a:latin typeface="Avenir Book" panose="02000503020000020003" pitchFamily="2" charset="0"/>
              </a:rPr>
              <a:t> </a:t>
            </a:r>
            <a:r>
              <a:rPr lang="en-US" sz="1200" b="1" dirty="0">
                <a:solidFill>
                  <a:schemeClr val="tx2"/>
                </a:solidFill>
                <a:latin typeface="Avenir Black" panose="02000503020000020003" pitchFamily="2" charset="0"/>
              </a:rPr>
              <a:t>that DFSPs/PSPs have complaint handling procedures</a:t>
            </a:r>
            <a:r>
              <a:rPr lang="en-US" sz="1200" dirty="0">
                <a:solidFill>
                  <a:schemeClr val="tx1"/>
                </a:solidFill>
                <a:latin typeface="Avenir Book" panose="02000503020000020003" pitchFamily="2" charset="0"/>
              </a:rPr>
              <a:t>. </a:t>
            </a:r>
            <a:r>
              <a:rPr lang="en-US" sz="1200" dirty="0">
                <a:solidFill>
                  <a:schemeClr val="tx2"/>
                </a:solidFill>
                <a:latin typeface="Avenir Book" panose="02000503020000020003" pitchFamily="2" charset="0"/>
              </a:rPr>
              <a:t>Procedures typically address general customer complaints but may incorporate steps to address complaints of reported fraudulent transactions. </a:t>
            </a:r>
          </a:p>
        </p:txBody>
      </p:sp>
      <p:sp>
        <p:nvSpPr>
          <p:cNvPr id="14" name="Rectangle 13">
            <a:extLst>
              <a:ext uri="{FF2B5EF4-FFF2-40B4-BE49-F238E27FC236}">
                <a16:creationId xmlns:a16="http://schemas.microsoft.com/office/drawing/2014/main" id="{D2E59A08-1D4E-0D46-C178-95167FDD7BDB}"/>
              </a:ext>
            </a:extLst>
          </p:cNvPr>
          <p:cNvSpPr/>
          <p:nvPr/>
        </p:nvSpPr>
        <p:spPr>
          <a:xfrm>
            <a:off x="8007096" y="3298550"/>
            <a:ext cx="3555811" cy="2609257"/>
          </a:xfrm>
          <a:prstGeom prst="rect">
            <a:avLst/>
          </a:prstGeom>
          <a:noFill/>
          <a:ln w="12700"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noAutofit/>
          </a:bodyPr>
          <a:lstStyle/>
          <a:p>
            <a:pPr algn="ctr">
              <a:lnSpc>
                <a:spcPct val="120000"/>
              </a:lnSpc>
              <a:spcAft>
                <a:spcPts val="600"/>
              </a:spcAft>
            </a:pPr>
            <a:r>
              <a:rPr lang="en-US" sz="1200" dirty="0">
                <a:solidFill>
                  <a:schemeClr val="tx2"/>
                </a:solidFill>
                <a:latin typeface="Avenir Book" panose="02000503020000020003" pitchFamily="2" charset="0"/>
              </a:rPr>
              <a:t>Timelines provided may refer to either customer or Participant actions, and can impact the financial liability of each party, depending on timeliness of actions, among other key factors. Countries have varying approaches to complaint-related timelines. Noteworthy examples of timelines are customer reporting of the fraudulent transaction, freezing of the funds in question, response by payee to the request for return of funds, and timelines for the DFSP/PSP to launch an investigation.</a:t>
            </a:r>
          </a:p>
        </p:txBody>
      </p:sp>
      <p:sp>
        <p:nvSpPr>
          <p:cNvPr id="11" name="Rectangle 10">
            <a:extLst>
              <a:ext uri="{FF2B5EF4-FFF2-40B4-BE49-F238E27FC236}">
                <a16:creationId xmlns:a16="http://schemas.microsoft.com/office/drawing/2014/main" id="{BE159C65-8ABF-A654-4772-49FCA3808687}"/>
              </a:ext>
            </a:extLst>
          </p:cNvPr>
          <p:cNvSpPr/>
          <p:nvPr/>
        </p:nvSpPr>
        <p:spPr>
          <a:xfrm>
            <a:off x="4298605" y="2979863"/>
            <a:ext cx="3575304" cy="337160"/>
          </a:xfrm>
          <a:prstGeom prst="rect">
            <a:avLst/>
          </a:prstGeom>
          <a:solidFill>
            <a:schemeClr val="accent3">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Procedures</a:t>
            </a:r>
          </a:p>
        </p:txBody>
      </p:sp>
      <p:sp>
        <p:nvSpPr>
          <p:cNvPr id="13" name="Rectangle 12">
            <a:extLst>
              <a:ext uri="{FF2B5EF4-FFF2-40B4-BE49-F238E27FC236}">
                <a16:creationId xmlns:a16="http://schemas.microsoft.com/office/drawing/2014/main" id="{CEFAB90B-E9BE-0F1B-9311-DA08306EC1AF}"/>
              </a:ext>
            </a:extLst>
          </p:cNvPr>
          <p:cNvSpPr/>
          <p:nvPr/>
        </p:nvSpPr>
        <p:spPr>
          <a:xfrm>
            <a:off x="8007097" y="2979862"/>
            <a:ext cx="3575304" cy="337160"/>
          </a:xfrm>
          <a:prstGeom prst="rect">
            <a:avLst/>
          </a:prstGeom>
          <a:solidFill>
            <a:schemeClr val="accent3">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Timelines</a:t>
            </a:r>
          </a:p>
        </p:txBody>
      </p:sp>
      <p:sp>
        <p:nvSpPr>
          <p:cNvPr id="9" name="Rectangle 8">
            <a:extLst>
              <a:ext uri="{FF2B5EF4-FFF2-40B4-BE49-F238E27FC236}">
                <a16:creationId xmlns:a16="http://schemas.microsoft.com/office/drawing/2014/main" id="{4264CC9D-73D3-F7C4-AFA1-CC283166F185}"/>
              </a:ext>
            </a:extLst>
          </p:cNvPr>
          <p:cNvSpPr/>
          <p:nvPr/>
        </p:nvSpPr>
        <p:spPr>
          <a:xfrm>
            <a:off x="609601" y="2979863"/>
            <a:ext cx="3575304" cy="338328"/>
          </a:xfrm>
          <a:prstGeom prst="rect">
            <a:avLst/>
          </a:prstGeom>
          <a:solidFill>
            <a:schemeClr val="accent3">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Channels</a:t>
            </a:r>
          </a:p>
        </p:txBody>
      </p:sp>
    </p:spTree>
    <p:extLst>
      <p:ext uri="{BB962C8B-B14F-4D97-AF65-F5344CB8AC3E}">
        <p14:creationId xmlns:p14="http://schemas.microsoft.com/office/powerpoint/2010/main" val="120952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950E-506D-6900-46AE-C43CB32B9556}"/>
              </a:ext>
            </a:extLst>
          </p:cNvPr>
          <p:cNvSpPr>
            <a:spLocks noGrp="1"/>
          </p:cNvSpPr>
          <p:nvPr>
            <p:ph type="title"/>
          </p:nvPr>
        </p:nvSpPr>
        <p:spPr/>
        <p:txBody>
          <a:bodyPr>
            <a:normAutofit/>
          </a:bodyPr>
          <a:lstStyle/>
          <a:p>
            <a:r>
              <a:rPr lang="en-US" dirty="0"/>
              <a:t>Insights on IPS Dispute Procedures</a:t>
            </a:r>
          </a:p>
        </p:txBody>
      </p:sp>
      <p:sp>
        <p:nvSpPr>
          <p:cNvPr id="8" name="Content Placeholder 7">
            <a:extLst>
              <a:ext uri="{FF2B5EF4-FFF2-40B4-BE49-F238E27FC236}">
                <a16:creationId xmlns:a16="http://schemas.microsoft.com/office/drawing/2014/main" id="{60B4F7D6-6FEE-C1E1-0018-E87EE3926377}"/>
              </a:ext>
            </a:extLst>
          </p:cNvPr>
          <p:cNvSpPr>
            <a:spLocks noGrp="1"/>
          </p:cNvSpPr>
          <p:nvPr>
            <p:ph sz="quarter" idx="10"/>
          </p:nvPr>
        </p:nvSpPr>
        <p:spPr>
          <a:xfrm>
            <a:off x="609600" y="1596231"/>
            <a:ext cx="10972800" cy="1507187"/>
          </a:xfrm>
        </p:spPr>
        <p:txBody>
          <a:bodyPr/>
          <a:lstStyle/>
          <a:p>
            <a:pPr marL="0" indent="0">
              <a:lnSpc>
                <a:spcPct val="120000"/>
              </a:lnSpc>
              <a:spcBef>
                <a:spcPts val="600"/>
              </a:spcBef>
              <a:spcAft>
                <a:spcPts val="600"/>
              </a:spcAft>
              <a:buNone/>
            </a:pPr>
            <a:r>
              <a:rPr lang="en-US" sz="1400" b="1" dirty="0"/>
              <a:t>Disputes: </a:t>
            </a:r>
            <a:r>
              <a:rPr lang="en-US" sz="1400" dirty="0"/>
              <a:t>Countries vary from providing </a:t>
            </a:r>
            <a:r>
              <a:rPr lang="en-US" sz="1400" b="1" dirty="0">
                <a:latin typeface="Avenir Black" panose="02000503020000020003" pitchFamily="2" charset="0"/>
              </a:rPr>
              <a:t>detailed disputes procedures related to instant payments fraud with specific timelines </a:t>
            </a:r>
            <a:r>
              <a:rPr lang="en-US" sz="1400" dirty="0"/>
              <a:t>to having</a:t>
            </a:r>
            <a:r>
              <a:rPr lang="en-US" sz="1600" dirty="0"/>
              <a:t> </a:t>
            </a:r>
            <a:r>
              <a:rPr lang="en-US" sz="1400" b="1" dirty="0">
                <a:latin typeface="Avenir Black" panose="02000503020000020003" pitchFamily="2" charset="0"/>
              </a:rPr>
              <a:t>broad dispute guidelines.</a:t>
            </a:r>
            <a:r>
              <a:rPr lang="en-US" sz="1600" b="1" dirty="0"/>
              <a:t> </a:t>
            </a:r>
            <a:r>
              <a:rPr lang="en-US" sz="1400" dirty="0"/>
              <a:t>Many countries provide general dispute resolution procedures including a committee or body with authority to hear initial disputes. </a:t>
            </a:r>
          </a:p>
          <a:p>
            <a:pPr marL="0" indent="0">
              <a:lnSpc>
                <a:spcPct val="120000"/>
              </a:lnSpc>
              <a:spcBef>
                <a:spcPts val="600"/>
              </a:spcBef>
              <a:spcAft>
                <a:spcPts val="600"/>
              </a:spcAft>
              <a:buNone/>
            </a:pPr>
            <a:r>
              <a:rPr lang="en-US" sz="1400" b="1" dirty="0">
                <a:latin typeface="Avenir Black" panose="02000503020000020003" pitchFamily="2" charset="0"/>
              </a:rPr>
              <a:t>Most dispute provisions are not specific to fraud </a:t>
            </a:r>
            <a:r>
              <a:rPr lang="en-US" sz="1400" dirty="0"/>
              <a:t>but cover general payment disputes, including technical or operational failures that result in errors in payments</a:t>
            </a:r>
          </a:p>
        </p:txBody>
      </p:sp>
      <p:sp>
        <p:nvSpPr>
          <p:cNvPr id="10" name="Text Placeholder 9">
            <a:extLst>
              <a:ext uri="{FF2B5EF4-FFF2-40B4-BE49-F238E27FC236}">
                <a16:creationId xmlns:a16="http://schemas.microsoft.com/office/drawing/2014/main" id="{D103AE8B-B7DC-D463-839E-DB784224173C}"/>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58B81E44-CA23-C077-B3D2-139B86D63512}"/>
              </a:ext>
            </a:extLst>
          </p:cNvPr>
          <p:cNvSpPr>
            <a:spLocks noGrp="1"/>
          </p:cNvSpPr>
          <p:nvPr>
            <p:ph type="sldNum" sz="quarter" idx="4"/>
          </p:nvPr>
        </p:nvSpPr>
        <p:spPr/>
        <p:txBody>
          <a:bodyPr/>
          <a:lstStyle/>
          <a:p>
            <a:fld id="{097F3099-CFFF-D54D-B818-93F1AB56C116}" type="slidenum">
              <a:rPr lang="en-US" smtClean="0"/>
              <a:pPr/>
              <a:t>15</a:t>
            </a:fld>
            <a:endParaRPr lang="en-US" dirty="0"/>
          </a:p>
        </p:txBody>
      </p:sp>
      <p:sp>
        <p:nvSpPr>
          <p:cNvPr id="3" name="Content Placeholder 7">
            <a:extLst>
              <a:ext uri="{FF2B5EF4-FFF2-40B4-BE49-F238E27FC236}">
                <a16:creationId xmlns:a16="http://schemas.microsoft.com/office/drawing/2014/main" id="{4E9AE758-9001-B369-53AA-DD31ED03B79F}"/>
              </a:ext>
            </a:extLst>
          </p:cNvPr>
          <p:cNvSpPr txBox="1">
            <a:spLocks/>
          </p:cNvSpPr>
          <p:nvPr/>
        </p:nvSpPr>
        <p:spPr>
          <a:xfrm>
            <a:off x="609600" y="5084069"/>
            <a:ext cx="10972800" cy="1139235"/>
          </a:xfrm>
          <a:prstGeom prst="rect">
            <a:avLst/>
          </a:prstGeom>
          <a:solidFill>
            <a:schemeClr val="accent3">
              <a:lumMod val="20000"/>
              <a:lumOff val="80000"/>
            </a:schemeClr>
          </a:solidFill>
        </p:spPr>
        <p:txBody>
          <a:bodyPr vert="horz" lIns="36576" tIns="18288" rIns="18288" bIns="18288"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lnSpc>
                <a:spcPct val="120000"/>
              </a:lnSpc>
              <a:spcBef>
                <a:spcPts val="600"/>
              </a:spcBef>
              <a:spcAft>
                <a:spcPts val="600"/>
              </a:spcAft>
              <a:buFont typeface="Arial" panose="020B0604020202020204" pitchFamily="34" charset="0"/>
              <a:buNone/>
            </a:pPr>
            <a:r>
              <a:rPr lang="en-US" sz="1400" b="1" dirty="0"/>
              <a:t>Liability: </a:t>
            </a:r>
            <a:r>
              <a:rPr lang="en-US" sz="1400" dirty="0"/>
              <a:t>Some countries provide detailed information regarding how liability should be determined or assigned, based upon complaint handling and dispute outcomes. The relevant factors for assigning liability vary by country and can include timeliness of the customer’s complaint, dispute procedures that identify if the DFSP/PSP followed the required customer authentication processes, or the Participant’s responsiveness to the return of funds request</a:t>
            </a:r>
          </a:p>
        </p:txBody>
      </p:sp>
      <p:sp>
        <p:nvSpPr>
          <p:cNvPr id="25" name="Rectangle 24">
            <a:extLst>
              <a:ext uri="{FF2B5EF4-FFF2-40B4-BE49-F238E27FC236}">
                <a16:creationId xmlns:a16="http://schemas.microsoft.com/office/drawing/2014/main" id="{A8A638DF-B870-5E67-F6DA-A106BDE59516}"/>
              </a:ext>
            </a:extLst>
          </p:cNvPr>
          <p:cNvSpPr/>
          <p:nvPr/>
        </p:nvSpPr>
        <p:spPr>
          <a:xfrm>
            <a:off x="609595" y="3493279"/>
            <a:ext cx="3574473" cy="1432838"/>
          </a:xfrm>
          <a:prstGeom prst="rect">
            <a:avLst/>
          </a:prstGeom>
          <a:noFill/>
          <a:ln w="12700"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noAutofit/>
          </a:bodyPr>
          <a:lstStyle/>
          <a:p>
            <a:pPr algn="ctr">
              <a:lnSpc>
                <a:spcPct val="120000"/>
              </a:lnSpc>
              <a:spcAft>
                <a:spcPts val="600"/>
              </a:spcAft>
            </a:pPr>
            <a:r>
              <a:rPr lang="en-US" sz="1200" dirty="0">
                <a:solidFill>
                  <a:schemeClr val="tx2"/>
                </a:solidFill>
                <a:latin typeface="Avenir Book" panose="02000503020000020003" pitchFamily="2" charset="0"/>
              </a:rPr>
              <a:t>Procedures typically specify how a party must file a dispute, with whom the dispute should be filed, and sometimes include details about how the resolution is made</a:t>
            </a:r>
          </a:p>
        </p:txBody>
      </p:sp>
      <p:sp>
        <p:nvSpPr>
          <p:cNvPr id="26" name="Rectangle 25">
            <a:extLst>
              <a:ext uri="{FF2B5EF4-FFF2-40B4-BE49-F238E27FC236}">
                <a16:creationId xmlns:a16="http://schemas.microsoft.com/office/drawing/2014/main" id="{3119C6A5-5E3B-C592-04F6-5F4DD8807B91}"/>
              </a:ext>
            </a:extLst>
          </p:cNvPr>
          <p:cNvSpPr/>
          <p:nvPr/>
        </p:nvSpPr>
        <p:spPr>
          <a:xfrm>
            <a:off x="609596" y="3174591"/>
            <a:ext cx="3575304" cy="337160"/>
          </a:xfrm>
          <a:prstGeom prst="rect">
            <a:avLst/>
          </a:prstGeom>
          <a:solidFill>
            <a:schemeClr val="accent3">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Procedures</a:t>
            </a:r>
          </a:p>
        </p:txBody>
      </p:sp>
      <p:sp>
        <p:nvSpPr>
          <p:cNvPr id="27" name="Rectangle 26">
            <a:extLst>
              <a:ext uri="{FF2B5EF4-FFF2-40B4-BE49-F238E27FC236}">
                <a16:creationId xmlns:a16="http://schemas.microsoft.com/office/drawing/2014/main" id="{B827344E-889F-1ACC-A922-40441912EF38}"/>
              </a:ext>
            </a:extLst>
          </p:cNvPr>
          <p:cNvSpPr/>
          <p:nvPr/>
        </p:nvSpPr>
        <p:spPr>
          <a:xfrm>
            <a:off x="4308346" y="3496368"/>
            <a:ext cx="3575304" cy="1432838"/>
          </a:xfrm>
          <a:prstGeom prst="rect">
            <a:avLst/>
          </a:prstGeom>
          <a:noFill/>
          <a:ln w="12700"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noAutofit/>
          </a:bodyPr>
          <a:lstStyle/>
          <a:p>
            <a:pPr algn="ctr">
              <a:lnSpc>
                <a:spcPct val="120000"/>
              </a:lnSpc>
              <a:spcAft>
                <a:spcPts val="600"/>
              </a:spcAft>
            </a:pPr>
            <a:r>
              <a:rPr lang="en-US" sz="1200" dirty="0">
                <a:solidFill>
                  <a:schemeClr val="tx2"/>
                </a:solidFill>
                <a:latin typeface="Avenir Book" panose="02000503020000020003" pitchFamily="2" charset="0"/>
              </a:rPr>
              <a:t>Timelines may specify the approximate time for a dispute to be resolved, but are not always included</a:t>
            </a:r>
          </a:p>
        </p:txBody>
      </p:sp>
      <p:sp>
        <p:nvSpPr>
          <p:cNvPr id="28" name="Rectangle 27">
            <a:extLst>
              <a:ext uri="{FF2B5EF4-FFF2-40B4-BE49-F238E27FC236}">
                <a16:creationId xmlns:a16="http://schemas.microsoft.com/office/drawing/2014/main" id="{77D2A3D7-C2F7-5768-BA9C-E42F63E3AA4D}"/>
              </a:ext>
            </a:extLst>
          </p:cNvPr>
          <p:cNvSpPr/>
          <p:nvPr/>
        </p:nvSpPr>
        <p:spPr>
          <a:xfrm>
            <a:off x="4309177" y="3177680"/>
            <a:ext cx="3574473" cy="337160"/>
          </a:xfrm>
          <a:prstGeom prst="rect">
            <a:avLst/>
          </a:prstGeom>
          <a:solidFill>
            <a:schemeClr val="accent3">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Timelines</a:t>
            </a:r>
          </a:p>
        </p:txBody>
      </p:sp>
      <p:sp>
        <p:nvSpPr>
          <p:cNvPr id="29" name="Rectangle 28">
            <a:extLst>
              <a:ext uri="{FF2B5EF4-FFF2-40B4-BE49-F238E27FC236}">
                <a16:creationId xmlns:a16="http://schemas.microsoft.com/office/drawing/2014/main" id="{6EB1E212-E53B-9A5A-8533-FBFEAB0C1339}"/>
              </a:ext>
            </a:extLst>
          </p:cNvPr>
          <p:cNvSpPr/>
          <p:nvPr/>
        </p:nvSpPr>
        <p:spPr>
          <a:xfrm>
            <a:off x="8007096" y="3493279"/>
            <a:ext cx="3575304" cy="1432838"/>
          </a:xfrm>
          <a:prstGeom prst="rect">
            <a:avLst/>
          </a:prstGeom>
          <a:noFill/>
          <a:ln w="12700"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noAutofit/>
          </a:bodyPr>
          <a:lstStyle/>
          <a:p>
            <a:pPr algn="ctr">
              <a:lnSpc>
                <a:spcPct val="120000"/>
              </a:lnSpc>
              <a:spcAft>
                <a:spcPts val="600"/>
              </a:spcAft>
            </a:pPr>
            <a:r>
              <a:rPr lang="en-US" sz="1200" dirty="0">
                <a:solidFill>
                  <a:schemeClr val="tx2"/>
                </a:solidFill>
                <a:latin typeface="Avenir Book" panose="02000503020000020003" pitchFamily="2" charset="0"/>
              </a:rPr>
              <a:t>Many countries provide a higher-level committee or a neutral, independent body, such as Ombudsman, which can be contacted if initial complaint and dispute procedures do not satisfactorily resolve the aggrieved party’s concerns</a:t>
            </a:r>
          </a:p>
        </p:txBody>
      </p:sp>
      <p:sp>
        <p:nvSpPr>
          <p:cNvPr id="30" name="Rectangle 29">
            <a:extLst>
              <a:ext uri="{FF2B5EF4-FFF2-40B4-BE49-F238E27FC236}">
                <a16:creationId xmlns:a16="http://schemas.microsoft.com/office/drawing/2014/main" id="{A069E96A-86F5-75F3-AFA9-9DA01CC91B55}"/>
              </a:ext>
            </a:extLst>
          </p:cNvPr>
          <p:cNvSpPr/>
          <p:nvPr/>
        </p:nvSpPr>
        <p:spPr>
          <a:xfrm>
            <a:off x="8007096" y="3174591"/>
            <a:ext cx="3574473" cy="337160"/>
          </a:xfrm>
          <a:prstGeom prst="rect">
            <a:avLst/>
          </a:prstGeom>
          <a:solidFill>
            <a:schemeClr val="accent3">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Appellate Body            </a:t>
            </a:r>
          </a:p>
        </p:txBody>
      </p:sp>
    </p:spTree>
    <p:extLst>
      <p:ext uri="{BB962C8B-B14F-4D97-AF65-F5344CB8AC3E}">
        <p14:creationId xmlns:p14="http://schemas.microsoft.com/office/powerpoint/2010/main" val="426715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BAAFCF-9507-D615-3E3B-A977EDA493C1}"/>
              </a:ext>
            </a:extLst>
          </p:cNvPr>
          <p:cNvSpPr/>
          <p:nvPr/>
        </p:nvSpPr>
        <p:spPr>
          <a:xfrm>
            <a:off x="1000987" y="2928000"/>
            <a:ext cx="10760567"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2"/>
                </a:solidFill>
                <a:latin typeface="Avenir Book" panose="02000503020000020003" pitchFamily="2" charset="0"/>
              </a:rPr>
              <a:t>For complaints related to NPP transactions, </a:t>
            </a:r>
            <a:r>
              <a:rPr lang="en-US" sz="1100" b="1" dirty="0">
                <a:solidFill>
                  <a:schemeClr val="tx2"/>
                </a:solidFill>
                <a:latin typeface="Avenir Book" panose="02000503020000020003" pitchFamily="2" charset="0"/>
              </a:rPr>
              <a:t>customers should contact their DFSP</a:t>
            </a:r>
            <a:r>
              <a:rPr lang="en-US" sz="1100" dirty="0">
                <a:solidFill>
                  <a:schemeClr val="tx2"/>
                </a:solidFill>
                <a:latin typeface="Avenir Book" panose="02000503020000020003" pitchFamily="2" charset="0"/>
              </a:rPr>
              <a:t>, which can then launch an investigation. NPP rules include a </a:t>
            </a:r>
            <a:r>
              <a:rPr lang="en-US" sz="1100" b="1" dirty="0">
                <a:solidFill>
                  <a:schemeClr val="tx2"/>
                </a:solidFill>
                <a:latin typeface="Avenir Book" panose="02000503020000020003" pitchFamily="2" charset="0"/>
              </a:rPr>
              <a:t>broad definition of disputes </a:t>
            </a:r>
            <a:r>
              <a:rPr lang="en-US" sz="1100" dirty="0">
                <a:solidFill>
                  <a:schemeClr val="tx2"/>
                </a:solidFill>
                <a:latin typeface="Avenir Book" panose="02000503020000020003" pitchFamily="2" charset="0"/>
              </a:rPr>
              <a:t>and a formal dispute lodging process by a participant, connected institution, or overlay service provider, followed by a review and resolution process by a responsible entity such as the NPP Operating Committee or Payment Systems Board.</a:t>
            </a:r>
          </a:p>
        </p:txBody>
      </p:sp>
      <p:sp>
        <p:nvSpPr>
          <p:cNvPr id="14" name="Rectangle 13">
            <a:extLst>
              <a:ext uri="{FF2B5EF4-FFF2-40B4-BE49-F238E27FC236}">
                <a16:creationId xmlns:a16="http://schemas.microsoft.com/office/drawing/2014/main" id="{9DE04808-17B0-FE33-031B-A498A6EB0AF6}"/>
              </a:ext>
            </a:extLst>
          </p:cNvPr>
          <p:cNvSpPr/>
          <p:nvPr/>
        </p:nvSpPr>
        <p:spPr>
          <a:xfrm>
            <a:off x="998835" y="5898633"/>
            <a:ext cx="10762719" cy="544213"/>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2"/>
                </a:solidFill>
                <a:latin typeface="Avenir Book" panose="02000503020000020003" pitchFamily="2" charset="0"/>
              </a:rPr>
              <a:t>India, through both UPI scheme rules and general consumer protection regulations, has very detailed requirements for DFSPs/PSPs to provide transaction notification and </a:t>
            </a:r>
            <a:r>
              <a:rPr lang="en-US" sz="1100" b="1" dirty="0">
                <a:solidFill>
                  <a:schemeClr val="tx2"/>
                </a:solidFill>
                <a:latin typeface="Avenir Book" panose="02000503020000020003" pitchFamily="2" charset="0"/>
              </a:rPr>
              <a:t>multiple complaints channels </a:t>
            </a:r>
            <a:r>
              <a:rPr lang="en-US" sz="1100" dirty="0">
                <a:solidFill>
                  <a:schemeClr val="tx2"/>
                </a:solidFill>
                <a:latin typeface="Avenir Book" panose="02000503020000020003" pitchFamily="2" charset="0"/>
              </a:rPr>
              <a:t>that enable the reporting of suspected fraudulent transactions. </a:t>
            </a:r>
            <a:r>
              <a:rPr lang="en-US" sz="1100" b="1" dirty="0">
                <a:solidFill>
                  <a:schemeClr val="tx2"/>
                </a:solidFill>
                <a:latin typeface="Avenir Book" panose="02000503020000020003" pitchFamily="2" charset="0"/>
              </a:rPr>
              <a:t>For disputes of reported fraudulent transactions</a:t>
            </a:r>
            <a:r>
              <a:rPr lang="en-US" sz="1100" dirty="0">
                <a:solidFill>
                  <a:schemeClr val="tx2"/>
                </a:solidFill>
                <a:latin typeface="Avenir Book" panose="02000503020000020003" pitchFamily="2" charset="0"/>
              </a:rPr>
              <a:t>, UPI Scheme rules provide </a:t>
            </a:r>
            <a:r>
              <a:rPr lang="en-US" sz="1100" b="1" dirty="0">
                <a:solidFill>
                  <a:schemeClr val="tx2"/>
                </a:solidFill>
                <a:latin typeface="Avenir Book" panose="02000503020000020003" pitchFamily="2" charset="0"/>
              </a:rPr>
              <a:t>detailed steps to determine liability </a:t>
            </a:r>
            <a:r>
              <a:rPr lang="en-US" sz="1100" dirty="0">
                <a:solidFill>
                  <a:schemeClr val="tx2"/>
                </a:solidFill>
                <a:latin typeface="Avenir Book" panose="02000503020000020003" pitchFamily="2" charset="0"/>
              </a:rPr>
              <a:t>and a panel to address unresolved disputes.</a:t>
            </a:r>
          </a:p>
        </p:txBody>
      </p:sp>
      <p:sp>
        <p:nvSpPr>
          <p:cNvPr id="6" name="Slide Number Placeholder 5">
            <a:extLst>
              <a:ext uri="{FF2B5EF4-FFF2-40B4-BE49-F238E27FC236}">
                <a16:creationId xmlns:a16="http://schemas.microsoft.com/office/drawing/2014/main" id="{2B05ADDC-3A5A-F2E0-5B19-60857B2EEC37}"/>
              </a:ext>
            </a:extLst>
          </p:cNvPr>
          <p:cNvSpPr>
            <a:spLocks noGrp="1"/>
          </p:cNvSpPr>
          <p:nvPr>
            <p:ph type="sldNum" sz="quarter" idx="4"/>
          </p:nvPr>
        </p:nvSpPr>
        <p:spPr/>
        <p:txBody>
          <a:bodyPr/>
          <a:lstStyle/>
          <a:p>
            <a:fld id="{097F3099-CFFF-D54D-B818-93F1AB56C116}" type="slidenum">
              <a:rPr lang="en-US" smtClean="0"/>
              <a:pPr/>
              <a:t>16</a:t>
            </a:fld>
            <a:endParaRPr lang="en-US" dirty="0"/>
          </a:p>
        </p:txBody>
      </p:sp>
      <p:pic>
        <p:nvPicPr>
          <p:cNvPr id="1038" name="Picture 14" descr="Flag of Tanzania | Britannica">
            <a:extLst>
              <a:ext uri="{FF2B5EF4-FFF2-40B4-BE49-F238E27FC236}">
                <a16:creationId xmlns:a16="http://schemas.microsoft.com/office/drawing/2014/main" id="{0D4B1A8B-FA32-8A5F-86A8-997531F7134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73" y="3557372"/>
            <a:ext cx="457200" cy="457651"/>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A5A6534-4BB9-7219-B7EF-7CA08A6E5E3A}"/>
              </a:ext>
            </a:extLst>
          </p:cNvPr>
          <p:cNvSpPr/>
          <p:nvPr/>
        </p:nvSpPr>
        <p:spPr>
          <a:xfrm>
            <a:off x="998835" y="5382163"/>
            <a:ext cx="10762719" cy="452248"/>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2"/>
                </a:solidFill>
                <a:latin typeface="Avenir Book" panose="02000503020000020003" pitchFamily="2" charset="0"/>
              </a:rPr>
              <a:t>Pix provides a </a:t>
            </a:r>
            <a:r>
              <a:rPr lang="en-US" sz="1100" b="1" dirty="0">
                <a:solidFill>
                  <a:schemeClr val="tx2"/>
                </a:solidFill>
                <a:latin typeface="Avenir Book" panose="02000503020000020003" pitchFamily="2" charset="0"/>
              </a:rPr>
              <a:t>Special Mechanism for Return </a:t>
            </a:r>
            <a:r>
              <a:rPr lang="en-US" sz="1100" dirty="0">
                <a:solidFill>
                  <a:schemeClr val="tx2"/>
                </a:solidFill>
                <a:latin typeface="Avenir Book" panose="02000503020000020003" pitchFamily="2" charset="0"/>
              </a:rPr>
              <a:t>to enable the return of funds in cases of suspected fraud or operational failure in the system technology. If unable to reach agreement through this measure, the parties can initiate a formal dispute and the Central Bank of Brazil will provide a decision through a dispute resolution committee.</a:t>
            </a:r>
          </a:p>
        </p:txBody>
      </p:sp>
      <p:sp>
        <p:nvSpPr>
          <p:cNvPr id="16" name="Rectangle 15">
            <a:extLst>
              <a:ext uri="{FF2B5EF4-FFF2-40B4-BE49-F238E27FC236}">
                <a16:creationId xmlns:a16="http://schemas.microsoft.com/office/drawing/2014/main" id="{FEFD33D4-7792-5C72-8F38-169750C3A9C4}"/>
              </a:ext>
            </a:extLst>
          </p:cNvPr>
          <p:cNvSpPr/>
          <p:nvPr/>
        </p:nvSpPr>
        <p:spPr>
          <a:xfrm>
            <a:off x="1000989" y="4153728"/>
            <a:ext cx="10760565" cy="551347"/>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2"/>
                </a:solidFill>
                <a:latin typeface="Avenir Book" panose="02000503020000020003" pitchFamily="2" charset="0"/>
              </a:rPr>
              <a:t>Consumers are instructed to </a:t>
            </a:r>
            <a:r>
              <a:rPr lang="en-US" sz="1100" b="1" dirty="0">
                <a:solidFill>
                  <a:schemeClr val="tx2"/>
                </a:solidFill>
                <a:latin typeface="Avenir Book" panose="02000503020000020003" pitchFamily="2" charset="0"/>
              </a:rPr>
              <a:t>contact their DFSP to report scams and frauds </a:t>
            </a:r>
            <a:r>
              <a:rPr lang="en-US" sz="1100" dirty="0">
                <a:solidFill>
                  <a:schemeClr val="tx2"/>
                </a:solidFill>
                <a:latin typeface="Avenir Book" panose="02000503020000020003" pitchFamily="2" charset="0"/>
              </a:rPr>
              <a:t>and can also contact other organizations such as The Financial Conduct Authority or Action Fraud. Regarding dispute resolution, </a:t>
            </a:r>
            <a:r>
              <a:rPr lang="en-US" sz="1100" b="1" dirty="0">
                <a:solidFill>
                  <a:schemeClr val="tx2"/>
                </a:solidFill>
                <a:latin typeface="Avenir Book" panose="02000503020000020003" pitchFamily="2" charset="0"/>
              </a:rPr>
              <a:t>DFSPs start investigations within 2 days of the complaint </a:t>
            </a:r>
            <a:r>
              <a:rPr lang="en-US" sz="1100" dirty="0">
                <a:solidFill>
                  <a:schemeClr val="tx2"/>
                </a:solidFill>
                <a:latin typeface="Avenir Book" panose="02000503020000020003" pitchFamily="2" charset="0"/>
              </a:rPr>
              <a:t>and will review to determine if it will make a refund request to the receiving DFSP. If the recipient </a:t>
            </a:r>
            <a:r>
              <a:rPr lang="en-US" sz="1100" b="1" dirty="0">
                <a:solidFill>
                  <a:schemeClr val="tx2"/>
                </a:solidFill>
                <a:latin typeface="Avenir Book" panose="02000503020000020003" pitchFamily="2" charset="0"/>
              </a:rPr>
              <a:t>does not dispute the claim, the amount is transferred within 20 days</a:t>
            </a:r>
            <a:r>
              <a:rPr lang="en-US" sz="1100" dirty="0">
                <a:solidFill>
                  <a:schemeClr val="tx2"/>
                </a:solidFill>
                <a:latin typeface="Avenir Book" panose="02000503020000020003" pitchFamily="2" charset="0"/>
              </a:rPr>
              <a:t> of the complaint.  </a:t>
            </a:r>
          </a:p>
        </p:txBody>
      </p:sp>
      <p:sp>
        <p:nvSpPr>
          <p:cNvPr id="3" name="Rectangle 2">
            <a:extLst>
              <a:ext uri="{FF2B5EF4-FFF2-40B4-BE49-F238E27FC236}">
                <a16:creationId xmlns:a16="http://schemas.microsoft.com/office/drawing/2014/main" id="{35628F1A-37ED-B813-354A-CC2C930078AA}"/>
              </a:ext>
            </a:extLst>
          </p:cNvPr>
          <p:cNvSpPr/>
          <p:nvPr/>
        </p:nvSpPr>
        <p:spPr>
          <a:xfrm>
            <a:off x="998837" y="4769299"/>
            <a:ext cx="10762717"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2"/>
                </a:solidFill>
                <a:latin typeface="Avenir Book" panose="02000503020000020003" pitchFamily="2" charset="0"/>
              </a:rPr>
              <a:t>In Nigeria, customers are directed to </a:t>
            </a:r>
            <a:r>
              <a:rPr lang="en-US" sz="1100" b="1" dirty="0">
                <a:solidFill>
                  <a:schemeClr val="tx2"/>
                </a:solidFill>
                <a:latin typeface="Avenir Book" panose="02000503020000020003" pitchFamily="2" charset="0"/>
              </a:rPr>
              <a:t>lodge complaints with the relevant DFSPs</a:t>
            </a:r>
            <a:r>
              <a:rPr lang="en-US" sz="1100" dirty="0">
                <a:solidFill>
                  <a:schemeClr val="tx2"/>
                </a:solidFill>
                <a:latin typeface="Avenir Book" panose="02000503020000020003" pitchFamily="2" charset="0"/>
              </a:rPr>
              <a:t> and escalate to alternate dispute resolution organizations if the consumer is dissatisfied or the complaint is not resolved within the stipulated time. Nigeria’s Regulation on Instant Electronic Funds Transfer outlines the </a:t>
            </a:r>
            <a:r>
              <a:rPr lang="en-US" sz="1100" b="1" dirty="0">
                <a:solidFill>
                  <a:schemeClr val="tx2"/>
                </a:solidFill>
                <a:latin typeface="Avenir Book" panose="02000503020000020003" pitchFamily="2" charset="0"/>
              </a:rPr>
              <a:t>dispute resolution process</a:t>
            </a:r>
            <a:r>
              <a:rPr lang="en-US" sz="1100" dirty="0">
                <a:solidFill>
                  <a:schemeClr val="tx2"/>
                </a:solidFill>
                <a:latin typeface="Avenir Book" panose="02000503020000020003" pitchFamily="2" charset="0"/>
              </a:rPr>
              <a:t>, which involves the instant payment service provider, sending participant, and receiving participant, and should be </a:t>
            </a:r>
            <a:r>
              <a:rPr lang="en-US" sz="1100" b="1" dirty="0">
                <a:solidFill>
                  <a:schemeClr val="tx2"/>
                </a:solidFill>
                <a:latin typeface="Avenir Book" panose="02000503020000020003" pitchFamily="2" charset="0"/>
              </a:rPr>
              <a:t>resolved within 3 days</a:t>
            </a:r>
            <a:r>
              <a:rPr lang="en-US" sz="1100" dirty="0">
                <a:solidFill>
                  <a:schemeClr val="tx2"/>
                </a:solidFill>
                <a:latin typeface="Avenir Book" panose="02000503020000020003" pitchFamily="2" charset="0"/>
              </a:rPr>
              <a:t>.</a:t>
            </a:r>
          </a:p>
        </p:txBody>
      </p:sp>
      <p:sp>
        <p:nvSpPr>
          <p:cNvPr id="8" name="Rectangle 7">
            <a:extLst>
              <a:ext uri="{FF2B5EF4-FFF2-40B4-BE49-F238E27FC236}">
                <a16:creationId xmlns:a16="http://schemas.microsoft.com/office/drawing/2014/main" id="{27A18C81-9FA3-688C-D292-E35248EDC138}"/>
              </a:ext>
            </a:extLst>
          </p:cNvPr>
          <p:cNvSpPr/>
          <p:nvPr/>
        </p:nvSpPr>
        <p:spPr>
          <a:xfrm>
            <a:off x="1000988" y="3540864"/>
            <a:ext cx="10760566"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2"/>
                </a:solidFill>
                <a:latin typeface="Avenir Book" panose="02000503020000020003" pitchFamily="2" charset="0"/>
              </a:rPr>
              <a:t>Tanzania regulations require financial service providers to disclose to customers the complaint handling process and redress channels, and to have procedures to resolve cases of suspected fraud. TIPS provides a </a:t>
            </a:r>
            <a:r>
              <a:rPr lang="en-US" sz="1100" b="1" dirty="0">
                <a:solidFill>
                  <a:schemeClr val="tx2"/>
                </a:solidFill>
                <a:latin typeface="Avenir Book" panose="02000503020000020003" pitchFamily="2" charset="0"/>
              </a:rPr>
              <a:t>Technical Committee for deliberating on payments disputes</a:t>
            </a:r>
            <a:r>
              <a:rPr lang="en-US" sz="1100" dirty="0">
                <a:solidFill>
                  <a:schemeClr val="tx2"/>
                </a:solidFill>
                <a:latin typeface="Avenir Book" panose="02000503020000020003" pitchFamily="2" charset="0"/>
              </a:rPr>
              <a:t>, and a Management Committee for any unresolved disputes that has final decisions which are binding. </a:t>
            </a:r>
          </a:p>
        </p:txBody>
      </p:sp>
      <p:sp>
        <p:nvSpPr>
          <p:cNvPr id="9" name="Up-Down Arrow 8">
            <a:extLst>
              <a:ext uri="{FF2B5EF4-FFF2-40B4-BE49-F238E27FC236}">
                <a16:creationId xmlns:a16="http://schemas.microsoft.com/office/drawing/2014/main" id="{1280EF64-0D74-5374-667F-389011AF2135}"/>
              </a:ext>
            </a:extLst>
          </p:cNvPr>
          <p:cNvSpPr/>
          <p:nvPr/>
        </p:nvSpPr>
        <p:spPr>
          <a:xfrm rot="5400000">
            <a:off x="5896426" y="-2348956"/>
            <a:ext cx="287261" cy="8154680"/>
          </a:xfrm>
          <a:prstGeom prst="upDown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endParaRPr lang="en-US" sz="1400" dirty="0" err="1">
              <a:solidFill>
                <a:schemeClr val="tx2"/>
              </a:solidFill>
              <a:latin typeface="Avenir Book" panose="02000503020000020003" pitchFamily="2" charset="0"/>
            </a:endParaRPr>
          </a:p>
        </p:txBody>
      </p:sp>
      <p:sp>
        <p:nvSpPr>
          <p:cNvPr id="11" name="TextBox 10">
            <a:extLst>
              <a:ext uri="{FF2B5EF4-FFF2-40B4-BE49-F238E27FC236}">
                <a16:creationId xmlns:a16="http://schemas.microsoft.com/office/drawing/2014/main" id="{09B95D04-1D24-CCA6-31DE-A3C84876F0F1}"/>
              </a:ext>
            </a:extLst>
          </p:cNvPr>
          <p:cNvSpPr txBox="1"/>
          <p:nvPr/>
        </p:nvSpPr>
        <p:spPr>
          <a:xfrm>
            <a:off x="10204374" y="1387316"/>
            <a:ext cx="1549215" cy="654666"/>
          </a:xfrm>
          <a:prstGeom prst="rect">
            <a:avLst/>
          </a:prstGeom>
          <a:noFill/>
        </p:spPr>
        <p:txBody>
          <a:bodyPr wrap="square" lIns="0" tIns="0" rIns="0" bIns="0" rtlCol="0">
            <a:spAutoFit/>
          </a:bodyPr>
          <a:lstStyle/>
          <a:p>
            <a:pPr algn="ctr">
              <a:lnSpc>
                <a:spcPct val="120000"/>
              </a:lnSpc>
            </a:pPr>
            <a:r>
              <a:rPr lang="en-US" sz="1200" dirty="0">
                <a:solidFill>
                  <a:schemeClr val="tx2"/>
                </a:solidFill>
                <a:latin typeface="Avenir Book" panose="02000503020000020003" pitchFamily="2" charset="0"/>
              </a:rPr>
              <a:t>Detailed </a:t>
            </a:r>
          </a:p>
          <a:p>
            <a:pPr algn="ctr">
              <a:lnSpc>
                <a:spcPct val="120000"/>
              </a:lnSpc>
            </a:pPr>
            <a:r>
              <a:rPr lang="en-US" sz="1200" dirty="0">
                <a:solidFill>
                  <a:schemeClr val="tx2"/>
                </a:solidFill>
                <a:latin typeface="Avenir Book" panose="02000503020000020003" pitchFamily="2" charset="0"/>
              </a:rPr>
              <a:t>channels, procedures, and timelines</a:t>
            </a:r>
          </a:p>
        </p:txBody>
      </p:sp>
      <p:sp>
        <p:nvSpPr>
          <p:cNvPr id="13" name="TextBox 12">
            <a:extLst>
              <a:ext uri="{FF2B5EF4-FFF2-40B4-BE49-F238E27FC236}">
                <a16:creationId xmlns:a16="http://schemas.microsoft.com/office/drawing/2014/main" id="{E90D19D4-1EB8-5EF5-AE45-4831563CD5E1}"/>
              </a:ext>
            </a:extLst>
          </p:cNvPr>
          <p:cNvSpPr txBox="1"/>
          <p:nvPr/>
        </p:nvSpPr>
        <p:spPr>
          <a:xfrm>
            <a:off x="993023" y="1402727"/>
            <a:ext cx="969695" cy="654666"/>
          </a:xfrm>
          <a:prstGeom prst="rect">
            <a:avLst/>
          </a:prstGeom>
          <a:noFill/>
        </p:spPr>
        <p:txBody>
          <a:bodyPr wrap="square" lIns="0" tIns="0" rIns="0" bIns="0" rtlCol="0">
            <a:spAutoFit/>
          </a:bodyPr>
          <a:lstStyle/>
          <a:p>
            <a:pPr algn="ctr">
              <a:lnSpc>
                <a:spcPct val="120000"/>
              </a:lnSpc>
            </a:pPr>
            <a:r>
              <a:rPr lang="en-US" sz="1200" dirty="0">
                <a:solidFill>
                  <a:schemeClr val="tx2"/>
                </a:solidFill>
                <a:latin typeface="Avenir Book" panose="02000503020000020003" pitchFamily="2" charset="0"/>
              </a:rPr>
              <a:t>Principles-based instructions</a:t>
            </a:r>
          </a:p>
        </p:txBody>
      </p:sp>
      <p:sp>
        <p:nvSpPr>
          <p:cNvPr id="4" name="Rectangle 3">
            <a:extLst>
              <a:ext uri="{FF2B5EF4-FFF2-40B4-BE49-F238E27FC236}">
                <a16:creationId xmlns:a16="http://schemas.microsoft.com/office/drawing/2014/main" id="{873B1353-326F-797D-DC4C-B9124C91C608}"/>
              </a:ext>
            </a:extLst>
          </p:cNvPr>
          <p:cNvSpPr/>
          <p:nvPr/>
        </p:nvSpPr>
        <p:spPr>
          <a:xfrm>
            <a:off x="1000987" y="2315136"/>
            <a:ext cx="10760567" cy="548640"/>
          </a:xfrm>
          <a:prstGeom prst="rect">
            <a:avLst/>
          </a:prstGeom>
          <a:solidFill>
            <a:schemeClr val="bg1">
              <a:lumMod val="95000"/>
            </a:schemeClr>
          </a:solidFill>
          <a:ln w="12700"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100" dirty="0">
                <a:solidFill>
                  <a:schemeClr val="tx2"/>
                </a:solidFill>
                <a:latin typeface="Avenir Book" panose="02000503020000020003" pitchFamily="2" charset="0"/>
              </a:rPr>
              <a:t>Regulation E requires </a:t>
            </a:r>
            <a:r>
              <a:rPr lang="en-US" sz="1100" b="1" dirty="0">
                <a:solidFill>
                  <a:schemeClr val="tx2"/>
                </a:solidFill>
                <a:latin typeface="Avenir Book" panose="02000503020000020003" pitchFamily="2" charset="0"/>
              </a:rPr>
              <a:t>DFSPs to handle complaints from consumers on unauthorized and authorized fraud</a:t>
            </a:r>
            <a:r>
              <a:rPr lang="en-US" sz="1100" dirty="0">
                <a:solidFill>
                  <a:schemeClr val="tx2"/>
                </a:solidFill>
                <a:latin typeface="Avenir Book" panose="02000503020000020003" pitchFamily="2" charset="0"/>
              </a:rPr>
              <a:t>, along with other transaction-related errors. RTP Operating Rules require sending DFSPs to have procedures for handling customer claims for unauthorized transfers and funds sent in error. Reg E states that </a:t>
            </a:r>
            <a:r>
              <a:rPr lang="en-US" sz="1100" b="1" dirty="0">
                <a:solidFill>
                  <a:schemeClr val="tx2"/>
                </a:solidFill>
                <a:latin typeface="Avenir Book" panose="02000503020000020003" pitchFamily="2" charset="0"/>
              </a:rPr>
              <a:t>DFSPs should investigate the inquiry promptly and determine whether an error occurred 10 business days after receiving a notice of error.</a:t>
            </a:r>
          </a:p>
        </p:txBody>
      </p:sp>
      <p:pic>
        <p:nvPicPr>
          <p:cNvPr id="17" name="Picture 18" descr="Flag of the United States of America | Britannica">
            <a:extLst>
              <a:ext uri="{FF2B5EF4-FFF2-40B4-BE49-F238E27FC236}">
                <a16:creationId xmlns:a16="http://schemas.microsoft.com/office/drawing/2014/main" id="{9503C3EC-7E4A-328F-45B2-2051AD15A4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73" y="2361995"/>
            <a:ext cx="457200" cy="45765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43601E33-B83E-2A17-BAAE-5C88630CE1A1}"/>
              </a:ext>
            </a:extLst>
          </p:cNvPr>
          <p:cNvPicPr>
            <a:picLocks noChangeAspect="1"/>
          </p:cNvPicPr>
          <p:nvPr/>
        </p:nvPicPr>
        <p:blipFill>
          <a:blip r:embed="rId4"/>
          <a:stretch>
            <a:fillRect/>
          </a:stretch>
        </p:blipFill>
        <p:spPr>
          <a:xfrm>
            <a:off x="442073" y="5947674"/>
            <a:ext cx="457200" cy="457200"/>
          </a:xfrm>
          <a:prstGeom prst="rect">
            <a:avLst/>
          </a:prstGeom>
          <a:effectLst>
            <a:outerShdw blurRad="50800" dist="38100" dir="2700000" algn="tl" rotWithShape="0">
              <a:prstClr val="black">
                <a:alpha val="40000"/>
              </a:prstClr>
            </a:outerShdw>
          </a:effectLst>
        </p:spPr>
      </p:pic>
      <p:pic>
        <p:nvPicPr>
          <p:cNvPr id="19" name="Picture 2">
            <a:extLst>
              <a:ext uri="{FF2B5EF4-FFF2-40B4-BE49-F238E27FC236}">
                <a16:creationId xmlns:a16="http://schemas.microsoft.com/office/drawing/2014/main" id="{E430A2CB-066F-9849-B21A-B3267A589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26" y="5352687"/>
            <a:ext cx="452247" cy="4522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2" descr="flag of Nigeria | Britannica">
            <a:extLst>
              <a:ext uri="{FF2B5EF4-FFF2-40B4-BE49-F238E27FC236}">
                <a16:creationId xmlns:a16="http://schemas.microsoft.com/office/drawing/2014/main" id="{99C38113-DB06-9EF7-7D33-BA941C50791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073" y="4752748"/>
            <a:ext cx="457200" cy="4572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9509C3AC-A7A5-9FA6-F8FA-14990341CB2E}"/>
              </a:ext>
            </a:extLst>
          </p:cNvPr>
          <p:cNvPicPr>
            <a:picLocks noChangeAspect="1"/>
          </p:cNvPicPr>
          <p:nvPr/>
        </p:nvPicPr>
        <p:blipFill>
          <a:blip r:embed="rId7"/>
          <a:stretch>
            <a:fillRect/>
          </a:stretch>
        </p:blipFill>
        <p:spPr>
          <a:xfrm>
            <a:off x="447026" y="4157762"/>
            <a:ext cx="452247" cy="452247"/>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2645A047-A99D-8700-FAF7-5145A118475F}"/>
              </a:ext>
            </a:extLst>
          </p:cNvPr>
          <p:cNvPicPr>
            <a:picLocks noChangeAspect="1"/>
          </p:cNvPicPr>
          <p:nvPr/>
        </p:nvPicPr>
        <p:blipFill>
          <a:blip r:embed="rId8"/>
          <a:stretch>
            <a:fillRect/>
          </a:stretch>
        </p:blipFill>
        <p:spPr>
          <a:xfrm>
            <a:off x="447026" y="2962386"/>
            <a:ext cx="452247" cy="452247"/>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0486AB0-9A14-4DB1-5C8C-B7A16ACBB79A}"/>
              </a:ext>
            </a:extLst>
          </p:cNvPr>
          <p:cNvPicPr>
            <a:picLocks noChangeAspect="1"/>
          </p:cNvPicPr>
          <p:nvPr/>
        </p:nvPicPr>
        <p:blipFill>
          <a:blip r:embed="rId4"/>
          <a:stretch>
            <a:fillRect/>
          </a:stretch>
        </p:blipFill>
        <p:spPr>
          <a:xfrm>
            <a:off x="9167958" y="1486170"/>
            <a:ext cx="457200" cy="457200"/>
          </a:xfrm>
          <a:prstGeom prst="rect">
            <a:avLst/>
          </a:prstGeom>
          <a:effectLst>
            <a:outerShdw blurRad="50800" dist="38100" dir="2700000" algn="tl" rotWithShape="0">
              <a:prstClr val="black">
                <a:alpha val="40000"/>
              </a:prstClr>
            </a:outerShdw>
          </a:effectLst>
        </p:spPr>
      </p:pic>
      <p:pic>
        <p:nvPicPr>
          <p:cNvPr id="24" name="Picture 2">
            <a:extLst>
              <a:ext uri="{FF2B5EF4-FFF2-40B4-BE49-F238E27FC236}">
                <a16:creationId xmlns:a16="http://schemas.microsoft.com/office/drawing/2014/main" id="{18CB7F2C-F324-5E76-0F65-DEEBCC1C8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878" y="1486170"/>
            <a:ext cx="452247" cy="4522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descr="flag of Nigeria | Britannica">
            <a:extLst>
              <a:ext uri="{FF2B5EF4-FFF2-40B4-BE49-F238E27FC236}">
                <a16:creationId xmlns:a16="http://schemas.microsoft.com/office/drawing/2014/main" id="{A1B2EA93-10F7-7745-C254-D55930CFD8A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3636" y="1486170"/>
            <a:ext cx="457200" cy="4572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9BA5C4BE-665C-32CF-D7AB-D7E6DF133F50}"/>
              </a:ext>
            </a:extLst>
          </p:cNvPr>
          <p:cNvPicPr>
            <a:picLocks noChangeAspect="1"/>
          </p:cNvPicPr>
          <p:nvPr/>
        </p:nvPicPr>
        <p:blipFill>
          <a:blip r:embed="rId7"/>
          <a:stretch>
            <a:fillRect/>
          </a:stretch>
        </p:blipFill>
        <p:spPr>
          <a:xfrm>
            <a:off x="5297064" y="1486170"/>
            <a:ext cx="452247" cy="452247"/>
          </a:xfrm>
          <a:prstGeom prst="rect">
            <a:avLst/>
          </a:prstGeom>
          <a:effectLst>
            <a:outerShdw blurRad="50800" dist="38100" dir="2700000" algn="tl" rotWithShape="0">
              <a:prstClr val="black">
                <a:alpha val="40000"/>
              </a:prstClr>
            </a:outerShdw>
          </a:effectLst>
        </p:spPr>
      </p:pic>
      <p:pic>
        <p:nvPicPr>
          <p:cNvPr id="27" name="Picture 14" descr="Flag of Tanzania | Britannica">
            <a:extLst>
              <a:ext uri="{FF2B5EF4-FFF2-40B4-BE49-F238E27FC236}">
                <a16:creationId xmlns:a16="http://schemas.microsoft.com/office/drawing/2014/main" id="{1F65C408-38B3-2210-DBF7-0A0981F0F5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234" y="1486170"/>
            <a:ext cx="457200" cy="457651"/>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6BEDAFC1-E38B-37DE-3105-C7F28D8C3C4D}"/>
              </a:ext>
            </a:extLst>
          </p:cNvPr>
          <p:cNvPicPr>
            <a:picLocks noChangeAspect="1"/>
          </p:cNvPicPr>
          <p:nvPr/>
        </p:nvPicPr>
        <p:blipFill>
          <a:blip r:embed="rId8"/>
          <a:stretch>
            <a:fillRect/>
          </a:stretch>
        </p:blipFill>
        <p:spPr>
          <a:xfrm>
            <a:off x="3234719" y="1486170"/>
            <a:ext cx="452247" cy="452247"/>
          </a:xfrm>
          <a:prstGeom prst="rect">
            <a:avLst/>
          </a:prstGeom>
          <a:effectLst>
            <a:outerShdw blurRad="50800" dist="38100" dir="2700000" algn="tl" rotWithShape="0">
              <a:prstClr val="black">
                <a:alpha val="40000"/>
              </a:prstClr>
            </a:outerShdw>
          </a:effectLst>
        </p:spPr>
      </p:pic>
      <p:pic>
        <p:nvPicPr>
          <p:cNvPr id="29" name="Picture 18" descr="Flag of the United States of America | Britannica">
            <a:extLst>
              <a:ext uri="{FF2B5EF4-FFF2-40B4-BE49-F238E27FC236}">
                <a16:creationId xmlns:a16="http://schemas.microsoft.com/office/drawing/2014/main" id="{42DA4B72-0AB5-08A3-FEA4-A153D9B8ECC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774" y="1486170"/>
            <a:ext cx="457200" cy="45765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32931478-08E6-1121-6C30-B6C4D534D14E}"/>
              </a:ext>
            </a:extLst>
          </p:cNvPr>
          <p:cNvSpPr txBox="1">
            <a:spLocks/>
          </p:cNvSpPr>
          <p:nvPr/>
        </p:nvSpPr>
        <p:spPr>
          <a:xfrm>
            <a:off x="609600" y="359913"/>
            <a:ext cx="10972800" cy="844665"/>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2400" b="0" i="0" kern="1200">
                <a:solidFill>
                  <a:srgbClr val="C1131E"/>
                </a:solidFill>
                <a:latin typeface="Avenir Book" panose="02000503020000020003" pitchFamily="2" charset="0"/>
                <a:ea typeface="+mj-ea"/>
                <a:cs typeface="Avenir Book" panose="02000503020000020003" pitchFamily="2" charset="0"/>
              </a:defRPr>
            </a:lvl1pPr>
          </a:lstStyle>
          <a:p>
            <a:r>
              <a:rPr lang="en-US" sz="2400" dirty="0"/>
              <a:t>IPS Complaint and Dispute Resolution procedures range from principles-based instructions to detailed channels, procedures, and timelines</a:t>
            </a:r>
            <a:endParaRPr lang="en-US" dirty="0"/>
          </a:p>
        </p:txBody>
      </p:sp>
    </p:spTree>
    <p:extLst>
      <p:ext uri="{BB962C8B-B14F-4D97-AF65-F5344CB8AC3E}">
        <p14:creationId xmlns:p14="http://schemas.microsoft.com/office/powerpoint/2010/main" val="154335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FFF8D-E8CB-EDE1-309E-F2E9192B74C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31DEEBD-1FFB-981B-7C3B-CAF5F41456FC}"/>
              </a:ext>
            </a:extLst>
          </p:cNvPr>
          <p:cNvSpPr>
            <a:spLocks noGrp="1"/>
          </p:cNvSpPr>
          <p:nvPr>
            <p:ph type="body" sz="quarter" idx="11"/>
          </p:nvPr>
        </p:nvSpPr>
        <p:spPr/>
        <p:txBody>
          <a:bodyPr/>
          <a:lstStyle/>
          <a:p>
            <a:r>
              <a:rPr lang="en-US" sz="4800" dirty="0"/>
              <a:t>Appendix</a:t>
            </a:r>
          </a:p>
        </p:txBody>
      </p:sp>
    </p:spTree>
    <p:extLst>
      <p:ext uri="{BB962C8B-B14F-4D97-AF65-F5344CB8AC3E}">
        <p14:creationId xmlns:p14="http://schemas.microsoft.com/office/powerpoint/2010/main" val="163763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18F-7572-DF38-1E7E-BDFBA142CDD1}"/>
              </a:ext>
            </a:extLst>
          </p:cNvPr>
          <p:cNvSpPr>
            <a:spLocks noGrp="1"/>
          </p:cNvSpPr>
          <p:nvPr>
            <p:ph type="title"/>
          </p:nvPr>
        </p:nvSpPr>
        <p:spPr/>
        <p:txBody>
          <a:bodyPr/>
          <a:lstStyle/>
          <a:p>
            <a:r>
              <a:rPr lang="en-US" dirty="0"/>
              <a:t>Australia</a:t>
            </a:r>
          </a:p>
        </p:txBody>
      </p:sp>
      <p:sp>
        <p:nvSpPr>
          <p:cNvPr id="4" name="Text Placeholder 3">
            <a:extLst>
              <a:ext uri="{FF2B5EF4-FFF2-40B4-BE49-F238E27FC236}">
                <a16:creationId xmlns:a16="http://schemas.microsoft.com/office/drawing/2014/main" id="{E52F9A38-26ED-AED3-A13B-866BA77992AF}"/>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4FF58D71-95C3-62F1-48FA-6588726D2164}"/>
              </a:ext>
            </a:extLst>
          </p:cNvPr>
          <p:cNvSpPr>
            <a:spLocks noGrp="1"/>
          </p:cNvSpPr>
          <p:nvPr>
            <p:ph type="sldNum" sz="quarter" idx="4"/>
          </p:nvPr>
        </p:nvSpPr>
        <p:spPr/>
        <p:txBody>
          <a:bodyPr/>
          <a:lstStyle/>
          <a:p>
            <a:fld id="{097F3099-CFFF-D54D-B818-93F1AB56C116}" type="slidenum">
              <a:rPr lang="en-US" smtClean="0"/>
              <a:pPr/>
              <a:t>18</a:t>
            </a:fld>
            <a:endParaRPr lang="en-US" dirty="0"/>
          </a:p>
        </p:txBody>
      </p:sp>
      <p:sp>
        <p:nvSpPr>
          <p:cNvPr id="12" name="TextBox 11">
            <a:extLst>
              <a:ext uri="{FF2B5EF4-FFF2-40B4-BE49-F238E27FC236}">
                <a16:creationId xmlns:a16="http://schemas.microsoft.com/office/drawing/2014/main" id="{3DB3E39B-9844-8E76-2735-2134396336B7}"/>
              </a:ext>
            </a:extLst>
          </p:cNvPr>
          <p:cNvSpPr txBox="1"/>
          <p:nvPr/>
        </p:nvSpPr>
        <p:spPr>
          <a:xfrm>
            <a:off x="609600" y="1274049"/>
            <a:ext cx="10972800" cy="968598"/>
          </a:xfrm>
          <a:prstGeom prst="rect">
            <a:avLst/>
          </a:prstGeom>
          <a:solidFill>
            <a:schemeClr val="accent3">
              <a:lumMod val="20000"/>
              <a:lumOff val="80000"/>
            </a:schemeClr>
          </a:solidFill>
          <a:ln>
            <a:solidFill>
              <a:schemeClr val="accent3"/>
            </a:solidFill>
          </a:ln>
        </p:spPr>
        <p:txBody>
          <a:bodyPr wrap="square" lIns="45720" tIns="45720" rIns="45720" bIns="45720" rtlCol="0">
            <a:spAutoFit/>
          </a:bodyPr>
          <a:lstStyle/>
          <a:p>
            <a:pPr>
              <a:lnSpc>
                <a:spcPct val="120000"/>
              </a:lnSpc>
            </a:pPr>
            <a:r>
              <a:rPr lang="en-US" sz="1200" dirty="0">
                <a:solidFill>
                  <a:schemeClr val="tx2"/>
                </a:solidFill>
                <a:latin typeface="Avenir Medium" panose="02000503020000020003" pitchFamily="2" charset="0"/>
              </a:rPr>
              <a:t>For complaints related to New Payments Platform (NPP) transactions, customers are instructed contact their DFSP, which can then launch an investigation. Customers can also contact the Australian Financial Complaints authority if their DFSP does not help. Australia’s NPP rules have detailed information covering a broad definition of disputes, and involves a formal dispute lodging process by a participant, connected institution, or overlay service provider, followed by a review and resolution process by a responsible entity such as the NPP operating committee or Payment Systems Board.</a:t>
            </a:r>
            <a:endParaRPr lang="en-US" sz="1200" dirty="0">
              <a:solidFill>
                <a:schemeClr val="tx2"/>
              </a:solidFill>
              <a:highlight>
                <a:srgbClr val="FFFF00"/>
              </a:highlight>
              <a:latin typeface="Avenir Medium" panose="02000503020000020003" pitchFamily="2" charset="0"/>
            </a:endParaRPr>
          </a:p>
        </p:txBody>
      </p:sp>
      <p:graphicFrame>
        <p:nvGraphicFramePr>
          <p:cNvPr id="10" name="Table 8">
            <a:extLst>
              <a:ext uri="{FF2B5EF4-FFF2-40B4-BE49-F238E27FC236}">
                <a16:creationId xmlns:a16="http://schemas.microsoft.com/office/drawing/2014/main" id="{57A098D0-16A2-4207-0B63-F76CBA03A102}"/>
              </a:ext>
            </a:extLst>
          </p:cNvPr>
          <p:cNvGraphicFramePr>
            <a:graphicFrameLocks/>
          </p:cNvGraphicFramePr>
          <p:nvPr>
            <p:extLst>
              <p:ext uri="{D42A27DB-BD31-4B8C-83A1-F6EECF244321}">
                <p14:modId xmlns:p14="http://schemas.microsoft.com/office/powerpoint/2010/main" val="160144033"/>
              </p:ext>
            </p:extLst>
          </p:nvPr>
        </p:nvGraphicFramePr>
        <p:xfrm>
          <a:off x="609601" y="2328672"/>
          <a:ext cx="10972800" cy="3849569"/>
        </p:xfrm>
        <a:graphic>
          <a:graphicData uri="http://schemas.openxmlformats.org/drawingml/2006/table">
            <a:tbl>
              <a:tblPr firstRow="1" bandRow="1">
                <a:tableStyleId>{21E4AEA4-8DFA-4A89-87EB-49C32662AFE0}</a:tableStyleId>
              </a:tblPr>
              <a:tblGrid>
                <a:gridCol w="1174811">
                  <a:extLst>
                    <a:ext uri="{9D8B030D-6E8A-4147-A177-3AD203B41FA5}">
                      <a16:colId xmlns:a16="http://schemas.microsoft.com/office/drawing/2014/main" val="1561314891"/>
                    </a:ext>
                  </a:extLst>
                </a:gridCol>
                <a:gridCol w="9797989">
                  <a:extLst>
                    <a:ext uri="{9D8B030D-6E8A-4147-A177-3AD203B41FA5}">
                      <a16:colId xmlns:a16="http://schemas.microsoft.com/office/drawing/2014/main" val="3742118628"/>
                    </a:ext>
                  </a:extLst>
                </a:gridCol>
              </a:tblGrid>
              <a:tr h="227206">
                <a:tc>
                  <a:txBody>
                    <a:bodyPr/>
                    <a:lstStyle/>
                    <a:p>
                      <a:pPr algn="ctr"/>
                      <a:r>
                        <a:rPr lang="en-US" sz="1200" b="0" i="0" dirty="0">
                          <a:latin typeface="Avenir Book" panose="02000503020000020003" pitchFamily="2" charset="0"/>
                        </a:rPr>
                        <a:t>Topic</a:t>
                      </a:r>
                      <a:endParaRPr lang="en-US" sz="1200" dirty="0">
                        <a:latin typeface="Avenir Book" panose="02000503020000020003" pitchFamily="2" charset="0"/>
                      </a:endParaRPr>
                    </a:p>
                  </a:txBody>
                  <a:tcPr marL="45720" marT="27432" marB="27432" anchor="b"/>
                </a:tc>
                <a:tc>
                  <a:txBody>
                    <a:bodyPr/>
                    <a:lstStyle/>
                    <a:p>
                      <a:pPr algn="ctr"/>
                      <a:r>
                        <a:rPr lang="en-US" sz="1200" b="0" i="0" dirty="0">
                          <a:latin typeface="Avenir Book" panose="02000503020000020003" pitchFamily="2" charset="0"/>
                        </a:rPr>
                        <a:t>Findings</a:t>
                      </a:r>
                      <a:endParaRPr lang="en-US" sz="1200" dirty="0">
                        <a:latin typeface="Avenir Book" panose="02000503020000020003" pitchFamily="2" charset="0"/>
                      </a:endParaRPr>
                    </a:p>
                  </a:txBody>
                  <a:tcPr marL="45720" marT="27432" marB="27432" anchor="b"/>
                </a:tc>
                <a:extLst>
                  <a:ext uri="{0D108BD9-81ED-4DB2-BD59-A6C34878D82A}">
                    <a16:rowId xmlns:a16="http://schemas.microsoft.com/office/drawing/2014/main" val="3562674448"/>
                  </a:ext>
                </a:extLst>
              </a:tr>
              <a:tr h="233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Types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latin typeface="Avenir Book" panose="02000503020000020003" pitchFamily="2" charset="0"/>
                        </a:rPr>
                        <a:t>Compromised account, stolen funds, scams, privacy breach by NPPA, and similar complaints</a:t>
                      </a:r>
                    </a:p>
                  </a:txBody>
                  <a:tcPr anchor="b"/>
                </a:tc>
                <a:extLst>
                  <a:ext uri="{0D108BD9-81ED-4DB2-BD59-A6C34878D82A}">
                    <a16:rowId xmlns:a16="http://schemas.microsoft.com/office/drawing/2014/main" val="3148221334"/>
                  </a:ext>
                </a:extLst>
              </a:tr>
              <a:tr h="52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Channels</a:t>
                      </a:r>
                    </a:p>
                  </a:txBody>
                  <a:tcPr marL="45720" marR="45720" marT="27432" marB="27432" anchor="ctr"/>
                </a:tc>
                <a:tc>
                  <a:txBody>
                    <a:bodyPr/>
                    <a:lstStyle/>
                    <a:p>
                      <a:pPr marL="171450" indent="-171450">
                        <a:buFont typeface="Arial" panose="020B0604020202020204" pitchFamily="34" charset="0"/>
                        <a:buChar char="•"/>
                      </a:pPr>
                      <a:r>
                        <a:rPr lang="en-US" sz="1000" b="0" dirty="0">
                          <a:latin typeface="Avenir Book" panose="02000503020000020003" pitchFamily="2" charset="0"/>
                        </a:rPr>
                        <a:t>Customer’s DFSP: Phone call, website, email</a:t>
                      </a:r>
                    </a:p>
                    <a:p>
                      <a:pPr marL="171450" indent="-171450">
                        <a:buFont typeface="Arial" panose="020B0604020202020204" pitchFamily="34" charset="0"/>
                        <a:buChar char="•"/>
                      </a:pPr>
                      <a:r>
                        <a:rPr lang="en-US" sz="1000" b="0" dirty="0">
                          <a:latin typeface="Avenir Book" panose="02000503020000020003" pitchFamily="2" charset="0"/>
                        </a:rPr>
                        <a:t>AFCA: Phone call, website</a:t>
                      </a:r>
                    </a:p>
                    <a:p>
                      <a:pPr marL="171450" indent="-171450">
                        <a:buFont typeface="Arial" panose="020B0604020202020204" pitchFamily="34" charset="0"/>
                        <a:buChar char="•"/>
                      </a:pPr>
                      <a:r>
                        <a:rPr lang="en-US" sz="1000" b="0" dirty="0">
                          <a:latin typeface="Avenir Book" panose="02000503020000020003" pitchFamily="2" charset="0"/>
                        </a:rPr>
                        <a:t>NPP Australia General Counsel: Email, mail</a:t>
                      </a:r>
                    </a:p>
                  </a:txBody>
                  <a:tcPr anchor="b"/>
                </a:tc>
                <a:extLst>
                  <a:ext uri="{0D108BD9-81ED-4DB2-BD59-A6C34878D82A}">
                    <a16:rowId xmlns:a16="http://schemas.microsoft.com/office/drawing/2014/main" val="3941243481"/>
                  </a:ext>
                </a:extLst>
              </a:tr>
              <a:tr h="1736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Procedures</a:t>
                      </a:r>
                    </a:p>
                  </a:txBody>
                  <a:tcPr marL="45720" marR="45720" marT="27432" marB="27432" anchor="ctr"/>
                </a:tc>
                <a:tc>
                  <a:txBody>
                    <a:bodyPr/>
                    <a:lstStyle/>
                    <a:p>
                      <a:pPr marL="0" indent="0">
                        <a:buFont typeface="Arial" panose="020B0604020202020204" pitchFamily="34" charset="0"/>
                        <a:buNone/>
                      </a:pPr>
                      <a:r>
                        <a:rPr lang="en-US" sz="1000" b="1" i="0" kern="1200" dirty="0">
                          <a:solidFill>
                            <a:schemeClr val="dk1"/>
                          </a:solidFill>
                          <a:latin typeface="Avenir Black" panose="02000503020000020003" pitchFamily="2" charset="0"/>
                          <a:ea typeface="+mn-ea"/>
                          <a:cs typeface="+mn-cs"/>
                        </a:rPr>
                        <a:t>NPP Australia website:</a:t>
                      </a:r>
                    </a:p>
                    <a:p>
                      <a:pPr marL="171450" indent="-171450">
                        <a:buFont typeface="Arial" panose="020B0604020202020204" pitchFamily="34" charset="0"/>
                        <a:buChar char="•"/>
                      </a:pPr>
                      <a:r>
                        <a:rPr lang="en-US" sz="1000" b="0" dirty="0">
                          <a:latin typeface="Avenir Book" panose="02000503020000020003" pitchFamily="2" charset="0"/>
                        </a:rPr>
                        <a:t>In case of any complaints related to NPP transactions, the first point of contact for a customer is the customer’s DFSP, which can then launch an investigation</a:t>
                      </a:r>
                    </a:p>
                    <a:p>
                      <a:pPr marL="171450" indent="-171450">
                        <a:buFont typeface="Arial" panose="020B0604020202020204" pitchFamily="34" charset="0"/>
                        <a:buChar char="•"/>
                      </a:pPr>
                      <a:r>
                        <a:rPr lang="en-US" sz="1000" b="0" dirty="0">
                          <a:latin typeface="Avenir Book" panose="02000503020000020003" pitchFamily="2" charset="0"/>
                        </a:rPr>
                        <a:t>In addition, the Australian Financial Complaints Authority (AFCA) independently assists consumers and small businesses to make and resolve complaints about financial firms.</a:t>
                      </a:r>
                    </a:p>
                    <a:p>
                      <a:pPr marL="171450" indent="-171450">
                        <a:buFont typeface="Arial" panose="020B0604020202020204" pitchFamily="34" charset="0"/>
                        <a:buChar char="•"/>
                      </a:pPr>
                      <a:r>
                        <a:rPr lang="en-US" sz="1000" b="0" dirty="0">
                          <a:latin typeface="Avenir Book" panose="02000503020000020003" pitchFamily="2" charset="0"/>
                        </a:rPr>
                        <a:t>Complaints about privacy: If a user believes that NPP Australia has breached its obligations under the Privacy Act, the user may complain to the General Counsel at NPP Australia.</a:t>
                      </a:r>
                    </a:p>
                    <a:p>
                      <a:pPr marL="171450" indent="-171450">
                        <a:buFont typeface="Arial" panose="020B0604020202020204" pitchFamily="34" charset="0"/>
                        <a:buChar char="•"/>
                      </a:pPr>
                      <a:endParaRPr lang="en-US" sz="1000" b="0" i="0" kern="1200" dirty="0">
                        <a:solidFill>
                          <a:schemeClr val="dk1"/>
                        </a:solidFill>
                        <a:latin typeface="Avenir Book" panose="02000503020000020003" pitchFamily="2" charset="0"/>
                        <a:ea typeface="+mn-ea"/>
                        <a:cs typeface="+mn-cs"/>
                      </a:endParaRPr>
                    </a:p>
                    <a:p>
                      <a:pPr marL="0" indent="0">
                        <a:buFont typeface="Arial" panose="020B0604020202020204" pitchFamily="34" charset="0"/>
                        <a:buNone/>
                      </a:pPr>
                      <a:r>
                        <a:rPr lang="en-US" sz="1000" b="0" i="1" kern="1200" dirty="0">
                          <a:solidFill>
                            <a:schemeClr val="dk1"/>
                          </a:solidFill>
                          <a:latin typeface="Avenir Book" panose="02000503020000020003" pitchFamily="2" charset="0"/>
                          <a:ea typeface="+mn-ea"/>
                          <a:cs typeface="+mn-cs"/>
                        </a:rPr>
                        <a:t>Timelines:</a:t>
                      </a:r>
                      <a:r>
                        <a:rPr lang="en-US" sz="1000" b="0" i="0" kern="1200" dirty="0">
                          <a:solidFill>
                            <a:schemeClr val="dk1"/>
                          </a:solidFill>
                          <a:latin typeface="Avenir Book" panose="02000503020000020003" pitchFamily="2" charset="0"/>
                          <a:ea typeface="+mn-ea"/>
                          <a:cs typeface="+mn-cs"/>
                        </a:rPr>
                        <a:t> none provided</a:t>
                      </a:r>
                    </a:p>
                  </a:txBody>
                  <a:tcPr anchor="b"/>
                </a:tc>
                <a:extLst>
                  <a:ext uri="{0D108BD9-81ED-4DB2-BD59-A6C34878D82A}">
                    <a16:rowId xmlns:a16="http://schemas.microsoft.com/office/drawing/2014/main" val="2029560968"/>
                  </a:ext>
                </a:extLst>
              </a:tr>
              <a:tr h="1082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Dispute Resolution Procedures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dirty="0">
                          <a:latin typeface="Avenir Black" panose="02000503020000020003" pitchFamily="2" charset="0"/>
                        </a:rPr>
                        <a:t>Scheme rules: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latin typeface="Avenir Book" panose="02000503020000020003" pitchFamily="2" charset="0"/>
                        </a:rPr>
                        <a:t>Note: rules</a:t>
                      </a:r>
                      <a:r>
                        <a:rPr lang="en-US" sz="1000" b="1" i="0" dirty="0">
                          <a:latin typeface="Avenir Black" panose="02000503020000020003" pitchFamily="2" charset="0"/>
                        </a:rPr>
                        <a:t> </a:t>
                      </a:r>
                      <a:r>
                        <a:rPr lang="en-US" sz="1000" dirty="0">
                          <a:latin typeface="Avenir Book" panose="02000503020000020003" pitchFamily="2" charset="0"/>
                        </a:rPr>
                        <a:t>cover disputes broadly, and do not explicitly refer to customer-initiated payments disputes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NPP participants, connected institutions or overlay service providers generally must share disputes with the NPP Operating Committee, but may also refer that disputes directly to the Payment Systems Board or directly to arbitration. The responsible entity will resolve the dispute, including a determination of financial liability.</a:t>
                      </a:r>
                    </a:p>
                  </a:txBody>
                  <a:tcPr anchor="b"/>
                </a:tc>
                <a:extLst>
                  <a:ext uri="{0D108BD9-81ED-4DB2-BD59-A6C34878D82A}">
                    <a16:rowId xmlns:a16="http://schemas.microsoft.com/office/drawing/2014/main" val="4124586613"/>
                  </a:ext>
                </a:extLst>
              </a:tr>
            </a:tbl>
          </a:graphicData>
        </a:graphic>
      </p:graphicFrame>
    </p:spTree>
    <p:extLst>
      <p:ext uri="{BB962C8B-B14F-4D97-AF65-F5344CB8AC3E}">
        <p14:creationId xmlns:p14="http://schemas.microsoft.com/office/powerpoint/2010/main" val="200494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18F-7572-DF38-1E7E-BDFBA142CDD1}"/>
              </a:ext>
            </a:extLst>
          </p:cNvPr>
          <p:cNvSpPr>
            <a:spLocks noGrp="1"/>
          </p:cNvSpPr>
          <p:nvPr>
            <p:ph type="title"/>
          </p:nvPr>
        </p:nvSpPr>
        <p:spPr/>
        <p:txBody>
          <a:bodyPr/>
          <a:lstStyle/>
          <a:p>
            <a:r>
              <a:rPr lang="en-US" dirty="0"/>
              <a:t>Brazil</a:t>
            </a:r>
          </a:p>
        </p:txBody>
      </p:sp>
      <p:sp>
        <p:nvSpPr>
          <p:cNvPr id="4" name="Text Placeholder 3">
            <a:extLst>
              <a:ext uri="{FF2B5EF4-FFF2-40B4-BE49-F238E27FC236}">
                <a16:creationId xmlns:a16="http://schemas.microsoft.com/office/drawing/2014/main" id="{E52F9A38-26ED-AED3-A13B-866BA77992AF}"/>
              </a:ext>
            </a:extLst>
          </p:cNvPr>
          <p:cNvSpPr>
            <a:spLocks noGrp="1"/>
          </p:cNvSpPr>
          <p:nvPr>
            <p:ph type="body" idx="28"/>
          </p:nvPr>
        </p:nvSpPr>
        <p:spPr/>
        <p:txBody>
          <a:bodyPr/>
          <a:lstStyle/>
          <a:p>
            <a:endParaRPr lang="en-US" dirty="0"/>
          </a:p>
        </p:txBody>
      </p:sp>
      <p:sp>
        <p:nvSpPr>
          <p:cNvPr id="6" name="Slide Number Placeholder 5">
            <a:extLst>
              <a:ext uri="{FF2B5EF4-FFF2-40B4-BE49-F238E27FC236}">
                <a16:creationId xmlns:a16="http://schemas.microsoft.com/office/drawing/2014/main" id="{4FF58D71-95C3-62F1-48FA-6588726D2164}"/>
              </a:ext>
            </a:extLst>
          </p:cNvPr>
          <p:cNvSpPr>
            <a:spLocks noGrp="1"/>
          </p:cNvSpPr>
          <p:nvPr>
            <p:ph type="sldNum" sz="quarter" idx="4"/>
          </p:nvPr>
        </p:nvSpPr>
        <p:spPr/>
        <p:txBody>
          <a:bodyPr/>
          <a:lstStyle/>
          <a:p>
            <a:fld id="{097F3099-CFFF-D54D-B818-93F1AB56C116}" type="slidenum">
              <a:rPr lang="en-US" smtClean="0"/>
              <a:pPr/>
              <a:t>19</a:t>
            </a:fld>
            <a:endParaRPr lang="en-US" dirty="0"/>
          </a:p>
        </p:txBody>
      </p:sp>
      <p:sp>
        <p:nvSpPr>
          <p:cNvPr id="3" name="TextBox 2">
            <a:extLst>
              <a:ext uri="{FF2B5EF4-FFF2-40B4-BE49-F238E27FC236}">
                <a16:creationId xmlns:a16="http://schemas.microsoft.com/office/drawing/2014/main" id="{9596DA6D-976B-B52C-3289-5B2E964B3A74}"/>
              </a:ext>
            </a:extLst>
          </p:cNvPr>
          <p:cNvSpPr txBox="1"/>
          <p:nvPr/>
        </p:nvSpPr>
        <p:spPr>
          <a:xfrm>
            <a:off x="609600" y="1274049"/>
            <a:ext cx="10972800" cy="746999"/>
          </a:xfrm>
          <a:prstGeom prst="rect">
            <a:avLst/>
          </a:prstGeom>
          <a:solidFill>
            <a:schemeClr val="accent3">
              <a:lumMod val="20000"/>
              <a:lumOff val="80000"/>
            </a:schemeClr>
          </a:solidFill>
          <a:ln>
            <a:solidFill>
              <a:schemeClr val="accent3"/>
            </a:solidFill>
          </a:ln>
        </p:spPr>
        <p:txBody>
          <a:bodyPr wrap="square" lIns="45720" tIns="45720" rIns="45720" bIns="45720" rtlCol="0">
            <a:spAutoFit/>
          </a:bodyPr>
          <a:lstStyle/>
          <a:p>
            <a:pPr>
              <a:lnSpc>
                <a:spcPct val="120000"/>
              </a:lnSpc>
            </a:pPr>
            <a:r>
              <a:rPr lang="en-US" sz="1200" dirty="0">
                <a:solidFill>
                  <a:schemeClr val="tx2"/>
                </a:solidFill>
                <a:latin typeface="Avenir Medium" panose="02000503020000020003" pitchFamily="2" charset="0"/>
              </a:rPr>
              <a:t>Pix offers a Special Mechanism for Return to enable the return of funds in cases of suspected fraud or operational failure in the system technology. If unable to reach agreement through these measures, the parties can initiate a formal dispute for which the Central Bank of Brazil (BCB) will provide a decision through a dispute resolution committee. </a:t>
            </a:r>
          </a:p>
        </p:txBody>
      </p:sp>
      <p:graphicFrame>
        <p:nvGraphicFramePr>
          <p:cNvPr id="10" name="Table 8">
            <a:extLst>
              <a:ext uri="{FF2B5EF4-FFF2-40B4-BE49-F238E27FC236}">
                <a16:creationId xmlns:a16="http://schemas.microsoft.com/office/drawing/2014/main" id="{C1CD999C-DB30-9D56-5BE8-13A941C7889C}"/>
              </a:ext>
            </a:extLst>
          </p:cNvPr>
          <p:cNvGraphicFramePr>
            <a:graphicFrameLocks/>
          </p:cNvGraphicFramePr>
          <p:nvPr>
            <p:extLst>
              <p:ext uri="{D42A27DB-BD31-4B8C-83A1-F6EECF244321}">
                <p14:modId xmlns:p14="http://schemas.microsoft.com/office/powerpoint/2010/main" val="3918378153"/>
              </p:ext>
            </p:extLst>
          </p:nvPr>
        </p:nvGraphicFramePr>
        <p:xfrm>
          <a:off x="609601" y="2109216"/>
          <a:ext cx="10972800" cy="4373880"/>
        </p:xfrm>
        <a:graphic>
          <a:graphicData uri="http://schemas.openxmlformats.org/drawingml/2006/table">
            <a:tbl>
              <a:tblPr firstRow="1" bandRow="1">
                <a:tableStyleId>{21E4AEA4-8DFA-4A89-87EB-49C32662AFE0}</a:tableStyleId>
              </a:tblPr>
              <a:tblGrid>
                <a:gridCol w="1174811">
                  <a:extLst>
                    <a:ext uri="{9D8B030D-6E8A-4147-A177-3AD203B41FA5}">
                      <a16:colId xmlns:a16="http://schemas.microsoft.com/office/drawing/2014/main" val="1561314891"/>
                    </a:ext>
                  </a:extLst>
                </a:gridCol>
                <a:gridCol w="9797989">
                  <a:extLst>
                    <a:ext uri="{9D8B030D-6E8A-4147-A177-3AD203B41FA5}">
                      <a16:colId xmlns:a16="http://schemas.microsoft.com/office/drawing/2014/main" val="3742118628"/>
                    </a:ext>
                  </a:extLst>
                </a:gridCol>
              </a:tblGrid>
              <a:tr h="195008">
                <a:tc>
                  <a:txBody>
                    <a:bodyPr/>
                    <a:lstStyle/>
                    <a:p>
                      <a:pPr algn="ctr"/>
                      <a:r>
                        <a:rPr lang="en-US" sz="1200" b="0" i="0" dirty="0">
                          <a:latin typeface="Avenir Book" panose="02000503020000020003" pitchFamily="2" charset="0"/>
                        </a:rPr>
                        <a:t>Topic</a:t>
                      </a:r>
                      <a:endParaRPr lang="en-US" sz="1200" dirty="0">
                        <a:latin typeface="Avenir Book" panose="02000503020000020003" pitchFamily="2" charset="0"/>
                      </a:endParaRPr>
                    </a:p>
                  </a:txBody>
                  <a:tcPr marL="18288" marR="45720" marT="27432" marB="18288" anchor="b"/>
                </a:tc>
                <a:tc>
                  <a:txBody>
                    <a:bodyPr/>
                    <a:lstStyle/>
                    <a:p>
                      <a:pPr algn="ctr"/>
                      <a:r>
                        <a:rPr lang="en-US" sz="1200" b="0" i="0" dirty="0">
                          <a:latin typeface="Avenir Book" panose="02000503020000020003" pitchFamily="2" charset="0"/>
                        </a:rPr>
                        <a:t>Findings</a:t>
                      </a:r>
                      <a:endParaRPr lang="en-US" sz="1200" dirty="0">
                        <a:latin typeface="Avenir Book" panose="02000503020000020003" pitchFamily="2" charset="0"/>
                      </a:endParaRPr>
                    </a:p>
                  </a:txBody>
                  <a:tcPr marL="18288" marR="45720" marT="27432" marB="18288" anchor="b"/>
                </a:tc>
                <a:extLst>
                  <a:ext uri="{0D108BD9-81ED-4DB2-BD59-A6C34878D82A}">
                    <a16:rowId xmlns:a16="http://schemas.microsoft.com/office/drawing/2014/main" val="3562674448"/>
                  </a:ext>
                </a:extLst>
              </a:tr>
              <a:tr h="169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Types</a:t>
                      </a:r>
                    </a:p>
                  </a:txBody>
                  <a:tcPr marL="45720" marR="45720" marT="27432" marB="1828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dk1"/>
                          </a:solidFill>
                          <a:latin typeface="Avenir Book" panose="02000503020000020003" pitchFamily="2" charset="0"/>
                          <a:ea typeface="+mn-ea"/>
                          <a:cs typeface="+mn-cs"/>
                        </a:rPr>
                        <a:t>Fraudulent payment, payments resulting from clerical errors</a:t>
                      </a:r>
                    </a:p>
                  </a:txBody>
                  <a:tcPr marL="18288" marR="45720" marT="27432" marB="18288" anchor="b"/>
                </a:tc>
                <a:extLst>
                  <a:ext uri="{0D108BD9-81ED-4DB2-BD59-A6C34878D82A}">
                    <a16:rowId xmlns:a16="http://schemas.microsoft.com/office/drawing/2014/main" val="3148221334"/>
                  </a:ext>
                </a:extLst>
              </a:tr>
              <a:tr h="169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venir Book" panose="02000503020000020003" pitchFamily="2" charset="0"/>
                          <a:ea typeface="+mn-ea"/>
                          <a:cs typeface="+mn-cs"/>
                        </a:rPr>
                        <a:t>Complaint Channels</a:t>
                      </a:r>
                    </a:p>
                  </a:txBody>
                  <a:tcPr marL="45720" marR="45720" marT="27432" marB="1828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dk1"/>
                          </a:solidFill>
                          <a:latin typeface="Avenir Book" panose="02000503020000020003" pitchFamily="2" charset="0"/>
                          <a:ea typeface="+mn-ea"/>
                          <a:cs typeface="+mn-cs"/>
                        </a:rPr>
                        <a:t>DFSP: Ombudsman, customer service</a:t>
                      </a:r>
                    </a:p>
                  </a:txBody>
                  <a:tcPr marL="18288" marR="45720" marT="27432" marB="18288" anchor="b"/>
                </a:tc>
                <a:extLst>
                  <a:ext uri="{0D108BD9-81ED-4DB2-BD59-A6C34878D82A}">
                    <a16:rowId xmlns:a16="http://schemas.microsoft.com/office/drawing/2014/main" val="3941243481"/>
                  </a:ext>
                </a:extLst>
              </a:tr>
              <a:tr h="2509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Procedures</a:t>
                      </a:r>
                    </a:p>
                  </a:txBody>
                  <a:tcPr marL="45720" marR="45720" marT="27432" marB="1828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a:solidFill>
                            <a:schemeClr val="dk1"/>
                          </a:solidFill>
                          <a:latin typeface="Avenir Black" panose="02000503020000020003" pitchFamily="2" charset="0"/>
                          <a:ea typeface="+mn-ea"/>
                          <a:cs typeface="+mn-cs"/>
                        </a:rPr>
                        <a:t>General: </a:t>
                      </a:r>
                      <a:r>
                        <a:rPr lang="en-US" sz="1000" kern="1200" dirty="0">
                          <a:solidFill>
                            <a:schemeClr val="dk1"/>
                          </a:solidFill>
                          <a:latin typeface="Avenir Book" panose="02000503020000020003" pitchFamily="2" charset="0"/>
                          <a:ea typeface="+mn-ea"/>
                          <a:cs typeface="+mn-cs"/>
                        </a:rPr>
                        <a:t>The aggrieved party should file a police report and notify their DFSP through an official channel.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i="0" kern="1200" dirty="0">
                        <a:solidFill>
                          <a:schemeClr val="dk1"/>
                        </a:solidFill>
                        <a:latin typeface="Avenir Blac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a:solidFill>
                            <a:schemeClr val="dk1"/>
                          </a:solidFill>
                          <a:latin typeface="Avenir Black" panose="02000503020000020003" pitchFamily="2" charset="0"/>
                          <a:ea typeface="+mn-ea"/>
                          <a:cs typeface="+mn-cs"/>
                        </a:rPr>
                        <a:t>Scheme rules: </a:t>
                      </a:r>
                      <a:r>
                        <a:rPr lang="en-US" sz="1000" kern="1200" dirty="0">
                          <a:solidFill>
                            <a:schemeClr val="dk1"/>
                          </a:solidFill>
                          <a:latin typeface="Avenir Book" panose="02000503020000020003" pitchFamily="2" charset="0"/>
                          <a:ea typeface="+mn-ea"/>
                          <a:cs typeface="+mn-cs"/>
                        </a:rPr>
                        <a:t>Pix offers a Special Mechanism for Return to enable the return of funds in cases of suspected fraud or operational failure in the system technology. This mechanism is not intended for transactions that are sent in good faith (dissatisfied with purchase) or to the incorrect receiver (address failure).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dk1"/>
                          </a:solidFill>
                          <a:latin typeface="Avenir Book" panose="02000503020000020003" pitchFamily="2" charset="0"/>
                          <a:ea typeface="+mn-ea"/>
                          <a:cs typeface="+mn-cs"/>
                        </a:rPr>
                        <a:t>The returns are initiated by Participants providing payment services to the </a:t>
                      </a:r>
                      <a:r>
                        <a:rPr lang="en-US" sz="1000" b="1" i="0" kern="1200" dirty="0">
                          <a:solidFill>
                            <a:schemeClr val="dk1"/>
                          </a:solidFill>
                          <a:latin typeface="Avenir Black" panose="02000503020000020003" pitchFamily="2" charset="0"/>
                          <a:ea typeface="+mn-ea"/>
                          <a:cs typeface="+mn-cs"/>
                        </a:rPr>
                        <a:t>payee</a:t>
                      </a:r>
                      <a:r>
                        <a:rPr lang="en-US" sz="1000" kern="1200" dirty="0">
                          <a:solidFill>
                            <a:schemeClr val="dk1"/>
                          </a:solidFill>
                          <a:latin typeface="Avenir Book" panose="02000503020000020003" pitchFamily="2" charset="0"/>
                          <a:ea typeface="+mn-ea"/>
                          <a:cs typeface="+mn-cs"/>
                        </a:rPr>
                        <a:t> at its own initiative if the participant verifies that the transaction has grounds to suspect of fraud, </a:t>
                      </a:r>
                      <a:r>
                        <a:rPr lang="en-US" sz="1000" b="1" i="0" kern="1200" dirty="0">
                          <a:solidFill>
                            <a:schemeClr val="dk1"/>
                          </a:solidFill>
                          <a:latin typeface="Avenir Black" panose="02000503020000020003" pitchFamily="2" charset="0"/>
                          <a:ea typeface="+mn-ea"/>
                          <a:cs typeface="+mn-cs"/>
                        </a:rPr>
                        <a:t>or upon request </a:t>
                      </a:r>
                      <a:r>
                        <a:rPr lang="en-US" sz="1000" kern="1200" dirty="0">
                          <a:solidFill>
                            <a:schemeClr val="dk1"/>
                          </a:solidFill>
                          <a:latin typeface="Avenir Book" panose="02000503020000020003" pitchFamily="2" charset="0"/>
                          <a:ea typeface="+mn-ea"/>
                          <a:cs typeface="+mn-cs"/>
                        </a:rPr>
                        <a:t>of the participant providing payment services to payor, through DICT, if it identifies by itself a supposedly fraudulent conduct or receives a complaint from payor or it has occurred an operational failure in the systems of this participant. The return for the transaction can be made in part or in whole, depending on the the available account balance. If only partial funds are available, the participant can make multiple freezes and partial returns, up to 90 days of the original transaction, until the full amount is returned.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dk1"/>
                          </a:solidFill>
                          <a:latin typeface="Avenir Book" panose="02000503020000020003" pitchFamily="2" charset="0"/>
                          <a:ea typeface="+mn-ea"/>
                          <a:cs typeface="+mn-cs"/>
                        </a:rPr>
                        <a:t>Steps: After receiving the customer’s complaint, the paying participant must review the complaint to determine whether the Special Mechanism for Return can be used. If the paying participant determines that it can, the paying participant, at its discretion (no more than 80 days after the original transaction) opens an infringement notification “associated with a return request.”</a:t>
                      </a:r>
                    </a:p>
                    <a:p>
                      <a:pPr marL="0" lvl="0" indent="0" algn="l">
                        <a:buFont typeface="Arial" panose="020B0604020202020204" pitchFamily="34" charset="0"/>
                        <a:buNone/>
                      </a:pPr>
                      <a:r>
                        <a:rPr lang="en-US" sz="1000" b="0" i="1" kern="1200" dirty="0">
                          <a:solidFill>
                            <a:schemeClr val="dk1"/>
                          </a:solidFill>
                          <a:latin typeface="Avenir Book" panose="02000503020000020003" pitchFamily="2" charset="0"/>
                          <a:ea typeface="+mn-ea"/>
                          <a:cs typeface="+mn-cs"/>
                        </a:rPr>
                        <a:t>Timeline:</a:t>
                      </a:r>
                      <a:r>
                        <a:rPr lang="en-US" sz="1000" b="1" i="0" kern="1200" dirty="0">
                          <a:solidFill>
                            <a:schemeClr val="dk1"/>
                          </a:solidFill>
                          <a:latin typeface="Avenir Black" panose="02000503020000020003" pitchFamily="2" charset="0"/>
                          <a:ea typeface="+mn-ea"/>
                          <a:cs typeface="+mn-cs"/>
                        </a:rPr>
                        <a:t> </a:t>
                      </a:r>
                      <a:r>
                        <a:rPr lang="en-US" sz="1000" kern="1200" dirty="0">
                          <a:solidFill>
                            <a:schemeClr val="dk1"/>
                          </a:solidFill>
                          <a:latin typeface="Avenir Book" panose="02000503020000020003" pitchFamily="2" charset="0"/>
                          <a:ea typeface="+mn-ea"/>
                          <a:cs typeface="+mn-cs"/>
                        </a:rPr>
                        <a:t>Funds requested to be returned are </a:t>
                      </a:r>
                      <a:r>
                        <a:rPr lang="en-US" sz="1000" b="1" i="0" kern="1200" dirty="0">
                          <a:solidFill>
                            <a:schemeClr val="dk1"/>
                          </a:solidFill>
                          <a:latin typeface="Avenir Black" panose="02000503020000020003" pitchFamily="2" charset="0"/>
                          <a:ea typeface="+mn-ea"/>
                          <a:cs typeface="+mn-cs"/>
                        </a:rPr>
                        <a:t>immediately frozen </a:t>
                      </a:r>
                      <a:r>
                        <a:rPr lang="en-US" sz="1000" kern="1200" dirty="0">
                          <a:solidFill>
                            <a:schemeClr val="dk1"/>
                          </a:solidFill>
                          <a:latin typeface="Avenir Book" panose="02000503020000020003" pitchFamily="2" charset="0"/>
                          <a:ea typeface="+mn-ea"/>
                          <a:cs typeface="+mn-cs"/>
                        </a:rPr>
                        <a:t>in payee’s transactional account and can remain blocked for up to 7 days until an analysis is complete. The </a:t>
                      </a:r>
                      <a:r>
                        <a:rPr lang="en-US" sz="1000" b="1" i="0" kern="1200" dirty="0">
                          <a:solidFill>
                            <a:schemeClr val="dk1"/>
                          </a:solidFill>
                          <a:latin typeface="Avenir Black" panose="02000503020000020003" pitchFamily="2" charset="0"/>
                          <a:ea typeface="+mn-ea"/>
                          <a:cs typeface="+mn-cs"/>
                        </a:rPr>
                        <a:t>payee may request the cancellation of the return within 30 days</a:t>
                      </a:r>
                      <a:r>
                        <a:rPr lang="en-US" sz="1000" kern="1200" dirty="0">
                          <a:solidFill>
                            <a:schemeClr val="dk1"/>
                          </a:solidFill>
                          <a:latin typeface="Avenir Book" panose="02000503020000020003" pitchFamily="2" charset="0"/>
                          <a:ea typeface="+mn-ea"/>
                          <a:cs typeface="+mn-cs"/>
                        </a:rPr>
                        <a:t> of the receipt of the notice.</a:t>
                      </a:r>
                    </a:p>
                    <a:p>
                      <a:pPr marL="0" indent="0" algn="l">
                        <a:buFont typeface="Arial" panose="020B0604020202020204" pitchFamily="34" charset="0"/>
                        <a:buNone/>
                      </a:pPr>
                      <a:endParaRPr lang="en-US" sz="1000"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kern="1200" dirty="0">
                          <a:solidFill>
                            <a:schemeClr val="dk1"/>
                          </a:solidFill>
                          <a:latin typeface="Avenir Book" panose="02000503020000020003" pitchFamily="2" charset="0"/>
                          <a:ea typeface="+mn-ea"/>
                          <a:cs typeface="+mn-cs"/>
                        </a:rPr>
                        <a:t>Liability: </a:t>
                      </a:r>
                      <a:r>
                        <a:rPr lang="en-US" sz="1000" i="0" kern="1200" dirty="0">
                          <a:solidFill>
                            <a:schemeClr val="dk1"/>
                          </a:solidFill>
                          <a:latin typeface="Avenir Book" panose="02000503020000020003" pitchFamily="2" charset="0"/>
                          <a:ea typeface="+mn-ea"/>
                          <a:cs typeface="+mn-cs"/>
                        </a:rPr>
                        <a:t>The participant providing payment services to payee shall be liable for any potential losses caused by the failure to return the funds whenever it it rejects, without any fair reason, the notice of violation, when related to a request for return or refuses the return due to the absence of the authorization.</a:t>
                      </a:r>
                      <a:endParaRPr lang="en-US" sz="1800" i="0" kern="1200" dirty="0">
                        <a:solidFill>
                          <a:schemeClr val="dk1"/>
                        </a:solidFill>
                        <a:effectLst/>
                        <a:latin typeface="Avenir Book" panose="02000503020000020003" pitchFamily="2" charset="0"/>
                        <a:ea typeface="+mn-ea"/>
                        <a:cs typeface="+mn-cs"/>
                      </a:endParaRPr>
                    </a:p>
                  </a:txBody>
                  <a:tcPr marL="45720" marR="45720" marT="27432" marB="18288" anchor="b"/>
                </a:tc>
                <a:extLst>
                  <a:ext uri="{0D108BD9-81ED-4DB2-BD59-A6C34878D82A}">
                    <a16:rowId xmlns:a16="http://schemas.microsoft.com/office/drawing/2014/main" val="2029560968"/>
                  </a:ext>
                </a:extLst>
              </a:tr>
              <a:tr h="689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Dispute Resolution Procedures</a:t>
                      </a:r>
                    </a:p>
                  </a:txBody>
                  <a:tcPr marL="45720" marR="45720" marT="27432" marB="1828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latin typeface="Avenir Book" panose="02000503020000020003" pitchFamily="2" charset="0"/>
                          <a:ea typeface="+mn-ea"/>
                          <a:cs typeface="+mn-cs"/>
                        </a:rPr>
                        <a:t>If agreement is not reached using the Pix Special Mechanism for Return and redressal procedures, the aggrieved party can request the case to go to dispute 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dk1"/>
                          </a:solidFill>
                          <a:latin typeface="Avenir Black" panose="02000503020000020003" pitchFamily="2" charset="0"/>
                          <a:ea typeface="+mn-ea"/>
                          <a:cs typeface="+mn-cs"/>
                        </a:rPr>
                        <a:t>Dispute resolving party: </a:t>
                      </a:r>
                      <a:r>
                        <a:rPr lang="en-US" sz="1000" kern="1200" dirty="0">
                          <a:solidFill>
                            <a:schemeClr val="dk1"/>
                          </a:solidFill>
                          <a:latin typeface="Avenir Book" panose="02000503020000020003" pitchFamily="2" charset="0"/>
                          <a:ea typeface="+mn-ea"/>
                          <a:cs typeface="+mn-cs"/>
                        </a:rPr>
                        <a:t>the Central Bank of Brazil (BCB) has a dispute resolution committee that is responsible for final decisions on disputes. BCB decisions are guided by principles of legality, motivation, reasonableness, proportionality, morality, ample defense, and legal security, among others.</a:t>
                      </a:r>
                      <a:endParaRPr lang="en-US" sz="1000" b="1" i="0" kern="1200" dirty="0">
                        <a:solidFill>
                          <a:schemeClr val="dk1"/>
                        </a:solidFill>
                        <a:latin typeface="Avenir Blac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kern="1200" dirty="0">
                          <a:solidFill>
                            <a:schemeClr val="dk1"/>
                          </a:solidFill>
                          <a:latin typeface="Avenir Book" panose="02000503020000020003" pitchFamily="2" charset="0"/>
                          <a:ea typeface="+mn-ea"/>
                          <a:cs typeface="+mn-cs"/>
                        </a:rPr>
                        <a:t>Timeline:</a:t>
                      </a:r>
                      <a:r>
                        <a:rPr lang="en-US" sz="1000" b="1" i="0" kern="1200" dirty="0">
                          <a:solidFill>
                            <a:schemeClr val="dk1"/>
                          </a:solidFill>
                          <a:latin typeface="Avenir Black" panose="02000503020000020003" pitchFamily="2" charset="0"/>
                          <a:ea typeface="+mn-ea"/>
                          <a:cs typeface="+mn-cs"/>
                        </a:rPr>
                        <a:t> </a:t>
                      </a:r>
                      <a:r>
                        <a:rPr lang="en-US" sz="1000" kern="1200" dirty="0">
                          <a:solidFill>
                            <a:schemeClr val="dk1"/>
                          </a:solidFill>
                          <a:latin typeface="Avenir Book" panose="02000503020000020003" pitchFamily="2" charset="0"/>
                          <a:ea typeface="+mn-ea"/>
                          <a:cs typeface="+mn-cs"/>
                        </a:rPr>
                        <a:t>The BCB will provide a decision </a:t>
                      </a:r>
                      <a:r>
                        <a:rPr lang="en-US" sz="1000" b="0" i="0" kern="1200" dirty="0">
                          <a:solidFill>
                            <a:schemeClr val="dk1"/>
                          </a:solidFill>
                          <a:latin typeface="Avenir Book" panose="02000503020000020003" pitchFamily="2" charset="0"/>
                          <a:ea typeface="+mn-ea"/>
                          <a:cs typeface="+mn-cs"/>
                        </a:rPr>
                        <a:t>within</a:t>
                      </a:r>
                      <a:r>
                        <a:rPr lang="en-US" sz="1000" b="1" i="0" kern="1200" dirty="0">
                          <a:solidFill>
                            <a:schemeClr val="dk1"/>
                          </a:solidFill>
                          <a:latin typeface="Avenir Black" panose="02000503020000020003" pitchFamily="2" charset="0"/>
                          <a:ea typeface="+mn-ea"/>
                          <a:cs typeface="+mn-cs"/>
                        </a:rPr>
                        <a:t> 40 calendar days. </a:t>
                      </a:r>
                      <a:r>
                        <a:rPr lang="en-US" sz="1000" b="0" i="0" kern="1200" dirty="0">
                          <a:solidFill>
                            <a:schemeClr val="dk1"/>
                          </a:solidFill>
                          <a:latin typeface="Avenir Book" panose="02000503020000020003" pitchFamily="2" charset="0"/>
                          <a:ea typeface="+mn-ea"/>
                          <a:cs typeface="+mn-cs"/>
                        </a:rPr>
                        <a:t>This decision can be appealed.</a:t>
                      </a:r>
                    </a:p>
                  </a:txBody>
                  <a:tcPr marL="18288" marR="45720" marT="27432" marB="18288" anchor="b"/>
                </a:tc>
                <a:extLst>
                  <a:ext uri="{0D108BD9-81ED-4DB2-BD59-A6C34878D82A}">
                    <a16:rowId xmlns:a16="http://schemas.microsoft.com/office/drawing/2014/main" val="4124586613"/>
                  </a:ext>
                </a:extLst>
              </a:tr>
            </a:tbl>
          </a:graphicData>
        </a:graphic>
      </p:graphicFrame>
    </p:spTree>
    <p:extLst>
      <p:ext uri="{BB962C8B-B14F-4D97-AF65-F5344CB8AC3E}">
        <p14:creationId xmlns:p14="http://schemas.microsoft.com/office/powerpoint/2010/main" val="349541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44AA-8072-87B3-F37A-755DB2B94F33}"/>
              </a:ext>
            </a:extLst>
          </p:cNvPr>
          <p:cNvSpPr>
            <a:spLocks noGrp="1"/>
          </p:cNvSpPr>
          <p:nvPr>
            <p:ph type="title"/>
          </p:nvPr>
        </p:nvSpPr>
        <p:spPr/>
        <p:txBody>
          <a:bodyPr/>
          <a:lstStyle/>
          <a:p>
            <a:r>
              <a:rPr lang="en-US" dirty="0"/>
              <a:t>Fraud Mitigation Techniques beyond Fraud Detection Software</a:t>
            </a:r>
          </a:p>
        </p:txBody>
      </p:sp>
      <p:sp>
        <p:nvSpPr>
          <p:cNvPr id="3" name="Content Placeholder 2">
            <a:extLst>
              <a:ext uri="{FF2B5EF4-FFF2-40B4-BE49-F238E27FC236}">
                <a16:creationId xmlns:a16="http://schemas.microsoft.com/office/drawing/2014/main" id="{9905B127-83EA-100A-D256-22C8449C0570}"/>
              </a:ext>
            </a:extLst>
          </p:cNvPr>
          <p:cNvSpPr>
            <a:spLocks noGrp="1"/>
          </p:cNvSpPr>
          <p:nvPr>
            <p:ph sz="quarter" idx="10"/>
          </p:nvPr>
        </p:nvSpPr>
        <p:spPr>
          <a:xfrm>
            <a:off x="609600" y="1529671"/>
            <a:ext cx="10972800" cy="2687999"/>
          </a:xfrm>
        </p:spPr>
        <p:txBody>
          <a:bodyPr/>
          <a:lstStyle/>
          <a:p>
            <a:pPr marL="0" indent="0">
              <a:lnSpc>
                <a:spcPct val="120000"/>
              </a:lnSpc>
              <a:spcBef>
                <a:spcPts val="600"/>
              </a:spcBef>
              <a:spcAft>
                <a:spcPts val="600"/>
              </a:spcAft>
              <a:buNone/>
            </a:pPr>
            <a:r>
              <a:rPr lang="en-US" sz="1400" dirty="0"/>
              <a:t>Combatting fraud in any payment system can take a number of forms or dimensions. Although a primary aspect would be the use of fraud detection software by DFSPs and / or at the scheme platform level, other aspects of scheme rules are also being used as fraud migration techniques. Our review of the instant payment systems in several countries found that the following aspects are also critical:</a:t>
            </a:r>
          </a:p>
          <a:p>
            <a:pPr>
              <a:lnSpc>
                <a:spcPct val="120000"/>
              </a:lnSpc>
              <a:spcBef>
                <a:spcPts val="0"/>
              </a:spcBef>
              <a:spcAft>
                <a:spcPts val="600"/>
              </a:spcAft>
            </a:pPr>
            <a:r>
              <a:rPr lang="en-US" sz="1400" dirty="0">
                <a:latin typeface="Avenir Medium" panose="02000503020000020003" pitchFamily="2" charset="0"/>
              </a:rPr>
              <a:t>Limits: </a:t>
            </a:r>
            <a:r>
              <a:rPr lang="en-US" sz="1400" dirty="0"/>
              <a:t>use cases / channels, specified transaction value limits, parties authorized to set lower value limits, and volume limits</a:t>
            </a:r>
          </a:p>
          <a:p>
            <a:pPr>
              <a:lnSpc>
                <a:spcPct val="120000"/>
              </a:lnSpc>
              <a:spcBef>
                <a:spcPts val="0"/>
              </a:spcBef>
              <a:spcAft>
                <a:spcPts val="600"/>
              </a:spcAft>
            </a:pPr>
            <a:r>
              <a:rPr lang="en-US" sz="1400" dirty="0">
                <a:latin typeface="Avenir Medium" panose="02000503020000020003" pitchFamily="2" charset="0"/>
              </a:rPr>
              <a:t>Fees: </a:t>
            </a:r>
            <a:r>
              <a:rPr lang="en-US" sz="1400" dirty="0"/>
              <a:t>approach to system cost recovery and/or profit, pricing model, transaction fees, joining/subscription fees, interparticipant fees, end-user fees</a:t>
            </a:r>
            <a:endParaRPr lang="en-US" sz="1400" dirty="0">
              <a:latin typeface="Avenir Medium" panose="02000503020000020003" pitchFamily="2" charset="0"/>
            </a:endParaRPr>
          </a:p>
          <a:p>
            <a:pPr>
              <a:lnSpc>
                <a:spcPct val="120000"/>
              </a:lnSpc>
              <a:spcBef>
                <a:spcPts val="0"/>
              </a:spcBef>
              <a:spcAft>
                <a:spcPts val="600"/>
              </a:spcAft>
            </a:pPr>
            <a:r>
              <a:rPr lang="en-US" sz="1400" dirty="0">
                <a:latin typeface="Avenir Medium" panose="02000503020000020003" pitchFamily="2" charset="0"/>
              </a:rPr>
              <a:t>Complaints: </a:t>
            </a:r>
            <a:r>
              <a:rPr lang="en-US" sz="1400" dirty="0"/>
              <a:t>complaint types, complaint channels, complaint processes, and timelines for addressing complaints</a:t>
            </a:r>
          </a:p>
          <a:p>
            <a:pPr>
              <a:lnSpc>
                <a:spcPct val="120000"/>
              </a:lnSpc>
              <a:spcBef>
                <a:spcPts val="0"/>
              </a:spcBef>
              <a:spcAft>
                <a:spcPts val="600"/>
              </a:spcAft>
            </a:pPr>
            <a:r>
              <a:rPr lang="en-US" sz="1400" dirty="0">
                <a:latin typeface="Avenir Medium" panose="02000503020000020003" pitchFamily="2" charset="0"/>
              </a:rPr>
              <a:t>Disputes: </a:t>
            </a:r>
            <a:r>
              <a:rPr lang="en-US" sz="1400" dirty="0"/>
              <a:t>dispute resolution processes and timelines for resolving disputes</a:t>
            </a:r>
          </a:p>
          <a:p>
            <a:pPr marL="0" indent="0">
              <a:lnSpc>
                <a:spcPct val="120000"/>
              </a:lnSpc>
              <a:spcBef>
                <a:spcPts val="0"/>
              </a:spcBef>
              <a:spcAft>
                <a:spcPts val="600"/>
              </a:spcAft>
              <a:buNone/>
            </a:pPr>
            <a:endParaRPr lang="en-US" sz="1400" dirty="0"/>
          </a:p>
          <a:p>
            <a:pPr marL="0" indent="0">
              <a:lnSpc>
                <a:spcPct val="120000"/>
              </a:lnSpc>
              <a:spcBef>
                <a:spcPts val="0"/>
              </a:spcBef>
              <a:spcAft>
                <a:spcPts val="600"/>
              </a:spcAft>
              <a:buNone/>
            </a:pPr>
            <a:r>
              <a:rPr lang="en-US" sz="1400" dirty="0"/>
              <a:t>Resources reviewed include scheme rules sets, country-level regulations, payment systems websites and circulars that provide updated information, among others.</a:t>
            </a:r>
          </a:p>
          <a:p>
            <a:pPr marL="0" indent="0">
              <a:lnSpc>
                <a:spcPct val="120000"/>
              </a:lnSpc>
              <a:spcBef>
                <a:spcPts val="0"/>
              </a:spcBef>
              <a:spcAft>
                <a:spcPts val="600"/>
              </a:spcAft>
              <a:buNone/>
            </a:pPr>
            <a:endParaRPr lang="en-US" sz="1400" dirty="0"/>
          </a:p>
        </p:txBody>
      </p:sp>
      <p:sp>
        <p:nvSpPr>
          <p:cNvPr id="4" name="Text Placeholder 3">
            <a:extLst>
              <a:ext uri="{FF2B5EF4-FFF2-40B4-BE49-F238E27FC236}">
                <a16:creationId xmlns:a16="http://schemas.microsoft.com/office/drawing/2014/main" id="{41D1D0DF-99B2-88FD-F96B-A0E6156BC143}"/>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2B05ADDC-3A5A-F2E0-5B19-60857B2EEC37}"/>
              </a:ext>
            </a:extLst>
          </p:cNvPr>
          <p:cNvSpPr>
            <a:spLocks noGrp="1"/>
          </p:cNvSpPr>
          <p:nvPr>
            <p:ph type="sldNum" sz="quarter" idx="4"/>
          </p:nvPr>
        </p:nvSpPr>
        <p:spPr/>
        <p:txBody>
          <a:bodyPr/>
          <a:lstStyle/>
          <a:p>
            <a:fld id="{097F3099-CFFF-D54D-B818-93F1AB56C116}" type="slidenum">
              <a:rPr lang="en-US" smtClean="0"/>
              <a:pPr/>
              <a:t>2</a:t>
            </a:fld>
            <a:endParaRPr lang="en-US" dirty="0"/>
          </a:p>
        </p:txBody>
      </p:sp>
      <p:sp>
        <p:nvSpPr>
          <p:cNvPr id="8" name="Content Placeholder 2">
            <a:extLst>
              <a:ext uri="{FF2B5EF4-FFF2-40B4-BE49-F238E27FC236}">
                <a16:creationId xmlns:a16="http://schemas.microsoft.com/office/drawing/2014/main" id="{137626D1-9FC5-7893-9B3F-D5389AC80D78}"/>
              </a:ext>
            </a:extLst>
          </p:cNvPr>
          <p:cNvSpPr txBox="1">
            <a:spLocks/>
          </p:cNvSpPr>
          <p:nvPr/>
        </p:nvSpPr>
        <p:spPr>
          <a:xfrm>
            <a:off x="609600" y="4971485"/>
            <a:ext cx="10972800" cy="295591"/>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spcBef>
                <a:spcPts val="600"/>
              </a:spcBef>
              <a:buFont typeface="Arial" panose="020B0604020202020204" pitchFamily="34" charset="0"/>
              <a:buNone/>
            </a:pPr>
            <a:r>
              <a:rPr lang="en-US" sz="1400" dirty="0"/>
              <a:t>Note: the approaches presented here provide a scan of various IPS around the world, but are not exhaustive of current market practices</a:t>
            </a:r>
          </a:p>
        </p:txBody>
      </p:sp>
      <p:graphicFrame>
        <p:nvGraphicFramePr>
          <p:cNvPr id="9" name="Table 9">
            <a:extLst>
              <a:ext uri="{FF2B5EF4-FFF2-40B4-BE49-F238E27FC236}">
                <a16:creationId xmlns:a16="http://schemas.microsoft.com/office/drawing/2014/main" id="{F6654B03-405C-B4CD-664B-CDA1FE92D363}"/>
              </a:ext>
            </a:extLst>
          </p:cNvPr>
          <p:cNvGraphicFramePr>
            <a:graphicFrameLocks noGrp="1"/>
          </p:cNvGraphicFramePr>
          <p:nvPr>
            <p:extLst>
              <p:ext uri="{D42A27DB-BD31-4B8C-83A1-F6EECF244321}">
                <p14:modId xmlns:p14="http://schemas.microsoft.com/office/powerpoint/2010/main" val="1016419918"/>
              </p:ext>
            </p:extLst>
          </p:nvPr>
        </p:nvGraphicFramePr>
        <p:xfrm>
          <a:off x="609601" y="5372203"/>
          <a:ext cx="10972799" cy="841889"/>
        </p:xfrm>
        <a:graphic>
          <a:graphicData uri="http://schemas.openxmlformats.org/drawingml/2006/table">
            <a:tbl>
              <a:tblPr firstRow="1" bandRow="1">
                <a:tableStyleId>{F5AB1C69-6EDB-4FF4-983F-18BD219EF322}</a:tableStyleId>
              </a:tblPr>
              <a:tblGrid>
                <a:gridCol w="2886116">
                  <a:extLst>
                    <a:ext uri="{9D8B030D-6E8A-4147-A177-3AD203B41FA5}">
                      <a16:colId xmlns:a16="http://schemas.microsoft.com/office/drawing/2014/main" val="3195207024"/>
                    </a:ext>
                  </a:extLst>
                </a:gridCol>
                <a:gridCol w="8086683">
                  <a:extLst>
                    <a:ext uri="{9D8B030D-6E8A-4147-A177-3AD203B41FA5}">
                      <a16:colId xmlns:a16="http://schemas.microsoft.com/office/drawing/2014/main" val="1647911948"/>
                    </a:ext>
                  </a:extLst>
                </a:gridCol>
              </a:tblGrid>
              <a:tr h="199218">
                <a:tc>
                  <a:txBody>
                    <a:bodyPr/>
                    <a:lstStyle/>
                    <a:p>
                      <a:pPr algn="ctr"/>
                      <a:r>
                        <a:rPr lang="en-US" sz="1100" dirty="0">
                          <a:latin typeface="Avenir Book" panose="02000503020000020003" pitchFamily="2" charset="0"/>
                        </a:rPr>
                        <a:t>Key Terms</a:t>
                      </a:r>
                    </a:p>
                  </a:txBody>
                  <a:tcPr anchor="ctr"/>
                </a:tc>
                <a:tc>
                  <a:txBody>
                    <a:bodyPr/>
                    <a:lstStyle/>
                    <a:p>
                      <a:pPr algn="ctr"/>
                      <a:r>
                        <a:rPr lang="en-US" sz="1100" dirty="0">
                          <a:latin typeface="Avenir Book" panose="02000503020000020003" pitchFamily="2" charset="0"/>
                        </a:rPr>
                        <a:t>Definition</a:t>
                      </a:r>
                    </a:p>
                  </a:txBody>
                  <a:tcPr anchor="ctr"/>
                </a:tc>
                <a:extLst>
                  <a:ext uri="{0D108BD9-81ED-4DB2-BD59-A6C34878D82A}">
                    <a16:rowId xmlns:a16="http://schemas.microsoft.com/office/drawing/2014/main" val="712239619"/>
                  </a:ext>
                </a:extLst>
              </a:tr>
              <a:tr h="323729">
                <a:tc>
                  <a:txBody>
                    <a:bodyPr/>
                    <a:lstStyle/>
                    <a:p>
                      <a:pPr algn="l"/>
                      <a:r>
                        <a:rPr lang="en-US" sz="1100" dirty="0">
                          <a:latin typeface="Avenir Book" panose="02000503020000020003" pitchFamily="2" charset="0"/>
                        </a:rPr>
                        <a:t>Digital Financial Services Provider (DFSP)</a:t>
                      </a:r>
                    </a:p>
                  </a:txBody>
                  <a:tcPr anchor="ctr"/>
                </a:tc>
                <a:tc>
                  <a:txBody>
                    <a:bodyPr/>
                    <a:lstStyle/>
                    <a:p>
                      <a:pPr algn="l"/>
                      <a:r>
                        <a:rPr lang="en-US" sz="1100" kern="1200" dirty="0">
                          <a:solidFill>
                            <a:schemeClr val="dk1"/>
                          </a:solidFill>
                          <a:latin typeface="Avenir Book" panose="02000503020000020003" pitchFamily="2" charset="0"/>
                        </a:rPr>
                        <a:t>Licensed bank and non-bank providers of transaction accounts</a:t>
                      </a:r>
                      <a:endParaRPr lang="en-US" sz="1100" kern="1200" dirty="0">
                        <a:solidFill>
                          <a:schemeClr val="dk1"/>
                        </a:solidFill>
                        <a:latin typeface="Avenir Book" panose="02000503020000020003" pitchFamily="2" charset="0"/>
                        <a:ea typeface="+mn-ea"/>
                        <a:cs typeface="+mn-cs"/>
                      </a:endParaRPr>
                    </a:p>
                  </a:txBody>
                  <a:tcPr anchor="ctr"/>
                </a:tc>
                <a:extLst>
                  <a:ext uri="{0D108BD9-81ED-4DB2-BD59-A6C34878D82A}">
                    <a16:rowId xmlns:a16="http://schemas.microsoft.com/office/drawing/2014/main" val="2606517253"/>
                  </a:ext>
                </a:extLst>
              </a:tr>
              <a:tr h="199218">
                <a:tc>
                  <a:txBody>
                    <a:bodyPr/>
                    <a:lstStyle/>
                    <a:p>
                      <a:pPr algn="l"/>
                      <a:r>
                        <a:rPr lang="en-US" sz="1100" kern="1200" dirty="0">
                          <a:solidFill>
                            <a:schemeClr val="dk1"/>
                          </a:solidFill>
                          <a:latin typeface="Avenir Book" panose="02000503020000020003" pitchFamily="2" charset="0"/>
                        </a:rPr>
                        <a:t>Payment services provider (</a:t>
                      </a:r>
                      <a:r>
                        <a:rPr lang="en-US" sz="1100" dirty="0">
                          <a:latin typeface="Avenir Book" panose="02000503020000020003" pitchFamily="2" charset="0"/>
                        </a:rPr>
                        <a:t>PSP)</a:t>
                      </a:r>
                    </a:p>
                  </a:txBody>
                  <a:tcPr anchor="ctr"/>
                </a:tc>
                <a:tc>
                  <a:txBody>
                    <a:bodyPr/>
                    <a:lstStyle/>
                    <a:p>
                      <a:pPr algn="l"/>
                      <a:r>
                        <a:rPr lang="en-US" sz="1100" kern="1200" dirty="0">
                          <a:solidFill>
                            <a:schemeClr val="dk1"/>
                          </a:solidFill>
                          <a:latin typeface="Avenir Book" panose="02000503020000020003" pitchFamily="2" charset="0"/>
                        </a:rPr>
                        <a:t>Entity authorized to support payment enablement (including payment initiation), but does not hold transaction accounts</a:t>
                      </a:r>
                      <a:endParaRPr lang="en-US" sz="1100" kern="1200" dirty="0">
                        <a:solidFill>
                          <a:schemeClr val="dk1"/>
                        </a:solidFill>
                        <a:latin typeface="Avenir Book" panose="02000503020000020003" pitchFamily="2" charset="0"/>
                        <a:ea typeface="+mn-ea"/>
                        <a:cs typeface="+mn-cs"/>
                      </a:endParaRPr>
                    </a:p>
                  </a:txBody>
                  <a:tcPr anchor="ctr"/>
                </a:tc>
                <a:extLst>
                  <a:ext uri="{0D108BD9-81ED-4DB2-BD59-A6C34878D82A}">
                    <a16:rowId xmlns:a16="http://schemas.microsoft.com/office/drawing/2014/main" val="160057276"/>
                  </a:ext>
                </a:extLst>
              </a:tr>
            </a:tbl>
          </a:graphicData>
        </a:graphic>
      </p:graphicFrame>
    </p:spTree>
    <p:extLst>
      <p:ext uri="{BB962C8B-B14F-4D97-AF65-F5344CB8AC3E}">
        <p14:creationId xmlns:p14="http://schemas.microsoft.com/office/powerpoint/2010/main" val="400080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2F9A38-26ED-AED3-A13B-866BA77992AF}"/>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4FF58D71-95C3-62F1-48FA-6588726D2164}"/>
              </a:ext>
            </a:extLst>
          </p:cNvPr>
          <p:cNvSpPr>
            <a:spLocks noGrp="1"/>
          </p:cNvSpPr>
          <p:nvPr>
            <p:ph type="sldNum" sz="quarter" idx="4"/>
          </p:nvPr>
        </p:nvSpPr>
        <p:spPr/>
        <p:txBody>
          <a:bodyPr/>
          <a:lstStyle/>
          <a:p>
            <a:fld id="{097F3099-CFFF-D54D-B818-93F1AB56C116}" type="slidenum">
              <a:rPr lang="en-US" smtClean="0"/>
              <a:pPr/>
              <a:t>20</a:t>
            </a:fld>
            <a:endParaRPr lang="en-US" dirty="0"/>
          </a:p>
        </p:txBody>
      </p:sp>
      <p:graphicFrame>
        <p:nvGraphicFramePr>
          <p:cNvPr id="3" name="Table 8">
            <a:extLst>
              <a:ext uri="{FF2B5EF4-FFF2-40B4-BE49-F238E27FC236}">
                <a16:creationId xmlns:a16="http://schemas.microsoft.com/office/drawing/2014/main" id="{D8556CBB-6822-6BEC-18FF-A9A3D5648DD2}"/>
              </a:ext>
            </a:extLst>
          </p:cNvPr>
          <p:cNvGraphicFramePr>
            <a:graphicFrameLocks/>
          </p:cNvGraphicFramePr>
          <p:nvPr>
            <p:extLst>
              <p:ext uri="{D42A27DB-BD31-4B8C-83A1-F6EECF244321}">
                <p14:modId xmlns:p14="http://schemas.microsoft.com/office/powerpoint/2010/main" val="3620240684"/>
              </p:ext>
            </p:extLst>
          </p:nvPr>
        </p:nvGraphicFramePr>
        <p:xfrm>
          <a:off x="609601" y="2109215"/>
          <a:ext cx="10972800" cy="4293102"/>
        </p:xfrm>
        <a:graphic>
          <a:graphicData uri="http://schemas.openxmlformats.org/drawingml/2006/table">
            <a:tbl>
              <a:tblPr firstRow="1" bandRow="1">
                <a:tableStyleId>{21E4AEA4-8DFA-4A89-87EB-49C32662AFE0}</a:tableStyleId>
              </a:tblPr>
              <a:tblGrid>
                <a:gridCol w="1174811">
                  <a:extLst>
                    <a:ext uri="{9D8B030D-6E8A-4147-A177-3AD203B41FA5}">
                      <a16:colId xmlns:a16="http://schemas.microsoft.com/office/drawing/2014/main" val="1561314891"/>
                    </a:ext>
                  </a:extLst>
                </a:gridCol>
                <a:gridCol w="9797989">
                  <a:extLst>
                    <a:ext uri="{9D8B030D-6E8A-4147-A177-3AD203B41FA5}">
                      <a16:colId xmlns:a16="http://schemas.microsoft.com/office/drawing/2014/main" val="3742118628"/>
                    </a:ext>
                  </a:extLst>
                </a:gridCol>
              </a:tblGrid>
              <a:tr h="230209">
                <a:tc>
                  <a:txBody>
                    <a:bodyPr/>
                    <a:lstStyle/>
                    <a:p>
                      <a:pPr algn="ctr"/>
                      <a:r>
                        <a:rPr lang="en-US" sz="1200" b="0" i="0" dirty="0">
                          <a:latin typeface="Avenir Book" panose="02000503020000020003" pitchFamily="2" charset="0"/>
                        </a:rPr>
                        <a:t>Topic</a:t>
                      </a:r>
                      <a:endParaRPr lang="en-US" sz="1200" dirty="0">
                        <a:latin typeface="Avenir Book" panose="02000503020000020003" pitchFamily="2" charset="0"/>
                      </a:endParaRPr>
                    </a:p>
                  </a:txBody>
                  <a:tcPr marL="45720" marT="27432" marB="27432" anchor="b"/>
                </a:tc>
                <a:tc>
                  <a:txBody>
                    <a:bodyPr/>
                    <a:lstStyle/>
                    <a:p>
                      <a:pPr algn="ctr"/>
                      <a:r>
                        <a:rPr lang="en-US" sz="1200" b="0" i="0" dirty="0">
                          <a:latin typeface="Avenir Book" panose="02000503020000020003" pitchFamily="2" charset="0"/>
                        </a:rPr>
                        <a:t>Findings</a:t>
                      </a:r>
                      <a:endParaRPr lang="en-US" sz="1200" dirty="0">
                        <a:latin typeface="Avenir Book" panose="02000503020000020003" pitchFamily="2" charset="0"/>
                      </a:endParaRPr>
                    </a:p>
                  </a:txBody>
                  <a:tcPr marL="45720" marT="27432" marB="27432" anchor="b"/>
                </a:tc>
                <a:extLst>
                  <a:ext uri="{0D108BD9-81ED-4DB2-BD59-A6C34878D82A}">
                    <a16:rowId xmlns:a16="http://schemas.microsoft.com/office/drawing/2014/main" val="3562674448"/>
                  </a:ext>
                </a:extLst>
              </a:tr>
              <a:tr h="200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Types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Non refund for failed transaction, Non-credit for successful transaction, Fraudulent transaction</a:t>
                      </a:r>
                    </a:p>
                  </a:txBody>
                  <a:tcPr marL="45720" marR="45720" marT="27432" marB="27432" anchor="b"/>
                </a:tc>
                <a:extLst>
                  <a:ext uri="{0D108BD9-81ED-4DB2-BD59-A6C34878D82A}">
                    <a16:rowId xmlns:a16="http://schemas.microsoft.com/office/drawing/2014/main" val="3148221334"/>
                  </a:ext>
                </a:extLst>
              </a:tr>
              <a:tr h="348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Channels</a:t>
                      </a:r>
                    </a:p>
                  </a:txBody>
                  <a:tcPr marL="45720" marR="45720" marT="27432" marB="27432"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Avenir Book" panose="02000503020000020003" pitchFamily="2" charset="0"/>
                          <a:ea typeface="+mn-ea"/>
                          <a:cs typeface="+mn-cs"/>
                        </a:rPr>
                        <a:t>Customer’s PSP: e-mail, chat, call, PSP app by selecting the transaction from history or by entering valid transaction 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Avenir Book" panose="02000503020000020003" pitchFamily="2" charset="0"/>
                          <a:ea typeface="+mn-ea"/>
                          <a:cs typeface="+mn-cs"/>
                        </a:rPr>
                        <a:t>Customer’s DFSP: website, phone banking, SMS, e-mail, IVR, dedicated toll-free helpline, reporting to home branch </a:t>
                      </a:r>
                    </a:p>
                  </a:txBody>
                  <a:tcPr marL="45720" marR="45720" marT="27432" marB="27432" anchor="b"/>
                </a:tc>
                <a:extLst>
                  <a:ext uri="{0D108BD9-81ED-4DB2-BD59-A6C34878D82A}">
                    <a16:rowId xmlns:a16="http://schemas.microsoft.com/office/drawing/2014/main" val="3941243481"/>
                  </a:ext>
                </a:extLst>
              </a:tr>
              <a:tr h="1299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Procedures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dk1"/>
                          </a:solidFill>
                          <a:latin typeface="Avenir Black" panose="02000503020000020003" pitchFamily="2" charset="0"/>
                          <a:ea typeface="+mn-ea"/>
                          <a:cs typeface="+mn-cs"/>
                        </a:rPr>
                        <a:t>Regulations: </a:t>
                      </a:r>
                      <a:r>
                        <a:rPr lang="en-US" sz="1000" kern="1200" dirty="0">
                          <a:solidFill>
                            <a:schemeClr val="dk1"/>
                          </a:solidFill>
                          <a:latin typeface="Avenir Book" panose="02000503020000020003" pitchFamily="2" charset="0"/>
                          <a:ea typeface="+mn-ea"/>
                          <a:cs typeface="+mn-cs"/>
                        </a:rPr>
                        <a:t>DFSPs must send SMS alerts for electronic banking transactions to customers to quickly identify fraudulent transactions. C</a:t>
                      </a:r>
                      <a:r>
                        <a:rPr lang="en-US" sz="1000" i="1" kern="1200" dirty="0">
                          <a:solidFill>
                            <a:schemeClr val="dk1"/>
                          </a:solidFill>
                          <a:latin typeface="Avenir Book" panose="02000503020000020003" pitchFamily="2" charset="0"/>
                          <a:ea typeface="+mn-ea"/>
                          <a:cs typeface="+mn-cs"/>
                        </a:rPr>
                        <a:t>ustomers must notify their DFSP of any </a:t>
                      </a:r>
                      <a:r>
                        <a:rPr lang="en-US" sz="1000" i="1" kern="1200" dirty="0" err="1">
                          <a:solidFill>
                            <a:schemeClr val="dk1"/>
                          </a:solidFill>
                          <a:latin typeface="Avenir Book" panose="02000503020000020003" pitchFamily="2" charset="0"/>
                          <a:ea typeface="+mn-ea"/>
                          <a:cs typeface="+mn-cs"/>
                        </a:rPr>
                        <a:t>unauthorised</a:t>
                      </a:r>
                      <a:r>
                        <a:rPr lang="en-US" sz="1000" i="1" kern="1200" dirty="0">
                          <a:solidFill>
                            <a:schemeClr val="dk1"/>
                          </a:solidFill>
                          <a:latin typeface="Avenir Book" panose="02000503020000020003" pitchFamily="2" charset="0"/>
                          <a:ea typeface="+mn-ea"/>
                          <a:cs typeface="+mn-cs"/>
                        </a:rPr>
                        <a:t> electronic banking transaction at the earliest after the occurrence, and informed that the time taken to notify the DFSP will be important in determining the extent of a customer’s liability. The communication systems </a:t>
                      </a:r>
                      <a:r>
                        <a:rPr lang="en-US" sz="1000" b="1" i="1" kern="1200" dirty="0">
                          <a:solidFill>
                            <a:schemeClr val="dk1"/>
                          </a:solidFill>
                          <a:latin typeface="Avenir Black" panose="02000503020000020003" pitchFamily="2" charset="0"/>
                          <a:ea typeface="+mn-ea"/>
                          <a:cs typeface="+mn-cs"/>
                        </a:rPr>
                        <a:t>must record the time and date of delivery of the message </a:t>
                      </a:r>
                      <a:r>
                        <a:rPr lang="en-US" sz="1000" i="1" kern="1200" dirty="0">
                          <a:solidFill>
                            <a:schemeClr val="dk1"/>
                          </a:solidFill>
                          <a:latin typeface="Avenir Book" panose="02000503020000020003" pitchFamily="2" charset="0"/>
                          <a:ea typeface="+mn-ea"/>
                          <a:cs typeface="+mn-cs"/>
                        </a:rPr>
                        <a:t>and receipt of customer’s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dk1"/>
                          </a:solidFill>
                          <a:latin typeface="Avenir Black" panose="02000503020000020003" pitchFamily="2" charset="0"/>
                          <a:ea typeface="+mn-ea"/>
                          <a:cs typeface="+mn-cs"/>
                        </a:rPr>
                        <a:t>Scheme rules: </a:t>
                      </a:r>
                      <a:r>
                        <a:rPr lang="en-US" sz="1000" i="1" kern="1200" dirty="0">
                          <a:solidFill>
                            <a:schemeClr val="dk1"/>
                          </a:solidFill>
                          <a:latin typeface="Avenir Book" panose="02000503020000020003" pitchFamily="2" charset="0"/>
                          <a:ea typeface="+mn-ea"/>
                          <a:cs typeface="+mn-cs"/>
                        </a:rPr>
                        <a:t>The first point of contact for customer will be the customer’s PSP. Customer’s PSP must provide option in their App to raise dispute/complaint by selecting transactions from their past transaction history or providing transaction reference/Id number. However, if customer decides to approach his/her remitter/beneficiary DFSP instead, the respective DFSPs shall entertain all such requests and help to resolve the complaint. The PSP must provide to customers, the option of checking the current status of a transaction in the PSP App. After the due diligence by the PSP, the dispute can be registered in the NPCI back- office system</a:t>
                      </a:r>
                    </a:p>
                  </a:txBody>
                  <a:tcPr marL="45720" marR="45720" marT="27432" marB="27432" anchor="b"/>
                </a:tc>
                <a:extLst>
                  <a:ext uri="{0D108BD9-81ED-4DB2-BD59-A6C34878D82A}">
                    <a16:rowId xmlns:a16="http://schemas.microsoft.com/office/drawing/2014/main" val="2029560968"/>
                  </a:ext>
                </a:extLst>
              </a:tr>
              <a:tr h="2119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Dispute Resolution Procedures</a:t>
                      </a:r>
                    </a:p>
                  </a:txBody>
                  <a:tcPr marL="45720" marR="45720" marT="27432" marB="27432" anchor="ctr"/>
                </a:tc>
                <a:tc>
                  <a:txBody>
                    <a:bodyPr/>
                    <a:lstStyle/>
                    <a:p>
                      <a:pPr marL="0" indent="0">
                        <a:buFont typeface="Arial" panose="020B0604020202020204" pitchFamily="34" charset="0"/>
                        <a:buNone/>
                      </a:pPr>
                      <a:r>
                        <a:rPr lang="en-US" sz="1000" b="1" i="0" kern="1200" dirty="0">
                          <a:solidFill>
                            <a:schemeClr val="dk1"/>
                          </a:solidFill>
                          <a:latin typeface="Avenir Black" panose="02000503020000020003" pitchFamily="2" charset="0"/>
                          <a:ea typeface="+mn-ea"/>
                          <a:cs typeface="+mn-cs"/>
                        </a:rPr>
                        <a:t>Regulations: </a:t>
                      </a:r>
                      <a:r>
                        <a:rPr lang="en-US" sz="1000" kern="1200" dirty="0">
                          <a:solidFill>
                            <a:schemeClr val="dk1"/>
                          </a:solidFill>
                          <a:latin typeface="Avenir Book" panose="02000503020000020003" pitchFamily="2" charset="0"/>
                          <a:ea typeface="+mn-ea"/>
                          <a:cs typeface="+mn-cs"/>
                        </a:rPr>
                        <a:t>Payment System Operators (PSO) are required to provide an Online Dispute Resolution (ODR) System for Digital Payments for resolving of disputes and grievances and DFSPs are required to provide customers access to lodge complaints. </a:t>
                      </a:r>
                      <a:r>
                        <a:rPr lang="en-US" sz="1000" i="1" kern="1200" dirty="0">
                          <a:solidFill>
                            <a:schemeClr val="dk1"/>
                          </a:solidFill>
                          <a:latin typeface="Avenir Book" panose="02000503020000020003" pitchFamily="2" charset="0"/>
                          <a:ea typeface="+mn-ea"/>
                          <a:cs typeface="+mn-cs"/>
                        </a:rPr>
                        <a:t>The ODR system should be a transparent, rule-based, system-driven, user-friendly and unbiased mechanism for resolving customer disputes and grievances, with zero or minimal manual intervention.</a:t>
                      </a:r>
                    </a:p>
                    <a:p>
                      <a:pPr marL="0" indent="0">
                        <a:buFont typeface="Arial" panose="020B0604020202020204" pitchFamily="34" charset="0"/>
                        <a:buNone/>
                      </a:pPr>
                      <a:endParaRPr lang="en-US" sz="1000" kern="1200" dirty="0">
                        <a:solidFill>
                          <a:schemeClr val="dk1"/>
                        </a:solidFill>
                        <a:latin typeface="Avenir Book" panose="02000503020000020003" pitchFamily="2" charset="0"/>
                        <a:ea typeface="+mn-ea"/>
                        <a:cs typeface="+mn-cs"/>
                      </a:endParaRPr>
                    </a:p>
                    <a:p>
                      <a:pPr marL="0" indent="0">
                        <a:buFont typeface="Arial" panose="020B0604020202020204" pitchFamily="34" charset="0"/>
                        <a:buNone/>
                      </a:pPr>
                      <a:r>
                        <a:rPr lang="en-US" sz="1000" b="1" i="0" kern="1200" dirty="0">
                          <a:solidFill>
                            <a:schemeClr val="dk1"/>
                          </a:solidFill>
                          <a:latin typeface="Avenir Black" panose="02000503020000020003" pitchFamily="2" charset="0"/>
                          <a:ea typeface="+mn-ea"/>
                          <a:cs typeface="+mn-cs"/>
                        </a:rPr>
                        <a:t>Scheme rules: Rules specify how to determine liability for transactions claimed as fraudulent</a:t>
                      </a:r>
                      <a:r>
                        <a:rPr lang="en-US" sz="1000" b="1" i="0" kern="1200" dirty="0">
                          <a:solidFill>
                            <a:schemeClr val="dk1"/>
                          </a:solidFill>
                          <a:latin typeface="+mn-lt"/>
                          <a:ea typeface="+mn-ea"/>
                          <a:cs typeface="+mn-cs"/>
                        </a:rPr>
                        <a:t>: </a:t>
                      </a:r>
                      <a:r>
                        <a:rPr lang="en-US" sz="1000" i="1" kern="1200" dirty="0">
                          <a:solidFill>
                            <a:schemeClr val="dk1"/>
                          </a:solidFill>
                          <a:latin typeface="Avenir Book" panose="02000503020000020003" pitchFamily="2" charset="0"/>
                          <a:ea typeface="+mn-ea"/>
                          <a:cs typeface="+mn-cs"/>
                        </a:rPr>
                        <a:t>The PSP App bears the responsibility of validating the device fingerprint i.e. first factor of authentication. If the transaction is initiated from the same device which has been registered with the PSP for Device Fingerprinting and the PSP has validated it as the First Factor of Authentication, then in such cases, if a financial transaction has been initiated then the customer is assumed to have compromised his PIN. In such cases, if it is proved that the PSP has validated the first factor of authentication correctly, then the customer must bear such losses.  However, if the PSP has done an invalid authentication or has undergone a wrong authentication, then the PSP is liable for such losses and must pay it to the customer. </a:t>
                      </a:r>
                    </a:p>
                    <a:p>
                      <a:pPr marL="0" indent="0">
                        <a:buFont typeface="Arial" panose="020B0604020202020204" pitchFamily="34" charset="0"/>
                        <a:buNone/>
                      </a:pPr>
                      <a:endParaRPr lang="en-US" sz="1000" i="0"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a:solidFill>
                            <a:schemeClr val="dk1"/>
                          </a:solidFill>
                          <a:latin typeface="Avenir Black" panose="02000503020000020003" pitchFamily="2" charset="0"/>
                          <a:ea typeface="+mn-ea"/>
                          <a:cs typeface="+mn-cs"/>
                        </a:rPr>
                        <a:t>Panel for Resolution of Disputes: </a:t>
                      </a:r>
                      <a:r>
                        <a:rPr lang="en-US" sz="1000" i="0" kern="1200" dirty="0">
                          <a:solidFill>
                            <a:schemeClr val="dk1"/>
                          </a:solidFill>
                          <a:latin typeface="Avenir Book" panose="02000503020000020003" pitchFamily="2" charset="0"/>
                          <a:ea typeface="+mn-ea"/>
                          <a:cs typeface="+mn-cs"/>
                        </a:rPr>
                        <a:t>NPCI provides a panel to address unresolved disputes between remitting and beneficiary DFSPs. Parties dissatisfied with the panel’s decision can raise the issue with the Appellate authority at the Reserve Bank of India (RBI).</a:t>
                      </a:r>
                    </a:p>
                    <a:p>
                      <a:pPr marL="0" indent="0">
                        <a:buFont typeface="Arial" panose="020B0604020202020204" pitchFamily="34" charset="0"/>
                        <a:buNone/>
                      </a:pPr>
                      <a:endParaRPr lang="en-US" sz="1000" b="1" i="0" kern="1200" dirty="0">
                        <a:solidFill>
                          <a:schemeClr val="dk1"/>
                        </a:solidFill>
                        <a:latin typeface="Avenir Black" panose="02000503020000020003" pitchFamily="2" charset="0"/>
                        <a:ea typeface="+mn-ea"/>
                        <a:cs typeface="+mn-cs"/>
                      </a:endParaRPr>
                    </a:p>
                    <a:p>
                      <a:pPr marL="0" indent="0">
                        <a:buFont typeface="Arial" panose="020B0604020202020204" pitchFamily="34" charset="0"/>
                        <a:buNone/>
                      </a:pPr>
                      <a:r>
                        <a:rPr lang="en-US" sz="1000" b="1" i="0" kern="1200" dirty="0">
                          <a:solidFill>
                            <a:schemeClr val="dk1"/>
                          </a:solidFill>
                          <a:latin typeface="Avenir Black" panose="02000503020000020003" pitchFamily="2" charset="0"/>
                          <a:ea typeface="+mn-ea"/>
                          <a:cs typeface="+mn-cs"/>
                        </a:rPr>
                        <a:t>Ombudsman Scheme for Digital Transactions: </a:t>
                      </a:r>
                      <a:r>
                        <a:rPr lang="en-US" sz="1000" i="0" kern="1200" dirty="0">
                          <a:solidFill>
                            <a:schemeClr val="dk1"/>
                          </a:solidFill>
                          <a:latin typeface="Avenir Book" panose="02000503020000020003" pitchFamily="2" charset="0"/>
                          <a:ea typeface="+mn-ea"/>
                          <a:cs typeface="+mn-cs"/>
                        </a:rPr>
                        <a:t>Appellate channel if the complainant is not satisfied with the outcome of the dispute with the relevant payment system.</a:t>
                      </a:r>
                    </a:p>
                  </a:txBody>
                  <a:tcPr marL="45720" marR="45720" marT="27432" marB="27432" anchor="b"/>
                </a:tc>
                <a:extLst>
                  <a:ext uri="{0D108BD9-81ED-4DB2-BD59-A6C34878D82A}">
                    <a16:rowId xmlns:a16="http://schemas.microsoft.com/office/drawing/2014/main" val="4124586613"/>
                  </a:ext>
                </a:extLst>
              </a:tr>
            </a:tbl>
          </a:graphicData>
        </a:graphic>
      </p:graphicFrame>
      <p:sp>
        <p:nvSpPr>
          <p:cNvPr id="8" name="TextBox 7">
            <a:extLst>
              <a:ext uri="{FF2B5EF4-FFF2-40B4-BE49-F238E27FC236}">
                <a16:creationId xmlns:a16="http://schemas.microsoft.com/office/drawing/2014/main" id="{DCD8F686-3605-7E66-CDF4-49EF051795B4}"/>
              </a:ext>
            </a:extLst>
          </p:cNvPr>
          <p:cNvSpPr txBox="1"/>
          <p:nvPr/>
        </p:nvSpPr>
        <p:spPr>
          <a:xfrm>
            <a:off x="609600" y="1274049"/>
            <a:ext cx="10972800" cy="746999"/>
          </a:xfrm>
          <a:prstGeom prst="rect">
            <a:avLst/>
          </a:prstGeom>
          <a:solidFill>
            <a:schemeClr val="accent3">
              <a:lumMod val="20000"/>
              <a:lumOff val="80000"/>
            </a:schemeClr>
          </a:solidFill>
          <a:ln>
            <a:solidFill>
              <a:schemeClr val="accent3"/>
            </a:solidFill>
          </a:ln>
        </p:spPr>
        <p:txBody>
          <a:bodyPr wrap="square" lIns="45720" tIns="45720" rIns="45720" bIns="45720" rtlCol="0">
            <a:spAutoFit/>
          </a:bodyPr>
          <a:lstStyle/>
          <a:p>
            <a:pPr>
              <a:lnSpc>
                <a:spcPct val="120000"/>
              </a:lnSpc>
            </a:pPr>
            <a:r>
              <a:rPr lang="en-US" sz="1200" dirty="0">
                <a:solidFill>
                  <a:schemeClr val="tx2"/>
                </a:solidFill>
                <a:latin typeface="Avenir Medium" panose="02000503020000020003" pitchFamily="2" charset="0"/>
              </a:rPr>
              <a:t>India, through both UPI scheme rules and general consumer protection regulations, has very detailed requirements for DFSPs/PSPs to provide transaction notification and multiple complaints channels that enable the reporting of suspected fraudulent transactions. For disputes of reported fraudulent transactions, UPI Scheme rules provide detailed steps to determine liability and a panel to address unresolved disputes.</a:t>
            </a:r>
          </a:p>
        </p:txBody>
      </p:sp>
      <p:sp>
        <p:nvSpPr>
          <p:cNvPr id="10" name="Title 1">
            <a:extLst>
              <a:ext uri="{FF2B5EF4-FFF2-40B4-BE49-F238E27FC236}">
                <a16:creationId xmlns:a16="http://schemas.microsoft.com/office/drawing/2014/main" id="{35E0E15B-9E8B-D921-7A92-65C02297BB42}"/>
              </a:ext>
            </a:extLst>
          </p:cNvPr>
          <p:cNvSpPr txBox="1">
            <a:spLocks/>
          </p:cNvSpPr>
          <p:nvPr/>
        </p:nvSpPr>
        <p:spPr>
          <a:xfrm>
            <a:off x="609600" y="588515"/>
            <a:ext cx="10972800" cy="84466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0" i="0" kern="1200">
                <a:solidFill>
                  <a:srgbClr val="C1131E"/>
                </a:solidFill>
                <a:latin typeface="Avenir Book" panose="02000503020000020003" pitchFamily="2" charset="0"/>
                <a:ea typeface="+mj-ea"/>
                <a:cs typeface="Avenir Book" panose="02000503020000020003" pitchFamily="2" charset="0"/>
              </a:defRPr>
            </a:lvl1pPr>
          </a:lstStyle>
          <a:p>
            <a:r>
              <a:rPr lang="en-US" dirty="0"/>
              <a:t>India</a:t>
            </a:r>
          </a:p>
        </p:txBody>
      </p:sp>
    </p:spTree>
    <p:extLst>
      <p:ext uri="{BB962C8B-B14F-4D97-AF65-F5344CB8AC3E}">
        <p14:creationId xmlns:p14="http://schemas.microsoft.com/office/powerpoint/2010/main" val="360877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18F-7572-DF38-1E7E-BDFBA142CDD1}"/>
              </a:ext>
            </a:extLst>
          </p:cNvPr>
          <p:cNvSpPr>
            <a:spLocks noGrp="1"/>
          </p:cNvSpPr>
          <p:nvPr>
            <p:ph type="title"/>
          </p:nvPr>
        </p:nvSpPr>
        <p:spPr/>
        <p:txBody>
          <a:bodyPr/>
          <a:lstStyle/>
          <a:p>
            <a:r>
              <a:rPr lang="en-US" dirty="0"/>
              <a:t>Nigeria</a:t>
            </a:r>
          </a:p>
        </p:txBody>
      </p:sp>
      <p:sp>
        <p:nvSpPr>
          <p:cNvPr id="4" name="Text Placeholder 3">
            <a:extLst>
              <a:ext uri="{FF2B5EF4-FFF2-40B4-BE49-F238E27FC236}">
                <a16:creationId xmlns:a16="http://schemas.microsoft.com/office/drawing/2014/main" id="{E52F9A38-26ED-AED3-A13B-866BA77992AF}"/>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4FF58D71-95C3-62F1-48FA-6588726D2164}"/>
              </a:ext>
            </a:extLst>
          </p:cNvPr>
          <p:cNvSpPr>
            <a:spLocks noGrp="1"/>
          </p:cNvSpPr>
          <p:nvPr>
            <p:ph type="sldNum" sz="quarter" idx="4"/>
          </p:nvPr>
        </p:nvSpPr>
        <p:spPr/>
        <p:txBody>
          <a:bodyPr/>
          <a:lstStyle/>
          <a:p>
            <a:fld id="{097F3099-CFFF-D54D-B818-93F1AB56C116}" type="slidenum">
              <a:rPr lang="en-US" smtClean="0"/>
              <a:pPr/>
              <a:t>21</a:t>
            </a:fld>
            <a:endParaRPr lang="en-US" dirty="0"/>
          </a:p>
        </p:txBody>
      </p:sp>
      <p:sp>
        <p:nvSpPr>
          <p:cNvPr id="9" name="TextBox 8">
            <a:extLst>
              <a:ext uri="{FF2B5EF4-FFF2-40B4-BE49-F238E27FC236}">
                <a16:creationId xmlns:a16="http://schemas.microsoft.com/office/drawing/2014/main" id="{E324E15F-FC8C-5689-A92A-BB44D5E61418}"/>
              </a:ext>
            </a:extLst>
          </p:cNvPr>
          <p:cNvSpPr txBox="1"/>
          <p:nvPr/>
        </p:nvSpPr>
        <p:spPr>
          <a:xfrm>
            <a:off x="609600" y="1274049"/>
            <a:ext cx="10972800" cy="968598"/>
          </a:xfrm>
          <a:prstGeom prst="rect">
            <a:avLst/>
          </a:prstGeom>
          <a:solidFill>
            <a:schemeClr val="accent3">
              <a:lumMod val="20000"/>
              <a:lumOff val="80000"/>
            </a:schemeClr>
          </a:solidFill>
          <a:ln>
            <a:solidFill>
              <a:schemeClr val="accent3"/>
            </a:solidFill>
          </a:ln>
        </p:spPr>
        <p:txBody>
          <a:bodyPr wrap="square" lIns="45720" tIns="45720" rIns="45720" bIns="45720" rtlCol="0">
            <a:spAutoFit/>
          </a:bodyPr>
          <a:lstStyle/>
          <a:p>
            <a:pPr>
              <a:lnSpc>
                <a:spcPct val="120000"/>
              </a:lnSpc>
            </a:pPr>
            <a:r>
              <a:rPr lang="en-US" sz="1200" dirty="0">
                <a:solidFill>
                  <a:schemeClr val="tx2"/>
                </a:solidFill>
                <a:latin typeface="Avenir Medium" panose="02000503020000020003" pitchFamily="2" charset="0"/>
              </a:rPr>
              <a:t>Consumers are directed to lodge complaints with the relevant DFSPs and escalate to alternate dispute resolution organizations if the consumer is dissatisfied or the complaint is not resolved within the stipulated time. Channels include email, telephone, help desk, web chat, and others. Nigeria’s </a:t>
            </a:r>
            <a:r>
              <a:rPr lang="en-US" sz="1200" i="1" dirty="0">
                <a:solidFill>
                  <a:schemeClr val="tx2"/>
                </a:solidFill>
                <a:latin typeface="Avenir Medium" panose="02000503020000020003" pitchFamily="2" charset="0"/>
              </a:rPr>
              <a:t>Regulation on Instant Electronic Funds Transfer</a:t>
            </a:r>
            <a:r>
              <a:rPr lang="en-US" sz="1200" dirty="0">
                <a:solidFill>
                  <a:schemeClr val="tx2"/>
                </a:solidFill>
                <a:latin typeface="Avenir Medium" panose="02000503020000020003" pitchFamily="2" charset="0"/>
              </a:rPr>
              <a:t> outlines the dispute resolution process, which involves the instant payment service provider, sending participant, and receiving participant, and should be resolved within 3 days.</a:t>
            </a:r>
          </a:p>
        </p:txBody>
      </p:sp>
      <p:graphicFrame>
        <p:nvGraphicFramePr>
          <p:cNvPr id="3" name="Table 8">
            <a:extLst>
              <a:ext uri="{FF2B5EF4-FFF2-40B4-BE49-F238E27FC236}">
                <a16:creationId xmlns:a16="http://schemas.microsoft.com/office/drawing/2014/main" id="{D68EF5A0-D427-6F6C-CF15-268EC46ACC3D}"/>
              </a:ext>
            </a:extLst>
          </p:cNvPr>
          <p:cNvGraphicFramePr>
            <a:graphicFrameLocks/>
          </p:cNvGraphicFramePr>
          <p:nvPr>
            <p:extLst>
              <p:ext uri="{D42A27DB-BD31-4B8C-83A1-F6EECF244321}">
                <p14:modId xmlns:p14="http://schemas.microsoft.com/office/powerpoint/2010/main" val="4258008170"/>
              </p:ext>
            </p:extLst>
          </p:nvPr>
        </p:nvGraphicFramePr>
        <p:xfrm>
          <a:off x="609601" y="2316480"/>
          <a:ext cx="10972800" cy="4102913"/>
        </p:xfrm>
        <a:graphic>
          <a:graphicData uri="http://schemas.openxmlformats.org/drawingml/2006/table">
            <a:tbl>
              <a:tblPr firstRow="1" bandRow="1">
                <a:tableStyleId>{21E4AEA4-8DFA-4A89-87EB-49C32662AFE0}</a:tableStyleId>
              </a:tblPr>
              <a:tblGrid>
                <a:gridCol w="1174811">
                  <a:extLst>
                    <a:ext uri="{9D8B030D-6E8A-4147-A177-3AD203B41FA5}">
                      <a16:colId xmlns:a16="http://schemas.microsoft.com/office/drawing/2014/main" val="1561314891"/>
                    </a:ext>
                  </a:extLst>
                </a:gridCol>
                <a:gridCol w="9797989">
                  <a:extLst>
                    <a:ext uri="{9D8B030D-6E8A-4147-A177-3AD203B41FA5}">
                      <a16:colId xmlns:a16="http://schemas.microsoft.com/office/drawing/2014/main" val="3742118628"/>
                    </a:ext>
                  </a:extLst>
                </a:gridCol>
              </a:tblGrid>
              <a:tr h="225513">
                <a:tc>
                  <a:txBody>
                    <a:bodyPr/>
                    <a:lstStyle/>
                    <a:p>
                      <a:pPr algn="ctr"/>
                      <a:r>
                        <a:rPr lang="en-US" sz="1200" b="0" i="0" dirty="0">
                          <a:latin typeface="Avenir Book" panose="02000503020000020003" pitchFamily="2" charset="0"/>
                        </a:rPr>
                        <a:t>Topic</a:t>
                      </a:r>
                      <a:endParaRPr lang="en-US" sz="1200" dirty="0">
                        <a:latin typeface="Avenir Book" panose="02000503020000020003" pitchFamily="2" charset="0"/>
                      </a:endParaRPr>
                    </a:p>
                  </a:txBody>
                  <a:tcPr marL="45720" marT="27432" marB="27432" anchor="b"/>
                </a:tc>
                <a:tc>
                  <a:txBody>
                    <a:bodyPr/>
                    <a:lstStyle/>
                    <a:p>
                      <a:pPr algn="ctr"/>
                      <a:r>
                        <a:rPr lang="en-US" sz="1200" b="0" i="0" dirty="0">
                          <a:latin typeface="Avenir Book" panose="02000503020000020003" pitchFamily="2" charset="0"/>
                        </a:rPr>
                        <a:t>Findings</a:t>
                      </a:r>
                      <a:endParaRPr lang="en-US" sz="1200" dirty="0">
                        <a:latin typeface="Avenir Book" panose="02000503020000020003" pitchFamily="2" charset="0"/>
                      </a:endParaRPr>
                    </a:p>
                  </a:txBody>
                  <a:tcPr marL="45720" marT="27432" marB="27432" anchor="b"/>
                </a:tc>
                <a:extLst>
                  <a:ext uri="{0D108BD9-81ED-4DB2-BD59-A6C34878D82A}">
                    <a16:rowId xmlns:a16="http://schemas.microsoft.com/office/drawing/2014/main" val="3562674448"/>
                  </a:ext>
                </a:extLst>
              </a:tr>
              <a:tr h="231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Types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All customer complaints related to financial services and instant payments</a:t>
                      </a:r>
                      <a:endParaRPr lang="en-US" sz="1000" kern="1200" dirty="0">
                        <a:solidFill>
                          <a:schemeClr val="dk1"/>
                        </a:solidFill>
                        <a:latin typeface="Avenir Book" panose="02000503020000020003" pitchFamily="2" charset="0"/>
                        <a:ea typeface="+mn-ea"/>
                        <a:cs typeface="+mn-cs"/>
                      </a:endParaRPr>
                    </a:p>
                  </a:txBody>
                  <a:tcPr anchor="b"/>
                </a:tc>
                <a:extLst>
                  <a:ext uri="{0D108BD9-81ED-4DB2-BD59-A6C34878D82A}">
                    <a16:rowId xmlns:a16="http://schemas.microsoft.com/office/drawing/2014/main" val="3148221334"/>
                  </a:ext>
                </a:extLst>
              </a:tr>
              <a:tr h="341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Channels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Email, telephone, help desk, web chat</a:t>
                      </a:r>
                    </a:p>
                  </a:txBody>
                  <a:tcPr anchor="b"/>
                </a:tc>
                <a:extLst>
                  <a:ext uri="{0D108BD9-81ED-4DB2-BD59-A6C34878D82A}">
                    <a16:rowId xmlns:a16="http://schemas.microsoft.com/office/drawing/2014/main" val="3941243481"/>
                  </a:ext>
                </a:extLst>
              </a:tr>
              <a:tr h="1966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Procedures</a:t>
                      </a:r>
                    </a:p>
                  </a:txBody>
                  <a:tcPr marL="45720" marR="45720" marT="27432" marB="27432" anchor="ctr"/>
                </a:tc>
                <a:tc>
                  <a:txBody>
                    <a:bodyPr/>
                    <a:lstStyle/>
                    <a:p>
                      <a:pPr marL="0" indent="0">
                        <a:buFont typeface="Arial" panose="020B0604020202020204" pitchFamily="34" charset="0"/>
                        <a:buNone/>
                      </a:pPr>
                      <a:r>
                        <a:rPr lang="en-US" sz="1000" b="1" i="0" u="none" strike="noStrike" kern="1200" dirty="0">
                          <a:solidFill>
                            <a:schemeClr val="dk1"/>
                          </a:solidFill>
                          <a:effectLst/>
                          <a:latin typeface="Avenir Black" panose="02000503020000020003" pitchFamily="2" charset="0"/>
                          <a:ea typeface="+mn-ea"/>
                          <a:cs typeface="+mn-cs"/>
                        </a:rPr>
                        <a:t>Regulations: </a:t>
                      </a:r>
                      <a:r>
                        <a:rPr lang="en-US" sz="1000" b="0" i="0" u="none" strike="noStrike" kern="1200" dirty="0">
                          <a:solidFill>
                            <a:schemeClr val="dk1"/>
                          </a:solidFill>
                          <a:effectLst/>
                          <a:latin typeface="Avenir Book" panose="02000503020000020003" pitchFamily="2" charset="0"/>
                          <a:ea typeface="+mn-ea"/>
                          <a:cs typeface="+mn-cs"/>
                        </a:rPr>
                        <a:t>Consumer Protection Framework states that consumer complaints shall first be lodged with the relevant DFSPs and only be escalated to alternate dispute resolution organization if the consumer is dissatisfied or the complaint is not resolved within the stipulated time. If complaints are not resolved by the DFSP or consumers are dissatisfied with the outcome of the complaints handling process, the DFSPs must inform consumers of the alternative recourse mechanisms available, and the process involved in seeking redress through these channels.</a:t>
                      </a:r>
                    </a:p>
                    <a:p>
                      <a:pPr marL="0" indent="0">
                        <a:buFont typeface="Arial" panose="020B0604020202020204" pitchFamily="34" charset="0"/>
                        <a:buNone/>
                      </a:pPr>
                      <a:endParaRPr lang="en-US" sz="1000" b="0" i="0" u="none" strike="noStrike" kern="1200" dirty="0">
                        <a:solidFill>
                          <a:schemeClr val="dk1"/>
                        </a:solidFill>
                        <a:effectLst/>
                        <a:latin typeface="Avenir Book" panose="02000503020000020003" pitchFamily="2" charset="0"/>
                        <a:ea typeface="+mn-ea"/>
                        <a:cs typeface="+mn-cs"/>
                      </a:endParaRPr>
                    </a:p>
                    <a:p>
                      <a:pPr marL="0" indent="0">
                        <a:buFont typeface="Arial" panose="020B0604020202020204" pitchFamily="34" charset="0"/>
                        <a:buNone/>
                      </a:pPr>
                      <a:r>
                        <a:rPr lang="en-US" sz="1000" b="0" i="0" u="none" strike="noStrike" kern="1200" dirty="0">
                          <a:solidFill>
                            <a:schemeClr val="dk1"/>
                          </a:solidFill>
                          <a:effectLst/>
                          <a:latin typeface="Avenir Book" panose="02000503020000020003" pitchFamily="2" charset="0"/>
                          <a:ea typeface="+mn-ea"/>
                          <a:cs typeface="+mn-cs"/>
                        </a:rPr>
                        <a:t>Consumer Protection Regulation requires DFSPs to provide multiple dedicated channels to receive and handle consumer complaints including verbal complaints. The channels may include letters, e-mails, telephone lines, social media and digital software platforms. The following requirements shall apply in the deployment of the channels: </a:t>
                      </a:r>
                    </a:p>
                    <a:p>
                      <a:pPr marL="0" indent="0">
                        <a:buFont typeface="Arial" panose="020B0604020202020204" pitchFamily="34" charset="0"/>
                        <a:buNone/>
                      </a:pPr>
                      <a:endParaRPr lang="en-US" sz="1000" b="0" i="0" u="none" strike="noStrike" kern="1200" dirty="0">
                        <a:solidFill>
                          <a:schemeClr val="dk1"/>
                        </a:solidFill>
                        <a:effectLst/>
                        <a:latin typeface="Avenir Book" panose="02000503020000020003" pitchFamily="2" charset="0"/>
                        <a:ea typeface="+mn-ea"/>
                        <a:cs typeface="+mn-cs"/>
                      </a:endParaRPr>
                    </a:p>
                    <a:p>
                      <a:pPr marL="0" indent="0">
                        <a:buFont typeface="Arial" panose="020B0604020202020204" pitchFamily="34" charset="0"/>
                        <a:buNone/>
                      </a:pPr>
                      <a:r>
                        <a:rPr lang="en-US" sz="1000" b="0" i="1" u="none" strike="noStrike" kern="1200" dirty="0">
                          <a:solidFill>
                            <a:schemeClr val="dk1"/>
                          </a:solidFill>
                          <a:effectLst/>
                          <a:latin typeface="Avenir Book" panose="02000503020000020003" pitchFamily="2" charset="0"/>
                          <a:ea typeface="+mn-ea"/>
                          <a:cs typeface="+mn-cs"/>
                        </a:rPr>
                        <a:t>Timeline: </a:t>
                      </a:r>
                      <a:r>
                        <a:rPr lang="en-US" sz="1000" b="0" i="0" u="none" strike="noStrike" kern="1200" dirty="0">
                          <a:solidFill>
                            <a:schemeClr val="dk1"/>
                          </a:solidFill>
                          <a:effectLst/>
                          <a:latin typeface="Avenir Book" panose="02000503020000020003" pitchFamily="2" charset="0"/>
                          <a:ea typeface="+mn-ea"/>
                          <a:cs typeface="+mn-cs"/>
                        </a:rPr>
                        <a:t>DFSPs must generate a unique identification number and acknowledge complaints within 24 hours of lodgment, including transcription of verbal complaints.</a:t>
                      </a:r>
                    </a:p>
                    <a:p>
                      <a:pPr marL="0" indent="0">
                        <a:buFont typeface="Arial" panose="020B0604020202020204" pitchFamily="34" charset="0"/>
                        <a:buNone/>
                      </a:pPr>
                      <a:endParaRPr lang="en-US" sz="1000" b="0" i="0" u="none" strike="noStrike" kern="1200" dirty="0">
                        <a:solidFill>
                          <a:schemeClr val="dk1"/>
                        </a:solidFill>
                        <a:effectLst/>
                        <a:latin typeface="Avenir Book" panose="02000503020000020003" pitchFamily="2" charset="0"/>
                        <a:ea typeface="+mn-ea"/>
                        <a:cs typeface="+mn-cs"/>
                      </a:endParaRPr>
                    </a:p>
                    <a:p>
                      <a:pPr marL="0" indent="0">
                        <a:buFont typeface="Arial" panose="020B0604020202020204" pitchFamily="34" charset="0"/>
                        <a:buNone/>
                      </a:pPr>
                      <a:r>
                        <a:rPr lang="en-US" sz="1000" b="0" i="0" u="none" strike="noStrike" kern="1200" dirty="0">
                          <a:solidFill>
                            <a:schemeClr val="dk1"/>
                          </a:solidFill>
                          <a:effectLst/>
                          <a:latin typeface="Avenir Book" panose="02000503020000020003" pitchFamily="2" charset="0"/>
                          <a:ea typeface="+mn-ea"/>
                          <a:cs typeface="+mn-cs"/>
                        </a:rPr>
                        <a:t>DFSPs are instructed to accord special consideration to the needs of vulnerable groups, especially the physically challenged persons and seniors. Additionally, DFSPs must provide emergency channels for reporting time-sensitive issues, especially fraud-related complaints.</a:t>
                      </a:r>
                    </a:p>
                  </a:txBody>
                  <a:tcPr anchor="b"/>
                </a:tc>
                <a:extLst>
                  <a:ext uri="{0D108BD9-81ED-4DB2-BD59-A6C34878D82A}">
                    <a16:rowId xmlns:a16="http://schemas.microsoft.com/office/drawing/2014/main" val="2029560968"/>
                  </a:ext>
                </a:extLst>
              </a:tr>
              <a:tr h="1189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Dispute Resolution Procedures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latin typeface="Avenir Black" panose="02000503020000020003" pitchFamily="2" charset="0"/>
                        </a:rPr>
                        <a:t>Regulations: </a:t>
                      </a:r>
                      <a:r>
                        <a:rPr lang="en-US" sz="1000" b="0" i="0" dirty="0">
                          <a:latin typeface="Avenir Book" panose="02000503020000020003" pitchFamily="2" charset="0"/>
                        </a:rPr>
                        <a:t>Reg on Instant Electronic Funds Transfer states that </a:t>
                      </a:r>
                      <a:r>
                        <a:rPr lang="en-US" sz="1000" dirty="0">
                          <a:latin typeface="Avenir Book" panose="02000503020000020003" pitchFamily="2" charset="0"/>
                        </a:rPr>
                        <a:t>The Instant EFT Service Provider shall properly document and circulate among Sending and Receiving entities a Dispute Resolution System (DRS)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u="none" strike="noStrike" kern="1200" dirty="0">
                          <a:solidFill>
                            <a:schemeClr val="dk1"/>
                          </a:solidFill>
                          <a:effectLst/>
                          <a:latin typeface="Avenir Book" panose="02000503020000020003" pitchFamily="2" charset="0"/>
                          <a:ea typeface="+mn-ea"/>
                          <a:cs typeface="+mn-cs"/>
                        </a:rPr>
                        <a:t>Timeline: </a:t>
                      </a:r>
                      <a:r>
                        <a:rPr lang="en-US" sz="1000" dirty="0">
                          <a:latin typeface="Avenir Book" panose="02000503020000020003" pitchFamily="2" charset="0"/>
                        </a:rPr>
                        <a:t>All Instant EFT disputes shall be resolved within 3-working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Where the Sending and Receiving DFSPs fail to agree, the aggrieved entity shall report to the Director, Consumer Protection Department, CBN within five working days of the failure to resolve the dispute.</a:t>
                      </a:r>
                    </a:p>
                  </a:txBody>
                  <a:tcPr anchor="b"/>
                </a:tc>
                <a:extLst>
                  <a:ext uri="{0D108BD9-81ED-4DB2-BD59-A6C34878D82A}">
                    <a16:rowId xmlns:a16="http://schemas.microsoft.com/office/drawing/2014/main" val="4124586613"/>
                  </a:ext>
                </a:extLst>
              </a:tr>
            </a:tbl>
          </a:graphicData>
        </a:graphic>
      </p:graphicFrame>
    </p:spTree>
    <p:extLst>
      <p:ext uri="{BB962C8B-B14F-4D97-AF65-F5344CB8AC3E}">
        <p14:creationId xmlns:p14="http://schemas.microsoft.com/office/powerpoint/2010/main" val="2500503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18F-7572-DF38-1E7E-BDFBA142CDD1}"/>
              </a:ext>
            </a:extLst>
          </p:cNvPr>
          <p:cNvSpPr>
            <a:spLocks noGrp="1"/>
          </p:cNvSpPr>
          <p:nvPr>
            <p:ph type="title"/>
          </p:nvPr>
        </p:nvSpPr>
        <p:spPr/>
        <p:txBody>
          <a:bodyPr/>
          <a:lstStyle/>
          <a:p>
            <a:r>
              <a:rPr lang="en-US" dirty="0"/>
              <a:t>Tanzania</a:t>
            </a:r>
          </a:p>
        </p:txBody>
      </p:sp>
      <p:sp>
        <p:nvSpPr>
          <p:cNvPr id="4" name="Text Placeholder 3">
            <a:extLst>
              <a:ext uri="{FF2B5EF4-FFF2-40B4-BE49-F238E27FC236}">
                <a16:creationId xmlns:a16="http://schemas.microsoft.com/office/drawing/2014/main" id="{E52F9A38-26ED-AED3-A13B-866BA77992AF}"/>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4FF58D71-95C3-62F1-48FA-6588726D2164}"/>
              </a:ext>
            </a:extLst>
          </p:cNvPr>
          <p:cNvSpPr>
            <a:spLocks noGrp="1"/>
          </p:cNvSpPr>
          <p:nvPr>
            <p:ph type="sldNum" sz="quarter" idx="4"/>
          </p:nvPr>
        </p:nvSpPr>
        <p:spPr/>
        <p:txBody>
          <a:bodyPr/>
          <a:lstStyle/>
          <a:p>
            <a:fld id="{097F3099-CFFF-D54D-B818-93F1AB56C116}" type="slidenum">
              <a:rPr lang="en-US" smtClean="0"/>
              <a:pPr/>
              <a:t>22</a:t>
            </a:fld>
            <a:endParaRPr lang="en-US" dirty="0"/>
          </a:p>
        </p:txBody>
      </p:sp>
      <p:sp>
        <p:nvSpPr>
          <p:cNvPr id="9" name="TextBox 8">
            <a:extLst>
              <a:ext uri="{FF2B5EF4-FFF2-40B4-BE49-F238E27FC236}">
                <a16:creationId xmlns:a16="http://schemas.microsoft.com/office/drawing/2014/main" id="{E5BDD6D4-87F2-943C-BAFE-6F7447F49A53}"/>
              </a:ext>
            </a:extLst>
          </p:cNvPr>
          <p:cNvSpPr txBox="1"/>
          <p:nvPr/>
        </p:nvSpPr>
        <p:spPr>
          <a:xfrm>
            <a:off x="609600" y="1274049"/>
            <a:ext cx="10972800" cy="968598"/>
          </a:xfrm>
          <a:prstGeom prst="rect">
            <a:avLst/>
          </a:prstGeom>
          <a:solidFill>
            <a:schemeClr val="accent3">
              <a:lumMod val="20000"/>
              <a:lumOff val="80000"/>
            </a:schemeClr>
          </a:solidFill>
          <a:ln>
            <a:solidFill>
              <a:schemeClr val="accent3"/>
            </a:solidFill>
          </a:ln>
        </p:spPr>
        <p:txBody>
          <a:bodyPr wrap="square" lIns="45720" tIns="45720" rIns="45720" bIns="45720" rtlCol="0">
            <a:spAutoFit/>
          </a:bodyPr>
          <a:lstStyle/>
          <a:p>
            <a:pPr>
              <a:lnSpc>
                <a:spcPct val="120000"/>
              </a:lnSpc>
            </a:pPr>
            <a:r>
              <a:rPr lang="en-US" sz="1200" dirty="0">
                <a:solidFill>
                  <a:schemeClr val="tx2"/>
                </a:solidFill>
                <a:latin typeface="Avenir Medium" panose="02000503020000020003" pitchFamily="2" charset="0"/>
              </a:rPr>
              <a:t>Tanzania regulations require financial service providers to disclose to customers the complaint handling process and redress channels, and to have procedures to resolve cases of suspected fraud. TIPS provides a Technical Committee for deliberating on payments disputes, and a Management Committee for any unresolved disputes that has final decisions which are binding. The Bank of Tanzania offers an additional complaint channel through a Complaint Desk to resolve complaints between DFSPs and their customers.</a:t>
            </a:r>
          </a:p>
        </p:txBody>
      </p:sp>
      <p:graphicFrame>
        <p:nvGraphicFramePr>
          <p:cNvPr id="3" name="Table 8">
            <a:extLst>
              <a:ext uri="{FF2B5EF4-FFF2-40B4-BE49-F238E27FC236}">
                <a16:creationId xmlns:a16="http://schemas.microsoft.com/office/drawing/2014/main" id="{6BD1E2F4-F52E-9255-54A3-83EE379C1D8D}"/>
              </a:ext>
            </a:extLst>
          </p:cNvPr>
          <p:cNvGraphicFramePr>
            <a:graphicFrameLocks/>
          </p:cNvGraphicFramePr>
          <p:nvPr>
            <p:extLst>
              <p:ext uri="{D42A27DB-BD31-4B8C-83A1-F6EECF244321}">
                <p14:modId xmlns:p14="http://schemas.microsoft.com/office/powerpoint/2010/main" val="2325708683"/>
              </p:ext>
            </p:extLst>
          </p:nvPr>
        </p:nvGraphicFramePr>
        <p:xfrm>
          <a:off x="609601" y="2316481"/>
          <a:ext cx="10972800" cy="4027982"/>
        </p:xfrm>
        <a:graphic>
          <a:graphicData uri="http://schemas.openxmlformats.org/drawingml/2006/table">
            <a:tbl>
              <a:tblPr firstRow="1" bandRow="1">
                <a:tableStyleId>{21E4AEA4-8DFA-4A89-87EB-49C32662AFE0}</a:tableStyleId>
              </a:tblPr>
              <a:tblGrid>
                <a:gridCol w="1174811">
                  <a:extLst>
                    <a:ext uri="{9D8B030D-6E8A-4147-A177-3AD203B41FA5}">
                      <a16:colId xmlns:a16="http://schemas.microsoft.com/office/drawing/2014/main" val="1561314891"/>
                    </a:ext>
                  </a:extLst>
                </a:gridCol>
                <a:gridCol w="9797989">
                  <a:extLst>
                    <a:ext uri="{9D8B030D-6E8A-4147-A177-3AD203B41FA5}">
                      <a16:colId xmlns:a16="http://schemas.microsoft.com/office/drawing/2014/main" val="3742118628"/>
                    </a:ext>
                  </a:extLst>
                </a:gridCol>
              </a:tblGrid>
              <a:tr h="216463">
                <a:tc>
                  <a:txBody>
                    <a:bodyPr/>
                    <a:lstStyle/>
                    <a:p>
                      <a:pPr algn="ctr"/>
                      <a:r>
                        <a:rPr lang="en-US" sz="1200" b="0" i="0" dirty="0">
                          <a:latin typeface="Avenir Book" panose="02000503020000020003" pitchFamily="2" charset="0"/>
                        </a:rPr>
                        <a:t>Topic</a:t>
                      </a:r>
                      <a:endParaRPr lang="en-US" sz="1200" dirty="0">
                        <a:latin typeface="Avenir Book" panose="02000503020000020003" pitchFamily="2" charset="0"/>
                      </a:endParaRPr>
                    </a:p>
                  </a:txBody>
                  <a:tcPr marL="45720" marT="27432" marB="27432" anchor="b"/>
                </a:tc>
                <a:tc>
                  <a:txBody>
                    <a:bodyPr/>
                    <a:lstStyle/>
                    <a:p>
                      <a:pPr algn="ctr"/>
                      <a:r>
                        <a:rPr lang="en-US" sz="1200" b="0" i="0" dirty="0">
                          <a:latin typeface="Avenir Book" panose="02000503020000020003" pitchFamily="2" charset="0"/>
                        </a:rPr>
                        <a:t>Findings</a:t>
                      </a:r>
                      <a:endParaRPr lang="en-US" sz="1200" dirty="0">
                        <a:latin typeface="Avenir Book" panose="02000503020000020003" pitchFamily="2" charset="0"/>
                      </a:endParaRPr>
                    </a:p>
                  </a:txBody>
                  <a:tcPr marL="45720" marT="27432" marB="27432" anchor="b"/>
                </a:tc>
                <a:extLst>
                  <a:ext uri="{0D108BD9-81ED-4DB2-BD59-A6C34878D82A}">
                    <a16:rowId xmlns:a16="http://schemas.microsoft.com/office/drawing/2014/main" val="3562674448"/>
                  </a:ext>
                </a:extLst>
              </a:tr>
              <a:tr h="305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Types</a:t>
                      </a:r>
                    </a:p>
                  </a:txBody>
                  <a:tcPr marL="45720" marR="45720" marT="27432" marB="27432" anchor="ctr"/>
                </a:tc>
                <a:tc>
                  <a:txBody>
                    <a:bodyPr/>
                    <a:lstStyle/>
                    <a:p>
                      <a:pPr marL="0" indent="0">
                        <a:buFont typeface="Arial" panose="020B0604020202020204" pitchFamily="34" charset="0"/>
                        <a:buNone/>
                      </a:pPr>
                      <a:r>
                        <a:rPr lang="en-US" sz="1000" kern="1200" dirty="0">
                          <a:solidFill>
                            <a:schemeClr val="dk1"/>
                          </a:solidFill>
                          <a:latin typeface="Avenir Book" panose="02000503020000020003" pitchFamily="2" charset="0"/>
                          <a:ea typeface="+mn-ea"/>
                          <a:cs typeface="+mn-cs"/>
                        </a:rPr>
                        <a:t>Disputes</a:t>
                      </a:r>
                    </a:p>
                  </a:txBody>
                  <a:tcPr marT="91440" marB="91440" anchor="b"/>
                </a:tc>
                <a:extLst>
                  <a:ext uri="{0D108BD9-81ED-4DB2-BD59-A6C34878D82A}">
                    <a16:rowId xmlns:a16="http://schemas.microsoft.com/office/drawing/2014/main" val="3148221334"/>
                  </a:ext>
                </a:extLst>
              </a:tr>
              <a:tr h="327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Channels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dk1"/>
                          </a:solidFill>
                          <a:latin typeface="Avenir Book" panose="02000503020000020003" pitchFamily="2" charset="0"/>
                          <a:ea typeface="+mn-ea"/>
                          <a:cs typeface="+mn-cs"/>
                        </a:rPr>
                        <a:t>None specified</a:t>
                      </a:r>
                    </a:p>
                  </a:txBody>
                  <a:tcPr marT="91440" marB="91440" anchor="b"/>
                </a:tc>
                <a:extLst>
                  <a:ext uri="{0D108BD9-81ED-4DB2-BD59-A6C34878D82A}">
                    <a16:rowId xmlns:a16="http://schemas.microsoft.com/office/drawing/2014/main" val="3941243481"/>
                  </a:ext>
                </a:extLst>
              </a:tr>
              <a:tr h="1388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Procedures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dk1"/>
                          </a:solidFill>
                          <a:latin typeface="Avenir Black" panose="02000503020000020003" pitchFamily="2" charset="0"/>
                          <a:ea typeface="+mn-ea"/>
                          <a:cs typeface="+mn-cs"/>
                        </a:rPr>
                        <a:t>Regulations:</a:t>
                      </a:r>
                      <a:r>
                        <a:rPr lang="en-US" sz="1000" b="0" i="0" kern="1200" dirty="0">
                          <a:solidFill>
                            <a:schemeClr val="dk1"/>
                          </a:solidFill>
                          <a:latin typeface="Avenir Book" panose="02000503020000020003" pitchFamily="2" charset="0"/>
                          <a:ea typeface="+mn-ea"/>
                          <a:cs typeface="+mn-cs"/>
                        </a:rPr>
                        <a:t> Tanzania Consumer Protection regulations </a:t>
                      </a:r>
                      <a:r>
                        <a:rPr lang="en-US" sz="1000" kern="1200" dirty="0">
                          <a:solidFill>
                            <a:schemeClr val="dk1"/>
                          </a:solidFill>
                          <a:latin typeface="Avenir Book" panose="02000503020000020003" pitchFamily="2" charset="0"/>
                          <a:ea typeface="+mn-ea"/>
                          <a:cs typeface="+mn-cs"/>
                        </a:rPr>
                        <a:t>require financial service providers to disclose </a:t>
                      </a:r>
                      <a:r>
                        <a:rPr lang="en-US" sz="1000" b="1" i="0" kern="1200" dirty="0">
                          <a:solidFill>
                            <a:schemeClr val="dk1"/>
                          </a:solidFill>
                          <a:latin typeface="Avenir Black" panose="02000503020000020003" pitchFamily="2" charset="0"/>
                          <a:ea typeface="+mn-ea"/>
                          <a:cs typeface="+mn-cs"/>
                        </a:rPr>
                        <a:t>complaint handling process and other redress channels</a:t>
                      </a:r>
                      <a:r>
                        <a:rPr lang="en-US" sz="1000" b="1" kern="1200" dirty="0">
                          <a:solidFill>
                            <a:schemeClr val="dk1"/>
                          </a:solidFill>
                          <a:latin typeface="+mn-lt"/>
                          <a:ea typeface="+mn-ea"/>
                          <a:cs typeface="+mn-cs"/>
                        </a:rPr>
                        <a:t> </a:t>
                      </a:r>
                      <a:r>
                        <a:rPr lang="en-US" sz="1000" kern="1200" dirty="0">
                          <a:solidFill>
                            <a:schemeClr val="dk1"/>
                          </a:solidFill>
                          <a:latin typeface="Avenir Book" panose="02000503020000020003" pitchFamily="2" charset="0"/>
                          <a:ea typeface="+mn-ea"/>
                          <a:cs typeface="+mn-cs"/>
                        </a:rPr>
                        <a:t>and to have </a:t>
                      </a:r>
                      <a:r>
                        <a:rPr lang="en-US" sz="1000" b="1" i="0" kern="1200" dirty="0">
                          <a:solidFill>
                            <a:schemeClr val="dk1"/>
                          </a:solidFill>
                          <a:latin typeface="Avenir Black" panose="02000503020000020003" pitchFamily="2" charset="0"/>
                          <a:ea typeface="+mn-ea"/>
                          <a:cs typeface="+mn-cs"/>
                        </a:rPr>
                        <a:t>procedures to resolve cases of suspected fraud </a:t>
                      </a:r>
                      <a:r>
                        <a:rPr lang="en-US" sz="1000" kern="1200" dirty="0">
                          <a:solidFill>
                            <a:schemeClr val="dk1"/>
                          </a:solidFill>
                          <a:latin typeface="Avenir Book" panose="02000503020000020003" pitchFamily="2" charset="0"/>
                          <a:ea typeface="+mn-ea"/>
                          <a:cs typeface="+mn-cs"/>
                        </a:rPr>
                        <a:t>or misuse regarding consumers’ accounts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dk1"/>
                          </a:solidFill>
                          <a:latin typeface="Avenir Black" panose="02000503020000020003" pitchFamily="2" charset="0"/>
                          <a:ea typeface="+mn-ea"/>
                          <a:cs typeface="+mn-cs"/>
                        </a:rPr>
                        <a:t>Bank of Tanzania: </a:t>
                      </a:r>
                      <a:r>
                        <a:rPr lang="en-US" sz="1000" b="0" i="0" kern="1200" dirty="0">
                          <a:solidFill>
                            <a:schemeClr val="dk1"/>
                          </a:solidFill>
                          <a:latin typeface="Avenir Book" panose="02000503020000020003" pitchFamily="2" charset="0"/>
                          <a:ea typeface="+mn-ea"/>
                          <a:cs typeface="+mn-cs"/>
                        </a:rPr>
                        <a:t>The Bank of Tanzania </a:t>
                      </a:r>
                      <a:r>
                        <a:rPr lang="en-US" sz="1000" kern="1200" dirty="0">
                          <a:solidFill>
                            <a:schemeClr val="dk1"/>
                          </a:solidFill>
                          <a:latin typeface="Avenir Book" panose="02000503020000020003" pitchFamily="2" charset="0"/>
                          <a:ea typeface="+mn-ea"/>
                          <a:cs typeface="+mn-cs"/>
                        </a:rPr>
                        <a:t>offers a Complaints Resolution Desk to resolve complaints between DFSPs and their customers. The Desk is is guided by applicable law, case law, underlying agreement, industry practices and the TBA Code of Banking Practice,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kern="1200" dirty="0">
                          <a:solidFill>
                            <a:schemeClr val="dk1"/>
                          </a:solidFill>
                          <a:latin typeface="Avenir Book" panose="02000503020000020003" pitchFamily="2" charset="0"/>
                          <a:ea typeface="+mn-ea"/>
                          <a:cs typeface="+mn-cs"/>
                        </a:rPr>
                        <a:t>Timeline: </a:t>
                      </a:r>
                      <a:r>
                        <a:rPr lang="en-US" sz="1000" kern="1200" dirty="0">
                          <a:solidFill>
                            <a:schemeClr val="dk1"/>
                          </a:solidFill>
                          <a:latin typeface="Avenir Book" panose="02000503020000020003" pitchFamily="2" charset="0"/>
                          <a:ea typeface="+mn-ea"/>
                          <a:cs typeface="+mn-cs"/>
                        </a:rPr>
                        <a:t>The Complaints Desk will deliver its decision within 90 days from the date of the complaint lodging</a:t>
                      </a:r>
                    </a:p>
                  </a:txBody>
                  <a:tcPr marT="91440" marB="91440" anchor="b"/>
                </a:tc>
                <a:extLst>
                  <a:ext uri="{0D108BD9-81ED-4DB2-BD59-A6C34878D82A}">
                    <a16:rowId xmlns:a16="http://schemas.microsoft.com/office/drawing/2014/main" val="2029560968"/>
                  </a:ext>
                </a:extLst>
              </a:tr>
              <a:tr h="1554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Dispute Resolution Procedures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dk1"/>
                          </a:solidFill>
                          <a:latin typeface="Avenir Black" panose="02000503020000020003" pitchFamily="2" charset="0"/>
                          <a:ea typeface="+mn-ea"/>
                          <a:cs typeface="+mn-cs"/>
                        </a:rPr>
                        <a:t>Scheme rules: </a:t>
                      </a:r>
                      <a:r>
                        <a:rPr lang="en-US" sz="1000" kern="1200" dirty="0">
                          <a:solidFill>
                            <a:schemeClr val="dk1"/>
                          </a:solidFill>
                          <a:latin typeface="Avenir Book" panose="02000503020000020003" pitchFamily="2" charset="0"/>
                          <a:ea typeface="+mn-ea"/>
                          <a:cs typeface="+mn-cs"/>
                        </a:rPr>
                        <a:t>TIPS provides a Technical Committee that is responsible for receiving and deliberating on disputes arising from the System’s operations.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Avenir Book" panose="02000503020000020003" pitchFamily="2" charset="0"/>
                          <a:ea typeface="+mn-ea"/>
                          <a:cs typeface="+mn-cs"/>
                        </a:rPr>
                        <a:t>Participants shall seek to resolve the disputes arising in TIPS operations amicably.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Avenir Book" panose="02000503020000020003" pitchFamily="2" charset="0"/>
                          <a:ea typeface="+mn-ea"/>
                          <a:cs typeface="+mn-cs"/>
                        </a:rPr>
                        <a:t>Participants in dispute shall continue to perform their obligation in the System pending the resolution of the dispute.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If a Participant is aggrieved with the decision of the Technical Committee, TIPS provides a Management Committee with responsibility to act as an appellate body for unresolved disputes received from the TIPS Technical Committees with its decisions being final and binding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kern="1200" dirty="0">
                          <a:solidFill>
                            <a:schemeClr val="dk1"/>
                          </a:solidFill>
                          <a:latin typeface="Avenir Book" panose="02000503020000020003" pitchFamily="2" charset="0"/>
                          <a:ea typeface="+mn-ea"/>
                          <a:cs typeface="+mn-cs"/>
                        </a:rPr>
                        <a:t>Timeline: </a:t>
                      </a:r>
                      <a:r>
                        <a:rPr lang="en-US" sz="1000" kern="1200" dirty="0">
                          <a:solidFill>
                            <a:schemeClr val="dk1"/>
                          </a:solidFill>
                          <a:latin typeface="Avenir Book" panose="02000503020000020003" pitchFamily="2" charset="0"/>
                          <a:ea typeface="+mn-ea"/>
                          <a:cs typeface="+mn-cs"/>
                        </a:rPr>
                        <a:t>The Committee shall reach its decision on the matter </a:t>
                      </a:r>
                      <a:r>
                        <a:rPr lang="en-US" sz="1000" b="1" i="0" kern="1200" dirty="0">
                          <a:solidFill>
                            <a:schemeClr val="dk1"/>
                          </a:solidFill>
                          <a:latin typeface="Avenir Black" panose="02000503020000020003" pitchFamily="2" charset="0"/>
                          <a:ea typeface="+mn-ea"/>
                          <a:cs typeface="+mn-cs"/>
                        </a:rPr>
                        <a:t>within one month after the matter has been set for hearing </a:t>
                      </a:r>
                      <a:r>
                        <a:rPr lang="en-US" sz="1000" kern="1200" dirty="0">
                          <a:solidFill>
                            <a:schemeClr val="dk1"/>
                          </a:solidFill>
                          <a:latin typeface="Avenir Book" panose="02000503020000020003" pitchFamily="2" charset="0"/>
                          <a:ea typeface="+mn-ea"/>
                          <a:cs typeface="+mn-cs"/>
                        </a:rPr>
                        <a:t>unless the disputants agree to extend the period.</a:t>
                      </a:r>
                    </a:p>
                  </a:txBody>
                  <a:tcPr marT="91440" marB="91440" anchor="b"/>
                </a:tc>
                <a:extLst>
                  <a:ext uri="{0D108BD9-81ED-4DB2-BD59-A6C34878D82A}">
                    <a16:rowId xmlns:a16="http://schemas.microsoft.com/office/drawing/2014/main" val="4124586613"/>
                  </a:ext>
                </a:extLst>
              </a:tr>
            </a:tbl>
          </a:graphicData>
        </a:graphic>
      </p:graphicFrame>
    </p:spTree>
    <p:extLst>
      <p:ext uri="{BB962C8B-B14F-4D97-AF65-F5344CB8AC3E}">
        <p14:creationId xmlns:p14="http://schemas.microsoft.com/office/powerpoint/2010/main" val="49520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18F-7572-DF38-1E7E-BDFBA142CDD1}"/>
              </a:ext>
            </a:extLst>
          </p:cNvPr>
          <p:cNvSpPr>
            <a:spLocks noGrp="1"/>
          </p:cNvSpPr>
          <p:nvPr>
            <p:ph type="title"/>
          </p:nvPr>
        </p:nvSpPr>
        <p:spPr/>
        <p:txBody>
          <a:bodyPr/>
          <a:lstStyle/>
          <a:p>
            <a:r>
              <a:rPr lang="en-US" dirty="0"/>
              <a:t>UK</a:t>
            </a:r>
          </a:p>
        </p:txBody>
      </p:sp>
      <p:sp>
        <p:nvSpPr>
          <p:cNvPr id="4" name="Text Placeholder 3">
            <a:extLst>
              <a:ext uri="{FF2B5EF4-FFF2-40B4-BE49-F238E27FC236}">
                <a16:creationId xmlns:a16="http://schemas.microsoft.com/office/drawing/2014/main" id="{E52F9A38-26ED-AED3-A13B-866BA77992AF}"/>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4FF58D71-95C3-62F1-48FA-6588726D2164}"/>
              </a:ext>
            </a:extLst>
          </p:cNvPr>
          <p:cNvSpPr>
            <a:spLocks noGrp="1"/>
          </p:cNvSpPr>
          <p:nvPr>
            <p:ph type="sldNum" sz="quarter" idx="4"/>
          </p:nvPr>
        </p:nvSpPr>
        <p:spPr/>
        <p:txBody>
          <a:bodyPr/>
          <a:lstStyle/>
          <a:p>
            <a:fld id="{097F3099-CFFF-D54D-B818-93F1AB56C116}" type="slidenum">
              <a:rPr lang="en-US" smtClean="0"/>
              <a:pPr/>
              <a:t>23</a:t>
            </a:fld>
            <a:endParaRPr lang="en-US" dirty="0"/>
          </a:p>
        </p:txBody>
      </p:sp>
      <p:sp>
        <p:nvSpPr>
          <p:cNvPr id="3" name="TextBox 2">
            <a:extLst>
              <a:ext uri="{FF2B5EF4-FFF2-40B4-BE49-F238E27FC236}">
                <a16:creationId xmlns:a16="http://schemas.microsoft.com/office/drawing/2014/main" id="{A30092CD-68F7-ECCA-407F-B637BC81708D}"/>
              </a:ext>
            </a:extLst>
          </p:cNvPr>
          <p:cNvSpPr txBox="1"/>
          <p:nvPr/>
        </p:nvSpPr>
        <p:spPr>
          <a:xfrm>
            <a:off x="609600" y="1274049"/>
            <a:ext cx="10972800" cy="968598"/>
          </a:xfrm>
          <a:prstGeom prst="rect">
            <a:avLst/>
          </a:prstGeom>
          <a:solidFill>
            <a:schemeClr val="accent3">
              <a:lumMod val="20000"/>
              <a:lumOff val="80000"/>
            </a:schemeClr>
          </a:solidFill>
          <a:ln>
            <a:solidFill>
              <a:schemeClr val="accent3"/>
            </a:solidFill>
          </a:ln>
        </p:spPr>
        <p:txBody>
          <a:bodyPr wrap="square" lIns="45720" tIns="45720" rIns="45720" bIns="45720" rtlCol="0">
            <a:spAutoFit/>
          </a:bodyPr>
          <a:lstStyle/>
          <a:p>
            <a:pPr>
              <a:lnSpc>
                <a:spcPct val="120000"/>
              </a:lnSpc>
            </a:pPr>
            <a:r>
              <a:rPr lang="en-US" sz="1200" dirty="0">
                <a:solidFill>
                  <a:schemeClr val="tx2"/>
                </a:solidFill>
                <a:latin typeface="Avenir Medium" panose="02000503020000020003" pitchFamily="2" charset="0"/>
              </a:rPr>
              <a:t>Consumers are instructed to contact their DFSP to report scams and frauds and can also contact other organizations such as The Financial Conduct Authority or Action Fraud. Channels include email, telephone, help desk, web chat, and others. Regarding disputes, DFSPs start investigations within 2 days of the complaint and will review to determine if it will make a refund request to the receiving DFSP. If the recipient does not dispute the claim, the amount is transferred within 20 days of the complaint.  </a:t>
            </a:r>
          </a:p>
        </p:txBody>
      </p:sp>
      <p:graphicFrame>
        <p:nvGraphicFramePr>
          <p:cNvPr id="9" name="Table 8">
            <a:extLst>
              <a:ext uri="{FF2B5EF4-FFF2-40B4-BE49-F238E27FC236}">
                <a16:creationId xmlns:a16="http://schemas.microsoft.com/office/drawing/2014/main" id="{8C13C190-3E92-16A3-E1EE-A898A2C39459}"/>
              </a:ext>
            </a:extLst>
          </p:cNvPr>
          <p:cNvGraphicFramePr>
            <a:graphicFrameLocks/>
          </p:cNvGraphicFramePr>
          <p:nvPr>
            <p:extLst>
              <p:ext uri="{D42A27DB-BD31-4B8C-83A1-F6EECF244321}">
                <p14:modId xmlns:p14="http://schemas.microsoft.com/office/powerpoint/2010/main" val="2382869561"/>
              </p:ext>
            </p:extLst>
          </p:nvPr>
        </p:nvGraphicFramePr>
        <p:xfrm>
          <a:off x="609601" y="2316481"/>
          <a:ext cx="10972800" cy="3767837"/>
        </p:xfrm>
        <a:graphic>
          <a:graphicData uri="http://schemas.openxmlformats.org/drawingml/2006/table">
            <a:tbl>
              <a:tblPr firstRow="1" bandRow="1">
                <a:tableStyleId>{21E4AEA4-8DFA-4A89-87EB-49C32662AFE0}</a:tableStyleId>
              </a:tblPr>
              <a:tblGrid>
                <a:gridCol w="1174811">
                  <a:extLst>
                    <a:ext uri="{9D8B030D-6E8A-4147-A177-3AD203B41FA5}">
                      <a16:colId xmlns:a16="http://schemas.microsoft.com/office/drawing/2014/main" val="1561314891"/>
                    </a:ext>
                  </a:extLst>
                </a:gridCol>
                <a:gridCol w="9797989">
                  <a:extLst>
                    <a:ext uri="{9D8B030D-6E8A-4147-A177-3AD203B41FA5}">
                      <a16:colId xmlns:a16="http://schemas.microsoft.com/office/drawing/2014/main" val="3742118628"/>
                    </a:ext>
                  </a:extLst>
                </a:gridCol>
              </a:tblGrid>
              <a:tr h="225041">
                <a:tc>
                  <a:txBody>
                    <a:bodyPr/>
                    <a:lstStyle/>
                    <a:p>
                      <a:pPr algn="ctr"/>
                      <a:r>
                        <a:rPr lang="en-US" sz="1200" b="0" i="0" dirty="0">
                          <a:latin typeface="Avenir Book" panose="02000503020000020003" pitchFamily="2" charset="0"/>
                        </a:rPr>
                        <a:t>Topic</a:t>
                      </a:r>
                      <a:endParaRPr lang="en-US" sz="1200" dirty="0">
                        <a:latin typeface="Avenir Book" panose="02000503020000020003" pitchFamily="2" charset="0"/>
                      </a:endParaRPr>
                    </a:p>
                  </a:txBody>
                  <a:tcPr marL="45720" marT="27432" marB="27432" anchor="b"/>
                </a:tc>
                <a:tc>
                  <a:txBody>
                    <a:bodyPr/>
                    <a:lstStyle/>
                    <a:p>
                      <a:pPr algn="ctr"/>
                      <a:r>
                        <a:rPr lang="en-US" sz="1200" b="0" i="0" dirty="0">
                          <a:latin typeface="Avenir Book" panose="02000503020000020003" pitchFamily="2" charset="0"/>
                        </a:rPr>
                        <a:t>Findings</a:t>
                      </a:r>
                      <a:endParaRPr lang="en-US" sz="1200" dirty="0">
                        <a:latin typeface="Avenir Book" panose="02000503020000020003" pitchFamily="2" charset="0"/>
                      </a:endParaRPr>
                    </a:p>
                  </a:txBody>
                  <a:tcPr marL="45720" marT="27432" marB="27432" anchor="b"/>
                </a:tc>
                <a:extLst>
                  <a:ext uri="{0D108BD9-81ED-4DB2-BD59-A6C34878D82A}">
                    <a16:rowId xmlns:a16="http://schemas.microsoft.com/office/drawing/2014/main" val="3562674448"/>
                  </a:ext>
                </a:extLst>
              </a:tr>
              <a:tr h="256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Types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Victim of APP scam or other fraud, and complaints about unauthorized companies trying to scam people regarding financial services</a:t>
                      </a:r>
                    </a:p>
                  </a:txBody>
                  <a:tcPr anchor="b"/>
                </a:tc>
                <a:extLst>
                  <a:ext uri="{0D108BD9-81ED-4DB2-BD59-A6C34878D82A}">
                    <a16:rowId xmlns:a16="http://schemas.microsoft.com/office/drawing/2014/main" val="3148221334"/>
                  </a:ext>
                </a:extLst>
              </a:tr>
              <a:tr h="799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Channels</a:t>
                      </a:r>
                    </a:p>
                  </a:txBody>
                  <a:tcPr marL="45720" marR="45720" marT="27432" marB="27432" anchor="ctr"/>
                </a:tc>
                <a:tc>
                  <a:txBody>
                    <a:bodyPr/>
                    <a:lstStyle/>
                    <a:p>
                      <a:pPr marL="171450" indent="-171450">
                        <a:buFont typeface="Arial" panose="020B0604020202020204" pitchFamily="34" charset="0"/>
                        <a:buChar char="•"/>
                      </a:pPr>
                      <a:r>
                        <a:rPr lang="en-US" sz="1000" dirty="0">
                          <a:latin typeface="Avenir Book" panose="02000503020000020003" pitchFamily="2" charset="0"/>
                        </a:rPr>
                        <a:t>DFSP channels:</a:t>
                      </a:r>
                      <a:r>
                        <a:rPr lang="en-US" sz="1000" dirty="0">
                          <a:latin typeface="Avenir Book" panose="02000503020000020003" pitchFamily="2" charset="0"/>
                          <a:sym typeface="Wingdings" pitchFamily="2" charset="2"/>
                        </a:rPr>
                        <a:t> telephone, email, website, etc.</a:t>
                      </a:r>
                    </a:p>
                    <a:p>
                      <a:pPr marL="171450" indent="-171450">
                        <a:buFont typeface="Arial" panose="020B0604020202020204" pitchFamily="34" charset="0"/>
                        <a:buChar char="•"/>
                      </a:pPr>
                      <a:r>
                        <a:rPr lang="en-US" sz="1000" dirty="0">
                          <a:latin typeface="Avenir Book" panose="02000503020000020003" pitchFamily="2" charset="0"/>
                          <a:sym typeface="Wingdings" pitchFamily="2" charset="2"/>
                        </a:rPr>
                        <a:t>Financial Conduct Authority: telephone, online contact form</a:t>
                      </a:r>
                    </a:p>
                    <a:p>
                      <a:pPr marL="171450" indent="-171450">
                        <a:buFont typeface="Arial" panose="020B0604020202020204" pitchFamily="34" charset="0"/>
                        <a:buChar char="•"/>
                      </a:pPr>
                      <a:r>
                        <a:rPr lang="en-US" sz="1000" dirty="0">
                          <a:latin typeface="Avenir Book" panose="02000503020000020003" pitchFamily="2" charset="0"/>
                          <a:sym typeface="Wingdings" pitchFamily="2" charset="2"/>
                        </a:rPr>
                        <a:t>Action Fraud: telephone, website</a:t>
                      </a:r>
                    </a:p>
                    <a:p>
                      <a:pPr marL="171450" indent="-171450">
                        <a:buFont typeface="Arial" panose="020B0604020202020204" pitchFamily="34" charset="0"/>
                        <a:buChar char="•"/>
                      </a:pPr>
                      <a:r>
                        <a:rPr lang="en-US" sz="1000" dirty="0">
                          <a:latin typeface="Avenir Book" panose="02000503020000020003" pitchFamily="2" charset="0"/>
                          <a:sym typeface="Wingdings" pitchFamily="2" charset="2"/>
                        </a:rPr>
                        <a:t>Ombudsman: Telephone, email, online form</a:t>
                      </a:r>
                    </a:p>
                  </a:txBody>
                  <a:tcPr anchor="b"/>
                </a:tc>
                <a:extLst>
                  <a:ext uri="{0D108BD9-81ED-4DB2-BD59-A6C34878D82A}">
                    <a16:rowId xmlns:a16="http://schemas.microsoft.com/office/drawing/2014/main" val="3941243481"/>
                  </a:ext>
                </a:extLst>
              </a:tr>
              <a:tr h="1167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Procedures</a:t>
                      </a:r>
                    </a:p>
                  </a:txBody>
                  <a:tcPr marL="45720" marR="45720" marT="27432" marB="27432" anchor="ctr"/>
                </a:tc>
                <a:tc>
                  <a:txBody>
                    <a:bodyPr/>
                    <a:lstStyle/>
                    <a:p>
                      <a:r>
                        <a:rPr lang="en-US" sz="1000" b="1" i="0" kern="1200" dirty="0">
                          <a:solidFill>
                            <a:schemeClr val="dk1"/>
                          </a:solidFill>
                          <a:latin typeface="Avenir Black" panose="02000503020000020003" pitchFamily="2" charset="0"/>
                          <a:ea typeface="+mn-ea"/>
                          <a:cs typeface="+mn-cs"/>
                        </a:rPr>
                        <a:t>Payment Systems Regulator and Financial Conduct Authority: </a:t>
                      </a:r>
                      <a:r>
                        <a:rPr lang="en-US" sz="1000" i="0" kern="1200" dirty="0">
                          <a:solidFill>
                            <a:schemeClr val="dk1"/>
                          </a:solidFill>
                          <a:latin typeface="Avenir Book" panose="02000503020000020003" pitchFamily="2" charset="0"/>
                          <a:ea typeface="+mn-ea"/>
                          <a:cs typeface="+mn-cs"/>
                        </a:rPr>
                        <a:t>Customers should contact their DFSP immediately after falling victim to unauthorized or authorized fraud. While it is easier for a consumer to claim a refund for an unauthorized transaction, customers of DFSPs that have signed up to the “Contingent Reimbursement Model” can expect to reclaim their funds if they are not to blame for the success of a scam.</a:t>
                      </a:r>
                      <a:endParaRPr lang="en-US" sz="1000" i="0" dirty="0">
                        <a:latin typeface="Avenir Book" panose="02000503020000020003" pitchFamily="2" charset="0"/>
                      </a:endParaRPr>
                    </a:p>
                    <a:p>
                      <a:endParaRPr lang="en-US" sz="1000" i="0" dirty="0">
                        <a:latin typeface="Avenir Book" panose="02000503020000020003" pitchFamily="2" charset="0"/>
                      </a:endParaRPr>
                    </a:p>
                    <a:p>
                      <a:r>
                        <a:rPr lang="en-US" sz="1000" i="0" dirty="0">
                          <a:latin typeface="Avenir Book" panose="02000503020000020003" pitchFamily="2" charset="0"/>
                        </a:rPr>
                        <a:t>Customers may also contact Action Fraud or The Financial Conduct Authority.</a:t>
                      </a:r>
                    </a:p>
                  </a:txBody>
                  <a:tcPr anchor="b"/>
                </a:tc>
                <a:extLst>
                  <a:ext uri="{0D108BD9-81ED-4DB2-BD59-A6C34878D82A}">
                    <a16:rowId xmlns:a16="http://schemas.microsoft.com/office/drawing/2014/main" val="2029560968"/>
                  </a:ext>
                </a:extLst>
              </a:tr>
              <a:tr h="1306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Dispute Resolution Procedures</a:t>
                      </a:r>
                    </a:p>
                  </a:txBody>
                  <a:tcPr marL="45720" marR="45720" marT="27432" marB="27432" anchor="ctr"/>
                </a:tc>
                <a:tc>
                  <a:txBody>
                    <a:bodyPr/>
                    <a:lstStyle/>
                    <a:p>
                      <a:r>
                        <a:rPr lang="en-US" sz="1000" i="0" dirty="0">
                          <a:latin typeface="Avenir Book" panose="02000503020000020003" pitchFamily="2" charset="0"/>
                        </a:rPr>
                        <a:t>The DFSP starts the investigation within 2 days of the complaint.  When the DFSP finds clear evidence of a genuine mistake then a request is initiated to the receiving DFSP. If the recipient does not dispute the claim, the amount is transferred within 20 days of the complaint. In case the DFSPs are unable to provide solution for the disputes, the customer can report to Financial Ombudsman Service to resolve the dispute.</a:t>
                      </a:r>
                    </a:p>
                  </a:txBody>
                  <a:tcPr anchor="b"/>
                </a:tc>
                <a:extLst>
                  <a:ext uri="{0D108BD9-81ED-4DB2-BD59-A6C34878D82A}">
                    <a16:rowId xmlns:a16="http://schemas.microsoft.com/office/drawing/2014/main" val="4124586613"/>
                  </a:ext>
                </a:extLst>
              </a:tr>
            </a:tbl>
          </a:graphicData>
        </a:graphic>
      </p:graphicFrame>
    </p:spTree>
    <p:extLst>
      <p:ext uri="{BB962C8B-B14F-4D97-AF65-F5344CB8AC3E}">
        <p14:creationId xmlns:p14="http://schemas.microsoft.com/office/powerpoint/2010/main" val="3464658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18F-7572-DF38-1E7E-BDFBA142CDD1}"/>
              </a:ext>
            </a:extLst>
          </p:cNvPr>
          <p:cNvSpPr>
            <a:spLocks noGrp="1"/>
          </p:cNvSpPr>
          <p:nvPr>
            <p:ph type="title"/>
          </p:nvPr>
        </p:nvSpPr>
        <p:spPr/>
        <p:txBody>
          <a:bodyPr/>
          <a:lstStyle/>
          <a:p>
            <a:r>
              <a:rPr lang="en-US" dirty="0"/>
              <a:t>USA</a:t>
            </a:r>
          </a:p>
        </p:txBody>
      </p:sp>
      <p:sp>
        <p:nvSpPr>
          <p:cNvPr id="4" name="Text Placeholder 3">
            <a:extLst>
              <a:ext uri="{FF2B5EF4-FFF2-40B4-BE49-F238E27FC236}">
                <a16:creationId xmlns:a16="http://schemas.microsoft.com/office/drawing/2014/main" id="{E52F9A38-26ED-AED3-A13B-866BA77992AF}"/>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4FF58D71-95C3-62F1-48FA-6588726D2164}"/>
              </a:ext>
            </a:extLst>
          </p:cNvPr>
          <p:cNvSpPr>
            <a:spLocks noGrp="1"/>
          </p:cNvSpPr>
          <p:nvPr>
            <p:ph type="sldNum" sz="quarter" idx="4"/>
          </p:nvPr>
        </p:nvSpPr>
        <p:spPr/>
        <p:txBody>
          <a:bodyPr/>
          <a:lstStyle/>
          <a:p>
            <a:fld id="{097F3099-CFFF-D54D-B818-93F1AB56C116}" type="slidenum">
              <a:rPr lang="en-US" smtClean="0"/>
              <a:pPr/>
              <a:t>24</a:t>
            </a:fld>
            <a:endParaRPr lang="en-US" dirty="0"/>
          </a:p>
        </p:txBody>
      </p:sp>
      <p:sp>
        <p:nvSpPr>
          <p:cNvPr id="3" name="TextBox 2">
            <a:extLst>
              <a:ext uri="{FF2B5EF4-FFF2-40B4-BE49-F238E27FC236}">
                <a16:creationId xmlns:a16="http://schemas.microsoft.com/office/drawing/2014/main" id="{A30092CD-68F7-ECCA-407F-B637BC81708D}"/>
              </a:ext>
            </a:extLst>
          </p:cNvPr>
          <p:cNvSpPr txBox="1"/>
          <p:nvPr/>
        </p:nvSpPr>
        <p:spPr>
          <a:xfrm>
            <a:off x="609600" y="1274049"/>
            <a:ext cx="10972800" cy="968598"/>
          </a:xfrm>
          <a:prstGeom prst="rect">
            <a:avLst/>
          </a:prstGeom>
          <a:solidFill>
            <a:schemeClr val="accent3">
              <a:lumMod val="20000"/>
              <a:lumOff val="80000"/>
            </a:schemeClr>
          </a:solidFill>
          <a:ln>
            <a:solidFill>
              <a:schemeClr val="accent3"/>
            </a:solidFill>
          </a:ln>
        </p:spPr>
        <p:txBody>
          <a:bodyPr wrap="square" lIns="45720" tIns="45720" rIns="45720" bIns="45720" rtlCol="0">
            <a:spAutoFit/>
          </a:bodyPr>
          <a:lstStyle/>
          <a:p>
            <a:pPr>
              <a:lnSpc>
                <a:spcPct val="120000"/>
              </a:lnSpc>
            </a:pPr>
            <a:r>
              <a:rPr lang="en-US" sz="1200" dirty="0">
                <a:solidFill>
                  <a:schemeClr val="tx2"/>
                </a:solidFill>
                <a:latin typeface="Avenir Medium" panose="02000503020000020003" pitchFamily="2" charset="0"/>
              </a:rPr>
              <a:t>Regulation E requires DFSPs to handle complaints from consumers on unauthorized and authorized fraud, along with other transaction-related errors. RTP does not have guidelines for resolution of customer complaints, but RTP Operating Rules require sending DFSPs to have procedures for handling customer claims for unauthorized transfers and funds sent in error. Reg E states that DFSPs should investigate the inquiry promptly and determine whether an error occurred 10 business days after receiving a notice of error.</a:t>
            </a:r>
          </a:p>
        </p:txBody>
      </p:sp>
      <p:graphicFrame>
        <p:nvGraphicFramePr>
          <p:cNvPr id="8" name="Table 7">
            <a:extLst>
              <a:ext uri="{FF2B5EF4-FFF2-40B4-BE49-F238E27FC236}">
                <a16:creationId xmlns:a16="http://schemas.microsoft.com/office/drawing/2014/main" id="{B4B60418-6DF2-9F8B-40D5-75F07E33329D}"/>
              </a:ext>
            </a:extLst>
          </p:cNvPr>
          <p:cNvGraphicFramePr>
            <a:graphicFrameLocks/>
          </p:cNvGraphicFramePr>
          <p:nvPr>
            <p:extLst>
              <p:ext uri="{D42A27DB-BD31-4B8C-83A1-F6EECF244321}">
                <p14:modId xmlns:p14="http://schemas.microsoft.com/office/powerpoint/2010/main" val="20529741"/>
              </p:ext>
            </p:extLst>
          </p:nvPr>
        </p:nvGraphicFramePr>
        <p:xfrm>
          <a:off x="609601" y="2316481"/>
          <a:ext cx="10972800" cy="3985596"/>
        </p:xfrm>
        <a:graphic>
          <a:graphicData uri="http://schemas.openxmlformats.org/drawingml/2006/table">
            <a:tbl>
              <a:tblPr firstRow="1" bandRow="1">
                <a:tableStyleId>{21E4AEA4-8DFA-4A89-87EB-49C32662AFE0}</a:tableStyleId>
              </a:tblPr>
              <a:tblGrid>
                <a:gridCol w="1174811">
                  <a:extLst>
                    <a:ext uri="{9D8B030D-6E8A-4147-A177-3AD203B41FA5}">
                      <a16:colId xmlns:a16="http://schemas.microsoft.com/office/drawing/2014/main" val="1561314891"/>
                    </a:ext>
                  </a:extLst>
                </a:gridCol>
                <a:gridCol w="9797989">
                  <a:extLst>
                    <a:ext uri="{9D8B030D-6E8A-4147-A177-3AD203B41FA5}">
                      <a16:colId xmlns:a16="http://schemas.microsoft.com/office/drawing/2014/main" val="3742118628"/>
                    </a:ext>
                  </a:extLst>
                </a:gridCol>
              </a:tblGrid>
              <a:tr h="220056">
                <a:tc>
                  <a:txBody>
                    <a:bodyPr/>
                    <a:lstStyle/>
                    <a:p>
                      <a:pPr algn="ctr"/>
                      <a:r>
                        <a:rPr lang="en-US" sz="1200" b="0" i="0" dirty="0">
                          <a:latin typeface="Avenir Book" panose="02000503020000020003" pitchFamily="2" charset="0"/>
                        </a:rPr>
                        <a:t>Topic</a:t>
                      </a:r>
                      <a:endParaRPr lang="en-US" sz="1200" dirty="0">
                        <a:latin typeface="Avenir Book" panose="02000503020000020003" pitchFamily="2" charset="0"/>
                      </a:endParaRPr>
                    </a:p>
                  </a:txBody>
                  <a:tcPr marL="45720" marT="27432" marB="27432" anchor="b"/>
                </a:tc>
                <a:tc>
                  <a:txBody>
                    <a:bodyPr/>
                    <a:lstStyle/>
                    <a:p>
                      <a:pPr algn="ctr"/>
                      <a:r>
                        <a:rPr lang="en-US" sz="1200" b="0" i="0" dirty="0">
                          <a:latin typeface="Avenir Book" panose="02000503020000020003" pitchFamily="2" charset="0"/>
                        </a:rPr>
                        <a:t>Findings</a:t>
                      </a:r>
                      <a:endParaRPr lang="en-US" sz="1200" dirty="0">
                        <a:latin typeface="Avenir Book" panose="02000503020000020003" pitchFamily="2" charset="0"/>
                      </a:endParaRPr>
                    </a:p>
                  </a:txBody>
                  <a:tcPr marL="45720" marT="27432" marB="27432" anchor="b"/>
                </a:tc>
                <a:extLst>
                  <a:ext uri="{0D108BD9-81ED-4DB2-BD59-A6C34878D82A}">
                    <a16:rowId xmlns:a16="http://schemas.microsoft.com/office/drawing/2014/main" val="3562674448"/>
                  </a:ext>
                </a:extLst>
              </a:tr>
              <a:tr h="266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Types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Unauthorized and authorized fraudulent transactions, among other errors</a:t>
                      </a:r>
                    </a:p>
                  </a:txBody>
                  <a:tcPr anchor="b"/>
                </a:tc>
                <a:extLst>
                  <a:ext uri="{0D108BD9-81ED-4DB2-BD59-A6C34878D82A}">
                    <a16:rowId xmlns:a16="http://schemas.microsoft.com/office/drawing/2014/main" val="3148221334"/>
                  </a:ext>
                </a:extLst>
              </a:tr>
              <a:tr h="507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Channels</a:t>
                      </a:r>
                    </a:p>
                  </a:txBody>
                  <a:tcPr marL="45720" marR="45720" marT="27432" marB="27432" anchor="ctr"/>
                </a:tc>
                <a:tc>
                  <a:txBody>
                    <a:bodyPr/>
                    <a:lstStyle/>
                    <a:p>
                      <a:r>
                        <a:rPr lang="en-US" sz="1000" dirty="0">
                          <a:latin typeface="Avenir Book" panose="02000503020000020003" pitchFamily="2" charset="0"/>
                          <a:sym typeface="Wingdings" pitchFamily="2" charset="2"/>
                        </a:rPr>
                        <a:t>None specified</a:t>
                      </a:r>
                    </a:p>
                  </a:txBody>
                  <a:tcPr anchor="b"/>
                </a:tc>
                <a:extLst>
                  <a:ext uri="{0D108BD9-81ED-4DB2-BD59-A6C34878D82A}">
                    <a16:rowId xmlns:a16="http://schemas.microsoft.com/office/drawing/2014/main" val="3941243481"/>
                  </a:ext>
                </a:extLst>
              </a:tr>
              <a:tr h="1495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venir Book" panose="02000503020000020003" pitchFamily="2" charset="0"/>
                          <a:ea typeface="+mn-ea"/>
                          <a:cs typeface="+mn-cs"/>
                        </a:rPr>
                        <a:t>Complaint Procedures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There are not RTP guidelines for resolution of customer complaints, but RTP Operating Rules require sending DFSPs to have procedures for handling customer claims for unauthorized transfers and funds sent in error.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latin typeface="Avenir Black" panose="02000503020000020003" pitchFamily="2" charset="0"/>
                        </a:rPr>
                        <a:t>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Regulation E requires DFSPs to comply with the requirements of the complaints-related regulations with respect to any oral or written notice of error from the consumer that: 1) Is received by the DFSP no later than 60 days after the DFSP sends the periodic statement or provides the passbook documentation on which the alleged error is first reflected; 2) Enables the DFSP to identify the consumer's name and account number; and (iii) Indicates why the consumer believes an error exists and includes to the extent possible the type, date, and amount of the error, except for requests described in paragraph (a)(1)(vii) of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kern="1200" dirty="0">
                          <a:solidFill>
                            <a:schemeClr val="dk1"/>
                          </a:solidFill>
                          <a:latin typeface="Avenir Book" panose="02000503020000020003" pitchFamily="2" charset="0"/>
                          <a:ea typeface="+mn-ea"/>
                          <a:cs typeface="+mn-cs"/>
                        </a:rPr>
                        <a:t>Timeline</a:t>
                      </a:r>
                      <a:r>
                        <a:rPr lang="en-US" sz="1000" b="0" i="1" dirty="0">
                          <a:solidFill>
                            <a:schemeClr val="tx1"/>
                          </a:solidFill>
                          <a:latin typeface="Avenir Book" panose="02000503020000020003" pitchFamily="2" charset="0"/>
                        </a:rPr>
                        <a:t>: </a:t>
                      </a:r>
                      <a:r>
                        <a:rPr lang="en-US" sz="1000" dirty="0">
                          <a:solidFill>
                            <a:schemeClr val="tx1"/>
                          </a:solidFill>
                          <a:latin typeface="Avenir Book" panose="02000503020000020003" pitchFamily="2" charset="0"/>
                        </a:rPr>
                        <a:t>Consumer must report the error within 60 days of receiving the relevant statement/documentation</a:t>
                      </a:r>
                    </a:p>
                  </a:txBody>
                  <a:tcPr anchor="b"/>
                </a:tc>
                <a:extLst>
                  <a:ext uri="{0D108BD9-81ED-4DB2-BD59-A6C34878D82A}">
                    <a16:rowId xmlns:a16="http://schemas.microsoft.com/office/drawing/2014/main" val="2029560968"/>
                  </a:ext>
                </a:extLst>
              </a:tr>
              <a:tr h="1358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Dispute Resolution Procedures</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latin typeface="Avenir Black" panose="02000503020000020003" pitchFamily="2" charset="0"/>
                        </a:rPr>
                        <a:t>Regulations: </a:t>
                      </a:r>
                      <a:endParaRPr lang="en-US" sz="1000" b="1" i="0" dirty="0">
                        <a:solidFill>
                          <a:schemeClr val="tx1"/>
                        </a:solidFill>
                        <a:latin typeface="Avenir Blac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venir Book" panose="02000503020000020003" pitchFamily="2" charset="0"/>
                        </a:rPr>
                        <a:t>Regulation E states that a DFSP shall investigate promptly and, except as otherwise provided in this paragraph (c), shall determine whether an error occurred within 10 business days of receiving a notice of error. The DFSP shall report the results to the consumer within three business days after completing its investigation. The institution shall correct the error within one business day after determining that an error occurred. If the DFSP is unable to complete its investigation within 10 business days, the DFSP may take up to 45 days from receipt of a notice of error to investigate and determine whether an error occurred,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kern="1200" dirty="0">
                          <a:solidFill>
                            <a:schemeClr val="dk1"/>
                          </a:solidFill>
                          <a:latin typeface="Avenir Book" panose="02000503020000020003" pitchFamily="2" charset="0"/>
                          <a:ea typeface="+mn-ea"/>
                          <a:cs typeface="+mn-cs"/>
                        </a:rPr>
                        <a:t>Timeline</a:t>
                      </a:r>
                      <a:r>
                        <a:rPr lang="en-US" sz="1000" b="0" i="1" dirty="0">
                          <a:solidFill>
                            <a:schemeClr val="tx1"/>
                          </a:solidFill>
                          <a:latin typeface="Avenir Book" panose="02000503020000020003" pitchFamily="2" charset="0"/>
                        </a:rPr>
                        <a:t>: </a:t>
                      </a:r>
                      <a:r>
                        <a:rPr lang="en-US" sz="1000" dirty="0">
                          <a:solidFill>
                            <a:schemeClr val="tx1"/>
                          </a:solidFill>
                          <a:latin typeface="Avenir Book" panose="02000503020000020003" pitchFamily="2" charset="0"/>
                        </a:rPr>
                        <a:t>Typically 10 business days, but up to 45 days</a:t>
                      </a:r>
                    </a:p>
                  </a:txBody>
                  <a:tcPr anchor="b"/>
                </a:tc>
                <a:extLst>
                  <a:ext uri="{0D108BD9-81ED-4DB2-BD59-A6C34878D82A}">
                    <a16:rowId xmlns:a16="http://schemas.microsoft.com/office/drawing/2014/main" val="4124586613"/>
                  </a:ext>
                </a:extLst>
              </a:tr>
            </a:tbl>
          </a:graphicData>
        </a:graphic>
      </p:graphicFrame>
    </p:spTree>
    <p:extLst>
      <p:ext uri="{BB962C8B-B14F-4D97-AF65-F5344CB8AC3E}">
        <p14:creationId xmlns:p14="http://schemas.microsoft.com/office/powerpoint/2010/main" val="2830967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CB2F-1472-8526-8647-0CF0AE6B9F5B}"/>
              </a:ext>
            </a:extLst>
          </p:cNvPr>
          <p:cNvSpPr>
            <a:spLocks noGrp="1"/>
          </p:cNvSpPr>
          <p:nvPr>
            <p:ph type="title"/>
          </p:nvPr>
        </p:nvSpPr>
        <p:spPr/>
        <p:txBody>
          <a:bodyPr/>
          <a:lstStyle/>
          <a:p>
            <a:r>
              <a:rPr lang="en-US" dirty="0"/>
              <a:t>Appendix – Limits References</a:t>
            </a:r>
          </a:p>
        </p:txBody>
      </p:sp>
      <p:sp>
        <p:nvSpPr>
          <p:cNvPr id="4" name="Text Placeholder 3">
            <a:extLst>
              <a:ext uri="{FF2B5EF4-FFF2-40B4-BE49-F238E27FC236}">
                <a16:creationId xmlns:a16="http://schemas.microsoft.com/office/drawing/2014/main" id="{27618DD9-93D0-767A-A386-B31FCBA759A0}"/>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AC165FDC-7DAD-CA61-F974-DBEAAC290B63}"/>
              </a:ext>
            </a:extLst>
          </p:cNvPr>
          <p:cNvSpPr>
            <a:spLocks noGrp="1"/>
          </p:cNvSpPr>
          <p:nvPr>
            <p:ph type="sldNum" sz="quarter" idx="4"/>
          </p:nvPr>
        </p:nvSpPr>
        <p:spPr/>
        <p:txBody>
          <a:bodyPr/>
          <a:lstStyle/>
          <a:p>
            <a:fld id="{097F3099-CFFF-D54D-B818-93F1AB56C116}" type="slidenum">
              <a:rPr lang="en-US" smtClean="0"/>
              <a:pPr/>
              <a:t>25</a:t>
            </a:fld>
            <a:endParaRPr lang="en-US" dirty="0"/>
          </a:p>
        </p:txBody>
      </p:sp>
      <p:graphicFrame>
        <p:nvGraphicFramePr>
          <p:cNvPr id="8" name="Table 8">
            <a:extLst>
              <a:ext uri="{FF2B5EF4-FFF2-40B4-BE49-F238E27FC236}">
                <a16:creationId xmlns:a16="http://schemas.microsoft.com/office/drawing/2014/main" id="{6A8ED835-BFFB-A203-2663-D7717A1E1F21}"/>
              </a:ext>
            </a:extLst>
          </p:cNvPr>
          <p:cNvGraphicFramePr>
            <a:graphicFrameLocks/>
          </p:cNvGraphicFramePr>
          <p:nvPr>
            <p:extLst>
              <p:ext uri="{D42A27DB-BD31-4B8C-83A1-F6EECF244321}">
                <p14:modId xmlns:p14="http://schemas.microsoft.com/office/powerpoint/2010/main" val="1440038300"/>
              </p:ext>
            </p:extLst>
          </p:nvPr>
        </p:nvGraphicFramePr>
        <p:xfrm>
          <a:off x="609600" y="1433180"/>
          <a:ext cx="10972799" cy="3972560"/>
        </p:xfrm>
        <a:graphic>
          <a:graphicData uri="http://schemas.openxmlformats.org/drawingml/2006/table">
            <a:tbl>
              <a:tblPr firstRow="1" bandRow="1">
                <a:tableStyleId>{F5AB1C69-6EDB-4FF4-983F-18BD219EF322}</a:tableStyleId>
              </a:tblPr>
              <a:tblGrid>
                <a:gridCol w="928256">
                  <a:extLst>
                    <a:ext uri="{9D8B030D-6E8A-4147-A177-3AD203B41FA5}">
                      <a16:colId xmlns:a16="http://schemas.microsoft.com/office/drawing/2014/main" val="1561314891"/>
                    </a:ext>
                  </a:extLst>
                </a:gridCol>
                <a:gridCol w="10044543">
                  <a:extLst>
                    <a:ext uri="{9D8B030D-6E8A-4147-A177-3AD203B41FA5}">
                      <a16:colId xmlns:a16="http://schemas.microsoft.com/office/drawing/2014/main" val="3742118628"/>
                    </a:ext>
                  </a:extLst>
                </a:gridCol>
              </a:tblGrid>
              <a:tr h="370840">
                <a:tc>
                  <a:txBody>
                    <a:bodyPr/>
                    <a:lstStyle/>
                    <a:p>
                      <a:r>
                        <a:rPr lang="en-US" sz="1000" dirty="0">
                          <a:latin typeface="Avenir Book" panose="02000503020000020003" pitchFamily="2" charset="0"/>
                        </a:rPr>
                        <a:t>Country</a:t>
                      </a:r>
                    </a:p>
                  </a:txBody>
                  <a:tcPr/>
                </a:tc>
                <a:tc>
                  <a:txBody>
                    <a:bodyPr/>
                    <a:lstStyle/>
                    <a:p>
                      <a:r>
                        <a:rPr lang="en-US" sz="1000" dirty="0">
                          <a:latin typeface="Avenir Book" panose="02000503020000020003" pitchFamily="2" charset="0"/>
                        </a:rPr>
                        <a:t>Sources</a:t>
                      </a:r>
                    </a:p>
                  </a:txBody>
                  <a:tcPr/>
                </a:tc>
                <a:extLst>
                  <a:ext uri="{0D108BD9-81ED-4DB2-BD59-A6C34878D82A}">
                    <a16:rowId xmlns:a16="http://schemas.microsoft.com/office/drawing/2014/main" val="3562674448"/>
                  </a:ext>
                </a:extLst>
              </a:tr>
              <a:tr h="370840">
                <a:tc>
                  <a:txBody>
                    <a:bodyPr/>
                    <a:lstStyle/>
                    <a:p>
                      <a:pPr marL="0" indent="0">
                        <a:buFont typeface="Arial" panose="020B0604020202020204" pitchFamily="34" charset="0"/>
                        <a:buNone/>
                      </a:pPr>
                      <a:r>
                        <a:rPr lang="en-US" sz="1000" dirty="0">
                          <a:latin typeface="Avenir Book" panose="02000503020000020003" pitchFamily="2" charset="0"/>
                        </a:rPr>
                        <a:t>Australia</a:t>
                      </a:r>
                    </a:p>
                  </a:txBody>
                  <a:tcPr/>
                </a:tc>
                <a:tc>
                  <a:txBody>
                    <a:bodyPr/>
                    <a:lstStyle/>
                    <a:p>
                      <a:pPr marL="171450" indent="-171450">
                        <a:buFont typeface="Arial" panose="020B0604020202020204" pitchFamily="34" charset="0"/>
                        <a:buChar char="•"/>
                      </a:pPr>
                      <a:r>
                        <a:rPr lang="en-US" sz="1000" dirty="0">
                          <a:latin typeface="Avenir Book" panose="02000503020000020003" pitchFamily="2" charset="0"/>
                        </a:rPr>
                        <a:t>NPPA Website: </a:t>
                      </a:r>
                      <a:r>
                        <a:rPr lang="en-US" sz="1000" dirty="0">
                          <a:latin typeface="Avenir Book" panose="02000503020000020003" pitchFamily="2" charset="0"/>
                          <a:hlinkClick r:id="rId2"/>
                        </a:rPr>
                        <a:t>https://nppa.com.au/faqs/#:~:text=Is%20there%20a%20limit%20to,does%20not%20have%20transaction%20limits</a:t>
                      </a:r>
                      <a:endParaRPr lang="en-US" sz="1000" dirty="0">
                        <a:latin typeface="Avenir Book" panose="02000503020000020003" pitchFamily="2" charset="0"/>
                      </a:endParaRPr>
                    </a:p>
                    <a:p>
                      <a:pPr marL="171450" indent="-171450">
                        <a:buFont typeface="Arial" panose="020B0604020202020204" pitchFamily="34" charset="0"/>
                        <a:buChar char="•"/>
                      </a:pPr>
                      <a:r>
                        <a:rPr lang="en-US" sz="1000" dirty="0">
                          <a:latin typeface="Avenir Book" panose="02000503020000020003" pitchFamily="2" charset="0"/>
                        </a:rPr>
                        <a:t>World </a:t>
                      </a:r>
                      <a:r>
                        <a:rPr lang="en-US" sz="1000" kern="1200" dirty="0">
                          <a:solidFill>
                            <a:schemeClr val="dk1"/>
                          </a:solidFill>
                          <a:latin typeface="Avenir Book" panose="02000503020000020003" pitchFamily="2" charset="0"/>
                          <a:ea typeface="+mn-ea"/>
                          <a:cs typeface="+mn-cs"/>
                        </a:rPr>
                        <a:t>Bank Fast Payments Toolkit, NPPA Case Study: </a:t>
                      </a:r>
                      <a:r>
                        <a:rPr lang="en-US" sz="1000" dirty="0">
                          <a:latin typeface="Avenir Book" panose="02000503020000020003" pitchFamily="2" charset="0"/>
                          <a:hlinkClick r:id="rId3"/>
                        </a:rPr>
                        <a:t>https://fastpayments.worldbank.org/sites/default/files/2021-10/World_Bank_FPS_Australia_NPP_Case_Study.pdf</a:t>
                      </a:r>
                      <a:endParaRPr lang="en-US" sz="1000" dirty="0">
                        <a:latin typeface="Avenir Book" panose="02000503020000020003" pitchFamily="2" charset="0"/>
                      </a:endParaRPr>
                    </a:p>
                  </a:txBody>
                  <a:tcPr/>
                </a:tc>
                <a:extLst>
                  <a:ext uri="{0D108BD9-81ED-4DB2-BD59-A6C34878D82A}">
                    <a16:rowId xmlns:a16="http://schemas.microsoft.com/office/drawing/2014/main" val="1279794382"/>
                  </a:ext>
                </a:extLst>
              </a:tr>
              <a:tr h="370840">
                <a:tc>
                  <a:txBody>
                    <a:bodyPr/>
                    <a:lstStyle/>
                    <a:p>
                      <a:r>
                        <a:rPr lang="en-US" sz="1000" dirty="0">
                          <a:latin typeface="Avenir Book" panose="02000503020000020003" pitchFamily="2" charset="0"/>
                        </a:rPr>
                        <a:t>Brazil</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BCB Resolution No 1, Regulates the operation of Pix payment arrangements, 2020: </a:t>
                      </a:r>
                      <a:r>
                        <a:rPr lang="en-US" sz="1000" dirty="0">
                          <a:latin typeface="Avenir Book" panose="02000503020000020003" pitchFamily="2" charset="0"/>
                          <a:hlinkClick r:id="rId4"/>
                        </a:rPr>
                        <a:t>https://www.bcb.gov.br/content/estabilidadefinanceira/pix/Pix_Regulation/Resolution_BCB_1.pdf</a:t>
                      </a:r>
                      <a:endParaRPr lang="en-US" sz="1000" dirty="0">
                        <a:latin typeface="Avenir Book" panose="02000503020000020003" pitchFamily="2" charset="0"/>
                      </a:endParaRPr>
                    </a:p>
                  </a:txBody>
                  <a:tcPr/>
                </a:tc>
                <a:extLst>
                  <a:ext uri="{0D108BD9-81ED-4DB2-BD59-A6C34878D82A}">
                    <a16:rowId xmlns:a16="http://schemas.microsoft.com/office/drawing/2014/main" val="364398989"/>
                  </a:ext>
                </a:extLst>
              </a:tr>
              <a:tr h="370840">
                <a:tc>
                  <a:txBody>
                    <a:bodyPr/>
                    <a:lstStyle/>
                    <a:p>
                      <a:r>
                        <a:rPr lang="en-US" sz="1000" dirty="0">
                          <a:latin typeface="Avenir Book" panose="02000503020000020003" pitchFamily="2" charset="0"/>
                        </a:rPr>
                        <a:t>India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UPI Procedural Guidelines,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NPCI website: </a:t>
                      </a:r>
                      <a:r>
                        <a:rPr lang="en-US" sz="1000" dirty="0">
                          <a:latin typeface="Avenir Book" panose="02000503020000020003" pitchFamily="2" charset="0"/>
                          <a:hlinkClick r:id="rId5"/>
                        </a:rPr>
                        <a:t>https://www.bhimupi.org.in/content/upi-lite</a:t>
                      </a:r>
                      <a:endParaRPr lang="en-US" sz="10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NPCI Circular, September 2021: </a:t>
                      </a:r>
                      <a:r>
                        <a:rPr lang="en-US" sz="1000" dirty="0">
                          <a:latin typeface="Avenir Book" panose="02000503020000020003" pitchFamily="2" charset="0"/>
                          <a:hlinkClick r:id="rId6"/>
                        </a:rPr>
                        <a:t>https://www.npci.org.in/PDF/npci/upi/circular/2021/UPI-OC-120-UPI-Limit-Standardization.pdf</a:t>
                      </a:r>
                      <a:endParaRPr lang="en-US" sz="10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NPCI website: </a:t>
                      </a:r>
                      <a:r>
                        <a:rPr lang="en-US" sz="1000" dirty="0">
                          <a:latin typeface="Avenir Book" panose="02000503020000020003" pitchFamily="2" charset="0"/>
                          <a:hlinkClick r:id="rId7"/>
                        </a:rPr>
                        <a:t>https://www.npci.org.in/what-we-do/upi/faqs</a:t>
                      </a:r>
                      <a:endParaRPr lang="en-US" sz="1000" dirty="0">
                        <a:latin typeface="Avenir Book" panose="02000503020000020003" pitchFamily="2" charset="0"/>
                      </a:endParaRPr>
                    </a:p>
                  </a:txBody>
                  <a:tcPr/>
                </a:tc>
                <a:extLst>
                  <a:ext uri="{0D108BD9-81ED-4DB2-BD59-A6C34878D82A}">
                    <a16:rowId xmlns:a16="http://schemas.microsoft.com/office/drawing/2014/main" val="4193109852"/>
                  </a:ext>
                </a:extLst>
              </a:tr>
              <a:tr h="370840">
                <a:tc>
                  <a:txBody>
                    <a:bodyPr/>
                    <a:lstStyle/>
                    <a:p>
                      <a:r>
                        <a:rPr lang="en-US" sz="1000" dirty="0">
                          <a:latin typeface="Avenir Book" panose="02000503020000020003" pitchFamily="2" charset="0"/>
                        </a:rPr>
                        <a:t>Nigeria</a:t>
                      </a:r>
                    </a:p>
                  </a:txBody>
                  <a:tcPr/>
                </a:tc>
                <a:tc>
                  <a:txBody>
                    <a:bodyPr/>
                    <a:lstStyle/>
                    <a:p>
                      <a:pPr marL="171450" indent="-171450">
                        <a:buFont typeface="Arial" panose="020B0604020202020204" pitchFamily="34" charset="0"/>
                        <a:buChar char="•"/>
                      </a:pPr>
                      <a:r>
                        <a:rPr lang="en-US" sz="1000" dirty="0">
                          <a:latin typeface="Avenir Book" panose="02000503020000020003" pitchFamily="2" charset="0"/>
                        </a:rPr>
                        <a:t>World </a:t>
                      </a:r>
                      <a:r>
                        <a:rPr lang="en-US" sz="1000" kern="1200" dirty="0">
                          <a:solidFill>
                            <a:schemeClr val="dk1"/>
                          </a:solidFill>
                          <a:latin typeface="Avenir Book" panose="02000503020000020003" pitchFamily="2" charset="0"/>
                          <a:ea typeface="+mn-ea"/>
                          <a:cs typeface="+mn-cs"/>
                        </a:rPr>
                        <a:t>Bank Fast Payments Toolkit, NIBSS Case Study: </a:t>
                      </a:r>
                      <a:r>
                        <a:rPr lang="en-US" sz="1000" dirty="0">
                          <a:solidFill>
                            <a:srgbClr val="C1131E"/>
                          </a:solidFill>
                          <a:latin typeface="Avenir Book" panose="02000503020000020003" pitchFamily="2" charset="0"/>
                          <a:hlinkClick r:id="rId8">
                            <a:extLst>
                              <a:ext uri="{A12FA001-AC4F-418D-AE19-62706E023703}">
                                <ahyp:hlinkClr xmlns:ahyp="http://schemas.microsoft.com/office/drawing/2018/hyperlinkcolor" val="tx"/>
                              </a:ext>
                            </a:extLst>
                          </a:hlinkClick>
                        </a:rPr>
                        <a:t>https://fastpayments.worldbank.org/sites/default/files/2021-09/World_Bank_FPS_Nigeria_NIBSS_Case_Study.pdf</a:t>
                      </a:r>
                    </a:p>
                    <a:p>
                      <a:pPr marL="171450" indent="-171450">
                        <a:buFont typeface="Arial" panose="020B0604020202020204" pitchFamily="34" charset="0"/>
                        <a:buChar char="•"/>
                      </a:pPr>
                      <a:r>
                        <a:rPr lang="en-US" sz="1000" dirty="0">
                          <a:latin typeface="Avenir Book" panose="02000503020000020003" pitchFamily="2" charset="0"/>
                        </a:rPr>
                        <a:t>Circular on the Review of NIP Operations: </a:t>
                      </a:r>
                      <a:r>
                        <a:rPr lang="en-US" sz="1000" dirty="0">
                          <a:solidFill>
                            <a:srgbClr val="C1131E"/>
                          </a:solidFill>
                          <a:latin typeface="Avenir Book" panose="02000503020000020003" pitchFamily="2" charset="0"/>
                          <a:hlinkClick r:id="rId8">
                            <a:extLst>
                              <a:ext uri="{A12FA001-AC4F-418D-AE19-62706E023703}">
                                <ahyp:hlinkClr xmlns:ahyp="http://schemas.microsoft.com/office/drawing/2018/hyperlinkcolor" val="tx"/>
                              </a:ext>
                            </a:extLst>
                          </a:hlinkClick>
                        </a:rPr>
                        <a:t>https://www.cbn.gov.ng/Out/2022/CCD/circular%20NIP%20limit.pdf</a:t>
                      </a:r>
                      <a:endParaRPr lang="en-US" sz="1000" dirty="0">
                        <a:latin typeface="Avenir Book" panose="02000503020000020003" pitchFamily="2" charset="0"/>
                      </a:endParaRPr>
                    </a:p>
                  </a:txBody>
                  <a:tcPr/>
                </a:tc>
                <a:extLst>
                  <a:ext uri="{0D108BD9-81ED-4DB2-BD59-A6C34878D82A}">
                    <a16:rowId xmlns:a16="http://schemas.microsoft.com/office/drawing/2014/main" val="39412434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Tanzania</a:t>
                      </a:r>
                    </a:p>
                  </a:txBody>
                  <a:tcPr/>
                </a:tc>
                <a:tc>
                  <a:txBody>
                    <a:bodyPr/>
                    <a:lstStyle/>
                    <a:p>
                      <a:pPr marL="171450" indent="-171450">
                        <a:buFont typeface="Arial" panose="020B0604020202020204" pitchFamily="34" charset="0"/>
                        <a:buChar char="•"/>
                      </a:pPr>
                      <a:r>
                        <a:rPr lang="en-US" sz="1000" dirty="0">
                          <a:latin typeface="Avenir Book" panose="02000503020000020003" pitchFamily="2" charset="0"/>
                        </a:rPr>
                        <a:t>Bank of Tanzania Instant Payment System (TIPS) Rules, 2021</a:t>
                      </a:r>
                    </a:p>
                  </a:txBody>
                  <a:tcPr/>
                </a:tc>
                <a:extLst>
                  <a:ext uri="{0D108BD9-81ED-4DB2-BD59-A6C34878D82A}">
                    <a16:rowId xmlns:a16="http://schemas.microsoft.com/office/drawing/2014/main" val="1737126749"/>
                  </a:ext>
                </a:extLst>
              </a:tr>
              <a:tr h="370840">
                <a:tc>
                  <a:txBody>
                    <a:bodyPr/>
                    <a:lstStyle/>
                    <a:p>
                      <a:r>
                        <a:rPr lang="en-US" sz="1000" dirty="0">
                          <a:latin typeface="Avenir Book" panose="02000503020000020003" pitchFamily="2" charset="0"/>
                        </a:rPr>
                        <a:t>UK</a:t>
                      </a:r>
                    </a:p>
                  </a:txBody>
                  <a:tcPr/>
                </a:tc>
                <a:tc>
                  <a:txBody>
                    <a:bodyPr/>
                    <a:lstStyle/>
                    <a:p>
                      <a:pPr marL="171450" indent="-171450">
                        <a:buFont typeface="Arial" panose="020B0604020202020204" pitchFamily="34" charset="0"/>
                        <a:buChar char="•"/>
                      </a:pPr>
                      <a:r>
                        <a:rPr lang="en-US" sz="1000" dirty="0">
                          <a:latin typeface="Avenir Book" panose="02000503020000020003" pitchFamily="2" charset="0"/>
                        </a:rPr>
                        <a:t>Pay UK website</a:t>
                      </a:r>
                      <a:r>
                        <a:rPr lang="en-US" sz="1000" kern="1200" dirty="0">
                          <a:solidFill>
                            <a:schemeClr val="dk1"/>
                          </a:solidFill>
                          <a:latin typeface="Avenir Book" panose="02000503020000020003" pitchFamily="2" charset="0"/>
                          <a:ea typeface="+mn-ea"/>
                          <a:cs typeface="+mn-cs"/>
                        </a:rPr>
                        <a:t>: </a:t>
                      </a:r>
                      <a:r>
                        <a:rPr lang="en-US" sz="1000" dirty="0">
                          <a:latin typeface="Avenir Book" panose="02000503020000020003" pitchFamily="2" charset="0"/>
                          <a:hlinkClick r:id="rId9"/>
                        </a:rPr>
                        <a:t>https://www.wearepay.uk/what-we-do/payment-systems/faster-payment-system/transaction-limits/#:~:text=It%20is%20now%20possible%20to,their%20customer%20is%20sending%20from</a:t>
                      </a:r>
                      <a:r>
                        <a:rPr lang="en-US" sz="1000" dirty="0">
                          <a:latin typeface="Avenir Book" panose="02000503020000020003" pitchFamily="2" charset="0"/>
                        </a:rPr>
                        <a:t>.</a:t>
                      </a:r>
                    </a:p>
                    <a:p>
                      <a:pPr marL="171450" indent="-171450">
                        <a:buFont typeface="Arial" panose="020B0604020202020204" pitchFamily="34" charset="0"/>
                        <a:buChar char="•"/>
                      </a:pPr>
                      <a:r>
                        <a:rPr lang="en-US" sz="1000" dirty="0">
                          <a:latin typeface="Avenir Book" panose="02000503020000020003" pitchFamily="2" charset="0"/>
                        </a:rPr>
                        <a:t>World </a:t>
                      </a:r>
                      <a:r>
                        <a:rPr lang="en-US" sz="1000" kern="1200" dirty="0">
                          <a:solidFill>
                            <a:schemeClr val="dk1"/>
                          </a:solidFill>
                          <a:latin typeface="Avenir Book" panose="02000503020000020003" pitchFamily="2" charset="0"/>
                          <a:ea typeface="+mn-ea"/>
                          <a:cs typeface="+mn-cs"/>
                        </a:rPr>
                        <a:t>Bank Fast Payments Toolkit, UK FPS Case Study: </a:t>
                      </a:r>
                      <a:r>
                        <a:rPr lang="en-US" sz="1000" dirty="0">
                          <a:latin typeface="Avenir Book" panose="02000503020000020003" pitchFamily="2" charset="0"/>
                          <a:hlinkClick r:id="rId10"/>
                        </a:rPr>
                        <a:t>https://fastpayments.worldbank.org/sites/default/files/2021-09/World_Bank_FPS_UK_FPS_Case_Study.pdf</a:t>
                      </a:r>
                      <a:endParaRPr lang="en-US" sz="1000" dirty="0">
                        <a:latin typeface="Avenir Book" panose="02000503020000020003" pitchFamily="2" charset="0"/>
                      </a:endParaRPr>
                    </a:p>
                  </a:txBody>
                  <a:tcPr/>
                </a:tc>
                <a:extLst>
                  <a:ext uri="{0D108BD9-81ED-4DB2-BD59-A6C34878D82A}">
                    <a16:rowId xmlns:a16="http://schemas.microsoft.com/office/drawing/2014/main" val="11626744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USA </a:t>
                      </a:r>
                      <a:r>
                        <a:rPr lang="en-US" sz="1000" dirty="0" err="1">
                          <a:latin typeface="Avenir Book" panose="02000503020000020003" pitchFamily="2" charset="0"/>
                        </a:rPr>
                        <a:t>FedNow</a:t>
                      </a:r>
                      <a:endParaRPr lang="en-US" sz="1000" dirty="0">
                        <a:latin typeface="Avenir Book" panose="02000503020000020003" pitchFamily="2" charset="0"/>
                      </a:endParaRPr>
                    </a:p>
                  </a:txBody>
                  <a:tcPr marL="45720" marR="45720" marT="27432" marB="27432" anchor="b"/>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Avenir Book" panose="02000503020000020003" pitchFamily="2" charset="0"/>
                          <a:ea typeface="+mn-ea"/>
                          <a:cs typeface="+mn-cs"/>
                          <a:hlinkClick r:id="rId11"/>
                        </a:rPr>
                        <a:t>https://www.frbservices.org/news/press-releases/012722-fednow-pricing-announcement</a:t>
                      </a:r>
                      <a:endParaRPr lang="en-US" sz="1000" kern="1200" dirty="0">
                        <a:solidFill>
                          <a:schemeClr val="dk1"/>
                        </a:solidFill>
                        <a:latin typeface="Avenir Book" panose="02000503020000020003" pitchFamily="2"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dk1"/>
                        </a:solidFill>
                        <a:latin typeface="Avenir Book" panose="02000503020000020003" pitchFamily="2" charset="0"/>
                        <a:ea typeface="+mn-ea"/>
                        <a:cs typeface="+mn-cs"/>
                      </a:endParaRPr>
                    </a:p>
                  </a:txBody>
                  <a:tcPr/>
                </a:tc>
                <a:extLst>
                  <a:ext uri="{0D108BD9-81ED-4DB2-BD59-A6C34878D82A}">
                    <a16:rowId xmlns:a16="http://schemas.microsoft.com/office/drawing/2014/main" val="20295609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USA TCH RTP</a:t>
                      </a:r>
                    </a:p>
                  </a:txBody>
                  <a:tcPr marL="45720" marR="45720" marT="27432" marB="27432" anchor="b"/>
                </a:tc>
                <a:tc>
                  <a:txBody>
                    <a:bodyPr/>
                    <a:lstStyle/>
                    <a:p>
                      <a:pPr marL="171450" indent="-171450">
                        <a:buFont typeface="Arial" panose="020B0604020202020204" pitchFamily="34" charset="0"/>
                        <a:buChar char="•"/>
                      </a:pPr>
                      <a:r>
                        <a:rPr lang="en-US" sz="1000" kern="1200" dirty="0">
                          <a:solidFill>
                            <a:schemeClr val="dk1"/>
                          </a:solidFill>
                          <a:latin typeface="Avenir Book" panose="02000503020000020003" pitchFamily="2" charset="0"/>
                          <a:ea typeface="+mn-ea"/>
                          <a:cs typeface="+mn-cs"/>
                          <a:hlinkClick r:id="rId12"/>
                        </a:rPr>
                        <a:t>https://www.theclearinghouse.org/payment-systems/rtp/institution</a:t>
                      </a:r>
                      <a:endParaRPr lang="en-US" sz="1000" kern="1200" dirty="0">
                        <a:solidFill>
                          <a:schemeClr val="dk1"/>
                        </a:solidFill>
                        <a:latin typeface="Avenir Book" panose="02000503020000020003" pitchFamily="2" charset="0"/>
                        <a:ea typeface="+mn-ea"/>
                        <a:cs typeface="+mn-cs"/>
                      </a:endParaRPr>
                    </a:p>
                    <a:p>
                      <a:pPr marL="171450" indent="-171450">
                        <a:buFont typeface="Arial" panose="020B0604020202020204" pitchFamily="34" charset="0"/>
                        <a:buChar char="•"/>
                      </a:pPr>
                      <a:r>
                        <a:rPr lang="en-US" sz="1000" kern="1200" dirty="0">
                          <a:solidFill>
                            <a:schemeClr val="dk1"/>
                          </a:solidFill>
                          <a:latin typeface="Avenir Book" panose="02000503020000020003" pitchFamily="2" charset="0"/>
                          <a:ea typeface="+mn-ea"/>
                          <a:cs typeface="+mn-cs"/>
                        </a:rPr>
                        <a:t>RTP System Operating Rules, January 2023</a:t>
                      </a:r>
                    </a:p>
                  </a:txBody>
                  <a:tcPr/>
                </a:tc>
                <a:extLst>
                  <a:ext uri="{0D108BD9-81ED-4DB2-BD59-A6C34878D82A}">
                    <a16:rowId xmlns:a16="http://schemas.microsoft.com/office/drawing/2014/main" val="3304111411"/>
                  </a:ext>
                </a:extLst>
              </a:tr>
            </a:tbl>
          </a:graphicData>
        </a:graphic>
      </p:graphicFrame>
    </p:spTree>
    <p:extLst>
      <p:ext uri="{BB962C8B-B14F-4D97-AF65-F5344CB8AC3E}">
        <p14:creationId xmlns:p14="http://schemas.microsoft.com/office/powerpoint/2010/main" val="183653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CB2F-1472-8526-8647-0CF0AE6B9F5B}"/>
              </a:ext>
            </a:extLst>
          </p:cNvPr>
          <p:cNvSpPr>
            <a:spLocks noGrp="1"/>
          </p:cNvSpPr>
          <p:nvPr>
            <p:ph type="title"/>
          </p:nvPr>
        </p:nvSpPr>
        <p:spPr/>
        <p:txBody>
          <a:bodyPr/>
          <a:lstStyle/>
          <a:p>
            <a:r>
              <a:rPr lang="en-US" dirty="0"/>
              <a:t>Appendix – Complaints &amp; Disputes References</a:t>
            </a:r>
          </a:p>
        </p:txBody>
      </p:sp>
      <p:sp>
        <p:nvSpPr>
          <p:cNvPr id="4" name="Text Placeholder 3">
            <a:extLst>
              <a:ext uri="{FF2B5EF4-FFF2-40B4-BE49-F238E27FC236}">
                <a16:creationId xmlns:a16="http://schemas.microsoft.com/office/drawing/2014/main" id="{27618DD9-93D0-767A-A386-B31FCBA759A0}"/>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AC165FDC-7DAD-CA61-F974-DBEAAC290B63}"/>
              </a:ext>
            </a:extLst>
          </p:cNvPr>
          <p:cNvSpPr>
            <a:spLocks noGrp="1"/>
          </p:cNvSpPr>
          <p:nvPr>
            <p:ph type="sldNum" sz="quarter" idx="4"/>
          </p:nvPr>
        </p:nvSpPr>
        <p:spPr/>
        <p:txBody>
          <a:bodyPr/>
          <a:lstStyle/>
          <a:p>
            <a:fld id="{097F3099-CFFF-D54D-B818-93F1AB56C116}" type="slidenum">
              <a:rPr lang="en-US" smtClean="0"/>
              <a:pPr/>
              <a:t>26</a:t>
            </a:fld>
            <a:endParaRPr lang="en-US" dirty="0"/>
          </a:p>
        </p:txBody>
      </p:sp>
      <p:graphicFrame>
        <p:nvGraphicFramePr>
          <p:cNvPr id="8" name="Table 8">
            <a:extLst>
              <a:ext uri="{FF2B5EF4-FFF2-40B4-BE49-F238E27FC236}">
                <a16:creationId xmlns:a16="http://schemas.microsoft.com/office/drawing/2014/main" id="{6A8ED835-BFFB-A203-2663-D7717A1E1F21}"/>
              </a:ext>
            </a:extLst>
          </p:cNvPr>
          <p:cNvGraphicFramePr>
            <a:graphicFrameLocks/>
          </p:cNvGraphicFramePr>
          <p:nvPr>
            <p:extLst>
              <p:ext uri="{D42A27DB-BD31-4B8C-83A1-F6EECF244321}">
                <p14:modId xmlns:p14="http://schemas.microsoft.com/office/powerpoint/2010/main" val="3597213841"/>
              </p:ext>
            </p:extLst>
          </p:nvPr>
        </p:nvGraphicFramePr>
        <p:xfrm>
          <a:off x="609600" y="1433178"/>
          <a:ext cx="10972799" cy="5009860"/>
        </p:xfrm>
        <a:graphic>
          <a:graphicData uri="http://schemas.openxmlformats.org/drawingml/2006/table">
            <a:tbl>
              <a:tblPr firstRow="1" bandRow="1">
                <a:tableStyleId>{F5AB1C69-6EDB-4FF4-983F-18BD219EF322}</a:tableStyleId>
              </a:tblPr>
              <a:tblGrid>
                <a:gridCol w="928256">
                  <a:extLst>
                    <a:ext uri="{9D8B030D-6E8A-4147-A177-3AD203B41FA5}">
                      <a16:colId xmlns:a16="http://schemas.microsoft.com/office/drawing/2014/main" val="1561314891"/>
                    </a:ext>
                  </a:extLst>
                </a:gridCol>
                <a:gridCol w="10044543">
                  <a:extLst>
                    <a:ext uri="{9D8B030D-6E8A-4147-A177-3AD203B41FA5}">
                      <a16:colId xmlns:a16="http://schemas.microsoft.com/office/drawing/2014/main" val="3742118628"/>
                    </a:ext>
                  </a:extLst>
                </a:gridCol>
              </a:tblGrid>
              <a:tr h="346129">
                <a:tc>
                  <a:txBody>
                    <a:bodyPr/>
                    <a:lstStyle/>
                    <a:p>
                      <a:r>
                        <a:rPr lang="en-US" sz="1000" dirty="0">
                          <a:latin typeface="Avenir Book" panose="02000503020000020003" pitchFamily="2" charset="0"/>
                        </a:rPr>
                        <a:t>Country</a:t>
                      </a:r>
                    </a:p>
                  </a:txBody>
                  <a:tcPr/>
                </a:tc>
                <a:tc>
                  <a:txBody>
                    <a:bodyPr/>
                    <a:lstStyle/>
                    <a:p>
                      <a:r>
                        <a:rPr lang="en-US" sz="1000" dirty="0">
                          <a:latin typeface="Avenir Book" panose="02000503020000020003" pitchFamily="2" charset="0"/>
                        </a:rPr>
                        <a:t>Sources</a:t>
                      </a:r>
                    </a:p>
                  </a:txBody>
                  <a:tcPr/>
                </a:tc>
                <a:extLst>
                  <a:ext uri="{0D108BD9-81ED-4DB2-BD59-A6C34878D82A}">
                    <a16:rowId xmlns:a16="http://schemas.microsoft.com/office/drawing/2014/main" val="3562674448"/>
                  </a:ext>
                </a:extLst>
              </a:tr>
              <a:tr h="559665">
                <a:tc>
                  <a:txBody>
                    <a:bodyPr/>
                    <a:lstStyle/>
                    <a:p>
                      <a:r>
                        <a:rPr lang="en-US" sz="1000" dirty="0">
                          <a:latin typeface="Avenir Book" panose="02000503020000020003" pitchFamily="2" charset="0"/>
                        </a:rPr>
                        <a:t>Australia</a:t>
                      </a:r>
                    </a:p>
                  </a:txBody>
                  <a:tcPr/>
                </a:tc>
                <a:tc>
                  <a:txBody>
                    <a:bodyPr/>
                    <a:lstStyle/>
                    <a:p>
                      <a:pPr marL="171450" indent="-171450">
                        <a:buFont typeface="Arial" panose="020B0604020202020204" pitchFamily="34" charset="0"/>
                        <a:buChar char="•"/>
                      </a:pPr>
                      <a:r>
                        <a:rPr lang="en-US" sz="1000" dirty="0">
                          <a:latin typeface="Avenir Book" panose="02000503020000020003" pitchFamily="2" charset="0"/>
                        </a:rPr>
                        <a:t>NPPA website</a:t>
                      </a:r>
                      <a:r>
                        <a:rPr lang="en-US" sz="1000" kern="1200" dirty="0">
                          <a:solidFill>
                            <a:schemeClr val="dk1"/>
                          </a:solidFill>
                          <a:latin typeface="Avenir Book" panose="02000503020000020003" pitchFamily="2" charset="0"/>
                          <a:ea typeface="+mn-ea"/>
                          <a:cs typeface="+mn-cs"/>
                        </a:rPr>
                        <a:t>: </a:t>
                      </a:r>
                      <a:r>
                        <a:rPr lang="en-US" sz="1000" dirty="0">
                          <a:latin typeface="Avenir Book" panose="02000503020000020003" pitchFamily="2" charset="0"/>
                          <a:hlinkClick r:id="rId2"/>
                        </a:rPr>
                        <a:t>https://nppa.com.au/the-platform/fraud-and-security/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World </a:t>
                      </a:r>
                      <a:r>
                        <a:rPr lang="en-US" sz="1000" kern="1200" dirty="0">
                          <a:solidFill>
                            <a:schemeClr val="dk1"/>
                          </a:solidFill>
                          <a:latin typeface="Avenir Book" panose="02000503020000020003" pitchFamily="2" charset="0"/>
                          <a:ea typeface="+mn-ea"/>
                          <a:cs typeface="+mn-cs"/>
                        </a:rPr>
                        <a:t>Bank Fast Payments Toolkit, NPPA Case Study: </a:t>
                      </a:r>
                      <a:r>
                        <a:rPr lang="en-US" sz="1000" dirty="0">
                          <a:latin typeface="Avenir Book" panose="02000503020000020003" pitchFamily="2" charset="0"/>
                          <a:hlinkClick r:id="rId2"/>
                        </a:rPr>
                        <a:t>https://fastpayments.worldbank.org/sites/default/files/2021-10/World_Bank_FPS_Australia_NPP_Case_Study.pdf</a:t>
                      </a:r>
                      <a:endParaRPr lang="en-US" sz="1000" kern="1200" dirty="0">
                        <a:solidFill>
                          <a:schemeClr val="dk1"/>
                        </a:solidFill>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Avenir Book" panose="02000503020000020003" pitchFamily="2" charset="0"/>
                          <a:ea typeface="+mn-ea"/>
                          <a:cs typeface="+mn-cs"/>
                        </a:rPr>
                        <a:t>New Payments Platform scheme rules: </a:t>
                      </a:r>
                      <a:r>
                        <a:rPr lang="en-US" sz="1000" kern="1200" dirty="0">
                          <a:solidFill>
                            <a:schemeClr val="dk1"/>
                          </a:solidFill>
                          <a:latin typeface="Avenir Book" panose="02000503020000020003" pitchFamily="2" charset="0"/>
                          <a:ea typeface="+mn-ea"/>
                          <a:cs typeface="+mn-cs"/>
                          <a:hlinkClick r:id="rId3"/>
                        </a:rPr>
                        <a:t>https://nppa.com.au/wp-content/uploads/2022/02/NPP-Regulations-v11.0-clean_public-version-1.pdf</a:t>
                      </a:r>
                      <a:endParaRPr lang="en-US" sz="1000" kern="1200" dirty="0">
                        <a:solidFill>
                          <a:schemeClr val="dk1"/>
                        </a:solidFill>
                        <a:latin typeface="Avenir Book" panose="02000503020000020003" pitchFamily="2" charset="0"/>
                        <a:ea typeface="+mn-ea"/>
                        <a:cs typeface="+mn-cs"/>
                      </a:endParaRPr>
                    </a:p>
                  </a:txBody>
                  <a:tcPr/>
                </a:tc>
                <a:extLst>
                  <a:ext uri="{0D108BD9-81ED-4DB2-BD59-A6C34878D82A}">
                    <a16:rowId xmlns:a16="http://schemas.microsoft.com/office/drawing/2014/main" val="1279794382"/>
                  </a:ext>
                </a:extLst>
              </a:tr>
              <a:tr h="559665">
                <a:tc>
                  <a:txBody>
                    <a:bodyPr/>
                    <a:lstStyle/>
                    <a:p>
                      <a:r>
                        <a:rPr lang="en-US" sz="1000" dirty="0">
                          <a:latin typeface="Avenir Book" panose="02000503020000020003" pitchFamily="2" charset="0"/>
                        </a:rPr>
                        <a:t>Brazil</a:t>
                      </a:r>
                    </a:p>
                  </a:txBody>
                  <a:tcPr/>
                </a:tc>
                <a:tc>
                  <a:txBody>
                    <a:bodyPr/>
                    <a:lstStyle/>
                    <a:p>
                      <a:pPr marL="171450" indent="-171450">
                        <a:buFont typeface="Arial" panose="020B0604020202020204" pitchFamily="34" charset="0"/>
                        <a:buChar char="•"/>
                      </a:pPr>
                      <a:r>
                        <a:rPr lang="en-US" sz="1000" dirty="0">
                          <a:latin typeface="Avenir Book" panose="02000503020000020003" pitchFamily="2" charset="0"/>
                        </a:rPr>
                        <a:t>World Bank Fast Payments Toolkit, Brazil Case Study: </a:t>
                      </a:r>
                      <a:r>
                        <a:rPr lang="en-US" sz="1000" dirty="0">
                          <a:latin typeface="Avenir Book" panose="02000503020000020003" pitchFamily="2" charset="0"/>
                          <a:hlinkClick r:id="rId4"/>
                        </a:rPr>
                        <a:t>https://fastpayments.worldbank.org/sites/default/files/2022-05/Brazil_Pix_Case_Study_May_2022_0.pdf</a:t>
                      </a:r>
                      <a:endParaRPr lang="en-US" sz="10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BCB Resolution No 1, Regulates the operation of Pix payment arrangements, 2020: </a:t>
                      </a:r>
                      <a:r>
                        <a:rPr lang="en-US" sz="1000" dirty="0">
                          <a:latin typeface="Avenir Book" panose="02000503020000020003" pitchFamily="2" charset="0"/>
                          <a:hlinkClick r:id="rId5"/>
                        </a:rPr>
                        <a:t>https://www.bcb.gov.br/content/estabilidadefinanceira/pix/Pix_Regulation/Resolution_BCB_1.pdf</a:t>
                      </a:r>
                      <a:endParaRPr lang="en-US" sz="1000" dirty="0">
                        <a:latin typeface="Avenir Book" panose="02000503020000020003" pitchFamily="2" charset="0"/>
                      </a:endParaRPr>
                    </a:p>
                  </a:txBody>
                  <a:tcPr/>
                </a:tc>
                <a:extLst>
                  <a:ext uri="{0D108BD9-81ED-4DB2-BD59-A6C34878D82A}">
                    <a16:rowId xmlns:a16="http://schemas.microsoft.com/office/drawing/2014/main" val="364398989"/>
                  </a:ext>
                </a:extLst>
              </a:tr>
              <a:tr h="715128">
                <a:tc>
                  <a:txBody>
                    <a:bodyPr/>
                    <a:lstStyle/>
                    <a:p>
                      <a:r>
                        <a:rPr lang="en-US" sz="1000" dirty="0">
                          <a:latin typeface="Avenir Book" panose="02000503020000020003" pitchFamily="2" charset="0"/>
                        </a:rPr>
                        <a:t>India</a:t>
                      </a:r>
                    </a:p>
                  </a:txBody>
                  <a:tcPr/>
                </a:tc>
                <a:tc>
                  <a:txBody>
                    <a:bodyPr/>
                    <a:lstStyle/>
                    <a:p>
                      <a:pPr marL="171450" indent="-171450">
                        <a:buFont typeface="Arial" panose="020B0604020202020204" pitchFamily="34" charset="0"/>
                        <a:buChar char="•"/>
                      </a:pPr>
                      <a:r>
                        <a:rPr lang="en-US" sz="1000" dirty="0">
                          <a:latin typeface="Avenir Book" panose="02000503020000020003" pitchFamily="2" charset="0"/>
                        </a:rPr>
                        <a:t>World </a:t>
                      </a:r>
                      <a:r>
                        <a:rPr lang="en-US" sz="1000" kern="1200" dirty="0">
                          <a:solidFill>
                            <a:schemeClr val="dk1"/>
                          </a:solidFill>
                          <a:latin typeface="Avenir Book" panose="02000503020000020003" pitchFamily="2" charset="0"/>
                          <a:ea typeface="+mn-ea"/>
                          <a:cs typeface="+mn-cs"/>
                        </a:rPr>
                        <a:t>Bank Fast Payments Toolkit, India Case Study: </a:t>
                      </a:r>
                      <a:r>
                        <a:rPr lang="en-US" sz="1000" kern="1200" dirty="0">
                          <a:solidFill>
                            <a:schemeClr val="dk1"/>
                          </a:solidFill>
                          <a:latin typeface="Avenir Book" panose="02000503020000020003" pitchFamily="2" charset="0"/>
                          <a:ea typeface="+mn-ea"/>
                          <a:cs typeface="+mn-cs"/>
                          <a:hlinkClick r:id="rId6"/>
                        </a:rPr>
                        <a:t>https://fastpayments.worldbank.org/sites/default/files/2021-10/World_Bank_FPS_India_IMPS_and_UPI_Case_Study.pdf</a:t>
                      </a:r>
                      <a:endParaRPr lang="en-US" sz="1000" kern="1200" dirty="0">
                        <a:solidFill>
                          <a:schemeClr val="dk1"/>
                        </a:solidFill>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Avenir Book" panose="02000503020000020003" pitchFamily="2" charset="0"/>
                          <a:ea typeface="+mn-ea"/>
                          <a:cs typeface="+mn-cs"/>
                        </a:rPr>
                        <a:t>Customer Protection – Limiting Liability of Customers in </a:t>
                      </a:r>
                      <a:r>
                        <a:rPr lang="en-US" sz="1000" kern="1200" dirty="0" err="1">
                          <a:solidFill>
                            <a:schemeClr val="dk1"/>
                          </a:solidFill>
                          <a:latin typeface="Avenir Book" panose="02000503020000020003" pitchFamily="2" charset="0"/>
                          <a:ea typeface="+mn-ea"/>
                          <a:cs typeface="+mn-cs"/>
                        </a:rPr>
                        <a:t>Unauthorised</a:t>
                      </a:r>
                      <a:r>
                        <a:rPr lang="en-US" sz="1000" kern="1200" dirty="0">
                          <a:solidFill>
                            <a:schemeClr val="dk1"/>
                          </a:solidFill>
                          <a:latin typeface="Avenir Book" panose="02000503020000020003" pitchFamily="2" charset="0"/>
                          <a:ea typeface="+mn-ea"/>
                          <a:cs typeface="+mn-cs"/>
                        </a:rPr>
                        <a:t> Electronic Banking Transactions: </a:t>
                      </a:r>
                      <a:r>
                        <a:rPr lang="en-US" sz="1000" b="0" u="none" strike="noStrike" kern="1200" dirty="0">
                          <a:solidFill>
                            <a:schemeClr val="dk1"/>
                          </a:solidFill>
                          <a:effectLst/>
                          <a:latin typeface="Avenir Book" panose="02000503020000020003" pitchFamily="2" charset="0"/>
                          <a:hlinkClick r:id="rId7"/>
                        </a:rPr>
                        <a:t>https://www.rbi.org.in/Scripts/NotificationUser.aspx?Id=11040</a:t>
                      </a:r>
                      <a:endParaRPr lang="en-US" sz="1000" b="0" u="none" strike="noStrike" kern="1200" dirty="0">
                        <a:solidFill>
                          <a:schemeClr val="dk1"/>
                        </a:solidFill>
                        <a:effectLst/>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UPI Procedural Guidelines, 2016; UPI Operating and Settlement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NPCI Circular, August 2020, </a:t>
                      </a:r>
                      <a:r>
                        <a:rPr lang="en-US" sz="1000" kern="1200" dirty="0">
                          <a:solidFill>
                            <a:schemeClr val="dk1"/>
                          </a:solidFill>
                          <a:latin typeface="Avenir Book" panose="02000503020000020003" pitchFamily="2" charset="0"/>
                          <a:ea typeface="+mn-ea"/>
                          <a:cs typeface="+mn-cs"/>
                        </a:rPr>
                        <a:t>Online Dispute Resolution (ODR) System for Digital Payments: </a:t>
                      </a:r>
                      <a:r>
                        <a:rPr lang="en-US" sz="1000" kern="1200" dirty="0">
                          <a:solidFill>
                            <a:schemeClr val="dk1"/>
                          </a:solidFill>
                          <a:latin typeface="Avenir Book" panose="02000503020000020003" pitchFamily="2" charset="0"/>
                          <a:ea typeface="+mn-ea"/>
                          <a:cs typeface="+mn-cs"/>
                          <a:hlinkClick r:id="rId8"/>
                        </a:rPr>
                        <a:t>https://m.rbi.org.in/Scripts/BS_CircularIndexDisplay.aspx?Id=11946#AN1</a:t>
                      </a:r>
                      <a:endParaRPr lang="en-US" sz="1000" kern="1200" dirty="0">
                        <a:solidFill>
                          <a:schemeClr val="dk1"/>
                        </a:solidFill>
                        <a:latin typeface="Avenir Book" panose="02000503020000020003" pitchFamily="2" charset="0"/>
                        <a:ea typeface="+mn-ea"/>
                        <a:cs typeface="+mn-cs"/>
                      </a:endParaRPr>
                    </a:p>
                  </a:txBody>
                  <a:tcPr/>
                </a:tc>
                <a:extLst>
                  <a:ext uri="{0D108BD9-81ED-4DB2-BD59-A6C34878D82A}">
                    <a16:rowId xmlns:a16="http://schemas.microsoft.com/office/drawing/2014/main" val="4193109852"/>
                  </a:ext>
                </a:extLst>
              </a:tr>
              <a:tr h="559665">
                <a:tc>
                  <a:txBody>
                    <a:bodyPr/>
                    <a:lstStyle/>
                    <a:p>
                      <a:r>
                        <a:rPr lang="en-US" sz="1000" dirty="0">
                          <a:latin typeface="Avenir Book" panose="02000503020000020003" pitchFamily="2" charset="0"/>
                        </a:rPr>
                        <a:t>Nigeria</a:t>
                      </a:r>
                    </a:p>
                  </a:txBody>
                  <a:tcPr/>
                </a:tc>
                <a:tc>
                  <a:txBody>
                    <a:bodyPr/>
                    <a:lstStyle/>
                    <a:p>
                      <a:pPr marL="171450" indent="-171450">
                        <a:buFont typeface="Arial" panose="020B0604020202020204" pitchFamily="34" charset="0"/>
                        <a:buChar char="•"/>
                      </a:pPr>
                      <a:r>
                        <a:rPr lang="en-US" sz="1000" dirty="0">
                          <a:latin typeface="Avenir Book" panose="02000503020000020003" pitchFamily="2" charset="0"/>
                        </a:rPr>
                        <a:t>Consumer Protection Framework: </a:t>
                      </a:r>
                      <a:r>
                        <a:rPr lang="en-US" sz="1000" dirty="0">
                          <a:latin typeface="Avenir Book" panose="02000503020000020003" pitchFamily="2" charset="0"/>
                          <a:hlinkClick r:id="rId9"/>
                        </a:rPr>
                        <a:t>https://www.cbn.gov.ng/out/2016/cfpd/consumer%20protection%20framework%20(final).pdf</a:t>
                      </a:r>
                    </a:p>
                    <a:p>
                      <a:pPr marL="171450" indent="-171450">
                        <a:buFont typeface="Arial" panose="020B0604020202020204" pitchFamily="34" charset="0"/>
                        <a:buChar char="•"/>
                      </a:pPr>
                      <a:r>
                        <a:rPr lang="en-US" sz="1000" dirty="0">
                          <a:latin typeface="Avenir Book" panose="02000503020000020003" pitchFamily="2" charset="0"/>
                        </a:rPr>
                        <a:t>Regulation on Instant Payments: </a:t>
                      </a:r>
                      <a:r>
                        <a:rPr lang="en-US" sz="1000" dirty="0">
                          <a:latin typeface="Avenir Book" panose="02000503020000020003" pitchFamily="2" charset="0"/>
                          <a:hlinkClick r:id="rId9"/>
                        </a:rPr>
                        <a:t>https://www.cbn.gov.ng/Out/2018/BPSD/Regulation%20on%20Instant%20Payment.pdf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World </a:t>
                      </a:r>
                      <a:r>
                        <a:rPr lang="en-US" sz="1000" kern="1200" dirty="0">
                          <a:solidFill>
                            <a:schemeClr val="dk1"/>
                          </a:solidFill>
                          <a:latin typeface="Avenir Book" panose="02000503020000020003" pitchFamily="2" charset="0"/>
                          <a:ea typeface="+mn-ea"/>
                          <a:cs typeface="+mn-cs"/>
                        </a:rPr>
                        <a:t>Bank Fast Payments Toolkit, NIBSS Case Study: </a:t>
                      </a:r>
                      <a:r>
                        <a:rPr lang="en-US" sz="1000" dirty="0">
                          <a:latin typeface="Avenir Book" panose="02000503020000020003" pitchFamily="2" charset="0"/>
                          <a:hlinkClick r:id="rId10"/>
                        </a:rPr>
                        <a:t>https://fastpayments.worldbank.org/sites/default/files/2021-09/World_Bank_FPS_Nigeria_NIBSS_Case_Study.pdf</a:t>
                      </a:r>
                    </a:p>
                  </a:txBody>
                  <a:tcPr/>
                </a:tc>
                <a:extLst>
                  <a:ext uri="{0D108BD9-81ED-4DB2-BD59-A6C34878D82A}">
                    <a16:rowId xmlns:a16="http://schemas.microsoft.com/office/drawing/2014/main" val="3941243481"/>
                  </a:ext>
                </a:extLst>
              </a:tr>
              <a:tr h="66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Tanzania</a:t>
                      </a:r>
                    </a:p>
                  </a:txBody>
                  <a:tcPr/>
                </a:tc>
                <a:tc>
                  <a:txBody>
                    <a:bodyPr/>
                    <a:lstStyle/>
                    <a:p>
                      <a:pPr marL="171450" indent="-171450">
                        <a:buFont typeface="Arial" panose="020B0604020202020204" pitchFamily="34" charset="0"/>
                        <a:buChar char="•"/>
                      </a:pPr>
                      <a:r>
                        <a:rPr lang="en-US" sz="1000" dirty="0">
                          <a:latin typeface="Avenir Book" panose="02000503020000020003" pitchFamily="2" charset="0"/>
                        </a:rPr>
                        <a:t>Bank of Tanzania Banking Consumers’ Complaints Resolution Desk: </a:t>
                      </a:r>
                      <a:r>
                        <a:rPr lang="en-US" sz="1000" dirty="0">
                          <a:latin typeface="Avenir Book" panose="02000503020000020003" pitchFamily="2" charset="0"/>
                          <a:hlinkClick r:id="rId11"/>
                        </a:rPr>
                        <a:t>https://www.bot.go.tz/Adverts/PressRelease/en/202003130724035374.pdf</a:t>
                      </a:r>
                      <a:endParaRPr lang="en-US" sz="10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Bank of Tanzania Instant Payment System (TIPS) Rules,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u="none" strike="noStrike" kern="1200" dirty="0">
                          <a:solidFill>
                            <a:schemeClr val="dk1"/>
                          </a:solidFill>
                          <a:effectLst/>
                          <a:latin typeface="Avenir Book" panose="02000503020000020003" pitchFamily="2" charset="0"/>
                        </a:rPr>
                        <a:t>THE BANK OF TANZANIA (FINANCIAL CONSUMER PROTECTION) REGULATIONS, 2019: </a:t>
                      </a:r>
                      <a:r>
                        <a:rPr lang="en-US" sz="1000" b="0" u="sng" strike="noStrike" kern="1200" dirty="0">
                          <a:solidFill>
                            <a:schemeClr val="dk1"/>
                          </a:solidFill>
                          <a:effectLst/>
                          <a:latin typeface="Avenir Book" panose="02000503020000020003" pitchFamily="2" charset="0"/>
                          <a:hlinkClick r:id="rId12"/>
                        </a:rPr>
                        <a:t>https://www.bot.go.tz/Publications/Acts,%20Regulations,%20Circulars,%20Guidelines/Regulations/en/2020031802343226.pdf</a:t>
                      </a:r>
                      <a:endParaRPr lang="en-US" sz="1000" b="0" i="0" u="none" strike="noStrike" kern="1200" dirty="0">
                        <a:solidFill>
                          <a:schemeClr val="dk1"/>
                        </a:solidFill>
                        <a:effectLst/>
                        <a:latin typeface="Avenir Book" panose="02000503020000020003" pitchFamily="2" charset="0"/>
                        <a:ea typeface="+mn-ea"/>
                        <a:cs typeface="Arial" panose="020B0604020202020204" pitchFamily="34" charset="0"/>
                      </a:endParaRPr>
                    </a:p>
                  </a:txBody>
                  <a:tcPr/>
                </a:tc>
                <a:extLst>
                  <a:ext uri="{0D108BD9-81ED-4DB2-BD59-A6C34878D82A}">
                    <a16:rowId xmlns:a16="http://schemas.microsoft.com/office/drawing/2014/main" val="1737126749"/>
                  </a:ext>
                </a:extLst>
              </a:tr>
              <a:tr h="1026053">
                <a:tc>
                  <a:txBody>
                    <a:bodyPr/>
                    <a:lstStyle/>
                    <a:p>
                      <a:pPr marL="0" indent="0">
                        <a:buFont typeface="Arial" panose="020B0604020202020204" pitchFamily="34" charset="0"/>
                        <a:buNone/>
                      </a:pPr>
                      <a:r>
                        <a:rPr lang="en-US" sz="1000" dirty="0">
                          <a:latin typeface="Avenir Book" panose="02000503020000020003" pitchFamily="2" charset="0"/>
                        </a:rPr>
                        <a:t>UK</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Payment Systems Regulator website </a:t>
                      </a:r>
                      <a:r>
                        <a:rPr lang="en-US" sz="1000" kern="1200" dirty="0">
                          <a:solidFill>
                            <a:schemeClr val="dk1"/>
                          </a:solidFill>
                          <a:latin typeface="Avenir Book" panose="02000503020000020003" pitchFamily="2" charset="0"/>
                          <a:ea typeface="+mn-ea"/>
                          <a:cs typeface="+mn-cs"/>
                        </a:rPr>
                        <a:t>:</a:t>
                      </a:r>
                      <a:r>
                        <a:rPr lang="en-US" sz="1000" dirty="0">
                          <a:latin typeface="Avenir Book" panose="02000503020000020003" pitchFamily="2" charset="0"/>
                          <a:hlinkClick r:id="rId13"/>
                        </a:rPr>
                        <a:t>https://www.psr.org.uk/our-work/app-scams/</a:t>
                      </a:r>
                      <a:endParaRPr lang="en-US" sz="10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Avenir Book" panose="02000503020000020003" pitchFamily="2" charset="0"/>
                          <a:ea typeface="+mn-ea"/>
                          <a:cs typeface="+mn-cs"/>
                        </a:rPr>
                        <a:t>Financial Conduct Authority </a:t>
                      </a:r>
                      <a:r>
                        <a:rPr lang="en-US" sz="1000" kern="1200" dirty="0" err="1">
                          <a:solidFill>
                            <a:schemeClr val="dk1"/>
                          </a:solidFill>
                          <a:latin typeface="Avenir Book" panose="02000503020000020003" pitchFamily="2" charset="0"/>
                          <a:ea typeface="+mn-ea"/>
                          <a:cs typeface="+mn-cs"/>
                        </a:rPr>
                        <a:t>website:</a:t>
                      </a:r>
                      <a:r>
                        <a:rPr lang="en-US" sz="1000" dirty="0" err="1">
                          <a:latin typeface="Avenir Book" panose="02000503020000020003" pitchFamily="2" charset="0"/>
                          <a:hlinkClick r:id="rId14"/>
                        </a:rPr>
                        <a:t>https</a:t>
                      </a:r>
                      <a:r>
                        <a:rPr lang="en-US" sz="1000" dirty="0">
                          <a:latin typeface="Avenir Book" panose="02000503020000020003" pitchFamily="2" charset="0"/>
                          <a:hlinkClick r:id="rId14"/>
                        </a:rPr>
                        <a:t>://www.fca.org.uk/consumers/report-scam-us</a:t>
                      </a:r>
                      <a:endParaRPr lang="en-US" sz="10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Action Fraud: </a:t>
                      </a:r>
                      <a:r>
                        <a:rPr lang="en-US" sz="1000" dirty="0">
                          <a:latin typeface="Avenir Book" panose="02000503020000020003" pitchFamily="2" charset="0"/>
                          <a:hlinkClick r:id="rId15"/>
                        </a:rPr>
                        <a:t>https://www.actionfraud.police.uk/reporting-fraud-and-cyber-crime</a:t>
                      </a:r>
                      <a:endParaRPr lang="en-US" sz="10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Financial ombudsman: </a:t>
                      </a:r>
                      <a:r>
                        <a:rPr lang="en-US" sz="1000" dirty="0">
                          <a:latin typeface="Avenir Book" panose="02000503020000020003" pitchFamily="2" charset="0"/>
                          <a:hlinkClick r:id="rId16"/>
                        </a:rPr>
                        <a:t>https://www.financial-ombudsman.org.uk/contact-us#:~:text=0300%20123%209%20123%20%E2%80%93%20Calls,the%20cost%20of%20calling%20us</a:t>
                      </a:r>
                      <a:endParaRPr lang="en-US" sz="10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World </a:t>
                      </a:r>
                      <a:r>
                        <a:rPr lang="en-US" sz="1000" kern="1200" dirty="0">
                          <a:solidFill>
                            <a:schemeClr val="dk1"/>
                          </a:solidFill>
                          <a:latin typeface="Avenir Book" panose="02000503020000020003" pitchFamily="2" charset="0"/>
                          <a:ea typeface="+mn-ea"/>
                          <a:cs typeface="+mn-cs"/>
                        </a:rPr>
                        <a:t>Bank Fast Payments Toolkit, UK FPS Case Study: </a:t>
                      </a:r>
                      <a:r>
                        <a:rPr lang="en-US" sz="1000" dirty="0">
                          <a:latin typeface="Avenir Book" panose="02000503020000020003" pitchFamily="2" charset="0"/>
                          <a:hlinkClick r:id="rId17"/>
                        </a:rPr>
                        <a:t>https://fastpayments.worldbank.org/sites/default/files/2021-09/World_Bank_FPS_UK_FPS_Case_Study.pdf</a:t>
                      </a:r>
                      <a:endParaRPr lang="en-US" sz="1000" dirty="0">
                        <a:latin typeface="Avenir Book" panose="02000503020000020003" pitchFamily="2" charset="0"/>
                      </a:endParaRPr>
                    </a:p>
                  </a:txBody>
                  <a:tcPr/>
                </a:tc>
                <a:extLst>
                  <a:ext uri="{0D108BD9-81ED-4DB2-BD59-A6C34878D82A}">
                    <a16:rowId xmlns:a16="http://schemas.microsoft.com/office/drawing/2014/main" val="1162674481"/>
                  </a:ext>
                </a:extLst>
              </a:tr>
              <a:tr h="404203">
                <a:tc>
                  <a:txBody>
                    <a:bodyPr/>
                    <a:lstStyle/>
                    <a:p>
                      <a:r>
                        <a:rPr lang="en-US" sz="1000" dirty="0">
                          <a:latin typeface="Avenir Book" panose="02000503020000020003" pitchFamily="2" charset="0"/>
                        </a:rPr>
                        <a:t>USA TCH RTP</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Regulation E on Electronic Transfers: </a:t>
                      </a:r>
                      <a:r>
                        <a:rPr lang="en-US" sz="1000" dirty="0">
                          <a:latin typeface="Avenir Book" panose="02000503020000020003" pitchFamily="2" charset="0"/>
                          <a:hlinkClick r:id="rId18"/>
                        </a:rPr>
                        <a:t>https://www.consumerfinance.gov/rules-policy/regulations/1005/</a:t>
                      </a:r>
                      <a:endParaRPr lang="en-US" sz="10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World </a:t>
                      </a:r>
                      <a:r>
                        <a:rPr lang="en-US" sz="1000" kern="1200" dirty="0">
                          <a:solidFill>
                            <a:schemeClr val="dk1"/>
                          </a:solidFill>
                          <a:latin typeface="Avenir Book" panose="02000503020000020003" pitchFamily="2" charset="0"/>
                          <a:ea typeface="+mn-ea"/>
                          <a:cs typeface="+mn-cs"/>
                        </a:rPr>
                        <a:t>Bank Fast Payments Toolkit, US RTP Case Study: </a:t>
                      </a:r>
                      <a:r>
                        <a:rPr lang="en-US" sz="1000" kern="1200" dirty="0">
                          <a:solidFill>
                            <a:schemeClr val="dk1"/>
                          </a:solidFill>
                          <a:latin typeface="Avenir Book" panose="02000503020000020003" pitchFamily="2" charset="0"/>
                          <a:ea typeface="+mn-ea"/>
                          <a:cs typeface="+mn-cs"/>
                          <a:hlinkClick r:id="rId19"/>
                        </a:rPr>
                        <a:t>https://fastpayments.worldbank.org/sites/default/files/2021-10/World_Bank_FPS_USA_RTP_Case_Study.pdf</a:t>
                      </a:r>
                      <a:endParaRPr lang="en-US" sz="1000" kern="1200" dirty="0">
                        <a:solidFill>
                          <a:schemeClr val="dk1"/>
                        </a:solidFill>
                        <a:latin typeface="Avenir Book" panose="02000503020000020003" pitchFamily="2" charset="0"/>
                        <a:ea typeface="+mn-ea"/>
                        <a:cs typeface="+mn-cs"/>
                      </a:endParaRPr>
                    </a:p>
                  </a:txBody>
                  <a:tcPr/>
                </a:tc>
                <a:extLst>
                  <a:ext uri="{0D108BD9-81ED-4DB2-BD59-A6C34878D82A}">
                    <a16:rowId xmlns:a16="http://schemas.microsoft.com/office/drawing/2014/main" val="2029560968"/>
                  </a:ext>
                </a:extLst>
              </a:tr>
            </a:tbl>
          </a:graphicData>
        </a:graphic>
      </p:graphicFrame>
    </p:spTree>
    <p:extLst>
      <p:ext uri="{BB962C8B-B14F-4D97-AF65-F5344CB8AC3E}">
        <p14:creationId xmlns:p14="http://schemas.microsoft.com/office/powerpoint/2010/main" val="32982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16918CD-E191-A2BD-75DE-2854FFA1B070}"/>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451A7424-FE74-BDFE-BC89-20B5C7A8CD36}"/>
              </a:ext>
            </a:extLst>
          </p:cNvPr>
          <p:cNvSpPr>
            <a:spLocks noGrp="1"/>
          </p:cNvSpPr>
          <p:nvPr>
            <p:ph type="body" sz="quarter" idx="11"/>
          </p:nvPr>
        </p:nvSpPr>
        <p:spPr/>
        <p:txBody>
          <a:bodyPr/>
          <a:lstStyle/>
          <a:p>
            <a:pPr>
              <a:spcBef>
                <a:spcPts val="1200"/>
              </a:spcBef>
            </a:pPr>
            <a:r>
              <a:rPr lang="en-US" sz="4800" dirty="0"/>
              <a:t>IPS Transaction Value and Volume Limits</a:t>
            </a:r>
          </a:p>
        </p:txBody>
      </p:sp>
    </p:spTree>
    <p:extLst>
      <p:ext uri="{BB962C8B-B14F-4D97-AF65-F5344CB8AC3E}">
        <p14:creationId xmlns:p14="http://schemas.microsoft.com/office/powerpoint/2010/main" val="21785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C47D-B37B-5457-F902-21A1C24AB0CF}"/>
              </a:ext>
            </a:extLst>
          </p:cNvPr>
          <p:cNvSpPr>
            <a:spLocks noGrp="1"/>
          </p:cNvSpPr>
          <p:nvPr>
            <p:ph type="title"/>
          </p:nvPr>
        </p:nvSpPr>
        <p:spPr/>
        <p:txBody>
          <a:bodyPr/>
          <a:lstStyle/>
          <a:p>
            <a:r>
              <a:rPr lang="en-US" dirty="0"/>
              <a:t>Findings of IPS Transaction Value and Volume Limits</a:t>
            </a:r>
          </a:p>
        </p:txBody>
      </p:sp>
      <p:sp>
        <p:nvSpPr>
          <p:cNvPr id="3" name="Content Placeholder 2">
            <a:extLst>
              <a:ext uri="{FF2B5EF4-FFF2-40B4-BE49-F238E27FC236}">
                <a16:creationId xmlns:a16="http://schemas.microsoft.com/office/drawing/2014/main" id="{DAA6A777-B3D9-9E21-9A93-521A23886F9C}"/>
              </a:ext>
            </a:extLst>
          </p:cNvPr>
          <p:cNvSpPr>
            <a:spLocks noGrp="1"/>
          </p:cNvSpPr>
          <p:nvPr>
            <p:ph sz="quarter" idx="10"/>
          </p:nvPr>
        </p:nvSpPr>
        <p:spPr>
          <a:xfrm>
            <a:off x="609600" y="1678795"/>
            <a:ext cx="10972800" cy="4704250"/>
          </a:xfrm>
          <a:ln>
            <a:noFill/>
          </a:ln>
        </p:spPr>
        <p:txBody>
          <a:bodyPr/>
          <a:lstStyle/>
          <a:p>
            <a:pPr marL="0" indent="0">
              <a:spcAft>
                <a:spcPts val="600"/>
              </a:spcAft>
              <a:buNone/>
            </a:pPr>
            <a:r>
              <a:rPr lang="en-US" b="1" dirty="0">
                <a:solidFill>
                  <a:schemeClr val="tx2"/>
                </a:solidFill>
              </a:rPr>
              <a:t>Across IPS’, we typically see high or no transaction value limits that are the same across most or all use cases. Nevertheless, </a:t>
            </a:r>
            <a:r>
              <a:rPr lang="en-US" b="1" dirty="0"/>
              <a:t>IPS rules often </a:t>
            </a:r>
            <a:r>
              <a:rPr lang="en-US" b="1" dirty="0">
                <a:solidFill>
                  <a:schemeClr val="tx2"/>
                </a:solidFill>
              </a:rPr>
              <a:t>provide Participants the ability to set lower limits for their end users. In some IPS, account holders are also provided the ability to further decrease their own personal limit.</a:t>
            </a:r>
            <a:endParaRPr lang="en-US" b="1" strike="sngStrike" dirty="0">
              <a:solidFill>
                <a:schemeClr val="tx2"/>
              </a:solidFill>
            </a:endParaRPr>
          </a:p>
          <a:p>
            <a:pPr marL="0" indent="0">
              <a:spcAft>
                <a:spcPts val="600"/>
              </a:spcAft>
              <a:buNone/>
            </a:pPr>
            <a:r>
              <a:rPr lang="en-US" b="1" dirty="0">
                <a:solidFill>
                  <a:schemeClr val="tx2"/>
                </a:solidFill>
              </a:rPr>
              <a:t>Specified Value Limits: </a:t>
            </a:r>
            <a:r>
              <a:rPr lang="en-US" dirty="0">
                <a:solidFill>
                  <a:schemeClr val="tx2"/>
                </a:solidFill>
              </a:rPr>
              <a:t>While the actual limit amounts vary country by country, when taking into consideration Purchasing Power Parity (PPP), </a:t>
            </a:r>
            <a:r>
              <a:rPr lang="en-US" dirty="0"/>
              <a:t>limits are high</a:t>
            </a:r>
            <a:r>
              <a:rPr lang="en-US" dirty="0">
                <a:solidFill>
                  <a:schemeClr val="tx2"/>
                </a:solidFill>
              </a:rPr>
              <a:t> where they exist</a:t>
            </a:r>
            <a:r>
              <a:rPr lang="en-US" dirty="0"/>
              <a:t>.</a:t>
            </a:r>
            <a:endParaRPr lang="en-US" dirty="0">
              <a:solidFill>
                <a:schemeClr val="tx2"/>
              </a:solidFill>
            </a:endParaRPr>
          </a:p>
          <a:p>
            <a:pPr>
              <a:spcAft>
                <a:spcPts val="600"/>
              </a:spcAft>
            </a:pPr>
            <a:r>
              <a:rPr lang="en-US" b="1" dirty="0">
                <a:solidFill>
                  <a:schemeClr val="tx2"/>
                </a:solidFill>
              </a:rPr>
              <a:t>Use case: </a:t>
            </a:r>
            <a:r>
              <a:rPr lang="en-US" dirty="0">
                <a:solidFill>
                  <a:schemeClr val="tx2"/>
                </a:solidFill>
              </a:rPr>
              <a:t>Most IPS have the </a:t>
            </a:r>
            <a:r>
              <a:rPr lang="en-US" b="1" dirty="0">
                <a:solidFill>
                  <a:schemeClr val="tx2"/>
                </a:solidFill>
                <a:latin typeface="Avenir Black" panose="02000503020000020003" pitchFamily="2" charset="0"/>
              </a:rPr>
              <a:t>same transaction value limit across all use cases</a:t>
            </a:r>
            <a:r>
              <a:rPr lang="en-US" b="1" dirty="0">
                <a:solidFill>
                  <a:schemeClr val="tx2"/>
                </a:solidFill>
              </a:rPr>
              <a:t>, </a:t>
            </a:r>
            <a:r>
              <a:rPr lang="en-US" dirty="0">
                <a:solidFill>
                  <a:schemeClr val="tx2"/>
                </a:solidFill>
              </a:rPr>
              <a:t>where limits are specified. The exceptions are India and Nigeria which support differentiated transaction value limits to better support specific use cases. </a:t>
            </a:r>
            <a:endParaRPr lang="en-US" dirty="0"/>
          </a:p>
          <a:p>
            <a:pPr marL="461963" lvl="1" indent="0">
              <a:spcBef>
                <a:spcPts val="1200"/>
              </a:spcBef>
              <a:spcAft>
                <a:spcPts val="600"/>
              </a:spcAft>
              <a:buNone/>
            </a:pPr>
            <a:r>
              <a:rPr lang="en-US" dirty="0"/>
              <a:t>In India, the higher value transaction limits are to support very specific use cases (collections, insurance, IPOs), while the lower value limit use case is specific to Requests for Payment. </a:t>
            </a:r>
          </a:p>
          <a:p>
            <a:pPr>
              <a:spcAft>
                <a:spcPts val="600"/>
              </a:spcAft>
            </a:pPr>
            <a:r>
              <a:rPr lang="en-US" b="1" dirty="0">
                <a:solidFill>
                  <a:schemeClr val="tx2"/>
                </a:solidFill>
              </a:rPr>
              <a:t>Channel: </a:t>
            </a:r>
            <a:r>
              <a:rPr lang="en-US" dirty="0">
                <a:solidFill>
                  <a:schemeClr val="tx2"/>
                </a:solidFill>
              </a:rPr>
              <a:t>All reviewed countries have the </a:t>
            </a:r>
            <a:r>
              <a:rPr lang="en-US" b="1" dirty="0">
                <a:solidFill>
                  <a:schemeClr val="tx2"/>
                </a:solidFill>
                <a:latin typeface="Avenir Black" panose="02000503020000020003" pitchFamily="2" charset="0"/>
              </a:rPr>
              <a:t>same transaction value limit across all channels, except India</a:t>
            </a:r>
            <a:r>
              <a:rPr lang="en-US" dirty="0">
                <a:solidFill>
                  <a:schemeClr val="tx2"/>
                </a:solidFill>
              </a:rPr>
              <a:t>. </a:t>
            </a:r>
            <a:endParaRPr lang="en-US" dirty="0"/>
          </a:p>
          <a:p>
            <a:pPr marL="461963" lvl="1" indent="0">
              <a:spcBef>
                <a:spcPts val="1200"/>
              </a:spcBef>
              <a:spcAft>
                <a:spcPts val="600"/>
              </a:spcAft>
              <a:buNone/>
            </a:pPr>
            <a:r>
              <a:rPr lang="en-US" dirty="0"/>
              <a:t>India offers end-users the ability to make UPI transactions from an ‘on-device’ wallet that is not required to be on-line. Because transactions are conducted offline, fewer security measures are possible, and hence UPI Lite has greatly reduced value limits for these transactions. Two key benefits of UPI Lite are a reduced infrastructure load on Remitter Banks’s Core Banking System and an increased success rate for UPI transactions.</a:t>
            </a:r>
          </a:p>
        </p:txBody>
      </p:sp>
      <p:sp>
        <p:nvSpPr>
          <p:cNvPr id="4" name="Text Placeholder 3">
            <a:extLst>
              <a:ext uri="{FF2B5EF4-FFF2-40B4-BE49-F238E27FC236}">
                <a16:creationId xmlns:a16="http://schemas.microsoft.com/office/drawing/2014/main" id="{85B5A05E-B34F-93DE-67BD-D966092E1B15}"/>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9C32F81D-B966-D425-A78E-6C2774600C1F}"/>
              </a:ext>
            </a:extLst>
          </p:cNvPr>
          <p:cNvSpPr>
            <a:spLocks noGrp="1"/>
          </p:cNvSpPr>
          <p:nvPr>
            <p:ph type="sldNum" sz="quarter" idx="4"/>
          </p:nvPr>
        </p:nvSpPr>
        <p:spPr/>
        <p:txBody>
          <a:bodyPr/>
          <a:lstStyle/>
          <a:p>
            <a:fld id="{097F3099-CFFF-D54D-B818-93F1AB56C116}" type="slidenum">
              <a:rPr lang="en-US" smtClean="0"/>
              <a:pPr/>
              <a:t>4</a:t>
            </a:fld>
            <a:endParaRPr lang="en-US" dirty="0"/>
          </a:p>
        </p:txBody>
      </p:sp>
    </p:spTree>
    <p:extLst>
      <p:ext uri="{BB962C8B-B14F-4D97-AF65-F5344CB8AC3E}">
        <p14:creationId xmlns:p14="http://schemas.microsoft.com/office/powerpoint/2010/main" val="1865646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C47D-B37B-5457-F902-21A1C24AB0CF}"/>
              </a:ext>
            </a:extLst>
          </p:cNvPr>
          <p:cNvSpPr>
            <a:spLocks noGrp="1"/>
          </p:cNvSpPr>
          <p:nvPr>
            <p:ph type="title"/>
          </p:nvPr>
        </p:nvSpPr>
        <p:spPr/>
        <p:txBody>
          <a:bodyPr/>
          <a:lstStyle/>
          <a:p>
            <a:r>
              <a:rPr lang="en-US" dirty="0"/>
              <a:t>Findings of IPS Transaction Value and Volume Limits</a:t>
            </a:r>
          </a:p>
        </p:txBody>
      </p:sp>
      <p:sp>
        <p:nvSpPr>
          <p:cNvPr id="3" name="Content Placeholder 2">
            <a:extLst>
              <a:ext uri="{FF2B5EF4-FFF2-40B4-BE49-F238E27FC236}">
                <a16:creationId xmlns:a16="http://schemas.microsoft.com/office/drawing/2014/main" id="{DAA6A777-B3D9-9E21-9A93-521A23886F9C}"/>
              </a:ext>
            </a:extLst>
          </p:cNvPr>
          <p:cNvSpPr>
            <a:spLocks noGrp="1"/>
          </p:cNvSpPr>
          <p:nvPr>
            <p:ph sz="quarter" idx="10"/>
          </p:nvPr>
        </p:nvSpPr>
        <p:spPr>
          <a:xfrm>
            <a:off x="609600" y="1678795"/>
            <a:ext cx="10972800" cy="4704250"/>
          </a:xfrm>
        </p:spPr>
        <p:txBody>
          <a:bodyPr/>
          <a:lstStyle/>
          <a:p>
            <a:pPr marL="0" indent="0">
              <a:spcBef>
                <a:spcPts val="600"/>
              </a:spcBef>
              <a:spcAft>
                <a:spcPts val="600"/>
              </a:spcAft>
              <a:buNone/>
            </a:pPr>
            <a:r>
              <a:rPr lang="en-US" b="1" dirty="0"/>
              <a:t>Ability to Set Lower Value Limits: </a:t>
            </a:r>
            <a:r>
              <a:rPr lang="en-US" dirty="0"/>
              <a:t>Most IPS’ </a:t>
            </a:r>
            <a:r>
              <a:rPr lang="en-US" b="1" dirty="0">
                <a:latin typeface="Avenir Black" panose="02000503020000020003" pitchFamily="2" charset="0"/>
              </a:rPr>
              <a:t>enable Participants to set lower transaction value limits. </a:t>
            </a:r>
          </a:p>
          <a:p>
            <a:pPr marL="461963" lvl="1" indent="0">
              <a:spcBef>
                <a:spcPts val="1200"/>
              </a:spcBef>
              <a:spcAft>
                <a:spcPts val="600"/>
              </a:spcAft>
              <a:buNone/>
            </a:pPr>
            <a:r>
              <a:rPr lang="en-US" dirty="0"/>
              <a:t>Brazil’s Pix enables Participants to set lower transaction value limits to their customers based on that customer’s unique risk profile but requires that these limits are equal to the limits for comparable payments systems. This requirement is to prevent DFSPs from arbitrarily lowering the transaction limits on Pix while privileging more profitable payments systems.</a:t>
            </a:r>
          </a:p>
          <a:p>
            <a:pPr lvl="2">
              <a:spcBef>
                <a:spcPts val="1200"/>
              </a:spcBef>
            </a:pPr>
            <a:endParaRPr lang="en-US" sz="1600" dirty="0">
              <a:solidFill>
                <a:schemeClr val="tx2"/>
              </a:solidFill>
            </a:endParaRPr>
          </a:p>
          <a:p>
            <a:pPr marL="0" indent="0">
              <a:buNone/>
            </a:pPr>
            <a:r>
              <a:rPr lang="en-US" b="1" dirty="0"/>
              <a:t>Volume Limits: </a:t>
            </a:r>
            <a:r>
              <a:rPr lang="en-US" dirty="0"/>
              <a:t>Most countries </a:t>
            </a:r>
            <a:r>
              <a:rPr lang="en-US" b="1" dirty="0">
                <a:latin typeface="Avenir Black" panose="02000503020000020003" pitchFamily="2" charset="0"/>
              </a:rPr>
              <a:t>do not specify transaction volume limits</a:t>
            </a:r>
            <a:r>
              <a:rPr lang="en-US" dirty="0"/>
              <a:t> with the exception of Brazil and India.</a:t>
            </a:r>
          </a:p>
          <a:p>
            <a:pPr marL="461963" lvl="1" indent="0">
              <a:spcBef>
                <a:spcPts val="1200"/>
              </a:spcBef>
              <a:spcAft>
                <a:spcPts val="600"/>
              </a:spcAft>
              <a:buNone/>
            </a:pPr>
            <a:r>
              <a:rPr lang="en-US" dirty="0"/>
              <a:t>Brazil includes transaction volume limits for natural person payors, which is intended to prevent Merchants (who pay for payment services) from pretending to be Consumers (who not pay for payment services). </a:t>
            </a:r>
          </a:p>
          <a:p>
            <a:pPr marL="461963" lvl="1" indent="0">
              <a:spcBef>
                <a:spcPts val="1200"/>
              </a:spcBef>
              <a:spcAft>
                <a:spcPts val="600"/>
              </a:spcAft>
              <a:buNone/>
            </a:pPr>
            <a:r>
              <a:rPr lang="en-US" dirty="0"/>
              <a:t>India recommends Participants place volume limits for Requests for Payment which are intended to monitor for accounts that make spam Request for Payments.</a:t>
            </a:r>
          </a:p>
        </p:txBody>
      </p:sp>
      <p:sp>
        <p:nvSpPr>
          <p:cNvPr id="4" name="Text Placeholder 3">
            <a:extLst>
              <a:ext uri="{FF2B5EF4-FFF2-40B4-BE49-F238E27FC236}">
                <a16:creationId xmlns:a16="http://schemas.microsoft.com/office/drawing/2014/main" id="{85B5A05E-B34F-93DE-67BD-D966092E1B15}"/>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9C32F81D-B966-D425-A78E-6C2774600C1F}"/>
              </a:ext>
            </a:extLst>
          </p:cNvPr>
          <p:cNvSpPr>
            <a:spLocks noGrp="1"/>
          </p:cNvSpPr>
          <p:nvPr>
            <p:ph type="sldNum" sz="quarter" idx="4"/>
          </p:nvPr>
        </p:nvSpPr>
        <p:spPr/>
        <p:txBody>
          <a:bodyPr/>
          <a:lstStyle/>
          <a:p>
            <a:fld id="{097F3099-CFFF-D54D-B818-93F1AB56C116}" type="slidenum">
              <a:rPr lang="en-US" smtClean="0"/>
              <a:pPr/>
              <a:t>5</a:t>
            </a:fld>
            <a:endParaRPr lang="en-US" dirty="0"/>
          </a:p>
        </p:txBody>
      </p:sp>
    </p:spTree>
    <p:extLst>
      <p:ext uri="{BB962C8B-B14F-4D97-AF65-F5344CB8AC3E}">
        <p14:creationId xmlns:p14="http://schemas.microsoft.com/office/powerpoint/2010/main" val="14542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D2AD62A-8198-25CD-D4E7-46AB487D5AFC}"/>
              </a:ext>
            </a:extLst>
          </p:cNvPr>
          <p:cNvSpPr>
            <a:spLocks noGrp="1"/>
          </p:cNvSpPr>
          <p:nvPr>
            <p:ph type="title"/>
          </p:nvPr>
        </p:nvSpPr>
        <p:spPr>
          <a:xfrm>
            <a:off x="319595" y="82485"/>
            <a:ext cx="11262805" cy="844665"/>
          </a:xfrm>
        </p:spPr>
        <p:txBody>
          <a:bodyPr/>
          <a:lstStyle/>
          <a:p>
            <a:r>
              <a:rPr lang="en-US" b="1" dirty="0"/>
              <a:t>IPS Limits</a:t>
            </a:r>
            <a:endParaRPr lang="en-US" dirty="0"/>
          </a:p>
        </p:txBody>
      </p:sp>
      <p:sp>
        <p:nvSpPr>
          <p:cNvPr id="6" name="Slide Number Placeholder 5">
            <a:extLst>
              <a:ext uri="{FF2B5EF4-FFF2-40B4-BE49-F238E27FC236}">
                <a16:creationId xmlns:a16="http://schemas.microsoft.com/office/drawing/2014/main" id="{80FF871C-B406-B9B9-C632-3584A53166CB}"/>
              </a:ext>
            </a:extLst>
          </p:cNvPr>
          <p:cNvSpPr>
            <a:spLocks noGrp="1"/>
          </p:cNvSpPr>
          <p:nvPr>
            <p:ph type="sldNum" sz="quarter" idx="4"/>
          </p:nvPr>
        </p:nvSpPr>
        <p:spPr/>
        <p:txBody>
          <a:bodyPr/>
          <a:lstStyle/>
          <a:p>
            <a:fld id="{097F3099-CFFF-D54D-B818-93F1AB56C116}" type="slidenum">
              <a:rPr lang="en-US" smtClean="0"/>
              <a:pPr/>
              <a:t>6</a:t>
            </a:fld>
            <a:endParaRPr lang="en-US" dirty="0"/>
          </a:p>
        </p:txBody>
      </p:sp>
      <p:graphicFrame>
        <p:nvGraphicFramePr>
          <p:cNvPr id="7" name="Table 8">
            <a:extLst>
              <a:ext uri="{FF2B5EF4-FFF2-40B4-BE49-F238E27FC236}">
                <a16:creationId xmlns:a16="http://schemas.microsoft.com/office/drawing/2014/main" id="{E3D6718A-D6F4-BE34-B947-51A7C7F91D6A}"/>
              </a:ext>
            </a:extLst>
          </p:cNvPr>
          <p:cNvGraphicFramePr>
            <a:graphicFrameLocks/>
          </p:cNvGraphicFramePr>
          <p:nvPr>
            <p:extLst>
              <p:ext uri="{D42A27DB-BD31-4B8C-83A1-F6EECF244321}">
                <p14:modId xmlns:p14="http://schemas.microsoft.com/office/powerpoint/2010/main" val="296356014"/>
              </p:ext>
            </p:extLst>
          </p:nvPr>
        </p:nvGraphicFramePr>
        <p:xfrm>
          <a:off x="319595" y="1323514"/>
          <a:ext cx="11487705" cy="4728872"/>
        </p:xfrm>
        <a:graphic>
          <a:graphicData uri="http://schemas.openxmlformats.org/drawingml/2006/table">
            <a:tbl>
              <a:tblPr firstRow="1" bandRow="1">
                <a:tableStyleId>{21E4AEA4-8DFA-4A89-87EB-49C32662AFE0}</a:tableStyleId>
              </a:tblPr>
              <a:tblGrid>
                <a:gridCol w="977292">
                  <a:extLst>
                    <a:ext uri="{9D8B030D-6E8A-4147-A177-3AD203B41FA5}">
                      <a16:colId xmlns:a16="http://schemas.microsoft.com/office/drawing/2014/main" val="1561314891"/>
                    </a:ext>
                  </a:extLst>
                </a:gridCol>
                <a:gridCol w="1576562">
                  <a:extLst>
                    <a:ext uri="{9D8B030D-6E8A-4147-A177-3AD203B41FA5}">
                      <a16:colId xmlns:a16="http://schemas.microsoft.com/office/drawing/2014/main" val="2243746208"/>
                    </a:ext>
                  </a:extLst>
                </a:gridCol>
                <a:gridCol w="3651316">
                  <a:extLst>
                    <a:ext uri="{9D8B030D-6E8A-4147-A177-3AD203B41FA5}">
                      <a16:colId xmlns:a16="http://schemas.microsoft.com/office/drawing/2014/main" val="3648137589"/>
                    </a:ext>
                  </a:extLst>
                </a:gridCol>
                <a:gridCol w="3447829">
                  <a:extLst>
                    <a:ext uri="{9D8B030D-6E8A-4147-A177-3AD203B41FA5}">
                      <a16:colId xmlns:a16="http://schemas.microsoft.com/office/drawing/2014/main" val="4174008171"/>
                    </a:ext>
                  </a:extLst>
                </a:gridCol>
                <a:gridCol w="1834706">
                  <a:extLst>
                    <a:ext uri="{9D8B030D-6E8A-4147-A177-3AD203B41FA5}">
                      <a16:colId xmlns:a16="http://schemas.microsoft.com/office/drawing/2014/main" val="3424206725"/>
                    </a:ext>
                  </a:extLst>
                </a:gridCol>
              </a:tblGrid>
              <a:tr h="336610">
                <a:tc>
                  <a:txBody>
                    <a:bodyPr/>
                    <a:lstStyle/>
                    <a:p>
                      <a:pPr algn="ctr"/>
                      <a:r>
                        <a:rPr lang="en-US" sz="1200" dirty="0">
                          <a:latin typeface="Avenir Book" panose="02000503020000020003" pitchFamily="2" charset="0"/>
                        </a:rPr>
                        <a:t>Scheme</a:t>
                      </a:r>
                    </a:p>
                  </a:txBody>
                  <a:tcPr marL="45720" marR="45720" marT="27432" marB="27432"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latin typeface="Avenir Book" panose="02000503020000020003" pitchFamily="2" charset="0"/>
                          <a:ea typeface="+mn-ea"/>
                          <a:cs typeface="+mn-cs"/>
                        </a:rPr>
                        <a:t>Use case / Channel</a:t>
                      </a:r>
                    </a:p>
                  </a:txBody>
                  <a:tcPr marL="45720" marR="45720" marT="27432" marB="27432" anchor="b"/>
                </a:tc>
                <a:tc>
                  <a:txBody>
                    <a:bodyPr/>
                    <a:lstStyle/>
                    <a:p>
                      <a:pPr algn="ctr"/>
                      <a:r>
                        <a:rPr lang="en-US" sz="1200" dirty="0">
                          <a:latin typeface="Avenir Book" panose="02000503020000020003" pitchFamily="2" charset="0"/>
                        </a:rPr>
                        <a:t>Specified Value Limits</a:t>
                      </a:r>
                    </a:p>
                  </a:txBody>
                  <a:tcPr marL="45720" marR="45720" marT="27432" marB="27432" anchor="b"/>
                </a:tc>
                <a:tc>
                  <a:txBody>
                    <a:bodyPr/>
                    <a:lstStyle/>
                    <a:p>
                      <a:pPr algn="ctr"/>
                      <a:r>
                        <a:rPr lang="en-US" sz="1200" dirty="0">
                          <a:latin typeface="Avenir Book" panose="02000503020000020003" pitchFamily="2" charset="0"/>
                        </a:rPr>
                        <a:t>Parties Authorized to Set Lower Value Limits</a:t>
                      </a:r>
                    </a:p>
                  </a:txBody>
                  <a:tcPr marL="45720" marR="45720" marT="27432" marB="27432" anchor="b"/>
                </a:tc>
                <a:tc>
                  <a:txBody>
                    <a:bodyPr/>
                    <a:lstStyle/>
                    <a:p>
                      <a:pPr algn="ctr"/>
                      <a:r>
                        <a:rPr lang="en-US" sz="1200" dirty="0">
                          <a:latin typeface="Avenir Book" panose="02000503020000020003" pitchFamily="2" charset="0"/>
                        </a:rPr>
                        <a:t>Volume Limits</a:t>
                      </a:r>
                    </a:p>
                  </a:txBody>
                  <a:tcPr marL="45720" marR="45720" marT="27432" marB="27432" anchor="b"/>
                </a:tc>
                <a:extLst>
                  <a:ext uri="{0D108BD9-81ED-4DB2-BD59-A6C34878D82A}">
                    <a16:rowId xmlns:a16="http://schemas.microsoft.com/office/drawing/2014/main" val="3562674448"/>
                  </a:ext>
                </a:extLst>
              </a:tr>
              <a:tr h="226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Australia NPP</a:t>
                      </a:r>
                      <a:endParaRPr lang="en-US" sz="1000" i="0" dirty="0">
                        <a:latin typeface="Avenir Book" panose="02000503020000020003" pitchFamily="2" charset="0"/>
                      </a:endParaRPr>
                    </a:p>
                  </a:txBody>
                  <a:tcPr marL="45720" marR="45720" marT="27432" marB="27432" anchor="b"/>
                </a:tc>
                <a:tc>
                  <a:txBody>
                    <a:bodyPr/>
                    <a:lstStyle/>
                    <a:p>
                      <a:pPr marL="0" indent="0" algn="ctr">
                        <a:buFont typeface="Arial" panose="020B0604020202020204" pitchFamily="34" charset="0"/>
                        <a:buNone/>
                      </a:pPr>
                      <a:r>
                        <a:rPr lang="en-US" sz="1000" dirty="0">
                          <a:latin typeface="Avenir Book" panose="02000503020000020003" pitchFamily="2" charset="0"/>
                        </a:rPr>
                        <a:t>All</a:t>
                      </a:r>
                    </a:p>
                  </a:txBody>
                  <a:tcPr marL="45720" marR="45720" marT="27432" marB="27432" anchor="b"/>
                </a:tc>
                <a:tc>
                  <a:txBody>
                    <a:bodyPr/>
                    <a:lstStyle/>
                    <a:p>
                      <a:pPr marL="171450" indent="-171450">
                        <a:buFont typeface="Arial" panose="020B0604020202020204" pitchFamily="34" charset="0"/>
                        <a:buChar char="•"/>
                      </a:pPr>
                      <a:r>
                        <a:rPr lang="en-US" sz="1000" dirty="0">
                          <a:latin typeface="Avenir Book" panose="02000503020000020003" pitchFamily="2" charset="0"/>
                        </a:rPr>
                        <a:t>None</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dirty="0">
                          <a:latin typeface="Avenir Book" panose="02000503020000020003" pitchFamily="2" charset="0"/>
                        </a:rPr>
                        <a:t>Participants</a:t>
                      </a: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extLst>
                  <a:ext uri="{0D108BD9-81ED-4DB2-BD59-A6C34878D82A}">
                    <a16:rowId xmlns:a16="http://schemas.microsoft.com/office/drawing/2014/main" val="3941243481"/>
                  </a:ext>
                </a:extLst>
              </a:tr>
              <a:tr h="39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Brazil Pix</a:t>
                      </a:r>
                    </a:p>
                  </a:txBody>
                  <a:tcPr marL="45720" marR="45720" marT="27432" marB="27432" anchor="b"/>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latin typeface="Avenir Book" panose="02000503020000020003" pitchFamily="2" charset="0"/>
                        </a:rPr>
                        <a:t>All</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None</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a:latin typeface="Avenir Book" panose="02000503020000020003" pitchFamily="2" charset="0"/>
                        </a:rPr>
                        <a:t>Participants**</a:t>
                      </a:r>
                      <a:r>
                        <a:rPr lang="en-US" sz="1000" dirty="0">
                          <a:latin typeface="Avenir Book" panose="02000503020000020003" pitchFamily="2" charset="0"/>
                        </a:rPr>
                        <a:t>: per transaction, per day, and per month</a:t>
                      </a:r>
                      <a:endParaRPr lang="en-US" sz="1000" dirty="0">
                        <a:highlight>
                          <a:srgbClr val="FFFF00"/>
                        </a:highlight>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dirty="0">
                          <a:latin typeface="Avenir Book" panose="02000503020000020003" pitchFamily="2" charset="0"/>
                        </a:rPr>
                        <a:t>Account holder</a:t>
                      </a: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Natural person payors are limited to 30 </a:t>
                      </a:r>
                      <a:r>
                        <a:rPr lang="en-US" sz="1000" dirty="0" err="1">
                          <a:latin typeface="Avenir Book" panose="02000503020000020003" pitchFamily="2" charset="0"/>
                        </a:rPr>
                        <a:t>txn</a:t>
                      </a:r>
                      <a:r>
                        <a:rPr lang="en-US" sz="1000" dirty="0">
                          <a:latin typeface="Avenir Book" panose="02000503020000020003" pitchFamily="2" charset="0"/>
                        </a:rPr>
                        <a:t> /month</a:t>
                      </a:r>
                    </a:p>
                  </a:txBody>
                  <a:tcPr marL="45720" marR="45720" marT="27432" marB="27432" anchor="b"/>
                </a:tc>
                <a:extLst>
                  <a:ext uri="{0D108BD9-81ED-4DB2-BD59-A6C34878D82A}">
                    <a16:rowId xmlns:a16="http://schemas.microsoft.com/office/drawing/2014/main" val="2029560968"/>
                  </a:ext>
                </a:extLst>
              </a:tr>
              <a:tr h="393673">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India UPI</a:t>
                      </a:r>
                    </a:p>
                  </a:txBody>
                  <a:tcPr marL="45720" marR="45720" marT="27432" marB="27432"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latin typeface="Avenir Book" panose="02000503020000020003" pitchFamily="2" charset="0"/>
                        </a:rPr>
                        <a:t>UPI LITE*</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Transaction limit: Rs. 200 (~$2.40 USD)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Avenir Book" panose="02000503020000020003" pitchFamily="2" charset="0"/>
                          <a:ea typeface="+mn-ea"/>
                          <a:cs typeface="+mn-cs"/>
                        </a:rPr>
                        <a:t>Wallet Balance limit: Rs. 2,000 (~$25 USD)</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dk1"/>
                        </a:solidFill>
                        <a:latin typeface="Avenir Book" panose="02000503020000020003" pitchFamily="2" charset="0"/>
                        <a:ea typeface="+mn-ea"/>
                        <a:cs typeface="+mn-cs"/>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dk1"/>
                        </a:solidFill>
                        <a:latin typeface="Avenir Book" panose="02000503020000020003" pitchFamily="2" charset="0"/>
                        <a:ea typeface="+mn-ea"/>
                        <a:cs typeface="+mn-cs"/>
                      </a:endParaRPr>
                    </a:p>
                  </a:txBody>
                  <a:tcPr marL="45720" marR="45720" marT="27432" marB="27432" anchor="b"/>
                </a:tc>
                <a:extLst>
                  <a:ext uri="{0D108BD9-81ED-4DB2-BD59-A6C34878D82A}">
                    <a16:rowId xmlns:a16="http://schemas.microsoft.com/office/drawing/2014/main" val="2306835096"/>
                  </a:ext>
                </a:extLst>
              </a:tr>
              <a:tr h="39367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latin typeface="Avenir Book" panose="02000503020000020003" pitchFamily="2" charset="0"/>
                        </a:rPr>
                        <a:t>UPI Collect Requests (P2P and P2M), via link and QR</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Rs 2,000 (~$25 USD)</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Recommended not more than 10 /day and 25/ week</a:t>
                      </a:r>
                    </a:p>
                  </a:txBody>
                  <a:tcPr marL="45720" marR="45720" marT="27432" marB="27432" anchor="b"/>
                </a:tc>
                <a:extLst>
                  <a:ext uri="{0D108BD9-81ED-4DB2-BD59-A6C34878D82A}">
                    <a16:rowId xmlns:a16="http://schemas.microsoft.com/office/drawing/2014/main" val="4085366565"/>
                  </a:ext>
                </a:extLst>
              </a:tr>
              <a:tr h="22686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Avenir Book" panose="02000503020000020003" pitchFamily="2" charset="0"/>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latin typeface="Avenir Book" panose="02000503020000020003" pitchFamily="2" charset="0"/>
                        </a:rPr>
                        <a:t>UPI Pay</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Rs 100,000 (~$1,200 USD)</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dirty="0">
                          <a:latin typeface="Avenir Book" panose="02000503020000020003" pitchFamily="2" charset="0"/>
                        </a:rPr>
                        <a:t>Account holder</a:t>
                      </a: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extLst>
                  <a:ext uri="{0D108BD9-81ED-4DB2-BD59-A6C34878D82A}">
                    <a16:rowId xmlns:a16="http://schemas.microsoft.com/office/drawing/2014/main" val="2422292750"/>
                  </a:ext>
                </a:extLst>
              </a:tr>
              <a:tr h="51044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Avenir Book" panose="02000503020000020003" pitchFamily="2" charset="0"/>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latin typeface="Avenir Book" panose="02000503020000020003" pitchFamily="2" charset="0"/>
                        </a:rPr>
                        <a:t>Capital Markets, Collections, Insurance, Foreign Inward Remittances</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Rs 200,000 (~$2,400 USD)</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extLst>
                  <a:ext uri="{0D108BD9-81ED-4DB2-BD59-A6C34878D82A}">
                    <a16:rowId xmlns:a16="http://schemas.microsoft.com/office/drawing/2014/main" val="3238148729"/>
                  </a:ext>
                </a:extLst>
              </a:tr>
              <a:tr h="36031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Avenir Book" panose="02000503020000020003" pitchFamily="2" charset="0"/>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latin typeface="Avenir Book" panose="02000503020000020003" pitchFamily="2" charset="0"/>
                        </a:rPr>
                        <a:t>Initial Public Offering and Retail Direct Scheme</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Rs 500,000  (~$6,000 USD)</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extLst>
                  <a:ext uri="{0D108BD9-81ED-4DB2-BD59-A6C34878D82A}">
                    <a16:rowId xmlns:a16="http://schemas.microsoft.com/office/drawing/2014/main" val="3229616134"/>
                  </a:ext>
                </a:extLst>
              </a:tr>
              <a:tr h="56048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Nigeria NIP</a:t>
                      </a:r>
                    </a:p>
                  </a:txBody>
                  <a:tcPr marL="45720" marR="45720" marT="27432" marB="27432" anchor="ctr"/>
                </a:tc>
                <a:tc>
                  <a:txBody>
                    <a:bodyPr/>
                    <a:lstStyle/>
                    <a:p>
                      <a:pPr marL="0" indent="0" algn="ctr">
                        <a:buFont typeface="Arial" panose="020B0604020202020204" pitchFamily="34" charset="0"/>
                        <a:buNone/>
                      </a:pPr>
                      <a:r>
                        <a:rPr lang="en-US" sz="1000" dirty="0">
                          <a:latin typeface="Avenir Book" panose="02000503020000020003" pitchFamily="2" charset="0"/>
                        </a:rPr>
                        <a:t>Retail</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NGN 1 Million(~$2,175 USD) (daily limit of NGN 5 Mn) (indemnity for ‘Highly Secured Online Funds Transfer up to N25m)</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a:latin typeface="Avenir Book" panose="02000503020000020003" pitchFamily="2" charset="0"/>
                        </a:rPr>
                        <a:t>Participants</a:t>
                      </a: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extLst>
                  <a:ext uri="{0D108BD9-81ED-4DB2-BD59-A6C34878D82A}">
                    <a16:rowId xmlns:a16="http://schemas.microsoft.com/office/drawing/2014/main" val="94013720"/>
                  </a:ext>
                </a:extLst>
              </a:tr>
              <a:tr h="39367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venir Book" panose="02000503020000020003" pitchFamily="2" charset="0"/>
                      </a:endParaRPr>
                    </a:p>
                  </a:txBody>
                  <a:tcPr marL="45720" marR="45720" marT="18288" marB="18288" anchor="b"/>
                </a:tc>
                <a:tc>
                  <a:txBody>
                    <a:bodyPr/>
                    <a:lstStyle/>
                    <a:p>
                      <a:pPr marL="0" indent="0" algn="ctr">
                        <a:buFont typeface="Arial" panose="020B0604020202020204" pitchFamily="34" charset="0"/>
                        <a:buNone/>
                      </a:pPr>
                      <a:r>
                        <a:rPr lang="en-US" sz="1000" dirty="0">
                          <a:latin typeface="Avenir Book" panose="02000503020000020003" pitchFamily="2" charset="0"/>
                        </a:rPr>
                        <a:t>Corporate</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NGN 10 Million (~$21,700 USD) (indemnity for ‘Highly Secured Online Funds Transfer up to N250M)</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a:latin typeface="Avenir Book" panose="02000503020000020003" pitchFamily="2" charset="0"/>
                        </a:rPr>
                        <a:t>Participants</a:t>
                      </a: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extLst>
                  <a:ext uri="{0D108BD9-81ED-4DB2-BD59-A6C34878D82A}">
                    <a16:rowId xmlns:a16="http://schemas.microsoft.com/office/drawing/2014/main" val="1337995821"/>
                  </a:ext>
                </a:extLst>
              </a:tr>
              <a:tr h="226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Tanzania TIPS</a:t>
                      </a:r>
                    </a:p>
                  </a:txBody>
                  <a:tcPr marL="45720" marR="45720" marT="27432" marB="27432" anchor="b"/>
                </a:tc>
                <a:tc>
                  <a:txBody>
                    <a:bodyPr/>
                    <a:lstStyle/>
                    <a:p>
                      <a:pPr marL="0" indent="0" algn="ctr">
                        <a:buFont typeface="Arial" panose="020B0604020202020204" pitchFamily="34" charset="0"/>
                        <a:buNone/>
                      </a:pPr>
                      <a:r>
                        <a:rPr kumimoji="0" lang="en-US" sz="1000" b="0" i="0" u="none" strike="noStrike" kern="1200" cap="none" spc="0" normalizeH="0" baseline="0" noProof="0" dirty="0">
                          <a:ln>
                            <a:noFill/>
                          </a:ln>
                          <a:solidFill>
                            <a:srgbClr val="000000"/>
                          </a:solidFill>
                          <a:effectLst/>
                          <a:uLnTx/>
                          <a:uFillTx/>
                          <a:latin typeface="Avenir Book" panose="02000503020000020003" pitchFamily="2" charset="0"/>
                          <a:ea typeface="+mn-ea"/>
                          <a:cs typeface="+mn-cs"/>
                        </a:rPr>
                        <a:t>All</a:t>
                      </a:r>
                      <a:endParaRPr lang="en-US" sz="1000" dirty="0">
                        <a:latin typeface="Avenir Book" panose="02000503020000020003" pitchFamily="2" charset="0"/>
                      </a:endParaRPr>
                    </a:p>
                  </a:txBody>
                  <a:tcPr marL="45720" marR="45720" marT="27432" marB="27432" anchor="b"/>
                </a:tc>
                <a:tc>
                  <a:txBody>
                    <a:bodyPr/>
                    <a:lstStyle/>
                    <a:p>
                      <a:pPr marL="171450" indent="-171450" algn="l">
                        <a:buFont typeface="Arial" panose="020B0604020202020204" pitchFamily="34" charset="0"/>
                        <a:buChar char="•"/>
                      </a:pPr>
                      <a:r>
                        <a:rPr lang="en-US" sz="1000" dirty="0">
                          <a:latin typeface="Avenir Book" panose="02000503020000020003" pitchFamily="2" charset="0"/>
                        </a:rPr>
                        <a:t>TZS 5,000,000 (~$2,135 USD)</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a:latin typeface="Avenir Book" panose="02000503020000020003" pitchFamily="2" charset="0"/>
                        </a:rPr>
                        <a:t>Account holder</a:t>
                      </a: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extLst>
                  <a:ext uri="{0D108BD9-81ED-4DB2-BD59-A6C34878D82A}">
                    <a16:rowId xmlns:a16="http://schemas.microsoft.com/office/drawing/2014/main" val="2299829974"/>
                  </a:ext>
                </a:extLst>
              </a:tr>
              <a:tr h="226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UK FPS</a:t>
                      </a:r>
                    </a:p>
                  </a:txBody>
                  <a:tcPr marL="45720" marR="45720" marT="27432" marB="27432" anchor="b"/>
                </a:tc>
                <a:tc>
                  <a:txBody>
                    <a:bodyPr/>
                    <a:lstStyle/>
                    <a:p>
                      <a:pPr marL="0" indent="0" algn="ctr">
                        <a:buFont typeface="Arial" panose="020B0604020202020204" pitchFamily="34" charset="0"/>
                        <a:buNone/>
                      </a:pPr>
                      <a:r>
                        <a:rPr kumimoji="0" lang="en-US" sz="10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All</a:t>
                      </a: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venir Book" panose="02000503020000020003" pitchFamily="2" charset="0"/>
                        </a:rPr>
                        <a:t>£1,000,000 GBP (~$1,204,000 USD)</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a:latin typeface="Avenir Book" panose="02000503020000020003" pitchFamily="2" charset="0"/>
                        </a:rPr>
                        <a:t>Participants</a:t>
                      </a: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extLst>
                  <a:ext uri="{0D108BD9-81ED-4DB2-BD59-A6C34878D82A}">
                    <a16:rowId xmlns:a16="http://schemas.microsoft.com/office/drawing/2014/main" val="2729181472"/>
                  </a:ext>
                </a:extLst>
              </a:tr>
              <a:tr h="252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USA </a:t>
                      </a:r>
                      <a:r>
                        <a:rPr lang="en-US" sz="1000" dirty="0" err="1">
                          <a:latin typeface="Avenir Book" panose="02000503020000020003" pitchFamily="2" charset="0"/>
                        </a:rPr>
                        <a:t>FedNow</a:t>
                      </a:r>
                      <a:endParaRPr lang="en-US" sz="1000" dirty="0">
                        <a:latin typeface="Avenir Book" panose="02000503020000020003" pitchFamily="2" charset="0"/>
                      </a:endParaRPr>
                    </a:p>
                  </a:txBody>
                  <a:tcPr marL="45720" marR="45720" marT="27432" marB="27432" anchor="b"/>
                </a:tc>
                <a:tc>
                  <a:txBody>
                    <a:bodyPr/>
                    <a:lstStyle/>
                    <a:p>
                      <a:pPr marL="0" indent="0" algn="ctr">
                        <a:buFont typeface="Arial" panose="020B0604020202020204" pitchFamily="34" charset="0"/>
                        <a:buNone/>
                      </a:pPr>
                      <a:r>
                        <a:rPr kumimoji="0" lang="en-US" sz="1000" b="0" i="0" u="none" strike="noStrike" kern="1200" cap="none" spc="0" normalizeH="0" baseline="0" noProof="0">
                          <a:ln>
                            <a:noFill/>
                          </a:ln>
                          <a:solidFill>
                            <a:srgbClr val="000000"/>
                          </a:solidFill>
                          <a:effectLst/>
                          <a:uLnTx/>
                          <a:uFillTx/>
                          <a:latin typeface="Avenir Book" panose="02000503020000020003" pitchFamily="2" charset="0"/>
                          <a:ea typeface="+mn-ea"/>
                          <a:cs typeface="+mn-cs"/>
                        </a:rPr>
                        <a:t>All</a:t>
                      </a:r>
                      <a:endParaRPr lang="en-US" sz="1000" dirty="0">
                        <a:latin typeface="Avenir Book" panose="02000503020000020003" pitchFamily="2" charset="0"/>
                      </a:endParaRPr>
                    </a:p>
                  </a:txBody>
                  <a:tcPr marL="45720" marR="45720" marT="27432" marB="27432" anchor="b"/>
                </a:tc>
                <a:tc>
                  <a:txBody>
                    <a:bodyPr/>
                    <a:lstStyle/>
                    <a:p>
                      <a:pPr marL="171450" indent="-171450" algn="l">
                        <a:buFont typeface="Arial" panose="020B0604020202020204" pitchFamily="34" charset="0"/>
                        <a:buChar char="•"/>
                      </a:pPr>
                      <a:r>
                        <a:rPr lang="en-US" sz="1000" dirty="0">
                          <a:latin typeface="Avenir Book" panose="02000503020000020003" pitchFamily="2" charset="0"/>
                        </a:rPr>
                        <a:t>$500,000 USD***</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a:latin typeface="Avenir Book" panose="02000503020000020003" pitchFamily="2" charset="0"/>
                        </a:rPr>
                        <a:t>Participants</a:t>
                      </a: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extLst>
                  <a:ext uri="{0D108BD9-81ED-4DB2-BD59-A6C34878D82A}">
                    <a16:rowId xmlns:a16="http://schemas.microsoft.com/office/drawing/2014/main" val="125357208"/>
                  </a:ext>
                </a:extLst>
              </a:tr>
              <a:tr h="226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venir Book" panose="02000503020000020003" pitchFamily="2" charset="0"/>
                        </a:rPr>
                        <a:t>USA TCH RTP</a:t>
                      </a:r>
                    </a:p>
                  </a:txBody>
                  <a:tcPr marL="45720" marR="45720" marT="27432" marB="27432" anchor="b"/>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Avenir Book" panose="02000503020000020003" pitchFamily="2" charset="0"/>
                          <a:ea typeface="+mn-ea"/>
                          <a:cs typeface="+mn-cs"/>
                        </a:rPr>
                        <a:t>All</a:t>
                      </a:r>
                      <a:endParaRPr lang="en-US" sz="1000" dirty="0">
                        <a:latin typeface="Avenir Book" panose="02000503020000020003" pitchFamily="2" charset="0"/>
                      </a:endParaRPr>
                    </a:p>
                  </a:txBody>
                  <a:tcPr marL="45720" marR="45720" marT="27432" marB="27432" anchor="b"/>
                </a:tc>
                <a:tc>
                  <a:txBody>
                    <a:bodyPr/>
                    <a:lstStyle/>
                    <a:p>
                      <a:pPr marL="171450" indent="-171450" algn="l">
                        <a:buFont typeface="Arial" panose="020B0604020202020204" pitchFamily="34" charset="0"/>
                        <a:buChar char="•"/>
                      </a:pPr>
                      <a:r>
                        <a:rPr lang="en-US" sz="1000" dirty="0">
                          <a:latin typeface="Avenir Book" panose="02000503020000020003" pitchFamily="2" charset="0"/>
                        </a:rPr>
                        <a:t>$1,000,000 USD</a:t>
                      </a: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a:latin typeface="Avenir Book" panose="02000503020000020003" pitchFamily="2" charset="0"/>
                        </a:rPr>
                        <a:t>Participants</a:t>
                      </a:r>
                      <a:endParaRPr lang="en-US" sz="1000" dirty="0">
                        <a:latin typeface="Avenir Book" panose="02000503020000020003" pitchFamily="2" charset="0"/>
                      </a:endParaRPr>
                    </a:p>
                  </a:txBody>
                  <a:tcPr marL="45720" marR="45720" marT="27432" marB="27432" anchor="b"/>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Avenir Book" panose="02000503020000020003" pitchFamily="2" charset="0"/>
                      </a:endParaRPr>
                    </a:p>
                  </a:txBody>
                  <a:tcPr marL="45720" marR="45720" marT="27432" marB="27432" anchor="b"/>
                </a:tc>
                <a:extLst>
                  <a:ext uri="{0D108BD9-81ED-4DB2-BD59-A6C34878D82A}">
                    <a16:rowId xmlns:a16="http://schemas.microsoft.com/office/drawing/2014/main" val="3001773100"/>
                  </a:ext>
                </a:extLst>
              </a:tr>
            </a:tbl>
          </a:graphicData>
        </a:graphic>
      </p:graphicFrame>
      <p:sp>
        <p:nvSpPr>
          <p:cNvPr id="9" name="TextBox 8">
            <a:extLst>
              <a:ext uri="{FF2B5EF4-FFF2-40B4-BE49-F238E27FC236}">
                <a16:creationId xmlns:a16="http://schemas.microsoft.com/office/drawing/2014/main" id="{EB27F1A5-92B2-9682-5F15-07812C861F0E}"/>
              </a:ext>
            </a:extLst>
          </p:cNvPr>
          <p:cNvSpPr txBox="1"/>
          <p:nvPr/>
        </p:nvSpPr>
        <p:spPr>
          <a:xfrm>
            <a:off x="319596" y="6085087"/>
            <a:ext cx="10593570" cy="731932"/>
          </a:xfrm>
          <a:prstGeom prst="rect">
            <a:avLst/>
          </a:prstGeom>
          <a:noFill/>
        </p:spPr>
        <p:txBody>
          <a:bodyPr wrap="square" lIns="0" tIns="0" rIns="0" bIns="0" rtlCol="0">
            <a:spAutoFit/>
          </a:bodyPr>
          <a:lstStyle/>
          <a:p>
            <a:pPr>
              <a:lnSpc>
                <a:spcPct val="120000"/>
              </a:lnSpc>
            </a:pPr>
            <a:r>
              <a:rPr lang="en-US" sz="800" dirty="0">
                <a:latin typeface="Avenir Book" panose="02000503020000020003" pitchFamily="2" charset="0"/>
              </a:rPr>
              <a:t>*UPI LITE is a service provided by Issuing Banks whereby low value transactions can be carried out using an ‘on-device’ wallet. These transactions have fewer security features and don’t require a PIN or a 2</a:t>
            </a:r>
            <a:r>
              <a:rPr lang="en-US" sz="800" baseline="30000" dirty="0">
                <a:latin typeface="Avenir Book" panose="02000503020000020003" pitchFamily="2" charset="0"/>
              </a:rPr>
              <a:t>nd</a:t>
            </a:r>
            <a:r>
              <a:rPr lang="en-US" sz="800" dirty="0">
                <a:latin typeface="Avenir Book" panose="02000503020000020003" pitchFamily="2" charset="0"/>
              </a:rPr>
              <a:t> factor authentication</a:t>
            </a:r>
          </a:p>
          <a:p>
            <a:pPr>
              <a:lnSpc>
                <a:spcPct val="120000"/>
              </a:lnSpc>
            </a:pPr>
            <a:r>
              <a:rPr lang="en-US" sz="800" dirty="0">
                <a:latin typeface="Avenir Book" panose="02000503020000020003" pitchFamily="2" charset="0"/>
              </a:rPr>
              <a:t>**Brazil Pix Participant limits: limits established by Participants for each individual customer, based on the customer’s unique risk profile, may not be lower than those established for other comparable payment methods</a:t>
            </a:r>
          </a:p>
          <a:p>
            <a:pPr>
              <a:lnSpc>
                <a:spcPct val="120000"/>
              </a:lnSpc>
            </a:pPr>
            <a:r>
              <a:rPr lang="en-US" sz="800" dirty="0">
                <a:latin typeface="Avenir Book" panose="02000503020000020003" pitchFamily="2" charset="0"/>
              </a:rPr>
              <a:t>***USA </a:t>
            </a:r>
            <a:r>
              <a:rPr lang="en-US" sz="800" dirty="0" err="1">
                <a:latin typeface="Avenir Book" panose="02000503020000020003" pitchFamily="2" charset="0"/>
              </a:rPr>
              <a:t>FedNow</a:t>
            </a:r>
            <a:r>
              <a:rPr lang="en-US" sz="800" dirty="0">
                <a:latin typeface="Avenir Book" panose="02000503020000020003" pitchFamily="2" charset="0"/>
              </a:rPr>
              <a:t> limit defaults to $100,000, but Participant can choose to increase the limit for its customers to $500,000</a:t>
            </a:r>
          </a:p>
          <a:p>
            <a:pPr>
              <a:lnSpc>
                <a:spcPct val="120000"/>
              </a:lnSpc>
            </a:pPr>
            <a:r>
              <a:rPr lang="en-US" sz="800" dirty="0">
                <a:latin typeface="Avenir Book" panose="02000503020000020003" pitchFamily="2" charset="0"/>
              </a:rPr>
              <a:t>Notes: - UPI Pay limits are from the 2016 Procedural Guidelines</a:t>
            </a:r>
          </a:p>
          <a:p>
            <a:pPr>
              <a:lnSpc>
                <a:spcPct val="120000"/>
              </a:lnSpc>
            </a:pPr>
            <a:r>
              <a:rPr lang="en-US" sz="800" dirty="0">
                <a:latin typeface="Avenir Book" panose="02000503020000020003" pitchFamily="2" charset="0"/>
              </a:rPr>
              <a:t>- Ghana was excluded because no limit information is available for </a:t>
            </a:r>
            <a:r>
              <a:rPr lang="en-US" sz="800" dirty="0" err="1">
                <a:latin typeface="Avenir Book" panose="02000503020000020003" pitchFamily="2" charset="0"/>
              </a:rPr>
              <a:t>GhIPSS</a:t>
            </a:r>
            <a:r>
              <a:rPr lang="en-US" sz="800" dirty="0">
                <a:latin typeface="Avenir Book" panose="02000503020000020003" pitchFamily="2" charset="0"/>
              </a:rPr>
              <a:t> Instant Payment</a:t>
            </a:r>
          </a:p>
        </p:txBody>
      </p:sp>
      <p:sp>
        <p:nvSpPr>
          <p:cNvPr id="4" name="Text Placeholder 3">
            <a:extLst>
              <a:ext uri="{FF2B5EF4-FFF2-40B4-BE49-F238E27FC236}">
                <a16:creationId xmlns:a16="http://schemas.microsoft.com/office/drawing/2014/main" id="{ACF7AA42-6E69-CF12-B26E-0A89299B73F9}"/>
              </a:ext>
            </a:extLst>
          </p:cNvPr>
          <p:cNvSpPr txBox="1">
            <a:spLocks/>
          </p:cNvSpPr>
          <p:nvPr/>
        </p:nvSpPr>
        <p:spPr>
          <a:xfrm>
            <a:off x="319595" y="758297"/>
            <a:ext cx="11487705" cy="523216"/>
          </a:xfrm>
          <a:prstGeom prst="rect">
            <a:avLst/>
          </a:prstGeom>
          <a:solidFill>
            <a:schemeClr val="accent3">
              <a:lumMod val="20000"/>
              <a:lumOff val="80000"/>
            </a:schemeClr>
          </a:solidFill>
          <a:ln>
            <a:solidFill>
              <a:schemeClr val="accent3"/>
            </a:solidFill>
          </a:ln>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tabLst/>
              <a:defRPr sz="1400" b="0" i="0" kern="1200">
                <a:solidFill>
                  <a:schemeClr val="accent3"/>
                </a:solidFill>
                <a:latin typeface="Avenir Book" panose="02000503020000020003" pitchFamily="2" charset="0"/>
                <a:ea typeface="+mn-ea"/>
                <a:cs typeface="Avenir Book" panose="02000503020000020003" pitchFamily="2" charset="0"/>
              </a:defRPr>
            </a:lvl1pPr>
            <a:lvl2pPr marL="457200" indent="0" algn="l" defTabSz="914400" rtl="0" eaLnBrk="1" latinLnBrk="0" hangingPunct="1">
              <a:lnSpc>
                <a:spcPct val="100000"/>
              </a:lnSpc>
              <a:spcBef>
                <a:spcPts val="0"/>
              </a:spcBef>
              <a:spcAft>
                <a:spcPts val="0"/>
              </a:spcAft>
              <a:buFont typeface="System Font Regular"/>
              <a:buNone/>
              <a:tabLst/>
              <a:defRPr sz="2000" b="1" i="0" kern="1200">
                <a:solidFill>
                  <a:schemeClr val="tx2"/>
                </a:solidFill>
                <a:latin typeface="Avenir Book" panose="02000503020000020003" pitchFamily="2" charset="0"/>
                <a:ea typeface="+mn-ea"/>
                <a:cs typeface="Avenir Book" panose="02000503020000020003" pitchFamily="2" charset="0"/>
              </a:defRPr>
            </a:lvl2pPr>
            <a:lvl3pPr marL="914400" indent="0" algn="l" defTabSz="914400" rtl="0" eaLnBrk="1" latinLnBrk="0" hangingPunct="1">
              <a:lnSpc>
                <a:spcPct val="100000"/>
              </a:lnSpc>
              <a:spcBef>
                <a:spcPts val="600"/>
              </a:spcBef>
              <a:spcAft>
                <a:spcPts val="0"/>
              </a:spcAft>
              <a:buFontTx/>
              <a:buNone/>
              <a:tabLst/>
              <a:defRPr sz="1800" b="1" i="1" kern="1200">
                <a:solidFill>
                  <a:schemeClr val="tx2"/>
                </a:solidFill>
                <a:latin typeface="Avenir Book" panose="02000503020000020003" pitchFamily="2" charset="0"/>
                <a:ea typeface="+mn-ea"/>
                <a:cs typeface="Avenir Book" panose="02000503020000020003" pitchFamily="2" charset="0"/>
              </a:defRPr>
            </a:lvl3pPr>
            <a:lvl4pPr marL="1371600" indent="0" algn="l" defTabSz="914400" rtl="0" eaLnBrk="1" latinLnBrk="0" hangingPunct="1">
              <a:lnSpc>
                <a:spcPct val="100000"/>
              </a:lnSpc>
              <a:spcBef>
                <a:spcPts val="600"/>
              </a:spcBef>
              <a:spcAft>
                <a:spcPts val="0"/>
              </a:spcAft>
              <a:buFont typeface="Arial" panose="020B0604020202020204" pitchFamily="34" charset="0"/>
              <a:buNone/>
              <a:tabLst/>
              <a:defRPr sz="1600" b="1" i="0" kern="1200">
                <a:solidFill>
                  <a:schemeClr val="tx2"/>
                </a:solidFill>
                <a:latin typeface="Avenir Next" panose="020B0503020202020204" pitchFamily="34" charset="0"/>
                <a:ea typeface="+mn-ea"/>
                <a:cs typeface="Avenir Next" panose="020B0503020202020204" pitchFamily="34" charset="0"/>
              </a:defRPr>
            </a:lvl4pPr>
            <a:lvl5pPr marL="1828800" indent="0" algn="l" defTabSz="914400" rtl="0" eaLnBrk="1" latinLnBrk="0" hangingPunct="1">
              <a:lnSpc>
                <a:spcPct val="100000"/>
              </a:lnSpc>
              <a:spcBef>
                <a:spcPts val="600"/>
              </a:spcBef>
              <a:spcAft>
                <a:spcPts val="0"/>
              </a:spcAft>
              <a:buFont typeface="Lucida Grande"/>
              <a:buNone/>
              <a:tabLst/>
              <a:defRPr sz="1600" b="1" i="0" kern="1200">
                <a:solidFill>
                  <a:schemeClr val="tx2"/>
                </a:solidFill>
                <a:latin typeface="Avenir Next" panose="020B0503020202020204" pitchFamily="34" charset="0"/>
                <a:ea typeface="+mn-ea"/>
                <a:cs typeface="Avenir Next" panose="020B0503020202020204" pitchFamily="34" charset="0"/>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accent3"/>
                </a:solidFill>
                <a:latin typeface="Avenir Next Regular"/>
                <a:ea typeface="+mn-ea"/>
                <a:cs typeface="Avenir Next Regular"/>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Avenir Next Regular"/>
                <a:ea typeface="+mn-ea"/>
                <a:cs typeface="Avenir Next Regular"/>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Avenir Next Regular"/>
                <a:ea typeface="+mn-ea"/>
                <a:cs typeface="Avenir Next Regular"/>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Avenir Next Regular"/>
                <a:ea typeface="+mn-ea"/>
                <a:cs typeface="Avenir Next Regular"/>
              </a:defRPr>
            </a:lvl9pPr>
          </a:lstStyle>
          <a:p>
            <a:r>
              <a:rPr lang="en-US" dirty="0">
                <a:solidFill>
                  <a:schemeClr val="tx2"/>
                </a:solidFill>
                <a:latin typeface="Avenir Medium" panose="02000503020000020003" pitchFamily="2" charset="0"/>
              </a:rPr>
              <a:t>The information provided in this table is from the respective Scheme rulebooks, along with both circulars and Scheme websites that contain updated limit information, where applicable.</a:t>
            </a:r>
          </a:p>
        </p:txBody>
      </p:sp>
    </p:spTree>
    <p:extLst>
      <p:ext uri="{BB962C8B-B14F-4D97-AF65-F5344CB8AC3E}">
        <p14:creationId xmlns:p14="http://schemas.microsoft.com/office/powerpoint/2010/main" val="382728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16918CD-E191-A2BD-75DE-2854FFA1B070}"/>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451A7424-FE74-BDFE-BC89-20B5C7A8CD36}"/>
              </a:ext>
            </a:extLst>
          </p:cNvPr>
          <p:cNvSpPr>
            <a:spLocks noGrp="1"/>
          </p:cNvSpPr>
          <p:nvPr>
            <p:ph type="body" sz="quarter" idx="11"/>
          </p:nvPr>
        </p:nvSpPr>
        <p:spPr/>
        <p:txBody>
          <a:bodyPr/>
          <a:lstStyle/>
          <a:p>
            <a:pPr>
              <a:spcBef>
                <a:spcPts val="1200"/>
              </a:spcBef>
            </a:pPr>
            <a:r>
              <a:rPr lang="en-US" sz="4800" dirty="0"/>
              <a:t>IPS Fees</a:t>
            </a:r>
          </a:p>
        </p:txBody>
      </p:sp>
    </p:spTree>
    <p:extLst>
      <p:ext uri="{BB962C8B-B14F-4D97-AF65-F5344CB8AC3E}">
        <p14:creationId xmlns:p14="http://schemas.microsoft.com/office/powerpoint/2010/main" val="177242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C47D-B37B-5457-F902-21A1C24AB0CF}"/>
              </a:ext>
            </a:extLst>
          </p:cNvPr>
          <p:cNvSpPr>
            <a:spLocks noGrp="1"/>
          </p:cNvSpPr>
          <p:nvPr>
            <p:ph type="title"/>
          </p:nvPr>
        </p:nvSpPr>
        <p:spPr/>
        <p:txBody>
          <a:bodyPr/>
          <a:lstStyle/>
          <a:p>
            <a:r>
              <a:rPr lang="en-US" dirty="0"/>
              <a:t>Key Findings on IPS Fees</a:t>
            </a:r>
          </a:p>
        </p:txBody>
      </p:sp>
      <p:sp>
        <p:nvSpPr>
          <p:cNvPr id="3" name="Content Placeholder 2">
            <a:extLst>
              <a:ext uri="{FF2B5EF4-FFF2-40B4-BE49-F238E27FC236}">
                <a16:creationId xmlns:a16="http://schemas.microsoft.com/office/drawing/2014/main" id="{DAA6A777-B3D9-9E21-9A93-521A23886F9C}"/>
              </a:ext>
            </a:extLst>
          </p:cNvPr>
          <p:cNvSpPr>
            <a:spLocks noGrp="1"/>
          </p:cNvSpPr>
          <p:nvPr>
            <p:ph sz="quarter" idx="10"/>
          </p:nvPr>
        </p:nvSpPr>
        <p:spPr>
          <a:xfrm>
            <a:off x="609600" y="1678795"/>
            <a:ext cx="10972800" cy="4704250"/>
          </a:xfrm>
        </p:spPr>
        <p:txBody>
          <a:bodyPr/>
          <a:lstStyle/>
          <a:p>
            <a:pPr marL="0" indent="0">
              <a:spcBef>
                <a:spcPts val="600"/>
              </a:spcBef>
              <a:spcAft>
                <a:spcPts val="600"/>
              </a:spcAft>
              <a:buNone/>
            </a:pPr>
            <a:r>
              <a:rPr lang="en-US" sz="1400" dirty="0"/>
              <a:t>Despite the fact the IPS are implemented by a wide range of entities (central, commercial, hybrid) with differing financial goals, we see a </a:t>
            </a:r>
            <a:r>
              <a:rPr lang="en-US" sz="1400" b="1" dirty="0"/>
              <a:t>similar philosophies and approaches to pricing for IPS.</a:t>
            </a:r>
          </a:p>
          <a:p>
            <a:pPr marL="0" indent="0">
              <a:spcBef>
                <a:spcPts val="600"/>
              </a:spcBef>
              <a:spcAft>
                <a:spcPts val="600"/>
              </a:spcAft>
              <a:buNone/>
            </a:pPr>
            <a:r>
              <a:rPr lang="en-US" sz="1400" b="1" dirty="0"/>
              <a:t>IPS Financial Goals: </a:t>
            </a:r>
            <a:r>
              <a:rPr lang="en-US" sz="1400" dirty="0"/>
              <a:t>Most IPS are implemented with Cost Recovery + Investment financial goals</a:t>
            </a:r>
          </a:p>
          <a:p>
            <a:pPr marL="0" indent="0">
              <a:spcBef>
                <a:spcPts val="600"/>
              </a:spcBef>
              <a:spcAft>
                <a:spcPts val="600"/>
              </a:spcAft>
              <a:buNone/>
            </a:pPr>
            <a:r>
              <a:rPr lang="en-US" sz="1400" b="1" dirty="0"/>
              <a:t>Transaction Fees</a:t>
            </a:r>
          </a:p>
          <a:p>
            <a:pPr>
              <a:spcBef>
                <a:spcPts val="600"/>
              </a:spcBef>
              <a:spcAft>
                <a:spcPts val="600"/>
              </a:spcAft>
            </a:pPr>
            <a:r>
              <a:rPr lang="en-US" sz="1400" dirty="0"/>
              <a:t>Pricing model: Most IPS levy a </a:t>
            </a:r>
            <a:r>
              <a:rPr lang="en-US" sz="1400" b="1" dirty="0"/>
              <a:t>flat transaction fee </a:t>
            </a:r>
            <a:r>
              <a:rPr lang="en-US" sz="1400" dirty="0"/>
              <a:t>(e.g. the fee is identical regardless of the transaction value)</a:t>
            </a:r>
          </a:p>
          <a:p>
            <a:pPr>
              <a:spcBef>
                <a:spcPts val="600"/>
              </a:spcBef>
              <a:spcAft>
                <a:spcPts val="600"/>
              </a:spcAft>
            </a:pPr>
            <a:r>
              <a:rPr lang="en-US" sz="1400" dirty="0"/>
              <a:t>Participant fee: </a:t>
            </a:r>
            <a:r>
              <a:rPr lang="en-US" sz="1400" b="1" dirty="0"/>
              <a:t>Generally, IPS have low or very low transaction fees</a:t>
            </a:r>
            <a:r>
              <a:rPr lang="en-US" sz="1400" dirty="0"/>
              <a:t>. These low transaction fees reflect the IPS goals of providing just enough revenue to recover the initial cost of investment into the IPS and additional revenue to support continued investment into the IPS</a:t>
            </a:r>
          </a:p>
          <a:p>
            <a:pPr>
              <a:spcBef>
                <a:spcPts val="600"/>
              </a:spcBef>
              <a:spcAft>
                <a:spcPts val="600"/>
              </a:spcAft>
            </a:pPr>
            <a:r>
              <a:rPr lang="en-US" sz="1400" dirty="0"/>
              <a:t>End-user fee: Typically, Schemes do not set end-user fees that DFSPs/PSPs may charge. Brazil’s Pix and India’s UPI are notable exceptions</a:t>
            </a:r>
          </a:p>
          <a:p>
            <a:pPr lvl="2">
              <a:spcAft>
                <a:spcPts val="600"/>
              </a:spcAft>
            </a:pPr>
            <a:r>
              <a:rPr lang="en-US" i="0" dirty="0"/>
              <a:t>Brazil’s Pix is owned by the Central Bank and mandates no charges to Consumer end-users. Merchants may be charged by their DFSP</a:t>
            </a:r>
          </a:p>
          <a:p>
            <a:pPr lvl="2">
              <a:spcAft>
                <a:spcPts val="600"/>
              </a:spcAft>
            </a:pPr>
            <a:r>
              <a:rPr lang="en-US" i="0" dirty="0"/>
              <a:t>India’s UPI is considered a public good, and while it is owned by private sector DFSPs, has mandated no charge to either Consumer or Merchant end-users</a:t>
            </a:r>
          </a:p>
          <a:p>
            <a:pPr>
              <a:spcBef>
                <a:spcPts val="600"/>
              </a:spcBef>
              <a:spcAft>
                <a:spcPts val="600"/>
              </a:spcAft>
            </a:pPr>
            <a:r>
              <a:rPr lang="en-US" sz="1400" dirty="0"/>
              <a:t>Note that we have limited information on joining, subscription and interparticipant fees but they are included in the summary tables where information is available.  </a:t>
            </a:r>
          </a:p>
        </p:txBody>
      </p:sp>
      <p:sp>
        <p:nvSpPr>
          <p:cNvPr id="4" name="Text Placeholder 3">
            <a:extLst>
              <a:ext uri="{FF2B5EF4-FFF2-40B4-BE49-F238E27FC236}">
                <a16:creationId xmlns:a16="http://schemas.microsoft.com/office/drawing/2014/main" id="{85B5A05E-B34F-93DE-67BD-D966092E1B15}"/>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9C32F81D-B966-D425-A78E-6C2774600C1F}"/>
              </a:ext>
            </a:extLst>
          </p:cNvPr>
          <p:cNvSpPr>
            <a:spLocks noGrp="1"/>
          </p:cNvSpPr>
          <p:nvPr>
            <p:ph type="sldNum" sz="quarter" idx="4"/>
          </p:nvPr>
        </p:nvSpPr>
        <p:spPr/>
        <p:txBody>
          <a:bodyPr/>
          <a:lstStyle/>
          <a:p>
            <a:fld id="{097F3099-CFFF-D54D-B818-93F1AB56C116}" type="slidenum">
              <a:rPr lang="en-US" smtClean="0"/>
              <a:pPr/>
              <a:t>8</a:t>
            </a:fld>
            <a:endParaRPr lang="en-US" dirty="0"/>
          </a:p>
        </p:txBody>
      </p:sp>
    </p:spTree>
    <p:extLst>
      <p:ext uri="{BB962C8B-B14F-4D97-AF65-F5344CB8AC3E}">
        <p14:creationId xmlns:p14="http://schemas.microsoft.com/office/powerpoint/2010/main" val="45344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2517-85B6-0141-62A0-03AFD25618AE}"/>
              </a:ext>
            </a:extLst>
          </p:cNvPr>
          <p:cNvSpPr>
            <a:spLocks noGrp="1"/>
          </p:cNvSpPr>
          <p:nvPr>
            <p:ph type="title"/>
          </p:nvPr>
        </p:nvSpPr>
        <p:spPr/>
        <p:txBody>
          <a:bodyPr/>
          <a:lstStyle/>
          <a:p>
            <a:r>
              <a:rPr lang="en-US" dirty="0"/>
              <a:t>Central Bank Owned</a:t>
            </a:r>
          </a:p>
        </p:txBody>
      </p:sp>
      <p:sp>
        <p:nvSpPr>
          <p:cNvPr id="11" name="Text Placeholder 10">
            <a:extLst>
              <a:ext uri="{FF2B5EF4-FFF2-40B4-BE49-F238E27FC236}">
                <a16:creationId xmlns:a16="http://schemas.microsoft.com/office/drawing/2014/main" id="{5F252018-F706-D861-7CC6-E5818877BFE1}"/>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5F4DF46E-0B3A-463F-6C1B-C1E1FC00340B}"/>
              </a:ext>
            </a:extLst>
          </p:cNvPr>
          <p:cNvSpPr>
            <a:spLocks noGrp="1"/>
          </p:cNvSpPr>
          <p:nvPr>
            <p:ph type="sldNum" sz="quarter" idx="4"/>
          </p:nvPr>
        </p:nvSpPr>
        <p:spPr/>
        <p:txBody>
          <a:bodyPr/>
          <a:lstStyle/>
          <a:p>
            <a:fld id="{089725E1-0734-6447-9456-E5DA274685F9}" type="slidenum">
              <a:rPr lang="en-US" smtClean="0"/>
              <a:t>9</a:t>
            </a:fld>
            <a:endParaRPr lang="en-US"/>
          </a:p>
        </p:txBody>
      </p:sp>
      <p:graphicFrame>
        <p:nvGraphicFramePr>
          <p:cNvPr id="4" name="Table 3">
            <a:extLst>
              <a:ext uri="{FF2B5EF4-FFF2-40B4-BE49-F238E27FC236}">
                <a16:creationId xmlns:a16="http://schemas.microsoft.com/office/drawing/2014/main" id="{AF089C4E-13B4-BE59-64E9-30B3E11C60E7}"/>
              </a:ext>
            </a:extLst>
          </p:cNvPr>
          <p:cNvGraphicFramePr>
            <a:graphicFrameLocks noGrp="1"/>
          </p:cNvGraphicFramePr>
          <p:nvPr>
            <p:extLst>
              <p:ext uri="{D42A27DB-BD31-4B8C-83A1-F6EECF244321}">
                <p14:modId xmlns:p14="http://schemas.microsoft.com/office/powerpoint/2010/main" val="3661079547"/>
              </p:ext>
            </p:extLst>
          </p:nvPr>
        </p:nvGraphicFramePr>
        <p:xfrm>
          <a:off x="439884" y="1383515"/>
          <a:ext cx="11312231" cy="4575558"/>
        </p:xfrm>
        <a:graphic>
          <a:graphicData uri="http://schemas.openxmlformats.org/drawingml/2006/table">
            <a:tbl>
              <a:tblPr firstRow="1" bandRow="1">
                <a:tableStyleId>{21E4AEA4-8DFA-4A89-87EB-49C32662AFE0}</a:tableStyleId>
              </a:tblPr>
              <a:tblGrid>
                <a:gridCol w="895086">
                  <a:extLst>
                    <a:ext uri="{9D8B030D-6E8A-4147-A177-3AD203B41FA5}">
                      <a16:colId xmlns:a16="http://schemas.microsoft.com/office/drawing/2014/main" val="1212017209"/>
                    </a:ext>
                  </a:extLst>
                </a:gridCol>
                <a:gridCol w="1047428">
                  <a:extLst>
                    <a:ext uri="{9D8B030D-6E8A-4147-A177-3AD203B41FA5}">
                      <a16:colId xmlns:a16="http://schemas.microsoft.com/office/drawing/2014/main" val="1226322058"/>
                    </a:ext>
                  </a:extLst>
                </a:gridCol>
                <a:gridCol w="581906">
                  <a:extLst>
                    <a:ext uri="{9D8B030D-6E8A-4147-A177-3AD203B41FA5}">
                      <a16:colId xmlns:a16="http://schemas.microsoft.com/office/drawing/2014/main" val="767953622"/>
                    </a:ext>
                  </a:extLst>
                </a:gridCol>
                <a:gridCol w="1233623">
                  <a:extLst>
                    <a:ext uri="{9D8B030D-6E8A-4147-A177-3AD203B41FA5}">
                      <a16:colId xmlns:a16="http://schemas.microsoft.com/office/drawing/2014/main" val="3730338203"/>
                    </a:ext>
                  </a:extLst>
                </a:gridCol>
                <a:gridCol w="1787237">
                  <a:extLst>
                    <a:ext uri="{9D8B030D-6E8A-4147-A177-3AD203B41FA5}">
                      <a16:colId xmlns:a16="http://schemas.microsoft.com/office/drawing/2014/main" val="4005458043"/>
                    </a:ext>
                  </a:extLst>
                </a:gridCol>
                <a:gridCol w="1267691">
                  <a:extLst>
                    <a:ext uri="{9D8B030D-6E8A-4147-A177-3AD203B41FA5}">
                      <a16:colId xmlns:a16="http://schemas.microsoft.com/office/drawing/2014/main" val="1711951777"/>
                    </a:ext>
                  </a:extLst>
                </a:gridCol>
                <a:gridCol w="1246909">
                  <a:extLst>
                    <a:ext uri="{9D8B030D-6E8A-4147-A177-3AD203B41FA5}">
                      <a16:colId xmlns:a16="http://schemas.microsoft.com/office/drawing/2014/main" val="422654985"/>
                    </a:ext>
                  </a:extLst>
                </a:gridCol>
                <a:gridCol w="1205345">
                  <a:extLst>
                    <a:ext uri="{9D8B030D-6E8A-4147-A177-3AD203B41FA5}">
                      <a16:colId xmlns:a16="http://schemas.microsoft.com/office/drawing/2014/main" val="1920696675"/>
                    </a:ext>
                  </a:extLst>
                </a:gridCol>
                <a:gridCol w="2047006">
                  <a:extLst>
                    <a:ext uri="{9D8B030D-6E8A-4147-A177-3AD203B41FA5}">
                      <a16:colId xmlns:a16="http://schemas.microsoft.com/office/drawing/2014/main" val="3493389821"/>
                    </a:ext>
                  </a:extLst>
                </a:gridCol>
              </a:tblGrid>
              <a:tr h="768325">
                <a:tc>
                  <a:txBody>
                    <a:bodyPr/>
                    <a:lstStyle/>
                    <a:p>
                      <a:endParaRPr lang="en-US" sz="1100" dirty="0">
                        <a:latin typeface="Avenir Book" panose="02000503020000020003" pitchFamily="2" charset="0"/>
                      </a:endParaRPr>
                    </a:p>
                  </a:txBody>
                  <a:tcPr anchor="ctr"/>
                </a:tc>
                <a:tc>
                  <a:txBody>
                    <a:bodyPr/>
                    <a:lstStyle/>
                    <a:p>
                      <a:pPr algn="ctr"/>
                      <a:r>
                        <a:rPr lang="en-US" sz="1100" dirty="0">
                          <a:latin typeface="Avenir Book" panose="02000503020000020003" pitchFamily="2" charset="0"/>
                        </a:rPr>
                        <a:t>Cost Recovery + Investment</a:t>
                      </a:r>
                    </a:p>
                  </a:txBody>
                  <a:tcPr anchor="ctr"/>
                </a:tc>
                <a:tc>
                  <a:txBody>
                    <a:bodyPr/>
                    <a:lstStyle/>
                    <a:p>
                      <a:pPr algn="ctr"/>
                      <a:r>
                        <a:rPr lang="en-US" sz="1100" dirty="0">
                          <a:latin typeface="Avenir Book" panose="02000503020000020003" pitchFamily="2" charset="0"/>
                        </a:rPr>
                        <a:t>For </a:t>
                      </a:r>
                    </a:p>
                    <a:p>
                      <a:pPr algn="ctr"/>
                      <a:r>
                        <a:rPr lang="en-US" sz="1100" dirty="0">
                          <a:latin typeface="Avenir Book" panose="02000503020000020003" pitchFamily="2" charset="0"/>
                        </a:rPr>
                        <a:t>Profit</a:t>
                      </a:r>
                    </a:p>
                  </a:txBody>
                  <a:tcPr anchor="ctr"/>
                </a:tc>
                <a:tc>
                  <a:txBody>
                    <a:bodyPr/>
                    <a:lstStyle/>
                    <a:p>
                      <a:pPr algn="ctr"/>
                      <a:r>
                        <a:rPr lang="en-US" sz="1100" dirty="0">
                          <a:latin typeface="Avenir Book" panose="02000503020000020003" pitchFamily="2" charset="0"/>
                        </a:rPr>
                        <a:t>Joining</a:t>
                      </a:r>
                    </a:p>
                    <a:p>
                      <a:pPr algn="ctr"/>
                      <a:r>
                        <a:rPr lang="en-US" sz="1100" dirty="0">
                          <a:latin typeface="Avenir Book" panose="02000503020000020003" pitchFamily="2" charset="0"/>
                        </a:rPr>
                        <a:t>Fee</a:t>
                      </a:r>
                    </a:p>
                  </a:txBody>
                  <a:tcPr anchor="ctr"/>
                </a:tc>
                <a:tc>
                  <a:txBody>
                    <a:bodyPr/>
                    <a:lstStyle/>
                    <a:p>
                      <a:pPr algn="ctr"/>
                      <a:r>
                        <a:rPr lang="en-US" sz="1100" dirty="0">
                          <a:latin typeface="Avenir Book" panose="02000503020000020003" pitchFamily="2" charset="0"/>
                        </a:rPr>
                        <a:t>Subscription</a:t>
                      </a:r>
                    </a:p>
                    <a:p>
                      <a:pPr algn="ctr"/>
                      <a:r>
                        <a:rPr lang="en-US" sz="1100" dirty="0">
                          <a:latin typeface="Avenir Book" panose="02000503020000020003" pitchFamily="2" charset="0"/>
                        </a:rPr>
                        <a:t>Fee</a:t>
                      </a:r>
                    </a:p>
                  </a:txBody>
                  <a:tcPr anchor="ctr"/>
                </a:tc>
                <a:tc>
                  <a:txBody>
                    <a:bodyPr/>
                    <a:lstStyle/>
                    <a:p>
                      <a:pPr algn="ctr"/>
                      <a:r>
                        <a:rPr lang="en-US" sz="1100" dirty="0">
                          <a:latin typeface="Avenir Book" panose="02000503020000020003" pitchFamily="2" charset="0"/>
                        </a:rPr>
                        <a:t>Transaction Fee </a:t>
                      </a:r>
                    </a:p>
                    <a:p>
                      <a:pPr algn="ctr"/>
                      <a:r>
                        <a:rPr lang="en-US" sz="1100" dirty="0">
                          <a:latin typeface="Avenir Book" panose="02000503020000020003" pitchFamily="2" charset="0"/>
                        </a:rPr>
                        <a:t>Pricing Model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venir Book" panose="02000503020000020003" pitchFamily="2" charset="0"/>
                        </a:rPr>
                        <a:t>Participant Transaction Fee Amount (USD)</a:t>
                      </a:r>
                    </a:p>
                  </a:txBody>
                  <a:tcPr anchor="ctr"/>
                </a:tc>
                <a:tc>
                  <a:txBody>
                    <a:bodyPr/>
                    <a:lstStyle/>
                    <a:p>
                      <a:pPr algn="ctr"/>
                      <a:r>
                        <a:rPr lang="en-US" sz="1100" dirty="0">
                          <a:latin typeface="Avenir Book" panose="02000503020000020003" pitchFamily="2" charset="0"/>
                        </a:rPr>
                        <a:t>Interparticipant Fee</a:t>
                      </a:r>
                    </a:p>
                  </a:txBody>
                  <a:tcPr anchor="ctr"/>
                </a:tc>
                <a:tc>
                  <a:txBody>
                    <a:bodyPr/>
                    <a:lstStyle/>
                    <a:p>
                      <a:pPr algn="ctr"/>
                      <a:r>
                        <a:rPr lang="en-US" sz="1100" dirty="0">
                          <a:latin typeface="Avenir Book" panose="02000503020000020003" pitchFamily="2" charset="0"/>
                        </a:rPr>
                        <a:t>End-user Transaction Fee Amount (USD)</a:t>
                      </a:r>
                    </a:p>
                  </a:txBody>
                  <a:tcPr anchor="ctr"/>
                </a:tc>
                <a:extLst>
                  <a:ext uri="{0D108BD9-81ED-4DB2-BD59-A6C34878D82A}">
                    <a16:rowId xmlns:a16="http://schemas.microsoft.com/office/drawing/2014/main" val="4224122593"/>
                  </a:ext>
                </a:extLst>
              </a:tr>
              <a:tr h="2350191">
                <a:tc>
                  <a:txBody>
                    <a:bodyPr/>
                    <a:lstStyle/>
                    <a:p>
                      <a:r>
                        <a:rPr lang="en-US" sz="1200" b="0" kern="1200" dirty="0">
                          <a:solidFill>
                            <a:schemeClr val="dk1"/>
                          </a:solidFill>
                          <a:latin typeface="Avenir Book" panose="02000503020000020003" pitchFamily="2" charset="0"/>
                        </a:rPr>
                        <a:t>Brazil Pix</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Book" panose="02000503020000020003" pitchFamily="2" charset="0"/>
                        </a:rPr>
                        <a:t>✓</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algn="ct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200" b="0" kern="1200" dirty="0">
                          <a:solidFill>
                            <a:schemeClr val="dk1"/>
                          </a:solidFill>
                          <a:latin typeface="Avenir Book" panose="02000503020000020003" pitchFamily="2" charset="0"/>
                          <a:ea typeface="+mn-ea"/>
                          <a:cs typeface="+mn-cs"/>
                        </a:rPr>
                        <a:t>Unable to determine</a:t>
                      </a:r>
                    </a:p>
                  </a:txBody>
                  <a:tcPr anchor="ctr"/>
                </a:tc>
                <a:tc>
                  <a:txBody>
                    <a:bodyPr/>
                    <a:lstStyle/>
                    <a:p>
                      <a:pPr algn="ctr"/>
                      <a:r>
                        <a:rPr lang="en-US" sz="1200" b="0" kern="1200" dirty="0">
                          <a:solidFill>
                            <a:schemeClr val="dk1"/>
                          </a:solidFill>
                          <a:latin typeface="Avenir Book" panose="02000503020000020003" pitchFamily="2" charset="0"/>
                          <a:ea typeface="+mn-ea"/>
                          <a:cs typeface="+mn-cs"/>
                        </a:rPr>
                        <a:t>Unable to determine</a:t>
                      </a:r>
                    </a:p>
                  </a:txBody>
                  <a:tcPr anchor="ctr"/>
                </a:tc>
                <a:tc>
                  <a:txBody>
                    <a:bodyPr/>
                    <a:lstStyle/>
                    <a:p>
                      <a:pPr algn="ctr"/>
                      <a:r>
                        <a:rPr lang="en-US" sz="1200" b="0" kern="1200" dirty="0">
                          <a:solidFill>
                            <a:schemeClr val="dk1"/>
                          </a:solidFill>
                          <a:latin typeface="Avenir Book" panose="02000503020000020003" pitchFamily="2" charset="0"/>
                        </a:rPr>
                        <a:t>Flat Fee</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Book" panose="02000503020000020003" pitchFamily="2" charset="0"/>
                        </a:rPr>
                        <a:t>$0.002</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Book" panose="02000503020000020003" pitchFamily="2" charset="0"/>
                        </a:rPr>
                        <a:t>✘</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100" b="0" kern="1200" dirty="0">
                          <a:solidFill>
                            <a:schemeClr val="dk1"/>
                          </a:solidFill>
                          <a:latin typeface="Avenir Book" panose="02000503020000020003" pitchFamily="2" charset="0"/>
                        </a:rPr>
                        <a:t>$0.0 for Consumers</a:t>
                      </a:r>
                    </a:p>
                    <a:p>
                      <a:pPr algn="ctr"/>
                      <a:endParaRPr lang="en-US" sz="1100" b="0" kern="1200" dirty="0">
                        <a:solidFill>
                          <a:schemeClr val="dk1"/>
                        </a:solidFill>
                        <a:latin typeface="Avenir Book" panose="02000503020000020003" pitchFamily="2" charset="0"/>
                      </a:endParaRPr>
                    </a:p>
                    <a:p>
                      <a:pPr algn="ctr"/>
                      <a:r>
                        <a:rPr lang="en-US" sz="1100" b="0" kern="1200" dirty="0">
                          <a:solidFill>
                            <a:schemeClr val="dk1"/>
                          </a:solidFill>
                          <a:latin typeface="Avenir Book" panose="02000503020000020003" pitchFamily="2" charset="0"/>
                        </a:rPr>
                        <a:t>Merchants may be charged. Fee varies by DFSP; </a:t>
                      </a:r>
                    </a:p>
                    <a:p>
                      <a:pPr algn="ctr"/>
                      <a:r>
                        <a:rPr lang="en-US" sz="1100" b="0" kern="1200" dirty="0">
                          <a:solidFill>
                            <a:schemeClr val="dk1"/>
                          </a:solidFill>
                          <a:latin typeface="Avenir Book" panose="02000503020000020003" pitchFamily="2" charset="0"/>
                        </a:rPr>
                        <a:t>example fees:</a:t>
                      </a:r>
                    </a:p>
                    <a:p>
                      <a:pPr algn="ctr"/>
                      <a:endParaRPr lang="en-US" sz="1100" b="0" kern="1200" dirty="0">
                        <a:solidFill>
                          <a:schemeClr val="dk1"/>
                        </a:solidFill>
                        <a:latin typeface="Avenir Book" panose="02000503020000020003" pitchFamily="2" charset="0"/>
                      </a:endParaRPr>
                    </a:p>
                    <a:p>
                      <a:pPr algn="ctr"/>
                      <a:endParaRPr lang="en-US" sz="1100" b="0" kern="1200" dirty="0">
                        <a:solidFill>
                          <a:schemeClr val="dk1"/>
                        </a:solidFill>
                        <a:latin typeface="Avenir Book" panose="02000503020000020003" pitchFamily="2" charset="0"/>
                      </a:endParaRPr>
                    </a:p>
                    <a:p>
                      <a:pPr algn="ctr"/>
                      <a:endParaRPr lang="en-US" sz="1100" b="0" kern="1200" dirty="0">
                        <a:solidFill>
                          <a:schemeClr val="dk1"/>
                        </a:solidFill>
                        <a:latin typeface="Avenir Book" panose="02000503020000020003" pitchFamily="2" charset="0"/>
                      </a:endParaRPr>
                    </a:p>
                    <a:p>
                      <a:pPr algn="ctr"/>
                      <a:endParaRPr lang="en-US" sz="1100" b="0" kern="1200" dirty="0">
                        <a:solidFill>
                          <a:schemeClr val="dk1"/>
                        </a:solidFill>
                        <a:latin typeface="Avenir Book" panose="02000503020000020003" pitchFamily="2" charset="0"/>
                        <a:ea typeface="+mn-ea"/>
                        <a:cs typeface="+mn-cs"/>
                      </a:endParaRPr>
                    </a:p>
                    <a:p>
                      <a:pPr algn="ctr"/>
                      <a:endParaRPr lang="en-US" sz="1100" b="0" kern="1200" dirty="0">
                        <a:solidFill>
                          <a:schemeClr val="dk1"/>
                        </a:solidFill>
                        <a:latin typeface="Avenir Book" panose="02000503020000020003" pitchFamily="2" charset="0"/>
                        <a:ea typeface="+mn-ea"/>
                        <a:cs typeface="+mn-cs"/>
                      </a:endParaRPr>
                    </a:p>
                    <a:p>
                      <a:pPr algn="ctr"/>
                      <a:endParaRPr lang="en-US" sz="1100" b="0" kern="1200" dirty="0">
                        <a:solidFill>
                          <a:schemeClr val="dk1"/>
                        </a:solidFill>
                        <a:latin typeface="Avenir Book" panose="02000503020000020003" pitchFamily="2" charset="0"/>
                        <a:ea typeface="+mn-ea"/>
                        <a:cs typeface="+mn-cs"/>
                      </a:endParaRPr>
                    </a:p>
                    <a:p>
                      <a:pPr algn="ctr"/>
                      <a:endParaRPr lang="en-US" sz="1100" b="0" kern="1200" dirty="0">
                        <a:solidFill>
                          <a:schemeClr val="dk1"/>
                        </a:solidFill>
                        <a:latin typeface="Avenir Book" panose="02000503020000020003" pitchFamily="2" charset="0"/>
                        <a:ea typeface="+mn-ea"/>
                        <a:cs typeface="+mn-cs"/>
                      </a:endParaRPr>
                    </a:p>
                    <a:p>
                      <a:pPr algn="ctr"/>
                      <a:endParaRPr lang="en-US" sz="1100" b="0" kern="1200" dirty="0">
                        <a:solidFill>
                          <a:schemeClr val="dk1"/>
                        </a:solidFill>
                        <a:latin typeface="Avenir Book" panose="02000503020000020003" pitchFamily="2" charset="0"/>
                        <a:ea typeface="+mn-ea"/>
                        <a:cs typeface="+mn-cs"/>
                      </a:endParaRPr>
                    </a:p>
                    <a:p>
                      <a:pPr algn="ctr"/>
                      <a:endParaRPr lang="en-US" sz="1100" b="0" kern="1200" dirty="0">
                        <a:solidFill>
                          <a:schemeClr val="dk1"/>
                        </a:solidFill>
                        <a:latin typeface="Avenir Book" panose="02000503020000020003" pitchFamily="2" charset="0"/>
                        <a:ea typeface="+mn-ea"/>
                        <a:cs typeface="+mn-cs"/>
                      </a:endParaRPr>
                    </a:p>
                  </a:txBody>
                  <a:tcPr anchor="ctr"/>
                </a:tc>
                <a:extLst>
                  <a:ext uri="{0D108BD9-81ED-4DB2-BD59-A6C34878D82A}">
                    <a16:rowId xmlns:a16="http://schemas.microsoft.com/office/drawing/2014/main" val="727651585"/>
                  </a:ext>
                </a:extLst>
              </a:tr>
              <a:tr h="488869">
                <a:tc>
                  <a:txBody>
                    <a:bodyPr/>
                    <a:lstStyle/>
                    <a:p>
                      <a:r>
                        <a:rPr lang="en-US" sz="1200" b="0" kern="1200" dirty="0">
                          <a:solidFill>
                            <a:schemeClr val="dk1"/>
                          </a:solidFill>
                          <a:latin typeface="Avenir Book" panose="02000503020000020003" pitchFamily="2" charset="0"/>
                        </a:rPr>
                        <a:t>Ghana GIP</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Book" panose="02000503020000020003" pitchFamily="2" charset="0"/>
                        </a:rPr>
                        <a:t>✓</a:t>
                      </a:r>
                    </a:p>
                  </a:txBody>
                  <a:tcPr anchor="ctr"/>
                </a:tc>
                <a:tc>
                  <a:txBody>
                    <a:bodyPr/>
                    <a:lstStyle/>
                    <a:p>
                      <a:pPr algn="ct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200" b="0" kern="1200" dirty="0">
                          <a:solidFill>
                            <a:schemeClr val="dk1"/>
                          </a:solidFill>
                          <a:latin typeface="Avenir Book" panose="02000503020000020003" pitchFamily="2" charset="0"/>
                          <a:ea typeface="+mn-ea"/>
                          <a:cs typeface="+mn-cs"/>
                        </a:rPr>
                        <a:t>Unable to determine</a:t>
                      </a:r>
                    </a:p>
                  </a:txBody>
                  <a:tcPr anchor="ctr"/>
                </a:tc>
                <a:tc>
                  <a:txBody>
                    <a:bodyPr/>
                    <a:lstStyle/>
                    <a:p>
                      <a:pPr algn="ctr"/>
                      <a:r>
                        <a:rPr lang="en-US" sz="1200" b="0" kern="1200" dirty="0">
                          <a:solidFill>
                            <a:schemeClr val="dk1"/>
                          </a:solidFill>
                          <a:latin typeface="Avenir Book" panose="02000503020000020003" pitchFamily="2" charset="0"/>
                          <a:ea typeface="+mn-ea"/>
                          <a:cs typeface="+mn-cs"/>
                        </a:rPr>
                        <a:t>Unable to determine</a:t>
                      </a:r>
                    </a:p>
                  </a:txBody>
                  <a:tcPr anchor="ctr"/>
                </a:tc>
                <a:tc>
                  <a:txBody>
                    <a:bodyPr/>
                    <a:lstStyle/>
                    <a:p>
                      <a:pPr algn="ctr"/>
                      <a:r>
                        <a:rPr lang="en-US" sz="1200" b="0" kern="1200" dirty="0">
                          <a:solidFill>
                            <a:schemeClr val="dk1"/>
                          </a:solidFill>
                          <a:latin typeface="Avenir Book" panose="02000503020000020003" pitchFamily="2" charset="0"/>
                        </a:rPr>
                        <a:t>Ad Valorem</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marL="0" algn="ctr" defTabSz="914400" rtl="0" eaLnBrk="1" latinLnBrk="0" hangingPunct="1"/>
                      <a:r>
                        <a:rPr lang="en-US" sz="1200" b="0" kern="1200" dirty="0">
                          <a:solidFill>
                            <a:schemeClr val="dk1"/>
                          </a:solidFill>
                          <a:latin typeface="Avenir Book" panose="02000503020000020003" pitchFamily="2" charset="0"/>
                        </a:rPr>
                        <a:t>30% of End-user Fee</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Book" panose="02000503020000020003" pitchFamily="2" charset="0"/>
                          <a:ea typeface="+mn-ea"/>
                          <a:cs typeface="+mn-cs"/>
                        </a:rPr>
                        <a:t>Unable to determine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Book" panose="02000503020000020003" pitchFamily="2" charset="0"/>
                        </a:rPr>
                        <a:t>1%</a:t>
                      </a:r>
                      <a:endParaRPr lang="en-US" sz="1200" b="0" kern="1200" dirty="0">
                        <a:solidFill>
                          <a:schemeClr val="dk1"/>
                        </a:solidFill>
                        <a:latin typeface="Avenir Book" panose="02000503020000020003" pitchFamily="2" charset="0"/>
                        <a:ea typeface="+mn-ea"/>
                        <a:cs typeface="+mn-cs"/>
                      </a:endParaRPr>
                    </a:p>
                  </a:txBody>
                  <a:tcPr anchor="ctr"/>
                </a:tc>
                <a:extLst>
                  <a:ext uri="{0D108BD9-81ED-4DB2-BD59-A6C34878D82A}">
                    <a16:rowId xmlns:a16="http://schemas.microsoft.com/office/drawing/2014/main" val="185978019"/>
                  </a:ext>
                </a:extLst>
              </a:tr>
              <a:tr h="879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Book" panose="02000503020000020003" pitchFamily="2" charset="0"/>
                          <a:ea typeface="+mn-ea"/>
                          <a:cs typeface="+mn-cs"/>
                        </a:rPr>
                        <a:t>US </a:t>
                      </a:r>
                      <a:r>
                        <a:rPr lang="en-US" sz="1200" b="0" kern="1200" dirty="0" err="1">
                          <a:solidFill>
                            <a:schemeClr val="dk1"/>
                          </a:solidFill>
                          <a:latin typeface="Avenir Book" panose="02000503020000020003" pitchFamily="2" charset="0"/>
                          <a:ea typeface="+mn-ea"/>
                          <a:cs typeface="+mn-cs"/>
                        </a:rPr>
                        <a:t>FedNow</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200" b="0" kern="1200" dirty="0">
                          <a:solidFill>
                            <a:schemeClr val="dk1"/>
                          </a:solidFill>
                          <a:latin typeface="Avenir Book" panose="02000503020000020003" pitchFamily="2" charset="0"/>
                        </a:rPr>
                        <a:t>✓</a:t>
                      </a:r>
                    </a:p>
                    <a:p>
                      <a:pPr algn="ctr"/>
                      <a:r>
                        <a:rPr lang="en-US" sz="1200" b="0" kern="1200" dirty="0">
                          <a:solidFill>
                            <a:schemeClr val="dk1"/>
                          </a:solidFill>
                          <a:latin typeface="Avenir Book" panose="02000503020000020003" pitchFamily="2" charset="0"/>
                        </a:rPr>
                        <a:t>(cost recovery only)</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algn="ctr"/>
                      <a:endParaRPr lang="en-US" sz="1200" b="0" kern="1200">
                        <a:solidFill>
                          <a:schemeClr val="dk1"/>
                        </a:solidFill>
                        <a:latin typeface="Avenir Book" panose="02000503020000020003" pitchFamily="2" charset="0"/>
                        <a:ea typeface="+mn-ea"/>
                        <a:cs typeface="+mn-cs"/>
                      </a:endParaRPr>
                    </a:p>
                  </a:txBody>
                  <a:tcPr anchor="ctr"/>
                </a:tc>
                <a:tc>
                  <a:txBody>
                    <a:bodyPr/>
                    <a:lstStyle/>
                    <a:p>
                      <a:pPr algn="ctr"/>
                      <a:r>
                        <a:rPr lang="en-US" sz="1200" b="0" kern="1200" dirty="0">
                          <a:solidFill>
                            <a:schemeClr val="dk1"/>
                          </a:solidFill>
                          <a:latin typeface="Avenir Book" panose="02000503020000020003" pitchFamily="2" charset="0"/>
                        </a:rPr>
                        <a:t>✘</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200" b="0" kern="1200" dirty="0">
                          <a:solidFill>
                            <a:schemeClr val="dk1"/>
                          </a:solidFill>
                          <a:latin typeface="Avenir Book" panose="02000503020000020003" pitchFamily="2" charset="0"/>
                        </a:rPr>
                        <a:t>Monthly</a:t>
                      </a:r>
                    </a:p>
                    <a:p>
                      <a:pPr algn="ctr"/>
                      <a:r>
                        <a:rPr lang="en-US" sz="1200" b="0" kern="1200" dirty="0">
                          <a:solidFill>
                            <a:schemeClr val="dk1"/>
                          </a:solidFill>
                          <a:latin typeface="Avenir Book" panose="02000503020000020003" pitchFamily="2" charset="0"/>
                        </a:rPr>
                        <a:t>$25.00</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200" b="0" kern="1200" dirty="0">
                          <a:solidFill>
                            <a:schemeClr val="dk1"/>
                          </a:solidFill>
                          <a:latin typeface="Avenir Book" panose="02000503020000020003" pitchFamily="2" charset="0"/>
                        </a:rPr>
                        <a:t>Flat Fee</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marL="0" algn="ctr" defTabSz="914400" rtl="0" eaLnBrk="1" latinLnBrk="0" hangingPunct="1"/>
                      <a:endParaRPr lang="en-US" sz="1200" b="0" kern="1200" dirty="0">
                        <a:solidFill>
                          <a:schemeClr val="dk1"/>
                        </a:solidFill>
                        <a:latin typeface="Avenir Book" panose="02000503020000020003" pitchFamily="2" charset="0"/>
                      </a:endParaRPr>
                    </a:p>
                    <a:p>
                      <a:pPr marL="0" algn="ctr" defTabSz="914400" rtl="0" eaLnBrk="1" latinLnBrk="0" hangingPunct="1"/>
                      <a:r>
                        <a:rPr lang="en-US" sz="1200" b="0" kern="1200" dirty="0">
                          <a:solidFill>
                            <a:schemeClr val="dk1"/>
                          </a:solidFill>
                          <a:latin typeface="Avenir Book" panose="02000503020000020003" pitchFamily="2" charset="0"/>
                        </a:rPr>
                        <a:t>$0.045</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Book" panose="02000503020000020003" pitchFamily="2" charset="0"/>
                        </a:rPr>
                        <a:t>✘</a:t>
                      </a:r>
                      <a:endParaRPr lang="en-US" sz="1200" b="0" kern="1200" dirty="0">
                        <a:solidFill>
                          <a:schemeClr val="dk1"/>
                        </a:solidFill>
                        <a:latin typeface="Avenir Book" panose="02000503020000020003" pitchFamily="2" charset="0"/>
                        <a:ea typeface="+mn-ea"/>
                        <a:cs typeface="+mn-cs"/>
                      </a:endParaRPr>
                    </a:p>
                  </a:txBody>
                  <a:tcPr anchor="ctr"/>
                </a:tc>
                <a:tc>
                  <a:txBody>
                    <a:bodyPr/>
                    <a:lstStyle/>
                    <a:p>
                      <a:pPr algn="ctr"/>
                      <a:r>
                        <a:rPr lang="en-US" sz="1200" b="0" kern="1200" dirty="0">
                          <a:solidFill>
                            <a:schemeClr val="dk1"/>
                          </a:solidFill>
                          <a:latin typeface="Avenir Book" panose="02000503020000020003" pitchFamily="2" charset="0"/>
                        </a:rPr>
                        <a:t>IPS not yet live</a:t>
                      </a:r>
                      <a:endParaRPr lang="en-US" sz="1200" b="0" kern="1200" dirty="0">
                        <a:solidFill>
                          <a:schemeClr val="dk1"/>
                        </a:solidFill>
                        <a:latin typeface="Avenir Book" panose="02000503020000020003" pitchFamily="2" charset="0"/>
                        <a:ea typeface="+mn-ea"/>
                        <a:cs typeface="+mn-cs"/>
                      </a:endParaRPr>
                    </a:p>
                  </a:txBody>
                  <a:tcPr anchor="ctr"/>
                </a:tc>
                <a:extLst>
                  <a:ext uri="{0D108BD9-81ED-4DB2-BD59-A6C34878D82A}">
                    <a16:rowId xmlns:a16="http://schemas.microsoft.com/office/drawing/2014/main" val="443987861"/>
                  </a:ext>
                </a:extLst>
              </a:tr>
            </a:tbl>
          </a:graphicData>
        </a:graphic>
      </p:graphicFrame>
      <p:graphicFrame>
        <p:nvGraphicFramePr>
          <p:cNvPr id="3" name="Table 9">
            <a:extLst>
              <a:ext uri="{FF2B5EF4-FFF2-40B4-BE49-F238E27FC236}">
                <a16:creationId xmlns:a16="http://schemas.microsoft.com/office/drawing/2014/main" id="{7D488B7A-A2E7-3157-E9F3-1EB36AB3215F}"/>
              </a:ext>
            </a:extLst>
          </p:cNvPr>
          <p:cNvGraphicFramePr>
            <a:graphicFrameLocks noGrp="1"/>
          </p:cNvGraphicFramePr>
          <p:nvPr>
            <p:extLst>
              <p:ext uri="{D42A27DB-BD31-4B8C-83A1-F6EECF244321}">
                <p14:modId xmlns:p14="http://schemas.microsoft.com/office/powerpoint/2010/main" val="961348215"/>
              </p:ext>
            </p:extLst>
          </p:nvPr>
        </p:nvGraphicFramePr>
        <p:xfrm>
          <a:off x="9715501" y="3158043"/>
          <a:ext cx="2015832" cy="1397627"/>
        </p:xfrm>
        <a:graphic>
          <a:graphicData uri="http://schemas.openxmlformats.org/drawingml/2006/table">
            <a:tbl>
              <a:tblPr firstRow="1" bandRow="1">
                <a:tableStyleId>{F5AB1C69-6EDB-4FF4-983F-18BD219EF322}</a:tableStyleId>
              </a:tblPr>
              <a:tblGrid>
                <a:gridCol w="415644">
                  <a:extLst>
                    <a:ext uri="{9D8B030D-6E8A-4147-A177-3AD203B41FA5}">
                      <a16:colId xmlns:a16="http://schemas.microsoft.com/office/drawing/2014/main" val="2342181877"/>
                    </a:ext>
                  </a:extLst>
                </a:gridCol>
                <a:gridCol w="830867">
                  <a:extLst>
                    <a:ext uri="{9D8B030D-6E8A-4147-A177-3AD203B41FA5}">
                      <a16:colId xmlns:a16="http://schemas.microsoft.com/office/drawing/2014/main" val="3447923364"/>
                    </a:ext>
                  </a:extLst>
                </a:gridCol>
                <a:gridCol w="769321">
                  <a:extLst>
                    <a:ext uri="{9D8B030D-6E8A-4147-A177-3AD203B41FA5}">
                      <a16:colId xmlns:a16="http://schemas.microsoft.com/office/drawing/2014/main" val="2368239782"/>
                    </a:ext>
                  </a:extLst>
                </a:gridCol>
              </a:tblGrid>
              <a:tr h="172789">
                <a:tc>
                  <a:txBody>
                    <a:bodyPr/>
                    <a:lstStyle/>
                    <a:p>
                      <a:pPr algn="ctr"/>
                      <a:r>
                        <a:rPr lang="en-US" sz="800" b="0" dirty="0">
                          <a:solidFill>
                            <a:sysClr val="windowText" lastClr="000000"/>
                          </a:solidFill>
                          <a:latin typeface="Avenir Book" panose="02000503020000020003" pitchFamily="2" charset="0"/>
                        </a:rPr>
                        <a:t>DFSP</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b="0" dirty="0">
                          <a:solidFill>
                            <a:sysClr val="windowText" lastClr="000000"/>
                          </a:solidFill>
                          <a:latin typeface="Avenir Book" panose="02000503020000020003" pitchFamily="2" charset="0"/>
                        </a:rPr>
                        <a:t>Fee – QR Code Payment </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b="0" dirty="0">
                          <a:solidFill>
                            <a:sysClr val="windowText" lastClr="000000"/>
                          </a:solidFill>
                          <a:latin typeface="Avenir Book" panose="02000503020000020003" pitchFamily="2" charset="0"/>
                        </a:rPr>
                        <a:t>Fee - Transfer</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859513038"/>
                  </a:ext>
                </a:extLst>
              </a:tr>
              <a:tr h="203070">
                <a:tc>
                  <a:txBody>
                    <a:bodyPr/>
                    <a:lstStyle/>
                    <a:p>
                      <a:pPr algn="ctr"/>
                      <a:r>
                        <a:rPr lang="en-US" sz="800" dirty="0">
                          <a:solidFill>
                            <a:sysClr val="windowText" lastClr="000000"/>
                          </a:solidFill>
                          <a:latin typeface="Avenir Book" panose="02000503020000020003" pitchFamily="2" charset="0"/>
                        </a:rPr>
                        <a:t>Banco do </a:t>
                      </a:r>
                      <a:r>
                        <a:rPr lang="en-US" sz="800" dirty="0" err="1">
                          <a:solidFill>
                            <a:sysClr val="windowText" lastClr="000000"/>
                          </a:solidFill>
                          <a:latin typeface="Avenir Book" panose="02000503020000020003" pitchFamily="2" charset="0"/>
                        </a:rPr>
                        <a:t>Brasil</a:t>
                      </a:r>
                      <a:endParaRPr lang="en-US" sz="800" dirty="0">
                        <a:solidFill>
                          <a:sysClr val="windowText" lastClr="000000"/>
                        </a:solidFill>
                        <a:latin typeface="Avenir Book" panose="02000503020000020003" pitchFamily="2"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dirty="0">
                          <a:solidFill>
                            <a:sysClr val="windowText" lastClr="000000"/>
                          </a:solidFill>
                          <a:latin typeface="Avenir Book" panose="02000503020000020003" pitchFamily="2" charset="0"/>
                        </a:rPr>
                        <a:t>0.99%</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ysClr val="windowText" lastClr="000000"/>
                          </a:solidFill>
                          <a:latin typeface="Avenir Book" panose="02000503020000020003" pitchFamily="2" charset="0"/>
                        </a:rPr>
                        <a:t>0.99%</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876979419"/>
                  </a:ext>
                </a:extLst>
              </a:tr>
              <a:tr h="203070">
                <a:tc>
                  <a:txBody>
                    <a:bodyPr/>
                    <a:lstStyle/>
                    <a:p>
                      <a:pPr algn="ctr"/>
                      <a:r>
                        <a:rPr lang="en-US" sz="800" dirty="0" err="1">
                          <a:solidFill>
                            <a:sysClr val="windowText" lastClr="000000"/>
                          </a:solidFill>
                          <a:latin typeface="Avenir Book" panose="02000503020000020003" pitchFamily="2" charset="0"/>
                        </a:rPr>
                        <a:t>Itau</a:t>
                      </a:r>
                      <a:endParaRPr lang="en-US" sz="800" dirty="0">
                        <a:solidFill>
                          <a:sysClr val="windowText" lastClr="000000"/>
                        </a:solidFill>
                        <a:latin typeface="Avenir Book" panose="02000503020000020003" pitchFamily="2"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dirty="0">
                          <a:solidFill>
                            <a:sysClr val="windowText" lastClr="000000"/>
                          </a:solidFill>
                          <a:latin typeface="Avenir Book" panose="02000503020000020003" pitchFamily="2" charset="0"/>
                        </a:rPr>
                        <a:t>1.30% (max $28 USD)</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dirty="0">
                          <a:solidFill>
                            <a:sysClr val="windowText" lastClr="000000"/>
                          </a:solidFill>
                          <a:latin typeface="Avenir Book" panose="02000503020000020003" pitchFamily="2" charset="0"/>
                        </a:rPr>
                        <a:t>1.45% (min $0.33, max $1.83 USD)</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920492047"/>
                  </a:ext>
                </a:extLst>
              </a:tr>
              <a:tr h="203070">
                <a:tc>
                  <a:txBody>
                    <a:bodyPr/>
                    <a:lstStyle/>
                    <a:p>
                      <a:pPr algn="ctr"/>
                      <a:r>
                        <a:rPr lang="en-US" sz="800" dirty="0" err="1">
                          <a:solidFill>
                            <a:sysClr val="windowText" lastClr="000000"/>
                          </a:solidFill>
                          <a:latin typeface="Avenir Book" panose="02000503020000020003" pitchFamily="2" charset="0"/>
                        </a:rPr>
                        <a:t>Moner</a:t>
                      </a:r>
                      <a:endParaRPr lang="en-US" sz="800" dirty="0">
                        <a:solidFill>
                          <a:sysClr val="windowText" lastClr="000000"/>
                        </a:solidFill>
                        <a:latin typeface="Avenir Book" panose="02000503020000020003" pitchFamily="2"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dirty="0">
                          <a:solidFill>
                            <a:sysClr val="windowText" lastClr="000000"/>
                          </a:solidFill>
                          <a:latin typeface="Avenir Book" panose="02000503020000020003" pitchFamily="2" charset="0"/>
                        </a:rPr>
                        <a:t>$0.67 USD</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dirty="0">
                          <a:solidFill>
                            <a:sysClr val="windowText" lastClr="000000"/>
                          </a:solidFill>
                          <a:latin typeface="Avenir Book" panose="02000503020000020003" pitchFamily="2" charset="0"/>
                        </a:rPr>
                        <a:t>$0.0</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51266512"/>
                  </a:ext>
                </a:extLst>
              </a:tr>
              <a:tr h="341117">
                <a:tc>
                  <a:txBody>
                    <a:bodyPr/>
                    <a:lstStyle/>
                    <a:p>
                      <a:pPr algn="ctr"/>
                      <a:r>
                        <a:rPr lang="en-US" sz="800" dirty="0" err="1">
                          <a:solidFill>
                            <a:sysClr val="windowText" lastClr="000000"/>
                          </a:solidFill>
                          <a:latin typeface="Avenir Book" panose="02000503020000020003" pitchFamily="2" charset="0"/>
                        </a:rPr>
                        <a:t>Nubank</a:t>
                      </a:r>
                      <a:endParaRPr lang="en-US" sz="800" dirty="0">
                        <a:solidFill>
                          <a:sysClr val="windowText" lastClr="000000"/>
                        </a:solidFill>
                        <a:latin typeface="Avenir Book" panose="02000503020000020003" pitchFamily="2"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dirty="0">
                          <a:solidFill>
                            <a:sysClr val="windowText" lastClr="000000"/>
                          </a:solidFill>
                          <a:latin typeface="Avenir Book" panose="02000503020000020003" pitchFamily="2" charset="0"/>
                        </a:rPr>
                        <a:t>$0.0</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lang="en-US" sz="800" dirty="0">
                          <a:solidFill>
                            <a:sysClr val="windowText" lastClr="000000"/>
                          </a:solidFill>
                          <a:latin typeface="Avenir Book" panose="02000503020000020003" pitchFamily="2" charset="0"/>
                        </a:rPr>
                        <a:t>$0.0</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229515210"/>
                  </a:ext>
                </a:extLst>
              </a:tr>
            </a:tbl>
          </a:graphicData>
        </a:graphic>
      </p:graphicFrame>
    </p:spTree>
    <p:extLst>
      <p:ext uri="{BB962C8B-B14F-4D97-AF65-F5344CB8AC3E}">
        <p14:creationId xmlns:p14="http://schemas.microsoft.com/office/powerpoint/2010/main" val="1186986709"/>
      </p:ext>
    </p:extLst>
  </p:cSld>
  <p:clrMapOvr>
    <a:masterClrMapping/>
  </p:clrMapOvr>
</p:sld>
</file>

<file path=ppt/theme/theme1.xml><?xml version="1.0" encoding="utf-8"?>
<a:theme xmlns:a="http://schemas.openxmlformats.org/drawingml/2006/main" name="Sophisticated Business">
  <a:themeElements>
    <a:clrScheme name="Glenbrook">
      <a:dk1>
        <a:srgbClr val="000000"/>
      </a:dk1>
      <a:lt1>
        <a:srgbClr val="FFFFFF"/>
      </a:lt1>
      <a:dk2>
        <a:srgbClr val="525759"/>
      </a:dk2>
      <a:lt2>
        <a:srgbClr val="FAFAF0"/>
      </a:lt2>
      <a:accent1>
        <a:srgbClr val="C1131E"/>
      </a:accent1>
      <a:accent2>
        <a:srgbClr val="072B61"/>
      </a:accent2>
      <a:accent3>
        <a:srgbClr val="999996"/>
      </a:accent3>
      <a:accent4>
        <a:srgbClr val="FF7F00"/>
      </a:accent4>
      <a:accent5>
        <a:srgbClr val="01655B"/>
      </a:accent5>
      <a:accent6>
        <a:srgbClr val="0A57A4"/>
      </a:accent6>
      <a:hlink>
        <a:srgbClr val="C1131E"/>
      </a:hlink>
      <a:folHlink>
        <a:srgbClr val="525759"/>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40000"/>
            <a:lumOff val="60000"/>
          </a:schemeClr>
        </a:solidFill>
        <a:ln w="12700" cmpd="sng">
          <a:solidFill>
            <a:schemeClr val="accent3"/>
          </a:solidFill>
        </a:ln>
      </a:spPr>
      <a:bodyPr wrap="square" lIns="91440" tIns="91440" rIns="91440" bIns="91440" rtlCol="0" anchor="ctr">
        <a:noAutofit/>
      </a:bodyPr>
      <a:lstStyle>
        <a:defPPr algn="ctr">
          <a:spcBef>
            <a:spcPts val="600"/>
          </a:spcBef>
          <a:spcAft>
            <a:spcPts val="600"/>
          </a:spcAft>
          <a:defRPr sz="1400" dirty="0" err="1" smtClean="0">
            <a:solidFill>
              <a:schemeClr val="tx2"/>
            </a:solidFill>
            <a:latin typeface="Avenir Book" panose="02000503020000020003"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extLst>
    <a:ext uri="{05A4C25C-085E-4340-85A3-A5531E510DB2}">
      <thm15:themeFamily xmlns:thm15="http://schemas.microsoft.com/office/thememl/2012/main" name="Fraud regulations review, v2 JW_WE" id="{6BBFB557-38E9-FA47-A080-19C0D3D27FE7}" vid="{8A3DDF90-F4CE-1D48-907C-73D205BE5253}"/>
    </a:ext>
  </a:extLst>
</a:theme>
</file>

<file path=ppt/theme/theme2.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D321EB67C22E438360ADA3089EAF63" ma:contentTypeVersion="16" ma:contentTypeDescription="Create a new document." ma:contentTypeScope="" ma:versionID="57dbed7738dfb6c8c40dd2a0ffd06af0">
  <xsd:schema xmlns:xsd="http://www.w3.org/2001/XMLSchema" xmlns:xs="http://www.w3.org/2001/XMLSchema" xmlns:p="http://schemas.microsoft.com/office/2006/metadata/properties" xmlns:ns2="d4e34bb9-44fc-4c5c-9381-0d945942ec9d" xmlns:ns3="b56933ad-6dd2-4ed4-a723-955a7addd4c1" xmlns:ns4="02e959f2-c4b1-4c82-8ad2-fbdae0af7fef" targetNamespace="http://schemas.microsoft.com/office/2006/metadata/properties" ma:root="true" ma:fieldsID="aaa8a0a4bc56637bae4b63abd3b296f4" ns2:_="" ns3:_="" ns4:_="">
    <xsd:import namespace="d4e34bb9-44fc-4c5c-9381-0d945942ec9d"/>
    <xsd:import namespace="b56933ad-6dd2-4ed4-a723-955a7addd4c1"/>
    <xsd:import namespace="02e959f2-c4b1-4c82-8ad2-fbdae0af7f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e34bb9-44fc-4c5c-9381-0d945942e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97590d4-f9cd-4952-aa38-5a1111e36f02"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6933ad-6dd2-4ed4-a723-955a7addd4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e959f2-c4b1-4c82-8ad2-fbdae0af7fe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1aabe1-cf61-4fb5-80f1-9801d426b91f}" ma:internalName="TaxCatchAll" ma:showField="CatchAllData" ma:web="b56933ad-6dd2-4ed4-a723-955a7addd4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e959f2-c4b1-4c82-8ad2-fbdae0af7fef" xsi:nil="true"/>
    <lcf76f155ced4ddcb4097134ff3c332f xmlns="d4e34bb9-44fc-4c5c-9381-0d945942ec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5C06DC-D19E-40C3-A68A-F72ABDEADB17}"/>
</file>

<file path=customXml/itemProps2.xml><?xml version="1.0" encoding="utf-8"?>
<ds:datastoreItem xmlns:ds="http://schemas.openxmlformats.org/officeDocument/2006/customXml" ds:itemID="{874F25B7-239E-4853-A013-9C4A5255DEE9}"/>
</file>

<file path=customXml/itemProps3.xml><?xml version="1.0" encoding="utf-8"?>
<ds:datastoreItem xmlns:ds="http://schemas.openxmlformats.org/officeDocument/2006/customXml" ds:itemID="{0D120DD2-3F7C-4780-A859-7FEB5AD1E22F}"/>
</file>

<file path=docProps/app.xml><?xml version="1.0" encoding="utf-8"?>
<Properties xmlns="http://schemas.openxmlformats.org/officeDocument/2006/extended-properties" xmlns:vt="http://schemas.openxmlformats.org/officeDocument/2006/docPropsVTypes">
  <Template>Sophisticated Business</Template>
  <TotalTime>26539</TotalTime>
  <Words>7391</Words>
  <Application>Microsoft Macintosh PowerPoint</Application>
  <PresentationFormat>Widescreen</PresentationFormat>
  <Paragraphs>545</Paragraphs>
  <Slides>26</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Avenir</vt:lpstr>
      <vt:lpstr>Avenir Black</vt:lpstr>
      <vt:lpstr>Avenir Book</vt:lpstr>
      <vt:lpstr>Avenir Heavy</vt:lpstr>
      <vt:lpstr>Avenir LT Std 55 Roman</vt:lpstr>
      <vt:lpstr>Avenir Medium</vt:lpstr>
      <vt:lpstr>Avenir Next</vt:lpstr>
      <vt:lpstr>Avenir Next Regular</vt:lpstr>
      <vt:lpstr>Lucida Grande</vt:lpstr>
      <vt:lpstr>System Font Regular</vt:lpstr>
      <vt:lpstr>Sophisticated Business</vt:lpstr>
      <vt:lpstr>Fraud Mitigation Techniques in Addition to Fraud Detection Software</vt:lpstr>
      <vt:lpstr>Fraud Mitigation Techniques beyond Fraud Detection Software</vt:lpstr>
      <vt:lpstr>PowerPoint Presentation</vt:lpstr>
      <vt:lpstr>Findings of IPS Transaction Value and Volume Limits</vt:lpstr>
      <vt:lpstr>Findings of IPS Transaction Value and Volume Limits</vt:lpstr>
      <vt:lpstr>IPS Limits</vt:lpstr>
      <vt:lpstr>PowerPoint Presentation</vt:lpstr>
      <vt:lpstr>Key Findings on IPS Fees</vt:lpstr>
      <vt:lpstr>Central Bank Owned</vt:lpstr>
      <vt:lpstr>Owned by Banks</vt:lpstr>
      <vt:lpstr>PowerPoint Presentation</vt:lpstr>
      <vt:lpstr>IPS Complaint and Dispute Definitions</vt:lpstr>
      <vt:lpstr>Key insights on IPS Complaints and Disputes</vt:lpstr>
      <vt:lpstr>Insights on IPS Complaint Procedures</vt:lpstr>
      <vt:lpstr>Insights on IPS Dispute Procedures</vt:lpstr>
      <vt:lpstr>PowerPoint Presentation</vt:lpstr>
      <vt:lpstr>PowerPoint Presentation</vt:lpstr>
      <vt:lpstr>Australia</vt:lpstr>
      <vt:lpstr>Brazil</vt:lpstr>
      <vt:lpstr>PowerPoint Presentation</vt:lpstr>
      <vt:lpstr>Nigeria</vt:lpstr>
      <vt:lpstr>Tanzania</vt:lpstr>
      <vt:lpstr>UK</vt:lpstr>
      <vt:lpstr>USA</vt:lpstr>
      <vt:lpstr>Appendix – Limits References</vt:lpstr>
      <vt:lpstr>Appendix – Complaints &amp; Disputes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Limits, Complaints, and Fraud Incidence</dc:title>
  <dc:creator>William Eisler</dc:creator>
  <cp:lastModifiedBy>Elizabeth McQuerry</cp:lastModifiedBy>
  <cp:revision>1112</cp:revision>
  <cp:lastPrinted>2015-01-16T00:33:52Z</cp:lastPrinted>
  <dcterms:created xsi:type="dcterms:W3CDTF">2023-02-16T18:46:13Z</dcterms:created>
  <dcterms:modified xsi:type="dcterms:W3CDTF">2025-04-28T17:33:46Z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0x0101002CD321EB67C22E438360ADA3089EAF63</vt:lpwstr>
  </property>
</Properties>
</file>