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93" r:id="rId1"/>
  </p:sldMasterIdLst>
  <p:notesMasterIdLst>
    <p:notesMasterId r:id="rId63"/>
  </p:notesMasterIdLst>
  <p:handoutMasterIdLst>
    <p:handoutMasterId r:id="rId64"/>
  </p:handoutMasterIdLst>
  <p:sldIdLst>
    <p:sldId id="256" r:id="rId2"/>
    <p:sldId id="4148" r:id="rId3"/>
    <p:sldId id="4141" r:id="rId4"/>
    <p:sldId id="4132" r:id="rId5"/>
    <p:sldId id="4140" r:id="rId6"/>
    <p:sldId id="4139" r:id="rId7"/>
    <p:sldId id="4138" r:id="rId8"/>
    <p:sldId id="4145" r:id="rId9"/>
    <p:sldId id="4191" r:id="rId10"/>
    <p:sldId id="4146" r:id="rId11"/>
    <p:sldId id="4127" r:id="rId12"/>
    <p:sldId id="12274" r:id="rId13"/>
    <p:sldId id="4189" r:id="rId14"/>
    <p:sldId id="12224" r:id="rId15"/>
    <p:sldId id="12261" r:id="rId16"/>
    <p:sldId id="4128" r:id="rId17"/>
    <p:sldId id="4143" r:id="rId18"/>
    <p:sldId id="12264" r:id="rId19"/>
    <p:sldId id="4186" r:id="rId20"/>
    <p:sldId id="12265" r:id="rId21"/>
    <p:sldId id="12266" r:id="rId22"/>
    <p:sldId id="12235" r:id="rId23"/>
    <p:sldId id="12258" r:id="rId24"/>
    <p:sldId id="12238" r:id="rId25"/>
    <p:sldId id="12259" r:id="rId26"/>
    <p:sldId id="12231" r:id="rId27"/>
    <p:sldId id="12260" r:id="rId28"/>
    <p:sldId id="4190" r:id="rId29"/>
    <p:sldId id="12262" r:id="rId30"/>
    <p:sldId id="4160" r:id="rId31"/>
    <p:sldId id="12255" r:id="rId32"/>
    <p:sldId id="12275" r:id="rId33"/>
    <p:sldId id="12273" r:id="rId34"/>
    <p:sldId id="12276" r:id="rId35"/>
    <p:sldId id="12277" r:id="rId36"/>
    <p:sldId id="12307" r:id="rId37"/>
    <p:sldId id="12308" r:id="rId38"/>
    <p:sldId id="12298" r:id="rId39"/>
    <p:sldId id="12303" r:id="rId40"/>
    <p:sldId id="12304" r:id="rId41"/>
    <p:sldId id="12305" r:id="rId42"/>
    <p:sldId id="12306" r:id="rId43"/>
    <p:sldId id="12299" r:id="rId44"/>
    <p:sldId id="12300" r:id="rId45"/>
    <p:sldId id="12301" r:id="rId46"/>
    <p:sldId id="12302" r:id="rId47"/>
    <p:sldId id="12322" r:id="rId48"/>
    <p:sldId id="12323" r:id="rId49"/>
    <p:sldId id="12324" r:id="rId50"/>
    <p:sldId id="12326" r:id="rId51"/>
    <p:sldId id="12319" r:id="rId52"/>
    <p:sldId id="12315" r:id="rId53"/>
    <p:sldId id="12316" r:id="rId54"/>
    <p:sldId id="12317" r:id="rId55"/>
    <p:sldId id="12318" r:id="rId56"/>
    <p:sldId id="12309" r:id="rId57"/>
    <p:sldId id="12310" r:id="rId58"/>
    <p:sldId id="12311" r:id="rId59"/>
    <p:sldId id="12312" r:id="rId60"/>
    <p:sldId id="12320" r:id="rId61"/>
    <p:sldId id="12297" r:id="rId62"/>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1DEB45A-73AD-5B46-BA29-C0C3182A25DB}">
          <p14:sldIdLst>
            <p14:sldId id="256"/>
            <p14:sldId id="4148"/>
            <p14:sldId id="4141"/>
            <p14:sldId id="4132"/>
            <p14:sldId id="4140"/>
            <p14:sldId id="4139"/>
            <p14:sldId id="4138"/>
            <p14:sldId id="4145"/>
            <p14:sldId id="4191"/>
            <p14:sldId id="4146"/>
            <p14:sldId id="4127"/>
            <p14:sldId id="12274"/>
            <p14:sldId id="4189"/>
            <p14:sldId id="12224"/>
            <p14:sldId id="12261"/>
            <p14:sldId id="4128"/>
            <p14:sldId id="4143"/>
            <p14:sldId id="12264"/>
            <p14:sldId id="4186"/>
            <p14:sldId id="12265"/>
            <p14:sldId id="12266"/>
            <p14:sldId id="12235"/>
            <p14:sldId id="12258"/>
            <p14:sldId id="12238"/>
            <p14:sldId id="12259"/>
            <p14:sldId id="12231"/>
            <p14:sldId id="12260"/>
            <p14:sldId id="4190"/>
            <p14:sldId id="12262"/>
            <p14:sldId id="4160"/>
            <p14:sldId id="12255"/>
            <p14:sldId id="12275"/>
            <p14:sldId id="12273"/>
            <p14:sldId id="12276"/>
            <p14:sldId id="12277"/>
            <p14:sldId id="12307"/>
            <p14:sldId id="12308"/>
            <p14:sldId id="12298"/>
            <p14:sldId id="12303"/>
            <p14:sldId id="12304"/>
            <p14:sldId id="12305"/>
            <p14:sldId id="12306"/>
            <p14:sldId id="12299"/>
            <p14:sldId id="12300"/>
            <p14:sldId id="12301"/>
            <p14:sldId id="12302"/>
            <p14:sldId id="12322"/>
            <p14:sldId id="12323"/>
            <p14:sldId id="12324"/>
            <p14:sldId id="12326"/>
            <p14:sldId id="12319"/>
            <p14:sldId id="12315"/>
            <p14:sldId id="12316"/>
            <p14:sldId id="12317"/>
            <p14:sldId id="12318"/>
            <p14:sldId id="12309"/>
            <p14:sldId id="12310"/>
            <p14:sldId id="12311"/>
            <p14:sldId id="12312"/>
            <p14:sldId id="12320"/>
            <p14:sldId id="12297"/>
          </p14:sldIdLst>
        </p14:section>
      </p14:sectionLst>
    </p:ext>
    <p:ext uri="{EFAFB233-063F-42B5-8137-9DF3F51BA10A}">
      <p15:sldGuideLst xmlns:p15="http://schemas.microsoft.com/office/powerpoint/2012/main">
        <p15:guide id="1" orient="horz" pos="792" userDrawn="1">
          <p15:clr>
            <a:srgbClr val="A4A3A4"/>
          </p15:clr>
        </p15:guide>
        <p15:guide id="2" pos="288" userDrawn="1">
          <p15:clr>
            <a:srgbClr val="A4A3A4"/>
          </p15:clr>
        </p15:guide>
        <p15:guide id="3" orient="horz" pos="1704" userDrawn="1">
          <p15:clr>
            <a:srgbClr val="A4A3A4"/>
          </p15:clr>
        </p15:guide>
        <p15:guide id="4" pos="432" userDrawn="1">
          <p15:clr>
            <a:srgbClr val="A4A3A4"/>
          </p15:clr>
        </p15:guide>
        <p15:guide id="5" orient="horz" pos="528" userDrawn="1">
          <p15:clr>
            <a:srgbClr val="A4A3A4"/>
          </p15:clr>
        </p15:guide>
        <p15:guide id="6" orient="horz" pos="3240" userDrawn="1">
          <p15:clr>
            <a:srgbClr val="A4A3A4"/>
          </p15:clr>
        </p15:guide>
        <p15:guide id="7" orient="horz" pos="3264" userDrawn="1">
          <p15:clr>
            <a:srgbClr val="A4A3A4"/>
          </p15:clr>
        </p15:guide>
        <p15:guide id="8" orient="horz" pos="3528" userDrawn="1">
          <p15:clr>
            <a:srgbClr val="A4A3A4"/>
          </p15:clr>
        </p15:guide>
        <p15:guide id="9" orient="horz" pos="3480" userDrawn="1">
          <p15:clr>
            <a:srgbClr val="A4A3A4"/>
          </p15:clr>
        </p15:guide>
        <p15:guide id="10" orient="horz" pos="4104" userDrawn="1">
          <p15:clr>
            <a:srgbClr val="A4A3A4"/>
          </p15:clr>
        </p15:guide>
        <p15:guide id="11" orient="horz" userDrawn="1">
          <p15:clr>
            <a:srgbClr val="A4A3A4"/>
          </p15:clr>
        </p15:guide>
        <p15:guide id="12" pos="5472"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tashobya Mushumbusi" initials="MM" lastIdx="1" clrIdx="0">
    <p:extLst>
      <p:ext uri="{19B8F6BF-5375-455C-9EA6-DF929625EA0E}">
        <p15:presenceInfo xmlns:p15="http://schemas.microsoft.com/office/powerpoint/2012/main" userId="S-1-5-21-48414296-746352534-3589536347-53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1E1"/>
    <a:srgbClr val="7F7F7F"/>
    <a:srgbClr val="F3CBCE"/>
    <a:srgbClr val="D3CCBC"/>
    <a:srgbClr val="DADADA"/>
    <a:srgbClr val="000000"/>
    <a:srgbClr val="2A2A2A"/>
    <a:srgbClr val="DEDEDE"/>
    <a:srgbClr val="F7F7F7"/>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98" autoAdjust="0"/>
    <p:restoredTop sz="95425" autoAdjust="0"/>
  </p:normalViewPr>
  <p:slideViewPr>
    <p:cSldViewPr snapToGrid="0" snapToObjects="1">
      <p:cViewPr>
        <p:scale>
          <a:sx n="130" d="100"/>
          <a:sy n="130" d="100"/>
        </p:scale>
        <p:origin x="712" y="112"/>
      </p:cViewPr>
      <p:guideLst>
        <p:guide orient="horz" pos="792"/>
        <p:guide pos="288"/>
        <p:guide orient="horz" pos="1704"/>
        <p:guide pos="432"/>
        <p:guide orient="horz" pos="528"/>
        <p:guide orient="horz" pos="3240"/>
        <p:guide orient="horz" pos="3264"/>
        <p:guide orient="horz" pos="3528"/>
        <p:guide orient="horz" pos="3480"/>
        <p:guide orient="horz" pos="4104"/>
        <p:guide orient="horz"/>
        <p:guide pos="5472"/>
      </p:guideLst>
    </p:cSldViewPr>
  </p:slideViewPr>
  <p:outlineViewPr>
    <p:cViewPr>
      <p:scale>
        <a:sx n="33" d="100"/>
        <a:sy n="33" d="100"/>
      </p:scale>
      <p:origin x="0" y="384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6" d="100"/>
          <a:sy n="66" d="100"/>
        </p:scale>
        <p:origin x="-3282" y="-10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2B86F9-E2B0-9D4B-90E2-69E1B115E97B}" type="doc">
      <dgm:prSet loTypeId="urn:microsoft.com/office/officeart/2005/8/layout/cycle8" loCatId="" qsTypeId="urn:microsoft.com/office/officeart/2005/8/quickstyle/simple3" qsCatId="simple" csTypeId="urn:microsoft.com/office/officeart/2005/8/colors/colorful5" csCatId="colorful" phldr="1"/>
      <dgm:spPr/>
    </dgm:pt>
    <dgm:pt modelId="{1E4FD780-8867-E846-8E1E-4D4CDB47F6EF}">
      <dgm:prSet phldrT="[Text]"/>
      <dgm:spPr/>
      <dgm:t>
        <a:bodyPr/>
        <a:lstStyle/>
        <a:p>
          <a:r>
            <a:rPr lang="en-US" b="1"/>
            <a:t>3. Management of risks (i.e., liquidity, settlement)</a:t>
          </a:r>
        </a:p>
      </dgm:t>
    </dgm:pt>
    <dgm:pt modelId="{4725A01A-03F6-3149-BAC5-F41A6CE07511}" type="parTrans" cxnId="{3F6B20FF-88D0-6E44-A087-71DD266EA954}">
      <dgm:prSet/>
      <dgm:spPr/>
      <dgm:t>
        <a:bodyPr/>
        <a:lstStyle/>
        <a:p>
          <a:endParaRPr lang="en-US"/>
        </a:p>
      </dgm:t>
    </dgm:pt>
    <dgm:pt modelId="{5099717B-486C-0442-98B7-419B2110BEA4}" type="sibTrans" cxnId="{3F6B20FF-88D0-6E44-A087-71DD266EA954}">
      <dgm:prSet/>
      <dgm:spPr/>
      <dgm:t>
        <a:bodyPr/>
        <a:lstStyle/>
        <a:p>
          <a:endParaRPr lang="en-US"/>
        </a:p>
      </dgm:t>
    </dgm:pt>
    <dgm:pt modelId="{CF0571FE-B582-DA48-B7AD-4328DE7BF90D}">
      <dgm:prSet phldrT="[Text]"/>
      <dgm:spPr/>
      <dgm:t>
        <a:bodyPr/>
        <a:lstStyle/>
        <a:p>
          <a:r>
            <a:rPr lang="en-US" b="1" dirty="0"/>
            <a:t>4. Settlement account design</a:t>
          </a:r>
        </a:p>
      </dgm:t>
    </dgm:pt>
    <dgm:pt modelId="{CC53353B-ABEC-4941-99F6-35219E041FA6}" type="parTrans" cxnId="{63660D50-B06A-4741-BD64-1240CBAC3BA2}">
      <dgm:prSet/>
      <dgm:spPr/>
      <dgm:t>
        <a:bodyPr/>
        <a:lstStyle/>
        <a:p>
          <a:endParaRPr lang="en-US"/>
        </a:p>
      </dgm:t>
    </dgm:pt>
    <dgm:pt modelId="{244530A6-29E3-D740-8833-0246F2D4EFCE}" type="sibTrans" cxnId="{63660D50-B06A-4741-BD64-1240CBAC3BA2}">
      <dgm:prSet/>
      <dgm:spPr/>
      <dgm:t>
        <a:bodyPr/>
        <a:lstStyle/>
        <a:p>
          <a:endParaRPr lang="en-US"/>
        </a:p>
      </dgm:t>
    </dgm:pt>
    <dgm:pt modelId="{75A2B64B-6727-DB45-BBEF-885C99926B13}">
      <dgm:prSet phldrT="[Text]"/>
      <dgm:spPr/>
      <dgm:t>
        <a:bodyPr/>
        <a:lstStyle/>
        <a:p>
          <a:r>
            <a:rPr lang="en-US" b="1"/>
            <a:t>2. Settlement model (DNS or RTGS)</a:t>
          </a:r>
        </a:p>
      </dgm:t>
    </dgm:pt>
    <dgm:pt modelId="{ABA1F3E3-574B-3E4F-9525-9AF9A69D157D}" type="parTrans" cxnId="{8D064F36-9A3D-BB47-B128-4D17FAF9C418}">
      <dgm:prSet/>
      <dgm:spPr/>
      <dgm:t>
        <a:bodyPr/>
        <a:lstStyle/>
        <a:p>
          <a:endParaRPr lang="en-US"/>
        </a:p>
      </dgm:t>
    </dgm:pt>
    <dgm:pt modelId="{B164FA4E-E257-A34B-BD75-FDF31689CD6A}" type="sibTrans" cxnId="{8D064F36-9A3D-BB47-B128-4D17FAF9C418}">
      <dgm:prSet/>
      <dgm:spPr/>
      <dgm:t>
        <a:bodyPr/>
        <a:lstStyle/>
        <a:p>
          <a:endParaRPr lang="en-US"/>
        </a:p>
      </dgm:t>
    </dgm:pt>
    <dgm:pt modelId="{8EFDC79F-5307-6349-82EF-BD63664320DD}">
      <dgm:prSet phldrT="[Text]"/>
      <dgm:spPr/>
      <dgm:t>
        <a:bodyPr/>
        <a:lstStyle/>
        <a:p>
          <a:r>
            <a:rPr lang="en-US" b="1"/>
            <a:t>1. Access to settlement accounts*</a:t>
          </a:r>
        </a:p>
      </dgm:t>
    </dgm:pt>
    <dgm:pt modelId="{067B9477-23BD-044E-B62E-D3D49F57C5EB}" type="parTrans" cxnId="{95DA9F85-9F78-8243-ACE7-C81245ECF5A2}">
      <dgm:prSet/>
      <dgm:spPr/>
      <dgm:t>
        <a:bodyPr/>
        <a:lstStyle/>
        <a:p>
          <a:endParaRPr lang="en-US"/>
        </a:p>
      </dgm:t>
    </dgm:pt>
    <dgm:pt modelId="{92964F27-7DEB-CA4B-B3B8-03685F969D4C}" type="sibTrans" cxnId="{95DA9F85-9F78-8243-ACE7-C81245ECF5A2}">
      <dgm:prSet/>
      <dgm:spPr/>
      <dgm:t>
        <a:bodyPr/>
        <a:lstStyle/>
        <a:p>
          <a:endParaRPr lang="en-US"/>
        </a:p>
      </dgm:t>
    </dgm:pt>
    <dgm:pt modelId="{10D9F142-E3CB-3345-A941-1A0ECA3D6D1F}" type="pres">
      <dgm:prSet presAssocID="{782B86F9-E2B0-9D4B-90E2-69E1B115E97B}" presName="compositeShape" presStyleCnt="0">
        <dgm:presLayoutVars>
          <dgm:chMax val="7"/>
          <dgm:dir/>
          <dgm:resizeHandles val="exact"/>
        </dgm:presLayoutVars>
      </dgm:prSet>
      <dgm:spPr/>
    </dgm:pt>
    <dgm:pt modelId="{E3C0CA9F-85B8-094E-8C58-EA151E561A6D}" type="pres">
      <dgm:prSet presAssocID="{782B86F9-E2B0-9D4B-90E2-69E1B115E97B}" presName="wedge1" presStyleLbl="node1" presStyleIdx="0" presStyleCnt="4"/>
      <dgm:spPr/>
    </dgm:pt>
    <dgm:pt modelId="{527A1C30-21DD-FD4D-B8BF-B170C3A4F7F0}" type="pres">
      <dgm:prSet presAssocID="{782B86F9-E2B0-9D4B-90E2-69E1B115E97B}" presName="dummy1a" presStyleCnt="0"/>
      <dgm:spPr/>
    </dgm:pt>
    <dgm:pt modelId="{C2D11196-D4E1-0049-86C3-65509B2F14A3}" type="pres">
      <dgm:prSet presAssocID="{782B86F9-E2B0-9D4B-90E2-69E1B115E97B}" presName="dummy1b" presStyleCnt="0"/>
      <dgm:spPr/>
    </dgm:pt>
    <dgm:pt modelId="{60FB808B-32EE-A445-8EA6-6E37087C31CE}" type="pres">
      <dgm:prSet presAssocID="{782B86F9-E2B0-9D4B-90E2-69E1B115E97B}" presName="wedge1Tx" presStyleLbl="node1" presStyleIdx="0" presStyleCnt="4">
        <dgm:presLayoutVars>
          <dgm:chMax val="0"/>
          <dgm:chPref val="0"/>
          <dgm:bulletEnabled val="1"/>
        </dgm:presLayoutVars>
      </dgm:prSet>
      <dgm:spPr/>
    </dgm:pt>
    <dgm:pt modelId="{4CAC6DCC-62C9-BA45-9A89-3898587FE983}" type="pres">
      <dgm:prSet presAssocID="{782B86F9-E2B0-9D4B-90E2-69E1B115E97B}" presName="wedge2" presStyleLbl="node1" presStyleIdx="1" presStyleCnt="4"/>
      <dgm:spPr/>
    </dgm:pt>
    <dgm:pt modelId="{CADA1816-76F6-FC45-9093-5DAA58C3157D}" type="pres">
      <dgm:prSet presAssocID="{782B86F9-E2B0-9D4B-90E2-69E1B115E97B}" presName="dummy2a" presStyleCnt="0"/>
      <dgm:spPr/>
    </dgm:pt>
    <dgm:pt modelId="{33508BBB-4181-8840-BB1A-DEA46FE80374}" type="pres">
      <dgm:prSet presAssocID="{782B86F9-E2B0-9D4B-90E2-69E1B115E97B}" presName="dummy2b" presStyleCnt="0"/>
      <dgm:spPr/>
    </dgm:pt>
    <dgm:pt modelId="{378542A0-4F08-BC47-BF7E-DF77A975FCB7}" type="pres">
      <dgm:prSet presAssocID="{782B86F9-E2B0-9D4B-90E2-69E1B115E97B}" presName="wedge2Tx" presStyleLbl="node1" presStyleIdx="1" presStyleCnt="4">
        <dgm:presLayoutVars>
          <dgm:chMax val="0"/>
          <dgm:chPref val="0"/>
          <dgm:bulletEnabled val="1"/>
        </dgm:presLayoutVars>
      </dgm:prSet>
      <dgm:spPr/>
    </dgm:pt>
    <dgm:pt modelId="{0E05B5F5-EF43-AC4C-A1EF-797B914DD8DA}" type="pres">
      <dgm:prSet presAssocID="{782B86F9-E2B0-9D4B-90E2-69E1B115E97B}" presName="wedge3" presStyleLbl="node1" presStyleIdx="2" presStyleCnt="4"/>
      <dgm:spPr/>
    </dgm:pt>
    <dgm:pt modelId="{C5F05782-575D-4743-BA67-ACC635DF63F3}" type="pres">
      <dgm:prSet presAssocID="{782B86F9-E2B0-9D4B-90E2-69E1B115E97B}" presName="dummy3a" presStyleCnt="0"/>
      <dgm:spPr/>
    </dgm:pt>
    <dgm:pt modelId="{CAE2F15D-496F-0241-8C5F-612492454872}" type="pres">
      <dgm:prSet presAssocID="{782B86F9-E2B0-9D4B-90E2-69E1B115E97B}" presName="dummy3b" presStyleCnt="0"/>
      <dgm:spPr/>
    </dgm:pt>
    <dgm:pt modelId="{86C93959-9AEF-4A44-924D-0AB5632B86AD}" type="pres">
      <dgm:prSet presAssocID="{782B86F9-E2B0-9D4B-90E2-69E1B115E97B}" presName="wedge3Tx" presStyleLbl="node1" presStyleIdx="2" presStyleCnt="4">
        <dgm:presLayoutVars>
          <dgm:chMax val="0"/>
          <dgm:chPref val="0"/>
          <dgm:bulletEnabled val="1"/>
        </dgm:presLayoutVars>
      </dgm:prSet>
      <dgm:spPr/>
    </dgm:pt>
    <dgm:pt modelId="{EE2A24C7-A163-AE4A-897C-A196FFA24FA1}" type="pres">
      <dgm:prSet presAssocID="{782B86F9-E2B0-9D4B-90E2-69E1B115E97B}" presName="wedge4" presStyleLbl="node1" presStyleIdx="3" presStyleCnt="4"/>
      <dgm:spPr/>
    </dgm:pt>
    <dgm:pt modelId="{96A45FEE-0410-DF42-AC2F-E058D37ECDB8}" type="pres">
      <dgm:prSet presAssocID="{782B86F9-E2B0-9D4B-90E2-69E1B115E97B}" presName="dummy4a" presStyleCnt="0"/>
      <dgm:spPr/>
    </dgm:pt>
    <dgm:pt modelId="{DDBC0DC1-7A34-064A-9A9E-A52F64B96491}" type="pres">
      <dgm:prSet presAssocID="{782B86F9-E2B0-9D4B-90E2-69E1B115E97B}" presName="dummy4b" presStyleCnt="0"/>
      <dgm:spPr/>
    </dgm:pt>
    <dgm:pt modelId="{24197150-6F30-A447-8D02-C764455C21A1}" type="pres">
      <dgm:prSet presAssocID="{782B86F9-E2B0-9D4B-90E2-69E1B115E97B}" presName="wedge4Tx" presStyleLbl="node1" presStyleIdx="3" presStyleCnt="4">
        <dgm:presLayoutVars>
          <dgm:chMax val="0"/>
          <dgm:chPref val="0"/>
          <dgm:bulletEnabled val="1"/>
        </dgm:presLayoutVars>
      </dgm:prSet>
      <dgm:spPr/>
    </dgm:pt>
    <dgm:pt modelId="{71D2A090-2CEB-2546-BE3F-D3AF26B735B0}" type="pres">
      <dgm:prSet presAssocID="{92964F27-7DEB-CA4B-B3B8-03685F969D4C}" presName="arrowWedge1" presStyleLbl="fgSibTrans2D1" presStyleIdx="0" presStyleCnt="4"/>
      <dgm:spPr/>
    </dgm:pt>
    <dgm:pt modelId="{3206669E-4148-BF4B-9DBE-64F116853776}" type="pres">
      <dgm:prSet presAssocID="{B164FA4E-E257-A34B-BD75-FDF31689CD6A}" presName="arrowWedge2" presStyleLbl="fgSibTrans2D1" presStyleIdx="1" presStyleCnt="4"/>
      <dgm:spPr/>
    </dgm:pt>
    <dgm:pt modelId="{BC805CB6-A3DC-8949-A212-20E7DC7A6F00}" type="pres">
      <dgm:prSet presAssocID="{5099717B-486C-0442-98B7-419B2110BEA4}" presName="arrowWedge3" presStyleLbl="fgSibTrans2D1" presStyleIdx="2" presStyleCnt="4"/>
      <dgm:spPr/>
    </dgm:pt>
    <dgm:pt modelId="{836F1D53-4934-3442-8B7F-C3C00D37E65C}" type="pres">
      <dgm:prSet presAssocID="{244530A6-29E3-D740-8833-0246F2D4EFCE}" presName="arrowWedge4" presStyleLbl="fgSibTrans2D1" presStyleIdx="3" presStyleCnt="4"/>
      <dgm:spPr/>
    </dgm:pt>
  </dgm:ptLst>
  <dgm:cxnLst>
    <dgm:cxn modelId="{570E4209-B150-9448-B6A8-39C9C4B8CF24}" type="presOf" srcId="{75A2B64B-6727-DB45-BBEF-885C99926B13}" destId="{378542A0-4F08-BC47-BF7E-DF77A975FCB7}" srcOrd="1" destOrd="0" presId="urn:microsoft.com/office/officeart/2005/8/layout/cycle8"/>
    <dgm:cxn modelId="{24FB011B-45BB-9C47-8EEE-2DC276D17F34}" type="presOf" srcId="{8EFDC79F-5307-6349-82EF-BD63664320DD}" destId="{E3C0CA9F-85B8-094E-8C58-EA151E561A6D}" srcOrd="0" destOrd="0" presId="urn:microsoft.com/office/officeart/2005/8/layout/cycle8"/>
    <dgm:cxn modelId="{8EE3572E-63F8-AF46-A22F-CE764CF90853}" type="presOf" srcId="{CF0571FE-B582-DA48-B7AD-4328DE7BF90D}" destId="{24197150-6F30-A447-8D02-C764455C21A1}" srcOrd="1" destOrd="0" presId="urn:microsoft.com/office/officeart/2005/8/layout/cycle8"/>
    <dgm:cxn modelId="{8D064F36-9A3D-BB47-B128-4D17FAF9C418}" srcId="{782B86F9-E2B0-9D4B-90E2-69E1B115E97B}" destId="{75A2B64B-6727-DB45-BBEF-885C99926B13}" srcOrd="1" destOrd="0" parTransId="{ABA1F3E3-574B-3E4F-9525-9AF9A69D157D}" sibTransId="{B164FA4E-E257-A34B-BD75-FDF31689CD6A}"/>
    <dgm:cxn modelId="{63660D50-B06A-4741-BD64-1240CBAC3BA2}" srcId="{782B86F9-E2B0-9D4B-90E2-69E1B115E97B}" destId="{CF0571FE-B582-DA48-B7AD-4328DE7BF90D}" srcOrd="3" destOrd="0" parTransId="{CC53353B-ABEC-4941-99F6-35219E041FA6}" sibTransId="{244530A6-29E3-D740-8833-0246F2D4EFCE}"/>
    <dgm:cxn modelId="{CE72D764-15F9-E443-81CE-A67B6DB7F5C2}" type="presOf" srcId="{CF0571FE-B582-DA48-B7AD-4328DE7BF90D}" destId="{EE2A24C7-A163-AE4A-897C-A196FFA24FA1}" srcOrd="0" destOrd="0" presId="urn:microsoft.com/office/officeart/2005/8/layout/cycle8"/>
    <dgm:cxn modelId="{418ED07E-31D2-D14B-A46B-4B2C7ECD8FE3}" type="presOf" srcId="{75A2B64B-6727-DB45-BBEF-885C99926B13}" destId="{4CAC6DCC-62C9-BA45-9A89-3898587FE983}" srcOrd="0" destOrd="0" presId="urn:microsoft.com/office/officeart/2005/8/layout/cycle8"/>
    <dgm:cxn modelId="{95DA9F85-9F78-8243-ACE7-C81245ECF5A2}" srcId="{782B86F9-E2B0-9D4B-90E2-69E1B115E97B}" destId="{8EFDC79F-5307-6349-82EF-BD63664320DD}" srcOrd="0" destOrd="0" parTransId="{067B9477-23BD-044E-B62E-D3D49F57C5EB}" sibTransId="{92964F27-7DEB-CA4B-B3B8-03685F969D4C}"/>
    <dgm:cxn modelId="{B0B4EDA5-3BF3-8944-805F-7F611A629E93}" type="presOf" srcId="{782B86F9-E2B0-9D4B-90E2-69E1B115E97B}" destId="{10D9F142-E3CB-3345-A941-1A0ECA3D6D1F}" srcOrd="0" destOrd="0" presId="urn:microsoft.com/office/officeart/2005/8/layout/cycle8"/>
    <dgm:cxn modelId="{8208FFAC-DFA1-5A49-8BEC-A16A7006F4AD}" type="presOf" srcId="{1E4FD780-8867-E846-8E1E-4D4CDB47F6EF}" destId="{0E05B5F5-EF43-AC4C-A1EF-797B914DD8DA}" srcOrd="0" destOrd="0" presId="urn:microsoft.com/office/officeart/2005/8/layout/cycle8"/>
    <dgm:cxn modelId="{8F8EA3E9-4DF2-EC40-9208-FF947CCF4760}" type="presOf" srcId="{1E4FD780-8867-E846-8E1E-4D4CDB47F6EF}" destId="{86C93959-9AEF-4A44-924D-0AB5632B86AD}" srcOrd="1" destOrd="0" presId="urn:microsoft.com/office/officeart/2005/8/layout/cycle8"/>
    <dgm:cxn modelId="{D7A535ED-C84F-B848-828B-862F6BAB9760}" type="presOf" srcId="{8EFDC79F-5307-6349-82EF-BD63664320DD}" destId="{60FB808B-32EE-A445-8EA6-6E37087C31CE}" srcOrd="1" destOrd="0" presId="urn:microsoft.com/office/officeart/2005/8/layout/cycle8"/>
    <dgm:cxn modelId="{3F6B20FF-88D0-6E44-A087-71DD266EA954}" srcId="{782B86F9-E2B0-9D4B-90E2-69E1B115E97B}" destId="{1E4FD780-8867-E846-8E1E-4D4CDB47F6EF}" srcOrd="2" destOrd="0" parTransId="{4725A01A-03F6-3149-BAC5-F41A6CE07511}" sibTransId="{5099717B-486C-0442-98B7-419B2110BEA4}"/>
    <dgm:cxn modelId="{9E0C3B02-F1AB-A246-8F12-B3968AA7906C}" type="presParOf" srcId="{10D9F142-E3CB-3345-A941-1A0ECA3D6D1F}" destId="{E3C0CA9F-85B8-094E-8C58-EA151E561A6D}" srcOrd="0" destOrd="0" presId="urn:microsoft.com/office/officeart/2005/8/layout/cycle8"/>
    <dgm:cxn modelId="{54792566-1069-CD4A-B63B-D849A7EB3174}" type="presParOf" srcId="{10D9F142-E3CB-3345-A941-1A0ECA3D6D1F}" destId="{527A1C30-21DD-FD4D-B8BF-B170C3A4F7F0}" srcOrd="1" destOrd="0" presId="urn:microsoft.com/office/officeart/2005/8/layout/cycle8"/>
    <dgm:cxn modelId="{071F002F-5288-294F-9814-097ABBC9A0BC}" type="presParOf" srcId="{10D9F142-E3CB-3345-A941-1A0ECA3D6D1F}" destId="{C2D11196-D4E1-0049-86C3-65509B2F14A3}" srcOrd="2" destOrd="0" presId="urn:microsoft.com/office/officeart/2005/8/layout/cycle8"/>
    <dgm:cxn modelId="{6E1E35D0-64F1-F249-AC4D-846F01FDCD75}" type="presParOf" srcId="{10D9F142-E3CB-3345-A941-1A0ECA3D6D1F}" destId="{60FB808B-32EE-A445-8EA6-6E37087C31CE}" srcOrd="3" destOrd="0" presId="urn:microsoft.com/office/officeart/2005/8/layout/cycle8"/>
    <dgm:cxn modelId="{FE5BC6E6-DCAF-9844-B19F-02345E0FF115}" type="presParOf" srcId="{10D9F142-E3CB-3345-A941-1A0ECA3D6D1F}" destId="{4CAC6DCC-62C9-BA45-9A89-3898587FE983}" srcOrd="4" destOrd="0" presId="urn:microsoft.com/office/officeart/2005/8/layout/cycle8"/>
    <dgm:cxn modelId="{48CF8223-84E3-6343-93A7-6D646BF4D0DC}" type="presParOf" srcId="{10D9F142-E3CB-3345-A941-1A0ECA3D6D1F}" destId="{CADA1816-76F6-FC45-9093-5DAA58C3157D}" srcOrd="5" destOrd="0" presId="urn:microsoft.com/office/officeart/2005/8/layout/cycle8"/>
    <dgm:cxn modelId="{511F257C-C40C-284F-957F-CEF17180D731}" type="presParOf" srcId="{10D9F142-E3CB-3345-A941-1A0ECA3D6D1F}" destId="{33508BBB-4181-8840-BB1A-DEA46FE80374}" srcOrd="6" destOrd="0" presId="urn:microsoft.com/office/officeart/2005/8/layout/cycle8"/>
    <dgm:cxn modelId="{C494BDEF-1DCF-8848-B1AE-602A540DEDE4}" type="presParOf" srcId="{10D9F142-E3CB-3345-A941-1A0ECA3D6D1F}" destId="{378542A0-4F08-BC47-BF7E-DF77A975FCB7}" srcOrd="7" destOrd="0" presId="urn:microsoft.com/office/officeart/2005/8/layout/cycle8"/>
    <dgm:cxn modelId="{9D683C93-8C2F-3440-9BE2-4690CA061896}" type="presParOf" srcId="{10D9F142-E3CB-3345-A941-1A0ECA3D6D1F}" destId="{0E05B5F5-EF43-AC4C-A1EF-797B914DD8DA}" srcOrd="8" destOrd="0" presId="urn:microsoft.com/office/officeart/2005/8/layout/cycle8"/>
    <dgm:cxn modelId="{145E43CA-A15E-6841-9BE9-124525907F24}" type="presParOf" srcId="{10D9F142-E3CB-3345-A941-1A0ECA3D6D1F}" destId="{C5F05782-575D-4743-BA67-ACC635DF63F3}" srcOrd="9" destOrd="0" presId="urn:microsoft.com/office/officeart/2005/8/layout/cycle8"/>
    <dgm:cxn modelId="{247FACF3-1A81-1641-9B85-5F6E6CCA75D1}" type="presParOf" srcId="{10D9F142-E3CB-3345-A941-1A0ECA3D6D1F}" destId="{CAE2F15D-496F-0241-8C5F-612492454872}" srcOrd="10" destOrd="0" presId="urn:microsoft.com/office/officeart/2005/8/layout/cycle8"/>
    <dgm:cxn modelId="{6DC712BC-B5A5-9A44-BC0E-DF5A6356EED0}" type="presParOf" srcId="{10D9F142-E3CB-3345-A941-1A0ECA3D6D1F}" destId="{86C93959-9AEF-4A44-924D-0AB5632B86AD}" srcOrd="11" destOrd="0" presId="urn:microsoft.com/office/officeart/2005/8/layout/cycle8"/>
    <dgm:cxn modelId="{8B9D84A4-0A82-3940-9A41-C8CBC969E133}" type="presParOf" srcId="{10D9F142-E3CB-3345-A941-1A0ECA3D6D1F}" destId="{EE2A24C7-A163-AE4A-897C-A196FFA24FA1}" srcOrd="12" destOrd="0" presId="urn:microsoft.com/office/officeart/2005/8/layout/cycle8"/>
    <dgm:cxn modelId="{087DE239-4071-4246-8387-9F9AF824FFF5}" type="presParOf" srcId="{10D9F142-E3CB-3345-A941-1A0ECA3D6D1F}" destId="{96A45FEE-0410-DF42-AC2F-E058D37ECDB8}" srcOrd="13" destOrd="0" presId="urn:microsoft.com/office/officeart/2005/8/layout/cycle8"/>
    <dgm:cxn modelId="{EFAEA88F-59FB-734D-9C0B-299FCC86A0FD}" type="presParOf" srcId="{10D9F142-E3CB-3345-A941-1A0ECA3D6D1F}" destId="{DDBC0DC1-7A34-064A-9A9E-A52F64B96491}" srcOrd="14" destOrd="0" presId="urn:microsoft.com/office/officeart/2005/8/layout/cycle8"/>
    <dgm:cxn modelId="{FE003280-2A78-EE47-81F2-FE57B4192F32}" type="presParOf" srcId="{10D9F142-E3CB-3345-A941-1A0ECA3D6D1F}" destId="{24197150-6F30-A447-8D02-C764455C21A1}" srcOrd="15" destOrd="0" presId="urn:microsoft.com/office/officeart/2005/8/layout/cycle8"/>
    <dgm:cxn modelId="{EC17285C-254B-F843-8E9C-30DA08CE0F59}" type="presParOf" srcId="{10D9F142-E3CB-3345-A941-1A0ECA3D6D1F}" destId="{71D2A090-2CEB-2546-BE3F-D3AF26B735B0}" srcOrd="16" destOrd="0" presId="urn:microsoft.com/office/officeart/2005/8/layout/cycle8"/>
    <dgm:cxn modelId="{9FA13F88-78E4-E04B-B2E7-A20341AFB0EC}" type="presParOf" srcId="{10D9F142-E3CB-3345-A941-1A0ECA3D6D1F}" destId="{3206669E-4148-BF4B-9DBE-64F116853776}" srcOrd="17" destOrd="0" presId="urn:microsoft.com/office/officeart/2005/8/layout/cycle8"/>
    <dgm:cxn modelId="{57001FD7-247D-9A4C-ADE9-6C1F6C80953D}" type="presParOf" srcId="{10D9F142-E3CB-3345-A941-1A0ECA3D6D1F}" destId="{BC805CB6-A3DC-8949-A212-20E7DC7A6F00}" srcOrd="18" destOrd="0" presId="urn:microsoft.com/office/officeart/2005/8/layout/cycle8"/>
    <dgm:cxn modelId="{0D4D7CA0-4971-164F-A0DD-F9E352981ED2}" type="presParOf" srcId="{10D9F142-E3CB-3345-A941-1A0ECA3D6D1F}" destId="{836F1D53-4934-3442-8B7F-C3C00D37E65C}"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765C23-4F16-424B-8E79-C335445DFAFB}" type="doc">
      <dgm:prSet loTypeId="urn:microsoft.com/office/officeart/2005/8/layout/arrow2" loCatId="" qsTypeId="urn:microsoft.com/office/officeart/2005/8/quickstyle/simple1" qsCatId="simple" csTypeId="urn:microsoft.com/office/officeart/2005/8/colors/accent1_2" csCatId="accent1" phldr="1"/>
      <dgm:spPr/>
    </dgm:pt>
    <dgm:pt modelId="{C33B446C-409A-5943-92B8-3CCAB3CF8904}">
      <dgm:prSet phldrT="[Text]" custT="1"/>
      <dgm:spPr/>
      <dgm:t>
        <a:bodyPr/>
        <a:lstStyle/>
        <a:p>
          <a:r>
            <a:rPr lang="en-US" sz="1200" b="1" dirty="0"/>
            <a:t>1. Largely manual</a:t>
          </a:r>
        </a:p>
      </dgm:t>
    </dgm:pt>
    <dgm:pt modelId="{6968A4AF-1D7C-0A47-B255-CEF611F405DA}" type="parTrans" cxnId="{7709FA95-CEBE-1E4A-B11C-5BB4249F6917}">
      <dgm:prSet/>
      <dgm:spPr/>
      <dgm:t>
        <a:bodyPr/>
        <a:lstStyle/>
        <a:p>
          <a:endParaRPr lang="en-US"/>
        </a:p>
      </dgm:t>
    </dgm:pt>
    <dgm:pt modelId="{86B29553-BD85-184C-A5C9-051F8BB7DCC3}" type="sibTrans" cxnId="{7709FA95-CEBE-1E4A-B11C-5BB4249F6917}">
      <dgm:prSet/>
      <dgm:spPr/>
      <dgm:t>
        <a:bodyPr/>
        <a:lstStyle/>
        <a:p>
          <a:endParaRPr lang="en-US"/>
        </a:p>
      </dgm:t>
    </dgm:pt>
    <dgm:pt modelId="{3530C241-69F7-4A4A-BADD-80CDEEF00C05}">
      <dgm:prSet phldrT="[Text]" custT="1"/>
      <dgm:spPr/>
      <dgm:t>
        <a:bodyPr/>
        <a:lstStyle/>
        <a:p>
          <a:r>
            <a:rPr lang="en-US" sz="1200" b="1" dirty="0"/>
            <a:t>2. Increased automation in certain processes</a:t>
          </a:r>
        </a:p>
      </dgm:t>
    </dgm:pt>
    <dgm:pt modelId="{ACB4E0F4-F309-C54C-B06C-DFA7811DD26E}" type="parTrans" cxnId="{882BA140-020C-D143-8EEC-0706E7DACC32}">
      <dgm:prSet/>
      <dgm:spPr/>
      <dgm:t>
        <a:bodyPr/>
        <a:lstStyle/>
        <a:p>
          <a:endParaRPr lang="en-US"/>
        </a:p>
      </dgm:t>
    </dgm:pt>
    <dgm:pt modelId="{4D76F39B-A199-4143-B236-EDDDA3B500A8}" type="sibTrans" cxnId="{882BA140-020C-D143-8EEC-0706E7DACC32}">
      <dgm:prSet/>
      <dgm:spPr/>
      <dgm:t>
        <a:bodyPr/>
        <a:lstStyle/>
        <a:p>
          <a:endParaRPr lang="en-US"/>
        </a:p>
      </dgm:t>
    </dgm:pt>
    <dgm:pt modelId="{16E97A83-0CB7-EF4C-AFC6-7D09A4B04E63}">
      <dgm:prSet phldrT="[Text]" custT="1"/>
      <dgm:spPr/>
      <dgm:t>
        <a:bodyPr/>
        <a:lstStyle/>
        <a:p>
          <a:pPr marL="0" lvl="0" indent="0" algn="l" defTabSz="533400">
            <a:lnSpc>
              <a:spcPct val="90000"/>
            </a:lnSpc>
            <a:spcBef>
              <a:spcPct val="0"/>
            </a:spcBef>
            <a:spcAft>
              <a:spcPct val="35000"/>
            </a:spcAft>
            <a:buNone/>
          </a:pPr>
          <a:r>
            <a:rPr lang="en-US" sz="1200" b="1" kern="1200" dirty="0">
              <a:solidFill>
                <a:srgbClr val="59452A">
                  <a:hueOff val="0"/>
                  <a:satOff val="0"/>
                  <a:lumOff val="0"/>
                  <a:alphaOff val="0"/>
                </a:srgbClr>
              </a:solidFill>
              <a:latin typeface="Arial"/>
              <a:ea typeface="+mn-ea"/>
              <a:cs typeface="+mn-cs"/>
            </a:rPr>
            <a:t>3. High degree of automation</a:t>
          </a:r>
        </a:p>
      </dgm:t>
    </dgm:pt>
    <dgm:pt modelId="{497DA451-B130-6143-8040-A58E61DB5650}" type="sibTrans" cxnId="{16DF58FB-86E1-E448-8788-1BFD71270784}">
      <dgm:prSet/>
      <dgm:spPr/>
      <dgm:t>
        <a:bodyPr/>
        <a:lstStyle/>
        <a:p>
          <a:endParaRPr lang="en-US"/>
        </a:p>
      </dgm:t>
    </dgm:pt>
    <dgm:pt modelId="{8602C2F6-B920-1F4F-BDD6-822A177563D5}" type="parTrans" cxnId="{16DF58FB-86E1-E448-8788-1BFD71270784}">
      <dgm:prSet/>
      <dgm:spPr/>
      <dgm:t>
        <a:bodyPr/>
        <a:lstStyle/>
        <a:p>
          <a:endParaRPr lang="en-US"/>
        </a:p>
      </dgm:t>
    </dgm:pt>
    <dgm:pt modelId="{469C5B29-66E1-8740-9921-07E90CB208FC}" type="pres">
      <dgm:prSet presAssocID="{67765C23-4F16-424B-8E79-C335445DFAFB}" presName="arrowDiagram" presStyleCnt="0">
        <dgm:presLayoutVars>
          <dgm:chMax val="5"/>
          <dgm:dir/>
          <dgm:resizeHandles val="exact"/>
        </dgm:presLayoutVars>
      </dgm:prSet>
      <dgm:spPr/>
    </dgm:pt>
    <dgm:pt modelId="{91521388-2089-6A40-897C-4622CED2653D}" type="pres">
      <dgm:prSet presAssocID="{67765C23-4F16-424B-8E79-C335445DFAFB}" presName="arrow" presStyleLbl="bgShp" presStyleIdx="0" presStyleCnt="1" custLinFactNeighborX="-750" custLinFactNeighborY="0"/>
      <dgm:spPr/>
    </dgm:pt>
    <dgm:pt modelId="{53FD8785-8D84-1A4A-AECB-90727E015401}" type="pres">
      <dgm:prSet presAssocID="{67765C23-4F16-424B-8E79-C335445DFAFB}" presName="arrowDiagram3" presStyleCnt="0"/>
      <dgm:spPr/>
    </dgm:pt>
    <dgm:pt modelId="{41DCCDDB-71D5-F44B-8FA1-BEFABC179257}" type="pres">
      <dgm:prSet presAssocID="{C33B446C-409A-5943-92B8-3CCAB3CF8904}" presName="bullet3a" presStyleLbl="node1" presStyleIdx="0" presStyleCnt="3"/>
      <dgm:spPr>
        <a:solidFill>
          <a:schemeClr val="tx2"/>
        </a:solidFill>
      </dgm:spPr>
    </dgm:pt>
    <dgm:pt modelId="{9C3F454A-CA83-A641-87C8-21659E36825E}" type="pres">
      <dgm:prSet presAssocID="{C33B446C-409A-5943-92B8-3CCAB3CF8904}" presName="textBox3a" presStyleLbl="revTx" presStyleIdx="0" presStyleCnt="3">
        <dgm:presLayoutVars>
          <dgm:bulletEnabled val="1"/>
        </dgm:presLayoutVars>
      </dgm:prSet>
      <dgm:spPr/>
    </dgm:pt>
    <dgm:pt modelId="{E4B09E4E-800D-9340-BA0C-3CE56149DA1A}" type="pres">
      <dgm:prSet presAssocID="{3530C241-69F7-4A4A-BADD-80CDEEF00C05}" presName="bullet3b" presStyleLbl="node1" presStyleIdx="1" presStyleCnt="3"/>
      <dgm:spPr/>
    </dgm:pt>
    <dgm:pt modelId="{6E179EAF-13DD-734B-AC4E-595B259263EA}" type="pres">
      <dgm:prSet presAssocID="{3530C241-69F7-4A4A-BADD-80CDEEF00C05}" presName="textBox3b" presStyleLbl="revTx" presStyleIdx="1" presStyleCnt="3">
        <dgm:presLayoutVars>
          <dgm:bulletEnabled val="1"/>
        </dgm:presLayoutVars>
      </dgm:prSet>
      <dgm:spPr/>
    </dgm:pt>
    <dgm:pt modelId="{F99D7F7A-7B53-2249-9A03-0D2AA8897C96}" type="pres">
      <dgm:prSet presAssocID="{16E97A83-0CB7-EF4C-AFC6-7D09A4B04E63}" presName="bullet3c" presStyleLbl="node1" presStyleIdx="2" presStyleCnt="3"/>
      <dgm:spPr>
        <a:solidFill>
          <a:schemeClr val="accent2"/>
        </a:solidFill>
      </dgm:spPr>
    </dgm:pt>
    <dgm:pt modelId="{71908A78-AA94-684F-975F-47970E0EB464}" type="pres">
      <dgm:prSet presAssocID="{16E97A83-0CB7-EF4C-AFC6-7D09A4B04E63}" presName="textBox3c" presStyleLbl="revTx" presStyleIdx="2" presStyleCnt="3" custScaleX="106784" custScaleY="108447" custLinFactNeighborX="8162" custLinFactNeighborY="-14037">
        <dgm:presLayoutVars>
          <dgm:bulletEnabled val="1"/>
        </dgm:presLayoutVars>
      </dgm:prSet>
      <dgm:spPr/>
    </dgm:pt>
  </dgm:ptLst>
  <dgm:cxnLst>
    <dgm:cxn modelId="{DBBE800A-A5C4-804D-A2C2-748BD357442F}" type="presOf" srcId="{C33B446C-409A-5943-92B8-3CCAB3CF8904}" destId="{9C3F454A-CA83-A641-87C8-21659E36825E}" srcOrd="0" destOrd="0" presId="urn:microsoft.com/office/officeart/2005/8/layout/arrow2"/>
    <dgm:cxn modelId="{882BA140-020C-D143-8EEC-0706E7DACC32}" srcId="{67765C23-4F16-424B-8E79-C335445DFAFB}" destId="{3530C241-69F7-4A4A-BADD-80CDEEF00C05}" srcOrd="1" destOrd="0" parTransId="{ACB4E0F4-F309-C54C-B06C-DFA7811DD26E}" sibTransId="{4D76F39B-A199-4143-B236-EDDDA3B500A8}"/>
    <dgm:cxn modelId="{7709FA95-CEBE-1E4A-B11C-5BB4249F6917}" srcId="{67765C23-4F16-424B-8E79-C335445DFAFB}" destId="{C33B446C-409A-5943-92B8-3CCAB3CF8904}" srcOrd="0" destOrd="0" parTransId="{6968A4AF-1D7C-0A47-B255-CEF611F405DA}" sibTransId="{86B29553-BD85-184C-A5C9-051F8BB7DCC3}"/>
    <dgm:cxn modelId="{7E97A1B0-A431-E14D-AC32-C5EAF7B917E7}" type="presOf" srcId="{67765C23-4F16-424B-8E79-C335445DFAFB}" destId="{469C5B29-66E1-8740-9921-07E90CB208FC}" srcOrd="0" destOrd="0" presId="urn:microsoft.com/office/officeart/2005/8/layout/arrow2"/>
    <dgm:cxn modelId="{A44FFDC0-A423-264D-8BC9-CAF4263487C4}" type="presOf" srcId="{3530C241-69F7-4A4A-BADD-80CDEEF00C05}" destId="{6E179EAF-13DD-734B-AC4E-595B259263EA}" srcOrd="0" destOrd="0" presId="urn:microsoft.com/office/officeart/2005/8/layout/arrow2"/>
    <dgm:cxn modelId="{873926D4-98A7-E046-B548-794BF21B6F67}" type="presOf" srcId="{16E97A83-0CB7-EF4C-AFC6-7D09A4B04E63}" destId="{71908A78-AA94-684F-975F-47970E0EB464}" srcOrd="0" destOrd="0" presId="urn:microsoft.com/office/officeart/2005/8/layout/arrow2"/>
    <dgm:cxn modelId="{16DF58FB-86E1-E448-8788-1BFD71270784}" srcId="{67765C23-4F16-424B-8E79-C335445DFAFB}" destId="{16E97A83-0CB7-EF4C-AFC6-7D09A4B04E63}" srcOrd="2" destOrd="0" parTransId="{8602C2F6-B920-1F4F-BDD6-822A177563D5}" sibTransId="{497DA451-B130-6143-8040-A58E61DB5650}"/>
    <dgm:cxn modelId="{5360562D-85DF-074B-A5CD-C9D620E0FB42}" type="presParOf" srcId="{469C5B29-66E1-8740-9921-07E90CB208FC}" destId="{91521388-2089-6A40-897C-4622CED2653D}" srcOrd="0" destOrd="0" presId="urn:microsoft.com/office/officeart/2005/8/layout/arrow2"/>
    <dgm:cxn modelId="{013A5EA2-B5FA-2D4F-B364-557C878B02B0}" type="presParOf" srcId="{469C5B29-66E1-8740-9921-07E90CB208FC}" destId="{53FD8785-8D84-1A4A-AECB-90727E015401}" srcOrd="1" destOrd="0" presId="urn:microsoft.com/office/officeart/2005/8/layout/arrow2"/>
    <dgm:cxn modelId="{D920D011-1B11-0141-9CB3-087A2A1F9614}" type="presParOf" srcId="{53FD8785-8D84-1A4A-AECB-90727E015401}" destId="{41DCCDDB-71D5-F44B-8FA1-BEFABC179257}" srcOrd="0" destOrd="0" presId="urn:microsoft.com/office/officeart/2005/8/layout/arrow2"/>
    <dgm:cxn modelId="{8213BC98-B616-0840-A534-8084B6F58886}" type="presParOf" srcId="{53FD8785-8D84-1A4A-AECB-90727E015401}" destId="{9C3F454A-CA83-A641-87C8-21659E36825E}" srcOrd="1" destOrd="0" presId="urn:microsoft.com/office/officeart/2005/8/layout/arrow2"/>
    <dgm:cxn modelId="{B379E587-EF6F-2E4C-85AA-46D9E6DF79E4}" type="presParOf" srcId="{53FD8785-8D84-1A4A-AECB-90727E015401}" destId="{E4B09E4E-800D-9340-BA0C-3CE56149DA1A}" srcOrd="2" destOrd="0" presId="urn:microsoft.com/office/officeart/2005/8/layout/arrow2"/>
    <dgm:cxn modelId="{9CAFE5A1-C9E9-CC43-A8FA-F915496F7F70}" type="presParOf" srcId="{53FD8785-8D84-1A4A-AECB-90727E015401}" destId="{6E179EAF-13DD-734B-AC4E-595B259263EA}" srcOrd="3" destOrd="0" presId="urn:microsoft.com/office/officeart/2005/8/layout/arrow2"/>
    <dgm:cxn modelId="{3E1D5D08-771F-5040-B735-8CD3B50F292A}" type="presParOf" srcId="{53FD8785-8D84-1A4A-AECB-90727E015401}" destId="{F99D7F7A-7B53-2249-9A03-0D2AA8897C96}" srcOrd="4" destOrd="0" presId="urn:microsoft.com/office/officeart/2005/8/layout/arrow2"/>
    <dgm:cxn modelId="{7B987FD5-5CF7-1C47-B3A2-FF487FA391BE}" type="presParOf" srcId="{53FD8785-8D84-1A4A-AECB-90727E015401}" destId="{71908A78-AA94-684F-975F-47970E0EB464}"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2B86F9-E2B0-9D4B-90E2-69E1B115E97B}" type="doc">
      <dgm:prSet loTypeId="urn:microsoft.com/office/officeart/2005/8/layout/cycle8" loCatId="" qsTypeId="urn:microsoft.com/office/officeart/2005/8/quickstyle/simple4" qsCatId="simple" csTypeId="urn:microsoft.com/office/officeart/2005/8/colors/accent0_1" csCatId="mainScheme" phldr="1"/>
      <dgm:spPr/>
    </dgm:pt>
    <dgm:pt modelId="{1E4FD780-8867-E846-8E1E-4D4CDB47F6EF}">
      <dgm:prSet phldrT="[Text]"/>
      <dgm:spPr/>
      <dgm:t>
        <a:bodyPr/>
        <a:lstStyle/>
        <a:p>
          <a:r>
            <a:rPr lang="en-US" dirty="0"/>
            <a:t>   </a:t>
          </a:r>
        </a:p>
      </dgm:t>
    </dgm:pt>
    <dgm:pt modelId="{4725A01A-03F6-3149-BAC5-F41A6CE07511}" type="parTrans" cxnId="{3F6B20FF-88D0-6E44-A087-71DD266EA954}">
      <dgm:prSet/>
      <dgm:spPr/>
      <dgm:t>
        <a:bodyPr/>
        <a:lstStyle/>
        <a:p>
          <a:endParaRPr lang="en-US"/>
        </a:p>
      </dgm:t>
    </dgm:pt>
    <dgm:pt modelId="{5099717B-486C-0442-98B7-419B2110BEA4}" type="sibTrans" cxnId="{3F6B20FF-88D0-6E44-A087-71DD266EA954}">
      <dgm:prSet/>
      <dgm:spPr/>
      <dgm:t>
        <a:bodyPr/>
        <a:lstStyle/>
        <a:p>
          <a:endParaRPr lang="en-US"/>
        </a:p>
      </dgm:t>
    </dgm:pt>
    <dgm:pt modelId="{CF0571FE-B582-DA48-B7AD-4328DE7BF90D}">
      <dgm:prSet phldrT="[Text]"/>
      <dgm:spPr/>
      <dgm:t>
        <a:bodyPr/>
        <a:lstStyle/>
        <a:p>
          <a:r>
            <a:rPr lang="en-US" dirty="0"/>
            <a:t>  </a:t>
          </a:r>
        </a:p>
      </dgm:t>
    </dgm:pt>
    <dgm:pt modelId="{CC53353B-ABEC-4941-99F6-35219E041FA6}" type="parTrans" cxnId="{63660D50-B06A-4741-BD64-1240CBAC3BA2}">
      <dgm:prSet/>
      <dgm:spPr/>
      <dgm:t>
        <a:bodyPr/>
        <a:lstStyle/>
        <a:p>
          <a:endParaRPr lang="en-US"/>
        </a:p>
      </dgm:t>
    </dgm:pt>
    <dgm:pt modelId="{244530A6-29E3-D740-8833-0246F2D4EFCE}" type="sibTrans" cxnId="{63660D50-B06A-4741-BD64-1240CBAC3BA2}">
      <dgm:prSet/>
      <dgm:spPr/>
      <dgm:t>
        <a:bodyPr/>
        <a:lstStyle/>
        <a:p>
          <a:endParaRPr lang="en-US"/>
        </a:p>
      </dgm:t>
    </dgm:pt>
    <dgm:pt modelId="{6A6F5372-0D52-B24E-9B6C-D29531EF4B8D}">
      <dgm:prSet phldrT="[Text]"/>
      <dgm:spPr/>
      <dgm:t>
        <a:bodyPr/>
        <a:lstStyle/>
        <a:p>
          <a:r>
            <a:rPr lang="en-US" dirty="0"/>
            <a:t>  </a:t>
          </a:r>
        </a:p>
      </dgm:t>
    </dgm:pt>
    <dgm:pt modelId="{51774C78-8A44-5B49-94E9-3C10986DA667}" type="parTrans" cxnId="{2B0A4295-CF68-484B-9D9E-B85210ECD3D6}">
      <dgm:prSet/>
      <dgm:spPr/>
      <dgm:t>
        <a:bodyPr/>
        <a:lstStyle/>
        <a:p>
          <a:endParaRPr lang="en-US"/>
        </a:p>
      </dgm:t>
    </dgm:pt>
    <dgm:pt modelId="{C433036B-7E56-AC4F-AF6E-0CFA4BC43EA3}" type="sibTrans" cxnId="{2B0A4295-CF68-484B-9D9E-B85210ECD3D6}">
      <dgm:prSet/>
      <dgm:spPr/>
      <dgm:t>
        <a:bodyPr/>
        <a:lstStyle/>
        <a:p>
          <a:endParaRPr lang="en-US"/>
        </a:p>
      </dgm:t>
    </dgm:pt>
    <dgm:pt modelId="{75A2B64B-6727-DB45-BBEF-885C99926B13}">
      <dgm:prSet phldrT="[Text]"/>
      <dgm:spPr/>
      <dgm:t>
        <a:bodyPr/>
        <a:lstStyle/>
        <a:p>
          <a:r>
            <a:rPr lang="en-US" dirty="0"/>
            <a:t>1. Settlement Model</a:t>
          </a:r>
        </a:p>
      </dgm:t>
    </dgm:pt>
    <dgm:pt modelId="{B164FA4E-E257-A34B-BD75-FDF31689CD6A}" type="sibTrans" cxnId="{8D064F36-9A3D-BB47-B128-4D17FAF9C418}">
      <dgm:prSet/>
      <dgm:spPr/>
      <dgm:t>
        <a:bodyPr/>
        <a:lstStyle/>
        <a:p>
          <a:endParaRPr lang="en-US"/>
        </a:p>
      </dgm:t>
    </dgm:pt>
    <dgm:pt modelId="{ABA1F3E3-574B-3E4F-9525-9AF9A69D157D}" type="parTrans" cxnId="{8D064F36-9A3D-BB47-B128-4D17FAF9C418}">
      <dgm:prSet/>
      <dgm:spPr/>
      <dgm:t>
        <a:bodyPr/>
        <a:lstStyle/>
        <a:p>
          <a:endParaRPr lang="en-US"/>
        </a:p>
      </dgm:t>
    </dgm:pt>
    <dgm:pt modelId="{10D9F142-E3CB-3345-A941-1A0ECA3D6D1F}" type="pres">
      <dgm:prSet presAssocID="{782B86F9-E2B0-9D4B-90E2-69E1B115E97B}" presName="compositeShape" presStyleCnt="0">
        <dgm:presLayoutVars>
          <dgm:chMax val="7"/>
          <dgm:dir/>
          <dgm:resizeHandles val="exact"/>
        </dgm:presLayoutVars>
      </dgm:prSet>
      <dgm:spPr/>
    </dgm:pt>
    <dgm:pt modelId="{E3C0CA9F-85B8-094E-8C58-EA151E561A6D}" type="pres">
      <dgm:prSet presAssocID="{782B86F9-E2B0-9D4B-90E2-69E1B115E97B}" presName="wedge1" presStyleLbl="node1" presStyleIdx="0" presStyleCnt="4"/>
      <dgm:spPr/>
    </dgm:pt>
    <dgm:pt modelId="{527A1C30-21DD-FD4D-B8BF-B170C3A4F7F0}" type="pres">
      <dgm:prSet presAssocID="{782B86F9-E2B0-9D4B-90E2-69E1B115E97B}" presName="dummy1a" presStyleCnt="0"/>
      <dgm:spPr/>
    </dgm:pt>
    <dgm:pt modelId="{C2D11196-D4E1-0049-86C3-65509B2F14A3}" type="pres">
      <dgm:prSet presAssocID="{782B86F9-E2B0-9D4B-90E2-69E1B115E97B}" presName="dummy1b" presStyleCnt="0"/>
      <dgm:spPr/>
    </dgm:pt>
    <dgm:pt modelId="{60FB808B-32EE-A445-8EA6-6E37087C31CE}" type="pres">
      <dgm:prSet presAssocID="{782B86F9-E2B0-9D4B-90E2-69E1B115E97B}" presName="wedge1Tx" presStyleLbl="node1" presStyleIdx="0" presStyleCnt="4">
        <dgm:presLayoutVars>
          <dgm:chMax val="0"/>
          <dgm:chPref val="0"/>
          <dgm:bulletEnabled val="1"/>
        </dgm:presLayoutVars>
      </dgm:prSet>
      <dgm:spPr/>
    </dgm:pt>
    <dgm:pt modelId="{4CAC6DCC-62C9-BA45-9A89-3898587FE983}" type="pres">
      <dgm:prSet presAssocID="{782B86F9-E2B0-9D4B-90E2-69E1B115E97B}" presName="wedge2" presStyleLbl="node1" presStyleIdx="1" presStyleCnt="4"/>
      <dgm:spPr/>
    </dgm:pt>
    <dgm:pt modelId="{CADA1816-76F6-FC45-9093-5DAA58C3157D}" type="pres">
      <dgm:prSet presAssocID="{782B86F9-E2B0-9D4B-90E2-69E1B115E97B}" presName="dummy2a" presStyleCnt="0"/>
      <dgm:spPr/>
    </dgm:pt>
    <dgm:pt modelId="{33508BBB-4181-8840-BB1A-DEA46FE80374}" type="pres">
      <dgm:prSet presAssocID="{782B86F9-E2B0-9D4B-90E2-69E1B115E97B}" presName="dummy2b" presStyleCnt="0"/>
      <dgm:spPr/>
    </dgm:pt>
    <dgm:pt modelId="{378542A0-4F08-BC47-BF7E-DF77A975FCB7}" type="pres">
      <dgm:prSet presAssocID="{782B86F9-E2B0-9D4B-90E2-69E1B115E97B}" presName="wedge2Tx" presStyleLbl="node1" presStyleIdx="1" presStyleCnt="4">
        <dgm:presLayoutVars>
          <dgm:chMax val="0"/>
          <dgm:chPref val="0"/>
          <dgm:bulletEnabled val="1"/>
        </dgm:presLayoutVars>
      </dgm:prSet>
      <dgm:spPr/>
    </dgm:pt>
    <dgm:pt modelId="{0E05B5F5-EF43-AC4C-A1EF-797B914DD8DA}" type="pres">
      <dgm:prSet presAssocID="{782B86F9-E2B0-9D4B-90E2-69E1B115E97B}" presName="wedge3" presStyleLbl="node1" presStyleIdx="2" presStyleCnt="4"/>
      <dgm:spPr/>
    </dgm:pt>
    <dgm:pt modelId="{C5F05782-575D-4743-BA67-ACC635DF63F3}" type="pres">
      <dgm:prSet presAssocID="{782B86F9-E2B0-9D4B-90E2-69E1B115E97B}" presName="dummy3a" presStyleCnt="0"/>
      <dgm:spPr/>
    </dgm:pt>
    <dgm:pt modelId="{CAE2F15D-496F-0241-8C5F-612492454872}" type="pres">
      <dgm:prSet presAssocID="{782B86F9-E2B0-9D4B-90E2-69E1B115E97B}" presName="dummy3b" presStyleCnt="0"/>
      <dgm:spPr/>
    </dgm:pt>
    <dgm:pt modelId="{86C93959-9AEF-4A44-924D-0AB5632B86AD}" type="pres">
      <dgm:prSet presAssocID="{782B86F9-E2B0-9D4B-90E2-69E1B115E97B}" presName="wedge3Tx" presStyleLbl="node1" presStyleIdx="2" presStyleCnt="4">
        <dgm:presLayoutVars>
          <dgm:chMax val="0"/>
          <dgm:chPref val="0"/>
          <dgm:bulletEnabled val="1"/>
        </dgm:presLayoutVars>
      </dgm:prSet>
      <dgm:spPr/>
    </dgm:pt>
    <dgm:pt modelId="{EE2A24C7-A163-AE4A-897C-A196FFA24FA1}" type="pres">
      <dgm:prSet presAssocID="{782B86F9-E2B0-9D4B-90E2-69E1B115E97B}" presName="wedge4" presStyleLbl="node1" presStyleIdx="3" presStyleCnt="4"/>
      <dgm:spPr/>
    </dgm:pt>
    <dgm:pt modelId="{96A45FEE-0410-DF42-AC2F-E058D37ECDB8}" type="pres">
      <dgm:prSet presAssocID="{782B86F9-E2B0-9D4B-90E2-69E1B115E97B}" presName="dummy4a" presStyleCnt="0"/>
      <dgm:spPr/>
    </dgm:pt>
    <dgm:pt modelId="{DDBC0DC1-7A34-064A-9A9E-A52F64B96491}" type="pres">
      <dgm:prSet presAssocID="{782B86F9-E2B0-9D4B-90E2-69E1B115E97B}" presName="dummy4b" presStyleCnt="0"/>
      <dgm:spPr/>
    </dgm:pt>
    <dgm:pt modelId="{24197150-6F30-A447-8D02-C764455C21A1}" type="pres">
      <dgm:prSet presAssocID="{782B86F9-E2B0-9D4B-90E2-69E1B115E97B}" presName="wedge4Tx" presStyleLbl="node1" presStyleIdx="3" presStyleCnt="4">
        <dgm:presLayoutVars>
          <dgm:chMax val="0"/>
          <dgm:chPref val="0"/>
          <dgm:bulletEnabled val="1"/>
        </dgm:presLayoutVars>
      </dgm:prSet>
      <dgm:spPr/>
    </dgm:pt>
    <dgm:pt modelId="{A4E20D93-4068-B149-A5AB-45AA28CD7BC8}" type="pres">
      <dgm:prSet presAssocID="{B164FA4E-E257-A34B-BD75-FDF31689CD6A}" presName="arrowWedge1" presStyleLbl="fgSibTrans2D1" presStyleIdx="0" presStyleCnt="4"/>
      <dgm:spPr/>
    </dgm:pt>
    <dgm:pt modelId="{0C0E0180-8F17-5347-AC79-26DC48F03A13}" type="pres">
      <dgm:prSet presAssocID="{C433036B-7E56-AC4F-AF6E-0CFA4BC43EA3}" presName="arrowWedge2" presStyleLbl="fgSibTrans2D1" presStyleIdx="1" presStyleCnt="4"/>
      <dgm:spPr/>
    </dgm:pt>
    <dgm:pt modelId="{4A8622F9-1DA4-4A4A-9E51-BEEAEBF7A6F1}" type="pres">
      <dgm:prSet presAssocID="{5099717B-486C-0442-98B7-419B2110BEA4}" presName="arrowWedge3" presStyleLbl="fgSibTrans2D1" presStyleIdx="2" presStyleCnt="4"/>
      <dgm:spPr/>
    </dgm:pt>
    <dgm:pt modelId="{57F5DB2B-E7E6-FE4C-943A-29A9306477E7}" type="pres">
      <dgm:prSet presAssocID="{244530A6-29E3-D740-8833-0246F2D4EFCE}" presName="arrowWedge4" presStyleLbl="fgSibTrans2D1" presStyleIdx="3" presStyleCnt="4"/>
      <dgm:spPr/>
    </dgm:pt>
  </dgm:ptLst>
  <dgm:cxnLst>
    <dgm:cxn modelId="{EBFCDC04-823C-1B48-B229-A2B4E723F561}" type="presOf" srcId="{75A2B64B-6727-DB45-BBEF-885C99926B13}" destId="{60FB808B-32EE-A445-8EA6-6E37087C31CE}" srcOrd="1" destOrd="0" presId="urn:microsoft.com/office/officeart/2005/8/layout/cycle8"/>
    <dgm:cxn modelId="{4A99591A-E5B2-2E4B-9967-09E160DCFED7}" type="presOf" srcId="{CF0571FE-B582-DA48-B7AD-4328DE7BF90D}" destId="{EE2A24C7-A163-AE4A-897C-A196FFA24FA1}" srcOrd="0" destOrd="0" presId="urn:microsoft.com/office/officeart/2005/8/layout/cycle8"/>
    <dgm:cxn modelId="{8D064F36-9A3D-BB47-B128-4D17FAF9C418}" srcId="{782B86F9-E2B0-9D4B-90E2-69E1B115E97B}" destId="{75A2B64B-6727-DB45-BBEF-885C99926B13}" srcOrd="0" destOrd="0" parTransId="{ABA1F3E3-574B-3E4F-9525-9AF9A69D157D}" sibTransId="{B164FA4E-E257-A34B-BD75-FDF31689CD6A}"/>
    <dgm:cxn modelId="{49DEF24F-6D2C-F145-902B-2FF328C828E5}" type="presOf" srcId="{1E4FD780-8867-E846-8E1E-4D4CDB47F6EF}" destId="{0E05B5F5-EF43-AC4C-A1EF-797B914DD8DA}" srcOrd="0" destOrd="0" presId="urn:microsoft.com/office/officeart/2005/8/layout/cycle8"/>
    <dgm:cxn modelId="{63660D50-B06A-4741-BD64-1240CBAC3BA2}" srcId="{782B86F9-E2B0-9D4B-90E2-69E1B115E97B}" destId="{CF0571FE-B582-DA48-B7AD-4328DE7BF90D}" srcOrd="3" destOrd="0" parTransId="{CC53353B-ABEC-4941-99F6-35219E041FA6}" sibTransId="{244530A6-29E3-D740-8833-0246F2D4EFCE}"/>
    <dgm:cxn modelId="{E225A67B-4817-D94F-8649-A203C293AE14}" type="presOf" srcId="{6A6F5372-0D52-B24E-9B6C-D29531EF4B8D}" destId="{4CAC6DCC-62C9-BA45-9A89-3898587FE983}" srcOrd="0" destOrd="0" presId="urn:microsoft.com/office/officeart/2005/8/layout/cycle8"/>
    <dgm:cxn modelId="{D3A25E8E-4D88-FE4C-A341-FC2F3756691F}" type="presOf" srcId="{75A2B64B-6727-DB45-BBEF-885C99926B13}" destId="{E3C0CA9F-85B8-094E-8C58-EA151E561A6D}" srcOrd="0" destOrd="0" presId="urn:microsoft.com/office/officeart/2005/8/layout/cycle8"/>
    <dgm:cxn modelId="{2B0A4295-CF68-484B-9D9E-B85210ECD3D6}" srcId="{782B86F9-E2B0-9D4B-90E2-69E1B115E97B}" destId="{6A6F5372-0D52-B24E-9B6C-D29531EF4B8D}" srcOrd="1" destOrd="0" parTransId="{51774C78-8A44-5B49-94E9-3C10986DA667}" sibTransId="{C433036B-7E56-AC4F-AF6E-0CFA4BC43EA3}"/>
    <dgm:cxn modelId="{B0B4EDA5-3BF3-8944-805F-7F611A629E93}" type="presOf" srcId="{782B86F9-E2B0-9D4B-90E2-69E1B115E97B}" destId="{10D9F142-E3CB-3345-A941-1A0ECA3D6D1F}" srcOrd="0" destOrd="0" presId="urn:microsoft.com/office/officeart/2005/8/layout/cycle8"/>
    <dgm:cxn modelId="{FE4684B7-E647-3F4E-9714-51F622130B8C}" type="presOf" srcId="{CF0571FE-B582-DA48-B7AD-4328DE7BF90D}" destId="{24197150-6F30-A447-8D02-C764455C21A1}" srcOrd="1" destOrd="0" presId="urn:microsoft.com/office/officeart/2005/8/layout/cycle8"/>
    <dgm:cxn modelId="{B6B85ED1-FE06-844A-AF9F-1AE3BF3181C0}" type="presOf" srcId="{1E4FD780-8867-E846-8E1E-4D4CDB47F6EF}" destId="{86C93959-9AEF-4A44-924D-0AB5632B86AD}" srcOrd="1" destOrd="0" presId="urn:microsoft.com/office/officeart/2005/8/layout/cycle8"/>
    <dgm:cxn modelId="{601E1BDD-9FB3-4341-A002-91299E8D2D8A}" type="presOf" srcId="{6A6F5372-0D52-B24E-9B6C-D29531EF4B8D}" destId="{378542A0-4F08-BC47-BF7E-DF77A975FCB7}" srcOrd="1" destOrd="0" presId="urn:microsoft.com/office/officeart/2005/8/layout/cycle8"/>
    <dgm:cxn modelId="{3F6B20FF-88D0-6E44-A087-71DD266EA954}" srcId="{782B86F9-E2B0-9D4B-90E2-69E1B115E97B}" destId="{1E4FD780-8867-E846-8E1E-4D4CDB47F6EF}" srcOrd="2" destOrd="0" parTransId="{4725A01A-03F6-3149-BAC5-F41A6CE07511}" sibTransId="{5099717B-486C-0442-98B7-419B2110BEA4}"/>
    <dgm:cxn modelId="{9E0C3B02-F1AB-A246-8F12-B3968AA7906C}" type="presParOf" srcId="{10D9F142-E3CB-3345-A941-1A0ECA3D6D1F}" destId="{E3C0CA9F-85B8-094E-8C58-EA151E561A6D}" srcOrd="0" destOrd="0" presId="urn:microsoft.com/office/officeart/2005/8/layout/cycle8"/>
    <dgm:cxn modelId="{54792566-1069-CD4A-B63B-D849A7EB3174}" type="presParOf" srcId="{10D9F142-E3CB-3345-A941-1A0ECA3D6D1F}" destId="{527A1C30-21DD-FD4D-B8BF-B170C3A4F7F0}" srcOrd="1" destOrd="0" presId="urn:microsoft.com/office/officeart/2005/8/layout/cycle8"/>
    <dgm:cxn modelId="{071F002F-5288-294F-9814-097ABBC9A0BC}" type="presParOf" srcId="{10D9F142-E3CB-3345-A941-1A0ECA3D6D1F}" destId="{C2D11196-D4E1-0049-86C3-65509B2F14A3}" srcOrd="2" destOrd="0" presId="urn:microsoft.com/office/officeart/2005/8/layout/cycle8"/>
    <dgm:cxn modelId="{6E1E35D0-64F1-F249-AC4D-846F01FDCD75}" type="presParOf" srcId="{10D9F142-E3CB-3345-A941-1A0ECA3D6D1F}" destId="{60FB808B-32EE-A445-8EA6-6E37087C31CE}" srcOrd="3" destOrd="0" presId="urn:microsoft.com/office/officeart/2005/8/layout/cycle8"/>
    <dgm:cxn modelId="{FE5BC6E6-DCAF-9844-B19F-02345E0FF115}" type="presParOf" srcId="{10D9F142-E3CB-3345-A941-1A0ECA3D6D1F}" destId="{4CAC6DCC-62C9-BA45-9A89-3898587FE983}" srcOrd="4" destOrd="0" presId="urn:microsoft.com/office/officeart/2005/8/layout/cycle8"/>
    <dgm:cxn modelId="{48CF8223-84E3-6343-93A7-6D646BF4D0DC}" type="presParOf" srcId="{10D9F142-E3CB-3345-A941-1A0ECA3D6D1F}" destId="{CADA1816-76F6-FC45-9093-5DAA58C3157D}" srcOrd="5" destOrd="0" presId="urn:microsoft.com/office/officeart/2005/8/layout/cycle8"/>
    <dgm:cxn modelId="{511F257C-C40C-284F-957F-CEF17180D731}" type="presParOf" srcId="{10D9F142-E3CB-3345-A941-1A0ECA3D6D1F}" destId="{33508BBB-4181-8840-BB1A-DEA46FE80374}" srcOrd="6" destOrd="0" presId="urn:microsoft.com/office/officeart/2005/8/layout/cycle8"/>
    <dgm:cxn modelId="{C494BDEF-1DCF-8848-B1AE-602A540DEDE4}" type="presParOf" srcId="{10D9F142-E3CB-3345-A941-1A0ECA3D6D1F}" destId="{378542A0-4F08-BC47-BF7E-DF77A975FCB7}" srcOrd="7" destOrd="0" presId="urn:microsoft.com/office/officeart/2005/8/layout/cycle8"/>
    <dgm:cxn modelId="{9D683C93-8C2F-3440-9BE2-4690CA061896}" type="presParOf" srcId="{10D9F142-E3CB-3345-A941-1A0ECA3D6D1F}" destId="{0E05B5F5-EF43-AC4C-A1EF-797B914DD8DA}" srcOrd="8" destOrd="0" presId="urn:microsoft.com/office/officeart/2005/8/layout/cycle8"/>
    <dgm:cxn modelId="{145E43CA-A15E-6841-9BE9-124525907F24}" type="presParOf" srcId="{10D9F142-E3CB-3345-A941-1A0ECA3D6D1F}" destId="{C5F05782-575D-4743-BA67-ACC635DF63F3}" srcOrd="9" destOrd="0" presId="urn:microsoft.com/office/officeart/2005/8/layout/cycle8"/>
    <dgm:cxn modelId="{247FACF3-1A81-1641-9B85-5F6E6CCA75D1}" type="presParOf" srcId="{10D9F142-E3CB-3345-A941-1A0ECA3D6D1F}" destId="{CAE2F15D-496F-0241-8C5F-612492454872}" srcOrd="10" destOrd="0" presId="urn:microsoft.com/office/officeart/2005/8/layout/cycle8"/>
    <dgm:cxn modelId="{6DC712BC-B5A5-9A44-BC0E-DF5A6356EED0}" type="presParOf" srcId="{10D9F142-E3CB-3345-A941-1A0ECA3D6D1F}" destId="{86C93959-9AEF-4A44-924D-0AB5632B86AD}" srcOrd="11" destOrd="0" presId="urn:microsoft.com/office/officeart/2005/8/layout/cycle8"/>
    <dgm:cxn modelId="{8B9D84A4-0A82-3940-9A41-C8CBC969E133}" type="presParOf" srcId="{10D9F142-E3CB-3345-A941-1A0ECA3D6D1F}" destId="{EE2A24C7-A163-AE4A-897C-A196FFA24FA1}" srcOrd="12" destOrd="0" presId="urn:microsoft.com/office/officeart/2005/8/layout/cycle8"/>
    <dgm:cxn modelId="{087DE239-4071-4246-8387-9F9AF824FFF5}" type="presParOf" srcId="{10D9F142-E3CB-3345-A941-1A0ECA3D6D1F}" destId="{96A45FEE-0410-DF42-AC2F-E058D37ECDB8}" srcOrd="13" destOrd="0" presId="urn:microsoft.com/office/officeart/2005/8/layout/cycle8"/>
    <dgm:cxn modelId="{EFAEA88F-59FB-734D-9C0B-299FCC86A0FD}" type="presParOf" srcId="{10D9F142-E3CB-3345-A941-1A0ECA3D6D1F}" destId="{DDBC0DC1-7A34-064A-9A9E-A52F64B96491}" srcOrd="14" destOrd="0" presId="urn:microsoft.com/office/officeart/2005/8/layout/cycle8"/>
    <dgm:cxn modelId="{FE003280-2A78-EE47-81F2-FE57B4192F32}" type="presParOf" srcId="{10D9F142-E3CB-3345-A941-1A0ECA3D6D1F}" destId="{24197150-6F30-A447-8D02-C764455C21A1}" srcOrd="15" destOrd="0" presId="urn:microsoft.com/office/officeart/2005/8/layout/cycle8"/>
    <dgm:cxn modelId="{69CBB27E-9F3C-5C45-84DE-8F1EAAD46CE3}" type="presParOf" srcId="{10D9F142-E3CB-3345-A941-1A0ECA3D6D1F}" destId="{A4E20D93-4068-B149-A5AB-45AA28CD7BC8}" srcOrd="16" destOrd="0" presId="urn:microsoft.com/office/officeart/2005/8/layout/cycle8"/>
    <dgm:cxn modelId="{F03CA736-346F-D642-9968-DC6719B04084}" type="presParOf" srcId="{10D9F142-E3CB-3345-A941-1A0ECA3D6D1F}" destId="{0C0E0180-8F17-5347-AC79-26DC48F03A13}" srcOrd="17" destOrd="0" presId="urn:microsoft.com/office/officeart/2005/8/layout/cycle8"/>
    <dgm:cxn modelId="{ED9D2250-F33A-0045-816A-631B10C967F6}" type="presParOf" srcId="{10D9F142-E3CB-3345-A941-1A0ECA3D6D1F}" destId="{4A8622F9-1DA4-4A4A-9E51-BEEAEBF7A6F1}" srcOrd="18" destOrd="0" presId="urn:microsoft.com/office/officeart/2005/8/layout/cycle8"/>
    <dgm:cxn modelId="{2791A69B-A3EF-ED4C-8D65-A53BDBB5E964}" type="presParOf" srcId="{10D9F142-E3CB-3345-A941-1A0ECA3D6D1F}" destId="{57F5DB2B-E7E6-FE4C-943A-29A9306477E7}"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2B86F9-E2B0-9D4B-90E2-69E1B115E97B}" type="doc">
      <dgm:prSet loTypeId="urn:microsoft.com/office/officeart/2005/8/layout/cycle8" loCatId="" qsTypeId="urn:microsoft.com/office/officeart/2005/8/quickstyle/simple4" qsCatId="simple" csTypeId="urn:microsoft.com/office/officeart/2005/8/colors/accent0_1" csCatId="mainScheme" phldr="1"/>
      <dgm:spPr/>
    </dgm:pt>
    <dgm:pt modelId="{1E4FD780-8867-E846-8E1E-4D4CDB47F6EF}">
      <dgm:prSet phldrT="[Text]"/>
      <dgm:spPr/>
      <dgm:t>
        <a:bodyPr/>
        <a:lstStyle/>
        <a:p>
          <a:r>
            <a:rPr lang="en-US" dirty="0"/>
            <a:t>  </a:t>
          </a:r>
        </a:p>
      </dgm:t>
    </dgm:pt>
    <dgm:pt modelId="{4725A01A-03F6-3149-BAC5-F41A6CE07511}" type="parTrans" cxnId="{3F6B20FF-88D0-6E44-A087-71DD266EA954}">
      <dgm:prSet/>
      <dgm:spPr/>
      <dgm:t>
        <a:bodyPr/>
        <a:lstStyle/>
        <a:p>
          <a:endParaRPr lang="en-US"/>
        </a:p>
      </dgm:t>
    </dgm:pt>
    <dgm:pt modelId="{5099717B-486C-0442-98B7-419B2110BEA4}" type="sibTrans" cxnId="{3F6B20FF-88D0-6E44-A087-71DD266EA954}">
      <dgm:prSet/>
      <dgm:spPr/>
      <dgm:t>
        <a:bodyPr/>
        <a:lstStyle/>
        <a:p>
          <a:endParaRPr lang="en-US"/>
        </a:p>
      </dgm:t>
    </dgm:pt>
    <dgm:pt modelId="{CF0571FE-B582-DA48-B7AD-4328DE7BF90D}">
      <dgm:prSet phldrT="[Text]"/>
      <dgm:spPr/>
      <dgm:t>
        <a:bodyPr/>
        <a:lstStyle/>
        <a:p>
          <a:r>
            <a:rPr lang="en-US" dirty="0"/>
            <a:t>  </a:t>
          </a:r>
        </a:p>
      </dgm:t>
    </dgm:pt>
    <dgm:pt modelId="{CC53353B-ABEC-4941-99F6-35219E041FA6}" type="parTrans" cxnId="{63660D50-B06A-4741-BD64-1240CBAC3BA2}">
      <dgm:prSet/>
      <dgm:spPr/>
      <dgm:t>
        <a:bodyPr/>
        <a:lstStyle/>
        <a:p>
          <a:endParaRPr lang="en-US"/>
        </a:p>
      </dgm:t>
    </dgm:pt>
    <dgm:pt modelId="{244530A6-29E3-D740-8833-0246F2D4EFCE}" type="sibTrans" cxnId="{63660D50-B06A-4741-BD64-1240CBAC3BA2}">
      <dgm:prSet/>
      <dgm:spPr/>
      <dgm:t>
        <a:bodyPr/>
        <a:lstStyle/>
        <a:p>
          <a:endParaRPr lang="en-US"/>
        </a:p>
      </dgm:t>
    </dgm:pt>
    <dgm:pt modelId="{75A2B64B-6727-DB45-BBEF-885C99926B13}">
      <dgm:prSet phldrT="[Text]"/>
      <dgm:spPr/>
      <dgm:t>
        <a:bodyPr/>
        <a:lstStyle/>
        <a:p>
          <a:r>
            <a:rPr lang="en-US" dirty="0"/>
            <a:t>  </a:t>
          </a:r>
        </a:p>
      </dgm:t>
    </dgm:pt>
    <dgm:pt modelId="{ABA1F3E3-574B-3E4F-9525-9AF9A69D157D}" type="parTrans" cxnId="{8D064F36-9A3D-BB47-B128-4D17FAF9C418}">
      <dgm:prSet/>
      <dgm:spPr/>
      <dgm:t>
        <a:bodyPr/>
        <a:lstStyle/>
        <a:p>
          <a:endParaRPr lang="en-US"/>
        </a:p>
      </dgm:t>
    </dgm:pt>
    <dgm:pt modelId="{B164FA4E-E257-A34B-BD75-FDF31689CD6A}" type="sibTrans" cxnId="{8D064F36-9A3D-BB47-B128-4D17FAF9C418}">
      <dgm:prSet/>
      <dgm:spPr/>
      <dgm:t>
        <a:bodyPr/>
        <a:lstStyle/>
        <a:p>
          <a:endParaRPr lang="en-US"/>
        </a:p>
      </dgm:t>
    </dgm:pt>
    <dgm:pt modelId="{6A6F5372-0D52-B24E-9B6C-D29531EF4B8D}">
      <dgm:prSet phldrT="[Text]"/>
      <dgm:spPr/>
      <dgm:t>
        <a:bodyPr/>
        <a:lstStyle/>
        <a:p>
          <a:r>
            <a:rPr lang="en-US" dirty="0"/>
            <a:t>2. Management of Risks</a:t>
          </a:r>
        </a:p>
      </dgm:t>
    </dgm:pt>
    <dgm:pt modelId="{51774C78-8A44-5B49-94E9-3C10986DA667}" type="parTrans" cxnId="{2B0A4295-CF68-484B-9D9E-B85210ECD3D6}">
      <dgm:prSet/>
      <dgm:spPr/>
      <dgm:t>
        <a:bodyPr/>
        <a:lstStyle/>
        <a:p>
          <a:endParaRPr lang="en-US"/>
        </a:p>
      </dgm:t>
    </dgm:pt>
    <dgm:pt modelId="{C433036B-7E56-AC4F-AF6E-0CFA4BC43EA3}" type="sibTrans" cxnId="{2B0A4295-CF68-484B-9D9E-B85210ECD3D6}">
      <dgm:prSet/>
      <dgm:spPr/>
      <dgm:t>
        <a:bodyPr/>
        <a:lstStyle/>
        <a:p>
          <a:endParaRPr lang="en-US"/>
        </a:p>
      </dgm:t>
    </dgm:pt>
    <dgm:pt modelId="{10D9F142-E3CB-3345-A941-1A0ECA3D6D1F}" type="pres">
      <dgm:prSet presAssocID="{782B86F9-E2B0-9D4B-90E2-69E1B115E97B}" presName="compositeShape" presStyleCnt="0">
        <dgm:presLayoutVars>
          <dgm:chMax val="7"/>
          <dgm:dir/>
          <dgm:resizeHandles val="exact"/>
        </dgm:presLayoutVars>
      </dgm:prSet>
      <dgm:spPr/>
    </dgm:pt>
    <dgm:pt modelId="{E3C0CA9F-85B8-094E-8C58-EA151E561A6D}" type="pres">
      <dgm:prSet presAssocID="{782B86F9-E2B0-9D4B-90E2-69E1B115E97B}" presName="wedge1" presStyleLbl="node1" presStyleIdx="0" presStyleCnt="4"/>
      <dgm:spPr/>
    </dgm:pt>
    <dgm:pt modelId="{527A1C30-21DD-FD4D-B8BF-B170C3A4F7F0}" type="pres">
      <dgm:prSet presAssocID="{782B86F9-E2B0-9D4B-90E2-69E1B115E97B}" presName="dummy1a" presStyleCnt="0"/>
      <dgm:spPr/>
    </dgm:pt>
    <dgm:pt modelId="{C2D11196-D4E1-0049-86C3-65509B2F14A3}" type="pres">
      <dgm:prSet presAssocID="{782B86F9-E2B0-9D4B-90E2-69E1B115E97B}" presName="dummy1b" presStyleCnt="0"/>
      <dgm:spPr/>
    </dgm:pt>
    <dgm:pt modelId="{60FB808B-32EE-A445-8EA6-6E37087C31CE}" type="pres">
      <dgm:prSet presAssocID="{782B86F9-E2B0-9D4B-90E2-69E1B115E97B}" presName="wedge1Tx" presStyleLbl="node1" presStyleIdx="0" presStyleCnt="4">
        <dgm:presLayoutVars>
          <dgm:chMax val="0"/>
          <dgm:chPref val="0"/>
          <dgm:bulletEnabled val="1"/>
        </dgm:presLayoutVars>
      </dgm:prSet>
      <dgm:spPr/>
    </dgm:pt>
    <dgm:pt modelId="{4CAC6DCC-62C9-BA45-9A89-3898587FE983}" type="pres">
      <dgm:prSet presAssocID="{782B86F9-E2B0-9D4B-90E2-69E1B115E97B}" presName="wedge2" presStyleLbl="node1" presStyleIdx="1" presStyleCnt="4"/>
      <dgm:spPr/>
    </dgm:pt>
    <dgm:pt modelId="{CADA1816-76F6-FC45-9093-5DAA58C3157D}" type="pres">
      <dgm:prSet presAssocID="{782B86F9-E2B0-9D4B-90E2-69E1B115E97B}" presName="dummy2a" presStyleCnt="0"/>
      <dgm:spPr/>
    </dgm:pt>
    <dgm:pt modelId="{33508BBB-4181-8840-BB1A-DEA46FE80374}" type="pres">
      <dgm:prSet presAssocID="{782B86F9-E2B0-9D4B-90E2-69E1B115E97B}" presName="dummy2b" presStyleCnt="0"/>
      <dgm:spPr/>
    </dgm:pt>
    <dgm:pt modelId="{378542A0-4F08-BC47-BF7E-DF77A975FCB7}" type="pres">
      <dgm:prSet presAssocID="{782B86F9-E2B0-9D4B-90E2-69E1B115E97B}" presName="wedge2Tx" presStyleLbl="node1" presStyleIdx="1" presStyleCnt="4">
        <dgm:presLayoutVars>
          <dgm:chMax val="0"/>
          <dgm:chPref val="0"/>
          <dgm:bulletEnabled val="1"/>
        </dgm:presLayoutVars>
      </dgm:prSet>
      <dgm:spPr/>
    </dgm:pt>
    <dgm:pt modelId="{0E05B5F5-EF43-AC4C-A1EF-797B914DD8DA}" type="pres">
      <dgm:prSet presAssocID="{782B86F9-E2B0-9D4B-90E2-69E1B115E97B}" presName="wedge3" presStyleLbl="node1" presStyleIdx="2" presStyleCnt="4"/>
      <dgm:spPr/>
    </dgm:pt>
    <dgm:pt modelId="{C5F05782-575D-4743-BA67-ACC635DF63F3}" type="pres">
      <dgm:prSet presAssocID="{782B86F9-E2B0-9D4B-90E2-69E1B115E97B}" presName="dummy3a" presStyleCnt="0"/>
      <dgm:spPr/>
    </dgm:pt>
    <dgm:pt modelId="{CAE2F15D-496F-0241-8C5F-612492454872}" type="pres">
      <dgm:prSet presAssocID="{782B86F9-E2B0-9D4B-90E2-69E1B115E97B}" presName="dummy3b" presStyleCnt="0"/>
      <dgm:spPr/>
    </dgm:pt>
    <dgm:pt modelId="{86C93959-9AEF-4A44-924D-0AB5632B86AD}" type="pres">
      <dgm:prSet presAssocID="{782B86F9-E2B0-9D4B-90E2-69E1B115E97B}" presName="wedge3Tx" presStyleLbl="node1" presStyleIdx="2" presStyleCnt="4">
        <dgm:presLayoutVars>
          <dgm:chMax val="0"/>
          <dgm:chPref val="0"/>
          <dgm:bulletEnabled val="1"/>
        </dgm:presLayoutVars>
      </dgm:prSet>
      <dgm:spPr/>
    </dgm:pt>
    <dgm:pt modelId="{EE2A24C7-A163-AE4A-897C-A196FFA24FA1}" type="pres">
      <dgm:prSet presAssocID="{782B86F9-E2B0-9D4B-90E2-69E1B115E97B}" presName="wedge4" presStyleLbl="node1" presStyleIdx="3" presStyleCnt="4"/>
      <dgm:spPr/>
    </dgm:pt>
    <dgm:pt modelId="{96A45FEE-0410-DF42-AC2F-E058D37ECDB8}" type="pres">
      <dgm:prSet presAssocID="{782B86F9-E2B0-9D4B-90E2-69E1B115E97B}" presName="dummy4a" presStyleCnt="0"/>
      <dgm:spPr/>
    </dgm:pt>
    <dgm:pt modelId="{DDBC0DC1-7A34-064A-9A9E-A52F64B96491}" type="pres">
      <dgm:prSet presAssocID="{782B86F9-E2B0-9D4B-90E2-69E1B115E97B}" presName="dummy4b" presStyleCnt="0"/>
      <dgm:spPr/>
    </dgm:pt>
    <dgm:pt modelId="{24197150-6F30-A447-8D02-C764455C21A1}" type="pres">
      <dgm:prSet presAssocID="{782B86F9-E2B0-9D4B-90E2-69E1B115E97B}" presName="wedge4Tx" presStyleLbl="node1" presStyleIdx="3" presStyleCnt="4">
        <dgm:presLayoutVars>
          <dgm:chMax val="0"/>
          <dgm:chPref val="0"/>
          <dgm:bulletEnabled val="1"/>
        </dgm:presLayoutVars>
      </dgm:prSet>
      <dgm:spPr/>
    </dgm:pt>
    <dgm:pt modelId="{A4E20D93-4068-B149-A5AB-45AA28CD7BC8}" type="pres">
      <dgm:prSet presAssocID="{B164FA4E-E257-A34B-BD75-FDF31689CD6A}" presName="arrowWedge1" presStyleLbl="fgSibTrans2D1" presStyleIdx="0" presStyleCnt="4"/>
      <dgm:spPr/>
    </dgm:pt>
    <dgm:pt modelId="{0C0E0180-8F17-5347-AC79-26DC48F03A13}" type="pres">
      <dgm:prSet presAssocID="{C433036B-7E56-AC4F-AF6E-0CFA4BC43EA3}" presName="arrowWedge2" presStyleLbl="fgSibTrans2D1" presStyleIdx="1" presStyleCnt="4"/>
      <dgm:spPr/>
    </dgm:pt>
    <dgm:pt modelId="{4A8622F9-1DA4-4A4A-9E51-BEEAEBF7A6F1}" type="pres">
      <dgm:prSet presAssocID="{5099717B-486C-0442-98B7-419B2110BEA4}" presName="arrowWedge3" presStyleLbl="fgSibTrans2D1" presStyleIdx="2" presStyleCnt="4"/>
      <dgm:spPr/>
    </dgm:pt>
    <dgm:pt modelId="{57F5DB2B-E7E6-FE4C-943A-29A9306477E7}" type="pres">
      <dgm:prSet presAssocID="{244530A6-29E3-D740-8833-0246F2D4EFCE}" presName="arrowWedge4" presStyleLbl="fgSibTrans2D1" presStyleIdx="3" presStyleCnt="4"/>
      <dgm:spPr/>
    </dgm:pt>
  </dgm:ptLst>
  <dgm:cxnLst>
    <dgm:cxn modelId="{EBFCDC04-823C-1B48-B229-A2B4E723F561}" type="presOf" srcId="{75A2B64B-6727-DB45-BBEF-885C99926B13}" destId="{60FB808B-32EE-A445-8EA6-6E37087C31CE}" srcOrd="1" destOrd="0" presId="urn:microsoft.com/office/officeart/2005/8/layout/cycle8"/>
    <dgm:cxn modelId="{4A99591A-E5B2-2E4B-9967-09E160DCFED7}" type="presOf" srcId="{CF0571FE-B582-DA48-B7AD-4328DE7BF90D}" destId="{EE2A24C7-A163-AE4A-897C-A196FFA24FA1}" srcOrd="0" destOrd="0" presId="urn:microsoft.com/office/officeart/2005/8/layout/cycle8"/>
    <dgm:cxn modelId="{8D064F36-9A3D-BB47-B128-4D17FAF9C418}" srcId="{782B86F9-E2B0-9D4B-90E2-69E1B115E97B}" destId="{75A2B64B-6727-DB45-BBEF-885C99926B13}" srcOrd="0" destOrd="0" parTransId="{ABA1F3E3-574B-3E4F-9525-9AF9A69D157D}" sibTransId="{B164FA4E-E257-A34B-BD75-FDF31689CD6A}"/>
    <dgm:cxn modelId="{49DEF24F-6D2C-F145-902B-2FF328C828E5}" type="presOf" srcId="{1E4FD780-8867-E846-8E1E-4D4CDB47F6EF}" destId="{0E05B5F5-EF43-AC4C-A1EF-797B914DD8DA}" srcOrd="0" destOrd="0" presId="urn:microsoft.com/office/officeart/2005/8/layout/cycle8"/>
    <dgm:cxn modelId="{63660D50-B06A-4741-BD64-1240CBAC3BA2}" srcId="{782B86F9-E2B0-9D4B-90E2-69E1B115E97B}" destId="{CF0571FE-B582-DA48-B7AD-4328DE7BF90D}" srcOrd="3" destOrd="0" parTransId="{CC53353B-ABEC-4941-99F6-35219E041FA6}" sibTransId="{244530A6-29E3-D740-8833-0246F2D4EFCE}"/>
    <dgm:cxn modelId="{E225A67B-4817-D94F-8649-A203C293AE14}" type="presOf" srcId="{6A6F5372-0D52-B24E-9B6C-D29531EF4B8D}" destId="{4CAC6DCC-62C9-BA45-9A89-3898587FE983}" srcOrd="0" destOrd="0" presId="urn:microsoft.com/office/officeart/2005/8/layout/cycle8"/>
    <dgm:cxn modelId="{D3A25E8E-4D88-FE4C-A341-FC2F3756691F}" type="presOf" srcId="{75A2B64B-6727-DB45-BBEF-885C99926B13}" destId="{E3C0CA9F-85B8-094E-8C58-EA151E561A6D}" srcOrd="0" destOrd="0" presId="urn:microsoft.com/office/officeart/2005/8/layout/cycle8"/>
    <dgm:cxn modelId="{2B0A4295-CF68-484B-9D9E-B85210ECD3D6}" srcId="{782B86F9-E2B0-9D4B-90E2-69E1B115E97B}" destId="{6A6F5372-0D52-B24E-9B6C-D29531EF4B8D}" srcOrd="1" destOrd="0" parTransId="{51774C78-8A44-5B49-94E9-3C10986DA667}" sibTransId="{C433036B-7E56-AC4F-AF6E-0CFA4BC43EA3}"/>
    <dgm:cxn modelId="{B0B4EDA5-3BF3-8944-805F-7F611A629E93}" type="presOf" srcId="{782B86F9-E2B0-9D4B-90E2-69E1B115E97B}" destId="{10D9F142-E3CB-3345-A941-1A0ECA3D6D1F}" srcOrd="0" destOrd="0" presId="urn:microsoft.com/office/officeart/2005/8/layout/cycle8"/>
    <dgm:cxn modelId="{FE4684B7-E647-3F4E-9714-51F622130B8C}" type="presOf" srcId="{CF0571FE-B582-DA48-B7AD-4328DE7BF90D}" destId="{24197150-6F30-A447-8D02-C764455C21A1}" srcOrd="1" destOrd="0" presId="urn:microsoft.com/office/officeart/2005/8/layout/cycle8"/>
    <dgm:cxn modelId="{B6B85ED1-FE06-844A-AF9F-1AE3BF3181C0}" type="presOf" srcId="{1E4FD780-8867-E846-8E1E-4D4CDB47F6EF}" destId="{86C93959-9AEF-4A44-924D-0AB5632B86AD}" srcOrd="1" destOrd="0" presId="urn:microsoft.com/office/officeart/2005/8/layout/cycle8"/>
    <dgm:cxn modelId="{601E1BDD-9FB3-4341-A002-91299E8D2D8A}" type="presOf" srcId="{6A6F5372-0D52-B24E-9B6C-D29531EF4B8D}" destId="{378542A0-4F08-BC47-BF7E-DF77A975FCB7}" srcOrd="1" destOrd="0" presId="urn:microsoft.com/office/officeart/2005/8/layout/cycle8"/>
    <dgm:cxn modelId="{3F6B20FF-88D0-6E44-A087-71DD266EA954}" srcId="{782B86F9-E2B0-9D4B-90E2-69E1B115E97B}" destId="{1E4FD780-8867-E846-8E1E-4D4CDB47F6EF}" srcOrd="2" destOrd="0" parTransId="{4725A01A-03F6-3149-BAC5-F41A6CE07511}" sibTransId="{5099717B-486C-0442-98B7-419B2110BEA4}"/>
    <dgm:cxn modelId="{9E0C3B02-F1AB-A246-8F12-B3968AA7906C}" type="presParOf" srcId="{10D9F142-E3CB-3345-A941-1A0ECA3D6D1F}" destId="{E3C0CA9F-85B8-094E-8C58-EA151E561A6D}" srcOrd="0" destOrd="0" presId="urn:microsoft.com/office/officeart/2005/8/layout/cycle8"/>
    <dgm:cxn modelId="{54792566-1069-CD4A-B63B-D849A7EB3174}" type="presParOf" srcId="{10D9F142-E3CB-3345-A941-1A0ECA3D6D1F}" destId="{527A1C30-21DD-FD4D-B8BF-B170C3A4F7F0}" srcOrd="1" destOrd="0" presId="urn:microsoft.com/office/officeart/2005/8/layout/cycle8"/>
    <dgm:cxn modelId="{071F002F-5288-294F-9814-097ABBC9A0BC}" type="presParOf" srcId="{10D9F142-E3CB-3345-A941-1A0ECA3D6D1F}" destId="{C2D11196-D4E1-0049-86C3-65509B2F14A3}" srcOrd="2" destOrd="0" presId="urn:microsoft.com/office/officeart/2005/8/layout/cycle8"/>
    <dgm:cxn modelId="{6E1E35D0-64F1-F249-AC4D-846F01FDCD75}" type="presParOf" srcId="{10D9F142-E3CB-3345-A941-1A0ECA3D6D1F}" destId="{60FB808B-32EE-A445-8EA6-6E37087C31CE}" srcOrd="3" destOrd="0" presId="urn:microsoft.com/office/officeart/2005/8/layout/cycle8"/>
    <dgm:cxn modelId="{FE5BC6E6-DCAF-9844-B19F-02345E0FF115}" type="presParOf" srcId="{10D9F142-E3CB-3345-A941-1A0ECA3D6D1F}" destId="{4CAC6DCC-62C9-BA45-9A89-3898587FE983}" srcOrd="4" destOrd="0" presId="urn:microsoft.com/office/officeart/2005/8/layout/cycle8"/>
    <dgm:cxn modelId="{48CF8223-84E3-6343-93A7-6D646BF4D0DC}" type="presParOf" srcId="{10D9F142-E3CB-3345-A941-1A0ECA3D6D1F}" destId="{CADA1816-76F6-FC45-9093-5DAA58C3157D}" srcOrd="5" destOrd="0" presId="urn:microsoft.com/office/officeart/2005/8/layout/cycle8"/>
    <dgm:cxn modelId="{511F257C-C40C-284F-957F-CEF17180D731}" type="presParOf" srcId="{10D9F142-E3CB-3345-A941-1A0ECA3D6D1F}" destId="{33508BBB-4181-8840-BB1A-DEA46FE80374}" srcOrd="6" destOrd="0" presId="urn:microsoft.com/office/officeart/2005/8/layout/cycle8"/>
    <dgm:cxn modelId="{C494BDEF-1DCF-8848-B1AE-602A540DEDE4}" type="presParOf" srcId="{10D9F142-E3CB-3345-A941-1A0ECA3D6D1F}" destId="{378542A0-4F08-BC47-BF7E-DF77A975FCB7}" srcOrd="7" destOrd="0" presId="urn:microsoft.com/office/officeart/2005/8/layout/cycle8"/>
    <dgm:cxn modelId="{9D683C93-8C2F-3440-9BE2-4690CA061896}" type="presParOf" srcId="{10D9F142-E3CB-3345-A941-1A0ECA3D6D1F}" destId="{0E05B5F5-EF43-AC4C-A1EF-797B914DD8DA}" srcOrd="8" destOrd="0" presId="urn:microsoft.com/office/officeart/2005/8/layout/cycle8"/>
    <dgm:cxn modelId="{145E43CA-A15E-6841-9BE9-124525907F24}" type="presParOf" srcId="{10D9F142-E3CB-3345-A941-1A0ECA3D6D1F}" destId="{C5F05782-575D-4743-BA67-ACC635DF63F3}" srcOrd="9" destOrd="0" presId="urn:microsoft.com/office/officeart/2005/8/layout/cycle8"/>
    <dgm:cxn modelId="{247FACF3-1A81-1641-9B85-5F6E6CCA75D1}" type="presParOf" srcId="{10D9F142-E3CB-3345-A941-1A0ECA3D6D1F}" destId="{CAE2F15D-496F-0241-8C5F-612492454872}" srcOrd="10" destOrd="0" presId="urn:microsoft.com/office/officeart/2005/8/layout/cycle8"/>
    <dgm:cxn modelId="{6DC712BC-B5A5-9A44-BC0E-DF5A6356EED0}" type="presParOf" srcId="{10D9F142-E3CB-3345-A941-1A0ECA3D6D1F}" destId="{86C93959-9AEF-4A44-924D-0AB5632B86AD}" srcOrd="11" destOrd="0" presId="urn:microsoft.com/office/officeart/2005/8/layout/cycle8"/>
    <dgm:cxn modelId="{8B9D84A4-0A82-3940-9A41-C8CBC969E133}" type="presParOf" srcId="{10D9F142-E3CB-3345-A941-1A0ECA3D6D1F}" destId="{EE2A24C7-A163-AE4A-897C-A196FFA24FA1}" srcOrd="12" destOrd="0" presId="urn:microsoft.com/office/officeart/2005/8/layout/cycle8"/>
    <dgm:cxn modelId="{087DE239-4071-4246-8387-9F9AF824FFF5}" type="presParOf" srcId="{10D9F142-E3CB-3345-A941-1A0ECA3D6D1F}" destId="{96A45FEE-0410-DF42-AC2F-E058D37ECDB8}" srcOrd="13" destOrd="0" presId="urn:microsoft.com/office/officeart/2005/8/layout/cycle8"/>
    <dgm:cxn modelId="{EFAEA88F-59FB-734D-9C0B-299FCC86A0FD}" type="presParOf" srcId="{10D9F142-E3CB-3345-A941-1A0ECA3D6D1F}" destId="{DDBC0DC1-7A34-064A-9A9E-A52F64B96491}" srcOrd="14" destOrd="0" presId="urn:microsoft.com/office/officeart/2005/8/layout/cycle8"/>
    <dgm:cxn modelId="{FE003280-2A78-EE47-81F2-FE57B4192F32}" type="presParOf" srcId="{10D9F142-E3CB-3345-A941-1A0ECA3D6D1F}" destId="{24197150-6F30-A447-8D02-C764455C21A1}" srcOrd="15" destOrd="0" presId="urn:microsoft.com/office/officeart/2005/8/layout/cycle8"/>
    <dgm:cxn modelId="{69CBB27E-9F3C-5C45-84DE-8F1EAAD46CE3}" type="presParOf" srcId="{10D9F142-E3CB-3345-A941-1A0ECA3D6D1F}" destId="{A4E20D93-4068-B149-A5AB-45AA28CD7BC8}" srcOrd="16" destOrd="0" presId="urn:microsoft.com/office/officeart/2005/8/layout/cycle8"/>
    <dgm:cxn modelId="{F03CA736-346F-D642-9968-DC6719B04084}" type="presParOf" srcId="{10D9F142-E3CB-3345-A941-1A0ECA3D6D1F}" destId="{0C0E0180-8F17-5347-AC79-26DC48F03A13}" srcOrd="17" destOrd="0" presId="urn:microsoft.com/office/officeart/2005/8/layout/cycle8"/>
    <dgm:cxn modelId="{ED9D2250-F33A-0045-816A-631B10C967F6}" type="presParOf" srcId="{10D9F142-E3CB-3345-A941-1A0ECA3D6D1F}" destId="{4A8622F9-1DA4-4A4A-9E51-BEEAEBF7A6F1}" srcOrd="18" destOrd="0" presId="urn:microsoft.com/office/officeart/2005/8/layout/cycle8"/>
    <dgm:cxn modelId="{2791A69B-A3EF-ED4C-8D65-A53BDBB5E964}" type="presParOf" srcId="{10D9F142-E3CB-3345-A941-1A0ECA3D6D1F}" destId="{57F5DB2B-E7E6-FE4C-943A-29A9306477E7}"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2B86F9-E2B0-9D4B-90E2-69E1B115E97B}" type="doc">
      <dgm:prSet loTypeId="urn:microsoft.com/office/officeart/2005/8/layout/cycle8" loCatId="" qsTypeId="urn:microsoft.com/office/officeart/2005/8/quickstyle/simple4" qsCatId="simple" csTypeId="urn:microsoft.com/office/officeart/2005/8/colors/accent0_1" csCatId="mainScheme" phldr="1"/>
      <dgm:spPr/>
    </dgm:pt>
    <dgm:pt modelId="{1E4FD780-8867-E846-8E1E-4D4CDB47F6EF}">
      <dgm:prSet phldrT="[Text]"/>
      <dgm:spPr/>
      <dgm:t>
        <a:bodyPr/>
        <a:lstStyle/>
        <a:p>
          <a:r>
            <a:rPr lang="en-US" dirty="0"/>
            <a:t>   </a:t>
          </a:r>
        </a:p>
      </dgm:t>
    </dgm:pt>
    <dgm:pt modelId="{4725A01A-03F6-3149-BAC5-F41A6CE07511}" type="parTrans" cxnId="{3F6B20FF-88D0-6E44-A087-71DD266EA954}">
      <dgm:prSet/>
      <dgm:spPr/>
      <dgm:t>
        <a:bodyPr/>
        <a:lstStyle/>
        <a:p>
          <a:endParaRPr lang="en-US"/>
        </a:p>
      </dgm:t>
    </dgm:pt>
    <dgm:pt modelId="{5099717B-486C-0442-98B7-419B2110BEA4}" type="sibTrans" cxnId="{3F6B20FF-88D0-6E44-A087-71DD266EA954}">
      <dgm:prSet/>
      <dgm:spPr/>
      <dgm:t>
        <a:bodyPr/>
        <a:lstStyle/>
        <a:p>
          <a:endParaRPr lang="en-US"/>
        </a:p>
      </dgm:t>
    </dgm:pt>
    <dgm:pt modelId="{CF0571FE-B582-DA48-B7AD-4328DE7BF90D}">
      <dgm:prSet phldrT="[Text]"/>
      <dgm:spPr/>
      <dgm:t>
        <a:bodyPr/>
        <a:lstStyle/>
        <a:p>
          <a:r>
            <a:rPr lang="en-US" dirty="0"/>
            <a:t>  </a:t>
          </a:r>
        </a:p>
      </dgm:t>
    </dgm:pt>
    <dgm:pt modelId="{CC53353B-ABEC-4941-99F6-35219E041FA6}" type="parTrans" cxnId="{63660D50-B06A-4741-BD64-1240CBAC3BA2}">
      <dgm:prSet/>
      <dgm:spPr/>
      <dgm:t>
        <a:bodyPr/>
        <a:lstStyle/>
        <a:p>
          <a:endParaRPr lang="en-US"/>
        </a:p>
      </dgm:t>
    </dgm:pt>
    <dgm:pt modelId="{244530A6-29E3-D740-8833-0246F2D4EFCE}" type="sibTrans" cxnId="{63660D50-B06A-4741-BD64-1240CBAC3BA2}">
      <dgm:prSet/>
      <dgm:spPr/>
      <dgm:t>
        <a:bodyPr/>
        <a:lstStyle/>
        <a:p>
          <a:endParaRPr lang="en-US"/>
        </a:p>
      </dgm:t>
    </dgm:pt>
    <dgm:pt modelId="{6A6F5372-0D52-B24E-9B6C-D29531EF4B8D}">
      <dgm:prSet phldrT="[Text]"/>
      <dgm:spPr/>
      <dgm:t>
        <a:bodyPr/>
        <a:lstStyle/>
        <a:p>
          <a:r>
            <a:rPr lang="en-US" dirty="0"/>
            <a:t>  </a:t>
          </a:r>
        </a:p>
      </dgm:t>
    </dgm:pt>
    <dgm:pt modelId="{51774C78-8A44-5B49-94E9-3C10986DA667}" type="parTrans" cxnId="{2B0A4295-CF68-484B-9D9E-B85210ECD3D6}">
      <dgm:prSet/>
      <dgm:spPr/>
      <dgm:t>
        <a:bodyPr/>
        <a:lstStyle/>
        <a:p>
          <a:endParaRPr lang="en-US"/>
        </a:p>
      </dgm:t>
    </dgm:pt>
    <dgm:pt modelId="{C433036B-7E56-AC4F-AF6E-0CFA4BC43EA3}" type="sibTrans" cxnId="{2B0A4295-CF68-484B-9D9E-B85210ECD3D6}">
      <dgm:prSet/>
      <dgm:spPr/>
      <dgm:t>
        <a:bodyPr/>
        <a:lstStyle/>
        <a:p>
          <a:endParaRPr lang="en-US"/>
        </a:p>
      </dgm:t>
    </dgm:pt>
    <dgm:pt modelId="{75A2B64B-6727-DB45-BBEF-885C99926B13}">
      <dgm:prSet phldrT="[Text]"/>
      <dgm:spPr/>
      <dgm:t>
        <a:bodyPr/>
        <a:lstStyle/>
        <a:p>
          <a:r>
            <a:rPr lang="en-US" dirty="0"/>
            <a:t>  </a:t>
          </a:r>
        </a:p>
      </dgm:t>
    </dgm:pt>
    <dgm:pt modelId="{B164FA4E-E257-A34B-BD75-FDF31689CD6A}" type="sibTrans" cxnId="{8D064F36-9A3D-BB47-B128-4D17FAF9C418}">
      <dgm:prSet/>
      <dgm:spPr/>
      <dgm:t>
        <a:bodyPr/>
        <a:lstStyle/>
        <a:p>
          <a:endParaRPr lang="en-US"/>
        </a:p>
      </dgm:t>
    </dgm:pt>
    <dgm:pt modelId="{ABA1F3E3-574B-3E4F-9525-9AF9A69D157D}" type="parTrans" cxnId="{8D064F36-9A3D-BB47-B128-4D17FAF9C418}">
      <dgm:prSet/>
      <dgm:spPr/>
      <dgm:t>
        <a:bodyPr/>
        <a:lstStyle/>
        <a:p>
          <a:endParaRPr lang="en-US"/>
        </a:p>
      </dgm:t>
    </dgm:pt>
    <dgm:pt modelId="{10D9F142-E3CB-3345-A941-1A0ECA3D6D1F}" type="pres">
      <dgm:prSet presAssocID="{782B86F9-E2B0-9D4B-90E2-69E1B115E97B}" presName="compositeShape" presStyleCnt="0">
        <dgm:presLayoutVars>
          <dgm:chMax val="7"/>
          <dgm:dir/>
          <dgm:resizeHandles val="exact"/>
        </dgm:presLayoutVars>
      </dgm:prSet>
      <dgm:spPr/>
    </dgm:pt>
    <dgm:pt modelId="{E3C0CA9F-85B8-094E-8C58-EA151E561A6D}" type="pres">
      <dgm:prSet presAssocID="{782B86F9-E2B0-9D4B-90E2-69E1B115E97B}" presName="wedge1" presStyleLbl="node1" presStyleIdx="0" presStyleCnt="4"/>
      <dgm:spPr/>
    </dgm:pt>
    <dgm:pt modelId="{527A1C30-21DD-FD4D-B8BF-B170C3A4F7F0}" type="pres">
      <dgm:prSet presAssocID="{782B86F9-E2B0-9D4B-90E2-69E1B115E97B}" presName="dummy1a" presStyleCnt="0"/>
      <dgm:spPr/>
    </dgm:pt>
    <dgm:pt modelId="{C2D11196-D4E1-0049-86C3-65509B2F14A3}" type="pres">
      <dgm:prSet presAssocID="{782B86F9-E2B0-9D4B-90E2-69E1B115E97B}" presName="dummy1b" presStyleCnt="0"/>
      <dgm:spPr/>
    </dgm:pt>
    <dgm:pt modelId="{60FB808B-32EE-A445-8EA6-6E37087C31CE}" type="pres">
      <dgm:prSet presAssocID="{782B86F9-E2B0-9D4B-90E2-69E1B115E97B}" presName="wedge1Tx" presStyleLbl="node1" presStyleIdx="0" presStyleCnt="4">
        <dgm:presLayoutVars>
          <dgm:chMax val="0"/>
          <dgm:chPref val="0"/>
          <dgm:bulletEnabled val="1"/>
        </dgm:presLayoutVars>
      </dgm:prSet>
      <dgm:spPr/>
    </dgm:pt>
    <dgm:pt modelId="{4CAC6DCC-62C9-BA45-9A89-3898587FE983}" type="pres">
      <dgm:prSet presAssocID="{782B86F9-E2B0-9D4B-90E2-69E1B115E97B}" presName="wedge2" presStyleLbl="node1" presStyleIdx="1" presStyleCnt="4"/>
      <dgm:spPr/>
    </dgm:pt>
    <dgm:pt modelId="{CADA1816-76F6-FC45-9093-5DAA58C3157D}" type="pres">
      <dgm:prSet presAssocID="{782B86F9-E2B0-9D4B-90E2-69E1B115E97B}" presName="dummy2a" presStyleCnt="0"/>
      <dgm:spPr/>
    </dgm:pt>
    <dgm:pt modelId="{33508BBB-4181-8840-BB1A-DEA46FE80374}" type="pres">
      <dgm:prSet presAssocID="{782B86F9-E2B0-9D4B-90E2-69E1B115E97B}" presName="dummy2b" presStyleCnt="0"/>
      <dgm:spPr/>
    </dgm:pt>
    <dgm:pt modelId="{378542A0-4F08-BC47-BF7E-DF77A975FCB7}" type="pres">
      <dgm:prSet presAssocID="{782B86F9-E2B0-9D4B-90E2-69E1B115E97B}" presName="wedge2Tx" presStyleLbl="node1" presStyleIdx="1" presStyleCnt="4">
        <dgm:presLayoutVars>
          <dgm:chMax val="0"/>
          <dgm:chPref val="0"/>
          <dgm:bulletEnabled val="1"/>
        </dgm:presLayoutVars>
      </dgm:prSet>
      <dgm:spPr/>
    </dgm:pt>
    <dgm:pt modelId="{0E05B5F5-EF43-AC4C-A1EF-797B914DD8DA}" type="pres">
      <dgm:prSet presAssocID="{782B86F9-E2B0-9D4B-90E2-69E1B115E97B}" presName="wedge3" presStyleLbl="node1" presStyleIdx="2" presStyleCnt="4"/>
      <dgm:spPr/>
    </dgm:pt>
    <dgm:pt modelId="{C5F05782-575D-4743-BA67-ACC635DF63F3}" type="pres">
      <dgm:prSet presAssocID="{782B86F9-E2B0-9D4B-90E2-69E1B115E97B}" presName="dummy3a" presStyleCnt="0"/>
      <dgm:spPr/>
    </dgm:pt>
    <dgm:pt modelId="{CAE2F15D-496F-0241-8C5F-612492454872}" type="pres">
      <dgm:prSet presAssocID="{782B86F9-E2B0-9D4B-90E2-69E1B115E97B}" presName="dummy3b" presStyleCnt="0"/>
      <dgm:spPr/>
    </dgm:pt>
    <dgm:pt modelId="{86C93959-9AEF-4A44-924D-0AB5632B86AD}" type="pres">
      <dgm:prSet presAssocID="{782B86F9-E2B0-9D4B-90E2-69E1B115E97B}" presName="wedge3Tx" presStyleLbl="node1" presStyleIdx="2" presStyleCnt="4">
        <dgm:presLayoutVars>
          <dgm:chMax val="0"/>
          <dgm:chPref val="0"/>
          <dgm:bulletEnabled val="1"/>
        </dgm:presLayoutVars>
      </dgm:prSet>
      <dgm:spPr/>
    </dgm:pt>
    <dgm:pt modelId="{EE2A24C7-A163-AE4A-897C-A196FFA24FA1}" type="pres">
      <dgm:prSet presAssocID="{782B86F9-E2B0-9D4B-90E2-69E1B115E97B}" presName="wedge4" presStyleLbl="node1" presStyleIdx="3" presStyleCnt="4"/>
      <dgm:spPr/>
    </dgm:pt>
    <dgm:pt modelId="{96A45FEE-0410-DF42-AC2F-E058D37ECDB8}" type="pres">
      <dgm:prSet presAssocID="{782B86F9-E2B0-9D4B-90E2-69E1B115E97B}" presName="dummy4a" presStyleCnt="0"/>
      <dgm:spPr/>
    </dgm:pt>
    <dgm:pt modelId="{DDBC0DC1-7A34-064A-9A9E-A52F64B96491}" type="pres">
      <dgm:prSet presAssocID="{782B86F9-E2B0-9D4B-90E2-69E1B115E97B}" presName="dummy4b" presStyleCnt="0"/>
      <dgm:spPr/>
    </dgm:pt>
    <dgm:pt modelId="{24197150-6F30-A447-8D02-C764455C21A1}" type="pres">
      <dgm:prSet presAssocID="{782B86F9-E2B0-9D4B-90E2-69E1B115E97B}" presName="wedge4Tx" presStyleLbl="node1" presStyleIdx="3" presStyleCnt="4">
        <dgm:presLayoutVars>
          <dgm:chMax val="0"/>
          <dgm:chPref val="0"/>
          <dgm:bulletEnabled val="1"/>
        </dgm:presLayoutVars>
      </dgm:prSet>
      <dgm:spPr/>
    </dgm:pt>
    <dgm:pt modelId="{A4E20D93-4068-B149-A5AB-45AA28CD7BC8}" type="pres">
      <dgm:prSet presAssocID="{B164FA4E-E257-A34B-BD75-FDF31689CD6A}" presName="arrowWedge1" presStyleLbl="fgSibTrans2D1" presStyleIdx="0" presStyleCnt="4"/>
      <dgm:spPr/>
    </dgm:pt>
    <dgm:pt modelId="{0C0E0180-8F17-5347-AC79-26DC48F03A13}" type="pres">
      <dgm:prSet presAssocID="{C433036B-7E56-AC4F-AF6E-0CFA4BC43EA3}" presName="arrowWedge2" presStyleLbl="fgSibTrans2D1" presStyleIdx="1" presStyleCnt="4"/>
      <dgm:spPr/>
    </dgm:pt>
    <dgm:pt modelId="{4A8622F9-1DA4-4A4A-9E51-BEEAEBF7A6F1}" type="pres">
      <dgm:prSet presAssocID="{5099717B-486C-0442-98B7-419B2110BEA4}" presName="arrowWedge3" presStyleLbl="fgSibTrans2D1" presStyleIdx="2" presStyleCnt="4"/>
      <dgm:spPr/>
    </dgm:pt>
    <dgm:pt modelId="{57F5DB2B-E7E6-FE4C-943A-29A9306477E7}" type="pres">
      <dgm:prSet presAssocID="{244530A6-29E3-D740-8833-0246F2D4EFCE}" presName="arrowWedge4" presStyleLbl="fgSibTrans2D1" presStyleIdx="3" presStyleCnt="4"/>
      <dgm:spPr/>
    </dgm:pt>
  </dgm:ptLst>
  <dgm:cxnLst>
    <dgm:cxn modelId="{EBFCDC04-823C-1B48-B229-A2B4E723F561}" type="presOf" srcId="{75A2B64B-6727-DB45-BBEF-885C99926B13}" destId="{60FB808B-32EE-A445-8EA6-6E37087C31CE}" srcOrd="1" destOrd="0" presId="urn:microsoft.com/office/officeart/2005/8/layout/cycle8"/>
    <dgm:cxn modelId="{4A99591A-E5B2-2E4B-9967-09E160DCFED7}" type="presOf" srcId="{CF0571FE-B582-DA48-B7AD-4328DE7BF90D}" destId="{EE2A24C7-A163-AE4A-897C-A196FFA24FA1}" srcOrd="0" destOrd="0" presId="urn:microsoft.com/office/officeart/2005/8/layout/cycle8"/>
    <dgm:cxn modelId="{8D064F36-9A3D-BB47-B128-4D17FAF9C418}" srcId="{782B86F9-E2B0-9D4B-90E2-69E1B115E97B}" destId="{75A2B64B-6727-DB45-BBEF-885C99926B13}" srcOrd="0" destOrd="0" parTransId="{ABA1F3E3-574B-3E4F-9525-9AF9A69D157D}" sibTransId="{B164FA4E-E257-A34B-BD75-FDF31689CD6A}"/>
    <dgm:cxn modelId="{49DEF24F-6D2C-F145-902B-2FF328C828E5}" type="presOf" srcId="{1E4FD780-8867-E846-8E1E-4D4CDB47F6EF}" destId="{0E05B5F5-EF43-AC4C-A1EF-797B914DD8DA}" srcOrd="0" destOrd="0" presId="urn:microsoft.com/office/officeart/2005/8/layout/cycle8"/>
    <dgm:cxn modelId="{63660D50-B06A-4741-BD64-1240CBAC3BA2}" srcId="{782B86F9-E2B0-9D4B-90E2-69E1B115E97B}" destId="{CF0571FE-B582-DA48-B7AD-4328DE7BF90D}" srcOrd="3" destOrd="0" parTransId="{CC53353B-ABEC-4941-99F6-35219E041FA6}" sibTransId="{244530A6-29E3-D740-8833-0246F2D4EFCE}"/>
    <dgm:cxn modelId="{E225A67B-4817-D94F-8649-A203C293AE14}" type="presOf" srcId="{6A6F5372-0D52-B24E-9B6C-D29531EF4B8D}" destId="{4CAC6DCC-62C9-BA45-9A89-3898587FE983}" srcOrd="0" destOrd="0" presId="urn:microsoft.com/office/officeart/2005/8/layout/cycle8"/>
    <dgm:cxn modelId="{D3A25E8E-4D88-FE4C-A341-FC2F3756691F}" type="presOf" srcId="{75A2B64B-6727-DB45-BBEF-885C99926B13}" destId="{E3C0CA9F-85B8-094E-8C58-EA151E561A6D}" srcOrd="0" destOrd="0" presId="urn:microsoft.com/office/officeart/2005/8/layout/cycle8"/>
    <dgm:cxn modelId="{2B0A4295-CF68-484B-9D9E-B85210ECD3D6}" srcId="{782B86F9-E2B0-9D4B-90E2-69E1B115E97B}" destId="{6A6F5372-0D52-B24E-9B6C-D29531EF4B8D}" srcOrd="1" destOrd="0" parTransId="{51774C78-8A44-5B49-94E9-3C10986DA667}" sibTransId="{C433036B-7E56-AC4F-AF6E-0CFA4BC43EA3}"/>
    <dgm:cxn modelId="{B0B4EDA5-3BF3-8944-805F-7F611A629E93}" type="presOf" srcId="{782B86F9-E2B0-9D4B-90E2-69E1B115E97B}" destId="{10D9F142-E3CB-3345-A941-1A0ECA3D6D1F}" srcOrd="0" destOrd="0" presId="urn:microsoft.com/office/officeart/2005/8/layout/cycle8"/>
    <dgm:cxn modelId="{FE4684B7-E647-3F4E-9714-51F622130B8C}" type="presOf" srcId="{CF0571FE-B582-DA48-B7AD-4328DE7BF90D}" destId="{24197150-6F30-A447-8D02-C764455C21A1}" srcOrd="1" destOrd="0" presId="urn:microsoft.com/office/officeart/2005/8/layout/cycle8"/>
    <dgm:cxn modelId="{B6B85ED1-FE06-844A-AF9F-1AE3BF3181C0}" type="presOf" srcId="{1E4FD780-8867-E846-8E1E-4D4CDB47F6EF}" destId="{86C93959-9AEF-4A44-924D-0AB5632B86AD}" srcOrd="1" destOrd="0" presId="urn:microsoft.com/office/officeart/2005/8/layout/cycle8"/>
    <dgm:cxn modelId="{601E1BDD-9FB3-4341-A002-91299E8D2D8A}" type="presOf" srcId="{6A6F5372-0D52-B24E-9B6C-D29531EF4B8D}" destId="{378542A0-4F08-BC47-BF7E-DF77A975FCB7}" srcOrd="1" destOrd="0" presId="urn:microsoft.com/office/officeart/2005/8/layout/cycle8"/>
    <dgm:cxn modelId="{3F6B20FF-88D0-6E44-A087-71DD266EA954}" srcId="{782B86F9-E2B0-9D4B-90E2-69E1B115E97B}" destId="{1E4FD780-8867-E846-8E1E-4D4CDB47F6EF}" srcOrd="2" destOrd="0" parTransId="{4725A01A-03F6-3149-BAC5-F41A6CE07511}" sibTransId="{5099717B-486C-0442-98B7-419B2110BEA4}"/>
    <dgm:cxn modelId="{9E0C3B02-F1AB-A246-8F12-B3968AA7906C}" type="presParOf" srcId="{10D9F142-E3CB-3345-A941-1A0ECA3D6D1F}" destId="{E3C0CA9F-85B8-094E-8C58-EA151E561A6D}" srcOrd="0" destOrd="0" presId="urn:microsoft.com/office/officeart/2005/8/layout/cycle8"/>
    <dgm:cxn modelId="{54792566-1069-CD4A-B63B-D849A7EB3174}" type="presParOf" srcId="{10D9F142-E3CB-3345-A941-1A0ECA3D6D1F}" destId="{527A1C30-21DD-FD4D-B8BF-B170C3A4F7F0}" srcOrd="1" destOrd="0" presId="urn:microsoft.com/office/officeart/2005/8/layout/cycle8"/>
    <dgm:cxn modelId="{071F002F-5288-294F-9814-097ABBC9A0BC}" type="presParOf" srcId="{10D9F142-E3CB-3345-A941-1A0ECA3D6D1F}" destId="{C2D11196-D4E1-0049-86C3-65509B2F14A3}" srcOrd="2" destOrd="0" presId="urn:microsoft.com/office/officeart/2005/8/layout/cycle8"/>
    <dgm:cxn modelId="{6E1E35D0-64F1-F249-AC4D-846F01FDCD75}" type="presParOf" srcId="{10D9F142-E3CB-3345-A941-1A0ECA3D6D1F}" destId="{60FB808B-32EE-A445-8EA6-6E37087C31CE}" srcOrd="3" destOrd="0" presId="urn:microsoft.com/office/officeart/2005/8/layout/cycle8"/>
    <dgm:cxn modelId="{FE5BC6E6-DCAF-9844-B19F-02345E0FF115}" type="presParOf" srcId="{10D9F142-E3CB-3345-A941-1A0ECA3D6D1F}" destId="{4CAC6DCC-62C9-BA45-9A89-3898587FE983}" srcOrd="4" destOrd="0" presId="urn:microsoft.com/office/officeart/2005/8/layout/cycle8"/>
    <dgm:cxn modelId="{48CF8223-84E3-6343-93A7-6D646BF4D0DC}" type="presParOf" srcId="{10D9F142-E3CB-3345-A941-1A0ECA3D6D1F}" destId="{CADA1816-76F6-FC45-9093-5DAA58C3157D}" srcOrd="5" destOrd="0" presId="urn:microsoft.com/office/officeart/2005/8/layout/cycle8"/>
    <dgm:cxn modelId="{511F257C-C40C-284F-957F-CEF17180D731}" type="presParOf" srcId="{10D9F142-E3CB-3345-A941-1A0ECA3D6D1F}" destId="{33508BBB-4181-8840-BB1A-DEA46FE80374}" srcOrd="6" destOrd="0" presId="urn:microsoft.com/office/officeart/2005/8/layout/cycle8"/>
    <dgm:cxn modelId="{C494BDEF-1DCF-8848-B1AE-602A540DEDE4}" type="presParOf" srcId="{10D9F142-E3CB-3345-A941-1A0ECA3D6D1F}" destId="{378542A0-4F08-BC47-BF7E-DF77A975FCB7}" srcOrd="7" destOrd="0" presId="urn:microsoft.com/office/officeart/2005/8/layout/cycle8"/>
    <dgm:cxn modelId="{9D683C93-8C2F-3440-9BE2-4690CA061896}" type="presParOf" srcId="{10D9F142-E3CB-3345-A941-1A0ECA3D6D1F}" destId="{0E05B5F5-EF43-AC4C-A1EF-797B914DD8DA}" srcOrd="8" destOrd="0" presId="urn:microsoft.com/office/officeart/2005/8/layout/cycle8"/>
    <dgm:cxn modelId="{145E43CA-A15E-6841-9BE9-124525907F24}" type="presParOf" srcId="{10D9F142-E3CB-3345-A941-1A0ECA3D6D1F}" destId="{C5F05782-575D-4743-BA67-ACC635DF63F3}" srcOrd="9" destOrd="0" presId="urn:microsoft.com/office/officeart/2005/8/layout/cycle8"/>
    <dgm:cxn modelId="{247FACF3-1A81-1641-9B85-5F6E6CCA75D1}" type="presParOf" srcId="{10D9F142-E3CB-3345-A941-1A0ECA3D6D1F}" destId="{CAE2F15D-496F-0241-8C5F-612492454872}" srcOrd="10" destOrd="0" presId="urn:microsoft.com/office/officeart/2005/8/layout/cycle8"/>
    <dgm:cxn modelId="{6DC712BC-B5A5-9A44-BC0E-DF5A6356EED0}" type="presParOf" srcId="{10D9F142-E3CB-3345-A941-1A0ECA3D6D1F}" destId="{86C93959-9AEF-4A44-924D-0AB5632B86AD}" srcOrd="11" destOrd="0" presId="urn:microsoft.com/office/officeart/2005/8/layout/cycle8"/>
    <dgm:cxn modelId="{8B9D84A4-0A82-3940-9A41-C8CBC969E133}" type="presParOf" srcId="{10D9F142-E3CB-3345-A941-1A0ECA3D6D1F}" destId="{EE2A24C7-A163-AE4A-897C-A196FFA24FA1}" srcOrd="12" destOrd="0" presId="urn:microsoft.com/office/officeart/2005/8/layout/cycle8"/>
    <dgm:cxn modelId="{087DE239-4071-4246-8387-9F9AF824FFF5}" type="presParOf" srcId="{10D9F142-E3CB-3345-A941-1A0ECA3D6D1F}" destId="{96A45FEE-0410-DF42-AC2F-E058D37ECDB8}" srcOrd="13" destOrd="0" presId="urn:microsoft.com/office/officeart/2005/8/layout/cycle8"/>
    <dgm:cxn modelId="{EFAEA88F-59FB-734D-9C0B-299FCC86A0FD}" type="presParOf" srcId="{10D9F142-E3CB-3345-A941-1A0ECA3D6D1F}" destId="{DDBC0DC1-7A34-064A-9A9E-A52F64B96491}" srcOrd="14" destOrd="0" presId="urn:microsoft.com/office/officeart/2005/8/layout/cycle8"/>
    <dgm:cxn modelId="{FE003280-2A78-EE47-81F2-FE57B4192F32}" type="presParOf" srcId="{10D9F142-E3CB-3345-A941-1A0ECA3D6D1F}" destId="{24197150-6F30-A447-8D02-C764455C21A1}" srcOrd="15" destOrd="0" presId="urn:microsoft.com/office/officeart/2005/8/layout/cycle8"/>
    <dgm:cxn modelId="{69CBB27E-9F3C-5C45-84DE-8F1EAAD46CE3}" type="presParOf" srcId="{10D9F142-E3CB-3345-A941-1A0ECA3D6D1F}" destId="{A4E20D93-4068-B149-A5AB-45AA28CD7BC8}" srcOrd="16" destOrd="0" presId="urn:microsoft.com/office/officeart/2005/8/layout/cycle8"/>
    <dgm:cxn modelId="{F03CA736-346F-D642-9968-DC6719B04084}" type="presParOf" srcId="{10D9F142-E3CB-3345-A941-1A0ECA3D6D1F}" destId="{0C0E0180-8F17-5347-AC79-26DC48F03A13}" srcOrd="17" destOrd="0" presId="urn:microsoft.com/office/officeart/2005/8/layout/cycle8"/>
    <dgm:cxn modelId="{ED9D2250-F33A-0045-816A-631B10C967F6}" type="presParOf" srcId="{10D9F142-E3CB-3345-A941-1A0ECA3D6D1F}" destId="{4A8622F9-1DA4-4A4A-9E51-BEEAEBF7A6F1}" srcOrd="18" destOrd="0" presId="urn:microsoft.com/office/officeart/2005/8/layout/cycle8"/>
    <dgm:cxn modelId="{2791A69B-A3EF-ED4C-8D65-A53BDBB5E964}" type="presParOf" srcId="{10D9F142-E3CB-3345-A941-1A0ECA3D6D1F}" destId="{57F5DB2B-E7E6-FE4C-943A-29A9306477E7}"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82B86F9-E2B0-9D4B-90E2-69E1B115E97B}" type="doc">
      <dgm:prSet loTypeId="urn:microsoft.com/office/officeart/2005/8/layout/cycle8" loCatId="" qsTypeId="urn:microsoft.com/office/officeart/2005/8/quickstyle/simple4" qsCatId="simple" csTypeId="urn:microsoft.com/office/officeart/2005/8/colors/accent0_1" csCatId="mainScheme" phldr="1"/>
      <dgm:spPr/>
    </dgm:pt>
    <dgm:pt modelId="{1E4FD780-8867-E846-8E1E-4D4CDB47F6EF}">
      <dgm:prSet phldrT="[Text]"/>
      <dgm:spPr/>
      <dgm:t>
        <a:bodyPr/>
        <a:lstStyle/>
        <a:p>
          <a:r>
            <a:rPr lang="en-US" dirty="0"/>
            <a:t>   </a:t>
          </a:r>
        </a:p>
      </dgm:t>
    </dgm:pt>
    <dgm:pt modelId="{4725A01A-03F6-3149-BAC5-F41A6CE07511}" type="parTrans" cxnId="{3F6B20FF-88D0-6E44-A087-71DD266EA954}">
      <dgm:prSet/>
      <dgm:spPr/>
      <dgm:t>
        <a:bodyPr/>
        <a:lstStyle/>
        <a:p>
          <a:endParaRPr lang="en-US"/>
        </a:p>
      </dgm:t>
    </dgm:pt>
    <dgm:pt modelId="{5099717B-486C-0442-98B7-419B2110BEA4}" type="sibTrans" cxnId="{3F6B20FF-88D0-6E44-A087-71DD266EA954}">
      <dgm:prSet/>
      <dgm:spPr/>
      <dgm:t>
        <a:bodyPr/>
        <a:lstStyle/>
        <a:p>
          <a:endParaRPr lang="en-US"/>
        </a:p>
      </dgm:t>
    </dgm:pt>
    <dgm:pt modelId="{CF0571FE-B582-DA48-B7AD-4328DE7BF90D}">
      <dgm:prSet phldrT="[Text]"/>
      <dgm:spPr/>
      <dgm:t>
        <a:bodyPr/>
        <a:lstStyle/>
        <a:p>
          <a:r>
            <a:rPr lang="en-US" dirty="0"/>
            <a:t>  </a:t>
          </a:r>
        </a:p>
      </dgm:t>
    </dgm:pt>
    <dgm:pt modelId="{CC53353B-ABEC-4941-99F6-35219E041FA6}" type="parTrans" cxnId="{63660D50-B06A-4741-BD64-1240CBAC3BA2}">
      <dgm:prSet/>
      <dgm:spPr/>
      <dgm:t>
        <a:bodyPr/>
        <a:lstStyle/>
        <a:p>
          <a:endParaRPr lang="en-US"/>
        </a:p>
      </dgm:t>
    </dgm:pt>
    <dgm:pt modelId="{244530A6-29E3-D740-8833-0246F2D4EFCE}" type="sibTrans" cxnId="{63660D50-B06A-4741-BD64-1240CBAC3BA2}">
      <dgm:prSet/>
      <dgm:spPr/>
      <dgm:t>
        <a:bodyPr/>
        <a:lstStyle/>
        <a:p>
          <a:endParaRPr lang="en-US"/>
        </a:p>
      </dgm:t>
    </dgm:pt>
    <dgm:pt modelId="{6A6F5372-0D52-B24E-9B6C-D29531EF4B8D}">
      <dgm:prSet phldrT="[Text]"/>
      <dgm:spPr/>
      <dgm:t>
        <a:bodyPr/>
        <a:lstStyle/>
        <a:p>
          <a:r>
            <a:rPr lang="en-US" dirty="0"/>
            <a:t>  </a:t>
          </a:r>
        </a:p>
      </dgm:t>
    </dgm:pt>
    <dgm:pt modelId="{51774C78-8A44-5B49-94E9-3C10986DA667}" type="parTrans" cxnId="{2B0A4295-CF68-484B-9D9E-B85210ECD3D6}">
      <dgm:prSet/>
      <dgm:spPr/>
      <dgm:t>
        <a:bodyPr/>
        <a:lstStyle/>
        <a:p>
          <a:endParaRPr lang="en-US"/>
        </a:p>
      </dgm:t>
    </dgm:pt>
    <dgm:pt modelId="{C433036B-7E56-AC4F-AF6E-0CFA4BC43EA3}" type="sibTrans" cxnId="{2B0A4295-CF68-484B-9D9E-B85210ECD3D6}">
      <dgm:prSet/>
      <dgm:spPr/>
      <dgm:t>
        <a:bodyPr/>
        <a:lstStyle/>
        <a:p>
          <a:endParaRPr lang="en-US"/>
        </a:p>
      </dgm:t>
    </dgm:pt>
    <dgm:pt modelId="{75A2B64B-6727-DB45-BBEF-885C99926B13}">
      <dgm:prSet phldrT="[Text]"/>
      <dgm:spPr/>
      <dgm:t>
        <a:bodyPr/>
        <a:lstStyle/>
        <a:p>
          <a:r>
            <a:rPr lang="en-US" dirty="0"/>
            <a:t>  </a:t>
          </a:r>
        </a:p>
      </dgm:t>
    </dgm:pt>
    <dgm:pt modelId="{B164FA4E-E257-A34B-BD75-FDF31689CD6A}" type="sibTrans" cxnId="{8D064F36-9A3D-BB47-B128-4D17FAF9C418}">
      <dgm:prSet/>
      <dgm:spPr/>
      <dgm:t>
        <a:bodyPr/>
        <a:lstStyle/>
        <a:p>
          <a:endParaRPr lang="en-US"/>
        </a:p>
      </dgm:t>
    </dgm:pt>
    <dgm:pt modelId="{ABA1F3E3-574B-3E4F-9525-9AF9A69D157D}" type="parTrans" cxnId="{8D064F36-9A3D-BB47-B128-4D17FAF9C418}">
      <dgm:prSet/>
      <dgm:spPr/>
      <dgm:t>
        <a:bodyPr/>
        <a:lstStyle/>
        <a:p>
          <a:endParaRPr lang="en-US"/>
        </a:p>
      </dgm:t>
    </dgm:pt>
    <dgm:pt modelId="{10D9F142-E3CB-3345-A941-1A0ECA3D6D1F}" type="pres">
      <dgm:prSet presAssocID="{782B86F9-E2B0-9D4B-90E2-69E1B115E97B}" presName="compositeShape" presStyleCnt="0">
        <dgm:presLayoutVars>
          <dgm:chMax val="7"/>
          <dgm:dir/>
          <dgm:resizeHandles val="exact"/>
        </dgm:presLayoutVars>
      </dgm:prSet>
      <dgm:spPr/>
    </dgm:pt>
    <dgm:pt modelId="{E3C0CA9F-85B8-094E-8C58-EA151E561A6D}" type="pres">
      <dgm:prSet presAssocID="{782B86F9-E2B0-9D4B-90E2-69E1B115E97B}" presName="wedge1" presStyleLbl="node1" presStyleIdx="0" presStyleCnt="4"/>
      <dgm:spPr/>
    </dgm:pt>
    <dgm:pt modelId="{527A1C30-21DD-FD4D-B8BF-B170C3A4F7F0}" type="pres">
      <dgm:prSet presAssocID="{782B86F9-E2B0-9D4B-90E2-69E1B115E97B}" presName="dummy1a" presStyleCnt="0"/>
      <dgm:spPr/>
    </dgm:pt>
    <dgm:pt modelId="{C2D11196-D4E1-0049-86C3-65509B2F14A3}" type="pres">
      <dgm:prSet presAssocID="{782B86F9-E2B0-9D4B-90E2-69E1B115E97B}" presName="dummy1b" presStyleCnt="0"/>
      <dgm:spPr/>
    </dgm:pt>
    <dgm:pt modelId="{60FB808B-32EE-A445-8EA6-6E37087C31CE}" type="pres">
      <dgm:prSet presAssocID="{782B86F9-E2B0-9D4B-90E2-69E1B115E97B}" presName="wedge1Tx" presStyleLbl="node1" presStyleIdx="0" presStyleCnt="4">
        <dgm:presLayoutVars>
          <dgm:chMax val="0"/>
          <dgm:chPref val="0"/>
          <dgm:bulletEnabled val="1"/>
        </dgm:presLayoutVars>
      </dgm:prSet>
      <dgm:spPr/>
    </dgm:pt>
    <dgm:pt modelId="{4CAC6DCC-62C9-BA45-9A89-3898587FE983}" type="pres">
      <dgm:prSet presAssocID="{782B86F9-E2B0-9D4B-90E2-69E1B115E97B}" presName="wedge2" presStyleLbl="node1" presStyleIdx="1" presStyleCnt="4"/>
      <dgm:spPr/>
    </dgm:pt>
    <dgm:pt modelId="{CADA1816-76F6-FC45-9093-5DAA58C3157D}" type="pres">
      <dgm:prSet presAssocID="{782B86F9-E2B0-9D4B-90E2-69E1B115E97B}" presName="dummy2a" presStyleCnt="0"/>
      <dgm:spPr/>
    </dgm:pt>
    <dgm:pt modelId="{33508BBB-4181-8840-BB1A-DEA46FE80374}" type="pres">
      <dgm:prSet presAssocID="{782B86F9-E2B0-9D4B-90E2-69E1B115E97B}" presName="dummy2b" presStyleCnt="0"/>
      <dgm:spPr/>
    </dgm:pt>
    <dgm:pt modelId="{378542A0-4F08-BC47-BF7E-DF77A975FCB7}" type="pres">
      <dgm:prSet presAssocID="{782B86F9-E2B0-9D4B-90E2-69E1B115E97B}" presName="wedge2Tx" presStyleLbl="node1" presStyleIdx="1" presStyleCnt="4">
        <dgm:presLayoutVars>
          <dgm:chMax val="0"/>
          <dgm:chPref val="0"/>
          <dgm:bulletEnabled val="1"/>
        </dgm:presLayoutVars>
      </dgm:prSet>
      <dgm:spPr/>
    </dgm:pt>
    <dgm:pt modelId="{0E05B5F5-EF43-AC4C-A1EF-797B914DD8DA}" type="pres">
      <dgm:prSet presAssocID="{782B86F9-E2B0-9D4B-90E2-69E1B115E97B}" presName="wedge3" presStyleLbl="node1" presStyleIdx="2" presStyleCnt="4"/>
      <dgm:spPr/>
    </dgm:pt>
    <dgm:pt modelId="{C5F05782-575D-4743-BA67-ACC635DF63F3}" type="pres">
      <dgm:prSet presAssocID="{782B86F9-E2B0-9D4B-90E2-69E1B115E97B}" presName="dummy3a" presStyleCnt="0"/>
      <dgm:spPr/>
    </dgm:pt>
    <dgm:pt modelId="{CAE2F15D-496F-0241-8C5F-612492454872}" type="pres">
      <dgm:prSet presAssocID="{782B86F9-E2B0-9D4B-90E2-69E1B115E97B}" presName="dummy3b" presStyleCnt="0"/>
      <dgm:spPr/>
    </dgm:pt>
    <dgm:pt modelId="{86C93959-9AEF-4A44-924D-0AB5632B86AD}" type="pres">
      <dgm:prSet presAssocID="{782B86F9-E2B0-9D4B-90E2-69E1B115E97B}" presName="wedge3Tx" presStyleLbl="node1" presStyleIdx="2" presStyleCnt="4">
        <dgm:presLayoutVars>
          <dgm:chMax val="0"/>
          <dgm:chPref val="0"/>
          <dgm:bulletEnabled val="1"/>
        </dgm:presLayoutVars>
      </dgm:prSet>
      <dgm:spPr/>
    </dgm:pt>
    <dgm:pt modelId="{EE2A24C7-A163-AE4A-897C-A196FFA24FA1}" type="pres">
      <dgm:prSet presAssocID="{782B86F9-E2B0-9D4B-90E2-69E1B115E97B}" presName="wedge4" presStyleLbl="node1" presStyleIdx="3" presStyleCnt="4"/>
      <dgm:spPr/>
    </dgm:pt>
    <dgm:pt modelId="{96A45FEE-0410-DF42-AC2F-E058D37ECDB8}" type="pres">
      <dgm:prSet presAssocID="{782B86F9-E2B0-9D4B-90E2-69E1B115E97B}" presName="dummy4a" presStyleCnt="0"/>
      <dgm:spPr/>
    </dgm:pt>
    <dgm:pt modelId="{DDBC0DC1-7A34-064A-9A9E-A52F64B96491}" type="pres">
      <dgm:prSet presAssocID="{782B86F9-E2B0-9D4B-90E2-69E1B115E97B}" presName="dummy4b" presStyleCnt="0"/>
      <dgm:spPr/>
    </dgm:pt>
    <dgm:pt modelId="{24197150-6F30-A447-8D02-C764455C21A1}" type="pres">
      <dgm:prSet presAssocID="{782B86F9-E2B0-9D4B-90E2-69E1B115E97B}" presName="wedge4Tx" presStyleLbl="node1" presStyleIdx="3" presStyleCnt="4">
        <dgm:presLayoutVars>
          <dgm:chMax val="0"/>
          <dgm:chPref val="0"/>
          <dgm:bulletEnabled val="1"/>
        </dgm:presLayoutVars>
      </dgm:prSet>
      <dgm:spPr/>
    </dgm:pt>
    <dgm:pt modelId="{A4E20D93-4068-B149-A5AB-45AA28CD7BC8}" type="pres">
      <dgm:prSet presAssocID="{B164FA4E-E257-A34B-BD75-FDF31689CD6A}" presName="arrowWedge1" presStyleLbl="fgSibTrans2D1" presStyleIdx="0" presStyleCnt="4"/>
      <dgm:spPr/>
    </dgm:pt>
    <dgm:pt modelId="{0C0E0180-8F17-5347-AC79-26DC48F03A13}" type="pres">
      <dgm:prSet presAssocID="{C433036B-7E56-AC4F-AF6E-0CFA4BC43EA3}" presName="arrowWedge2" presStyleLbl="fgSibTrans2D1" presStyleIdx="1" presStyleCnt="4"/>
      <dgm:spPr/>
    </dgm:pt>
    <dgm:pt modelId="{4A8622F9-1DA4-4A4A-9E51-BEEAEBF7A6F1}" type="pres">
      <dgm:prSet presAssocID="{5099717B-486C-0442-98B7-419B2110BEA4}" presName="arrowWedge3" presStyleLbl="fgSibTrans2D1" presStyleIdx="2" presStyleCnt="4"/>
      <dgm:spPr/>
    </dgm:pt>
    <dgm:pt modelId="{57F5DB2B-E7E6-FE4C-943A-29A9306477E7}" type="pres">
      <dgm:prSet presAssocID="{244530A6-29E3-D740-8833-0246F2D4EFCE}" presName="arrowWedge4" presStyleLbl="fgSibTrans2D1" presStyleIdx="3" presStyleCnt="4"/>
      <dgm:spPr/>
    </dgm:pt>
  </dgm:ptLst>
  <dgm:cxnLst>
    <dgm:cxn modelId="{EBFCDC04-823C-1B48-B229-A2B4E723F561}" type="presOf" srcId="{75A2B64B-6727-DB45-BBEF-885C99926B13}" destId="{60FB808B-32EE-A445-8EA6-6E37087C31CE}" srcOrd="1" destOrd="0" presId="urn:microsoft.com/office/officeart/2005/8/layout/cycle8"/>
    <dgm:cxn modelId="{4A99591A-E5B2-2E4B-9967-09E160DCFED7}" type="presOf" srcId="{CF0571FE-B582-DA48-B7AD-4328DE7BF90D}" destId="{EE2A24C7-A163-AE4A-897C-A196FFA24FA1}" srcOrd="0" destOrd="0" presId="urn:microsoft.com/office/officeart/2005/8/layout/cycle8"/>
    <dgm:cxn modelId="{8D064F36-9A3D-BB47-B128-4D17FAF9C418}" srcId="{782B86F9-E2B0-9D4B-90E2-69E1B115E97B}" destId="{75A2B64B-6727-DB45-BBEF-885C99926B13}" srcOrd="0" destOrd="0" parTransId="{ABA1F3E3-574B-3E4F-9525-9AF9A69D157D}" sibTransId="{B164FA4E-E257-A34B-BD75-FDF31689CD6A}"/>
    <dgm:cxn modelId="{49DEF24F-6D2C-F145-902B-2FF328C828E5}" type="presOf" srcId="{1E4FD780-8867-E846-8E1E-4D4CDB47F6EF}" destId="{0E05B5F5-EF43-AC4C-A1EF-797B914DD8DA}" srcOrd="0" destOrd="0" presId="urn:microsoft.com/office/officeart/2005/8/layout/cycle8"/>
    <dgm:cxn modelId="{63660D50-B06A-4741-BD64-1240CBAC3BA2}" srcId="{782B86F9-E2B0-9D4B-90E2-69E1B115E97B}" destId="{CF0571FE-B582-DA48-B7AD-4328DE7BF90D}" srcOrd="3" destOrd="0" parTransId="{CC53353B-ABEC-4941-99F6-35219E041FA6}" sibTransId="{244530A6-29E3-D740-8833-0246F2D4EFCE}"/>
    <dgm:cxn modelId="{E225A67B-4817-D94F-8649-A203C293AE14}" type="presOf" srcId="{6A6F5372-0D52-B24E-9B6C-D29531EF4B8D}" destId="{4CAC6DCC-62C9-BA45-9A89-3898587FE983}" srcOrd="0" destOrd="0" presId="urn:microsoft.com/office/officeart/2005/8/layout/cycle8"/>
    <dgm:cxn modelId="{D3A25E8E-4D88-FE4C-A341-FC2F3756691F}" type="presOf" srcId="{75A2B64B-6727-DB45-BBEF-885C99926B13}" destId="{E3C0CA9F-85B8-094E-8C58-EA151E561A6D}" srcOrd="0" destOrd="0" presId="urn:microsoft.com/office/officeart/2005/8/layout/cycle8"/>
    <dgm:cxn modelId="{2B0A4295-CF68-484B-9D9E-B85210ECD3D6}" srcId="{782B86F9-E2B0-9D4B-90E2-69E1B115E97B}" destId="{6A6F5372-0D52-B24E-9B6C-D29531EF4B8D}" srcOrd="1" destOrd="0" parTransId="{51774C78-8A44-5B49-94E9-3C10986DA667}" sibTransId="{C433036B-7E56-AC4F-AF6E-0CFA4BC43EA3}"/>
    <dgm:cxn modelId="{B0B4EDA5-3BF3-8944-805F-7F611A629E93}" type="presOf" srcId="{782B86F9-E2B0-9D4B-90E2-69E1B115E97B}" destId="{10D9F142-E3CB-3345-A941-1A0ECA3D6D1F}" srcOrd="0" destOrd="0" presId="urn:microsoft.com/office/officeart/2005/8/layout/cycle8"/>
    <dgm:cxn modelId="{FE4684B7-E647-3F4E-9714-51F622130B8C}" type="presOf" srcId="{CF0571FE-B582-DA48-B7AD-4328DE7BF90D}" destId="{24197150-6F30-A447-8D02-C764455C21A1}" srcOrd="1" destOrd="0" presId="urn:microsoft.com/office/officeart/2005/8/layout/cycle8"/>
    <dgm:cxn modelId="{B6B85ED1-FE06-844A-AF9F-1AE3BF3181C0}" type="presOf" srcId="{1E4FD780-8867-E846-8E1E-4D4CDB47F6EF}" destId="{86C93959-9AEF-4A44-924D-0AB5632B86AD}" srcOrd="1" destOrd="0" presId="urn:microsoft.com/office/officeart/2005/8/layout/cycle8"/>
    <dgm:cxn modelId="{601E1BDD-9FB3-4341-A002-91299E8D2D8A}" type="presOf" srcId="{6A6F5372-0D52-B24E-9B6C-D29531EF4B8D}" destId="{378542A0-4F08-BC47-BF7E-DF77A975FCB7}" srcOrd="1" destOrd="0" presId="urn:microsoft.com/office/officeart/2005/8/layout/cycle8"/>
    <dgm:cxn modelId="{3F6B20FF-88D0-6E44-A087-71DD266EA954}" srcId="{782B86F9-E2B0-9D4B-90E2-69E1B115E97B}" destId="{1E4FD780-8867-E846-8E1E-4D4CDB47F6EF}" srcOrd="2" destOrd="0" parTransId="{4725A01A-03F6-3149-BAC5-F41A6CE07511}" sibTransId="{5099717B-486C-0442-98B7-419B2110BEA4}"/>
    <dgm:cxn modelId="{9E0C3B02-F1AB-A246-8F12-B3968AA7906C}" type="presParOf" srcId="{10D9F142-E3CB-3345-A941-1A0ECA3D6D1F}" destId="{E3C0CA9F-85B8-094E-8C58-EA151E561A6D}" srcOrd="0" destOrd="0" presId="urn:microsoft.com/office/officeart/2005/8/layout/cycle8"/>
    <dgm:cxn modelId="{54792566-1069-CD4A-B63B-D849A7EB3174}" type="presParOf" srcId="{10D9F142-E3CB-3345-A941-1A0ECA3D6D1F}" destId="{527A1C30-21DD-FD4D-B8BF-B170C3A4F7F0}" srcOrd="1" destOrd="0" presId="urn:microsoft.com/office/officeart/2005/8/layout/cycle8"/>
    <dgm:cxn modelId="{071F002F-5288-294F-9814-097ABBC9A0BC}" type="presParOf" srcId="{10D9F142-E3CB-3345-A941-1A0ECA3D6D1F}" destId="{C2D11196-D4E1-0049-86C3-65509B2F14A3}" srcOrd="2" destOrd="0" presId="urn:microsoft.com/office/officeart/2005/8/layout/cycle8"/>
    <dgm:cxn modelId="{6E1E35D0-64F1-F249-AC4D-846F01FDCD75}" type="presParOf" srcId="{10D9F142-E3CB-3345-A941-1A0ECA3D6D1F}" destId="{60FB808B-32EE-A445-8EA6-6E37087C31CE}" srcOrd="3" destOrd="0" presId="urn:microsoft.com/office/officeart/2005/8/layout/cycle8"/>
    <dgm:cxn modelId="{FE5BC6E6-DCAF-9844-B19F-02345E0FF115}" type="presParOf" srcId="{10D9F142-E3CB-3345-A941-1A0ECA3D6D1F}" destId="{4CAC6DCC-62C9-BA45-9A89-3898587FE983}" srcOrd="4" destOrd="0" presId="urn:microsoft.com/office/officeart/2005/8/layout/cycle8"/>
    <dgm:cxn modelId="{48CF8223-84E3-6343-93A7-6D646BF4D0DC}" type="presParOf" srcId="{10D9F142-E3CB-3345-A941-1A0ECA3D6D1F}" destId="{CADA1816-76F6-FC45-9093-5DAA58C3157D}" srcOrd="5" destOrd="0" presId="urn:microsoft.com/office/officeart/2005/8/layout/cycle8"/>
    <dgm:cxn modelId="{511F257C-C40C-284F-957F-CEF17180D731}" type="presParOf" srcId="{10D9F142-E3CB-3345-A941-1A0ECA3D6D1F}" destId="{33508BBB-4181-8840-BB1A-DEA46FE80374}" srcOrd="6" destOrd="0" presId="urn:microsoft.com/office/officeart/2005/8/layout/cycle8"/>
    <dgm:cxn modelId="{C494BDEF-1DCF-8848-B1AE-602A540DEDE4}" type="presParOf" srcId="{10D9F142-E3CB-3345-A941-1A0ECA3D6D1F}" destId="{378542A0-4F08-BC47-BF7E-DF77A975FCB7}" srcOrd="7" destOrd="0" presId="urn:microsoft.com/office/officeart/2005/8/layout/cycle8"/>
    <dgm:cxn modelId="{9D683C93-8C2F-3440-9BE2-4690CA061896}" type="presParOf" srcId="{10D9F142-E3CB-3345-A941-1A0ECA3D6D1F}" destId="{0E05B5F5-EF43-AC4C-A1EF-797B914DD8DA}" srcOrd="8" destOrd="0" presId="urn:microsoft.com/office/officeart/2005/8/layout/cycle8"/>
    <dgm:cxn modelId="{145E43CA-A15E-6841-9BE9-124525907F24}" type="presParOf" srcId="{10D9F142-E3CB-3345-A941-1A0ECA3D6D1F}" destId="{C5F05782-575D-4743-BA67-ACC635DF63F3}" srcOrd="9" destOrd="0" presId="urn:microsoft.com/office/officeart/2005/8/layout/cycle8"/>
    <dgm:cxn modelId="{247FACF3-1A81-1641-9B85-5F6E6CCA75D1}" type="presParOf" srcId="{10D9F142-E3CB-3345-A941-1A0ECA3D6D1F}" destId="{CAE2F15D-496F-0241-8C5F-612492454872}" srcOrd="10" destOrd="0" presId="urn:microsoft.com/office/officeart/2005/8/layout/cycle8"/>
    <dgm:cxn modelId="{6DC712BC-B5A5-9A44-BC0E-DF5A6356EED0}" type="presParOf" srcId="{10D9F142-E3CB-3345-A941-1A0ECA3D6D1F}" destId="{86C93959-9AEF-4A44-924D-0AB5632B86AD}" srcOrd="11" destOrd="0" presId="urn:microsoft.com/office/officeart/2005/8/layout/cycle8"/>
    <dgm:cxn modelId="{8B9D84A4-0A82-3940-9A41-C8CBC969E133}" type="presParOf" srcId="{10D9F142-E3CB-3345-A941-1A0ECA3D6D1F}" destId="{EE2A24C7-A163-AE4A-897C-A196FFA24FA1}" srcOrd="12" destOrd="0" presId="urn:microsoft.com/office/officeart/2005/8/layout/cycle8"/>
    <dgm:cxn modelId="{087DE239-4071-4246-8387-9F9AF824FFF5}" type="presParOf" srcId="{10D9F142-E3CB-3345-A941-1A0ECA3D6D1F}" destId="{96A45FEE-0410-DF42-AC2F-E058D37ECDB8}" srcOrd="13" destOrd="0" presId="urn:microsoft.com/office/officeart/2005/8/layout/cycle8"/>
    <dgm:cxn modelId="{EFAEA88F-59FB-734D-9C0B-299FCC86A0FD}" type="presParOf" srcId="{10D9F142-E3CB-3345-A941-1A0ECA3D6D1F}" destId="{DDBC0DC1-7A34-064A-9A9E-A52F64B96491}" srcOrd="14" destOrd="0" presId="urn:microsoft.com/office/officeart/2005/8/layout/cycle8"/>
    <dgm:cxn modelId="{FE003280-2A78-EE47-81F2-FE57B4192F32}" type="presParOf" srcId="{10D9F142-E3CB-3345-A941-1A0ECA3D6D1F}" destId="{24197150-6F30-A447-8D02-C764455C21A1}" srcOrd="15" destOrd="0" presId="urn:microsoft.com/office/officeart/2005/8/layout/cycle8"/>
    <dgm:cxn modelId="{69CBB27E-9F3C-5C45-84DE-8F1EAAD46CE3}" type="presParOf" srcId="{10D9F142-E3CB-3345-A941-1A0ECA3D6D1F}" destId="{A4E20D93-4068-B149-A5AB-45AA28CD7BC8}" srcOrd="16" destOrd="0" presId="urn:microsoft.com/office/officeart/2005/8/layout/cycle8"/>
    <dgm:cxn modelId="{F03CA736-346F-D642-9968-DC6719B04084}" type="presParOf" srcId="{10D9F142-E3CB-3345-A941-1A0ECA3D6D1F}" destId="{0C0E0180-8F17-5347-AC79-26DC48F03A13}" srcOrd="17" destOrd="0" presId="urn:microsoft.com/office/officeart/2005/8/layout/cycle8"/>
    <dgm:cxn modelId="{ED9D2250-F33A-0045-816A-631B10C967F6}" type="presParOf" srcId="{10D9F142-E3CB-3345-A941-1A0ECA3D6D1F}" destId="{4A8622F9-1DA4-4A4A-9E51-BEEAEBF7A6F1}" srcOrd="18" destOrd="0" presId="urn:microsoft.com/office/officeart/2005/8/layout/cycle8"/>
    <dgm:cxn modelId="{2791A69B-A3EF-ED4C-8D65-A53BDBB5E964}" type="presParOf" srcId="{10D9F142-E3CB-3345-A941-1A0ECA3D6D1F}" destId="{57F5DB2B-E7E6-FE4C-943A-29A9306477E7}"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0CA9F-85B8-094E-8C58-EA151E561A6D}">
      <dsp:nvSpPr>
        <dsp:cNvPr id="0" name=""/>
        <dsp:cNvSpPr/>
      </dsp:nvSpPr>
      <dsp:spPr>
        <a:xfrm>
          <a:off x="887701" y="210881"/>
          <a:ext cx="2917454" cy="2917454"/>
        </a:xfrm>
        <a:prstGeom prst="pie">
          <a:avLst>
            <a:gd name="adj1" fmla="val 16200000"/>
            <a:gd name="adj2" fmla="val 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a:t>1. Access to settlement accounts*</a:t>
          </a:r>
        </a:p>
      </dsp:txBody>
      <dsp:txXfrm>
        <a:off x="2436383" y="815558"/>
        <a:ext cx="1076679" cy="798826"/>
      </dsp:txXfrm>
    </dsp:sp>
    <dsp:sp modelId="{4CAC6DCC-62C9-BA45-9A89-3898587FE983}">
      <dsp:nvSpPr>
        <dsp:cNvPr id="0" name=""/>
        <dsp:cNvSpPr/>
      </dsp:nvSpPr>
      <dsp:spPr>
        <a:xfrm>
          <a:off x="887701" y="308824"/>
          <a:ext cx="2917454" cy="2917454"/>
        </a:xfrm>
        <a:prstGeom prst="pie">
          <a:avLst>
            <a:gd name="adj1" fmla="val 0"/>
            <a:gd name="adj2" fmla="val 5400000"/>
          </a:avLst>
        </a:prstGeom>
        <a:gradFill rotWithShape="0">
          <a:gsLst>
            <a:gs pos="0">
              <a:schemeClr val="accent5">
                <a:hueOff val="-699965"/>
                <a:satOff val="-4124"/>
                <a:lumOff val="-20654"/>
                <a:alphaOff val="0"/>
                <a:tint val="50000"/>
                <a:satMod val="300000"/>
              </a:schemeClr>
            </a:gs>
            <a:gs pos="35000">
              <a:schemeClr val="accent5">
                <a:hueOff val="-699965"/>
                <a:satOff val="-4124"/>
                <a:lumOff val="-20654"/>
                <a:alphaOff val="0"/>
                <a:tint val="37000"/>
                <a:satMod val="300000"/>
              </a:schemeClr>
            </a:gs>
            <a:gs pos="100000">
              <a:schemeClr val="accent5">
                <a:hueOff val="-699965"/>
                <a:satOff val="-4124"/>
                <a:lumOff val="-2065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a:t>2. Settlement model (DNS or RTGS)</a:t>
          </a:r>
        </a:p>
      </dsp:txBody>
      <dsp:txXfrm>
        <a:off x="2436383" y="1822774"/>
        <a:ext cx="1076679" cy="798826"/>
      </dsp:txXfrm>
    </dsp:sp>
    <dsp:sp modelId="{0E05B5F5-EF43-AC4C-A1EF-797B914DD8DA}">
      <dsp:nvSpPr>
        <dsp:cNvPr id="0" name=""/>
        <dsp:cNvSpPr/>
      </dsp:nvSpPr>
      <dsp:spPr>
        <a:xfrm>
          <a:off x="789758" y="308824"/>
          <a:ext cx="2917454" cy="2917454"/>
        </a:xfrm>
        <a:prstGeom prst="pie">
          <a:avLst>
            <a:gd name="adj1" fmla="val 5400000"/>
            <a:gd name="adj2" fmla="val 10800000"/>
          </a:avLst>
        </a:prstGeom>
        <a:gradFill rotWithShape="0">
          <a:gsLst>
            <a:gs pos="0">
              <a:schemeClr val="accent5">
                <a:hueOff val="-1399929"/>
                <a:satOff val="-8247"/>
                <a:lumOff val="-41307"/>
                <a:alphaOff val="0"/>
                <a:tint val="50000"/>
                <a:satMod val="300000"/>
              </a:schemeClr>
            </a:gs>
            <a:gs pos="35000">
              <a:schemeClr val="accent5">
                <a:hueOff val="-1399929"/>
                <a:satOff val="-8247"/>
                <a:lumOff val="-41307"/>
                <a:alphaOff val="0"/>
                <a:tint val="37000"/>
                <a:satMod val="300000"/>
              </a:schemeClr>
            </a:gs>
            <a:gs pos="100000">
              <a:schemeClr val="accent5">
                <a:hueOff val="-1399929"/>
                <a:satOff val="-8247"/>
                <a:lumOff val="-4130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a:t>3. Management of risks (i.e., liquidity, settlement)</a:t>
          </a:r>
        </a:p>
      </dsp:txBody>
      <dsp:txXfrm>
        <a:off x="1081851" y="1822774"/>
        <a:ext cx="1076679" cy="798826"/>
      </dsp:txXfrm>
    </dsp:sp>
    <dsp:sp modelId="{EE2A24C7-A163-AE4A-897C-A196FFA24FA1}">
      <dsp:nvSpPr>
        <dsp:cNvPr id="0" name=""/>
        <dsp:cNvSpPr/>
      </dsp:nvSpPr>
      <dsp:spPr>
        <a:xfrm>
          <a:off x="789758" y="210881"/>
          <a:ext cx="2917454" cy="2917454"/>
        </a:xfrm>
        <a:prstGeom prst="pie">
          <a:avLst>
            <a:gd name="adj1" fmla="val 10800000"/>
            <a:gd name="adj2" fmla="val 16200000"/>
          </a:avLst>
        </a:prstGeom>
        <a:gradFill rotWithShape="0">
          <a:gsLst>
            <a:gs pos="0">
              <a:schemeClr val="accent5">
                <a:hueOff val="-2099894"/>
                <a:satOff val="-12371"/>
                <a:lumOff val="-61961"/>
                <a:alphaOff val="0"/>
                <a:tint val="50000"/>
                <a:satMod val="300000"/>
              </a:schemeClr>
            </a:gs>
            <a:gs pos="35000">
              <a:schemeClr val="accent5">
                <a:hueOff val="-2099894"/>
                <a:satOff val="-12371"/>
                <a:lumOff val="-61961"/>
                <a:alphaOff val="0"/>
                <a:tint val="37000"/>
                <a:satMod val="300000"/>
              </a:schemeClr>
            </a:gs>
            <a:gs pos="100000">
              <a:schemeClr val="accent5">
                <a:hueOff val="-2099894"/>
                <a:satOff val="-12371"/>
                <a:lumOff val="-6196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4. Settlement account design</a:t>
          </a:r>
        </a:p>
      </dsp:txBody>
      <dsp:txXfrm>
        <a:off x="1081851" y="815558"/>
        <a:ext cx="1076679" cy="798826"/>
      </dsp:txXfrm>
    </dsp:sp>
    <dsp:sp modelId="{71D2A090-2CEB-2546-BE3F-D3AF26B735B0}">
      <dsp:nvSpPr>
        <dsp:cNvPr id="0" name=""/>
        <dsp:cNvSpPr/>
      </dsp:nvSpPr>
      <dsp:spPr>
        <a:xfrm>
          <a:off x="707097" y="30276"/>
          <a:ext cx="3278663" cy="3278663"/>
        </a:xfrm>
        <a:prstGeom prst="circularArrow">
          <a:avLst>
            <a:gd name="adj1" fmla="val 5085"/>
            <a:gd name="adj2" fmla="val 327528"/>
            <a:gd name="adj3" fmla="val 21272472"/>
            <a:gd name="adj4" fmla="val 16200000"/>
            <a:gd name="adj5" fmla="val 5932"/>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3206669E-4148-BF4B-9DBE-64F116853776}">
      <dsp:nvSpPr>
        <dsp:cNvPr id="0" name=""/>
        <dsp:cNvSpPr/>
      </dsp:nvSpPr>
      <dsp:spPr>
        <a:xfrm>
          <a:off x="707097" y="128220"/>
          <a:ext cx="3278663" cy="3278663"/>
        </a:xfrm>
        <a:prstGeom prst="circularArrow">
          <a:avLst>
            <a:gd name="adj1" fmla="val 5085"/>
            <a:gd name="adj2" fmla="val 327528"/>
            <a:gd name="adj3" fmla="val 5072472"/>
            <a:gd name="adj4" fmla="val 0"/>
            <a:gd name="adj5" fmla="val 5932"/>
          </a:avLst>
        </a:prstGeom>
        <a:gradFill rotWithShape="0">
          <a:gsLst>
            <a:gs pos="0">
              <a:schemeClr val="accent5">
                <a:hueOff val="-699965"/>
                <a:satOff val="-4124"/>
                <a:lumOff val="-20654"/>
                <a:alphaOff val="0"/>
                <a:tint val="50000"/>
                <a:satMod val="300000"/>
              </a:schemeClr>
            </a:gs>
            <a:gs pos="35000">
              <a:schemeClr val="accent5">
                <a:hueOff val="-699965"/>
                <a:satOff val="-4124"/>
                <a:lumOff val="-20654"/>
                <a:alphaOff val="0"/>
                <a:tint val="37000"/>
                <a:satMod val="300000"/>
              </a:schemeClr>
            </a:gs>
            <a:gs pos="100000">
              <a:schemeClr val="accent5">
                <a:hueOff val="-699965"/>
                <a:satOff val="-4124"/>
                <a:lumOff val="-20654"/>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BC805CB6-A3DC-8949-A212-20E7DC7A6F00}">
      <dsp:nvSpPr>
        <dsp:cNvPr id="0" name=""/>
        <dsp:cNvSpPr/>
      </dsp:nvSpPr>
      <dsp:spPr>
        <a:xfrm>
          <a:off x="609154" y="128220"/>
          <a:ext cx="3278663" cy="3278663"/>
        </a:xfrm>
        <a:prstGeom prst="circularArrow">
          <a:avLst>
            <a:gd name="adj1" fmla="val 5085"/>
            <a:gd name="adj2" fmla="val 327528"/>
            <a:gd name="adj3" fmla="val 10472472"/>
            <a:gd name="adj4" fmla="val 5400000"/>
            <a:gd name="adj5" fmla="val 5932"/>
          </a:avLst>
        </a:prstGeom>
        <a:gradFill rotWithShape="0">
          <a:gsLst>
            <a:gs pos="0">
              <a:schemeClr val="accent5">
                <a:hueOff val="-1399929"/>
                <a:satOff val="-8247"/>
                <a:lumOff val="-41307"/>
                <a:alphaOff val="0"/>
                <a:tint val="50000"/>
                <a:satMod val="300000"/>
              </a:schemeClr>
            </a:gs>
            <a:gs pos="35000">
              <a:schemeClr val="accent5">
                <a:hueOff val="-1399929"/>
                <a:satOff val="-8247"/>
                <a:lumOff val="-41307"/>
                <a:alphaOff val="0"/>
                <a:tint val="37000"/>
                <a:satMod val="300000"/>
              </a:schemeClr>
            </a:gs>
            <a:gs pos="100000">
              <a:schemeClr val="accent5">
                <a:hueOff val="-1399929"/>
                <a:satOff val="-8247"/>
                <a:lumOff val="-41307"/>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836F1D53-4934-3442-8B7F-C3C00D37E65C}">
      <dsp:nvSpPr>
        <dsp:cNvPr id="0" name=""/>
        <dsp:cNvSpPr/>
      </dsp:nvSpPr>
      <dsp:spPr>
        <a:xfrm>
          <a:off x="609154" y="30276"/>
          <a:ext cx="3278663" cy="3278663"/>
        </a:xfrm>
        <a:prstGeom prst="circularArrow">
          <a:avLst>
            <a:gd name="adj1" fmla="val 5085"/>
            <a:gd name="adj2" fmla="val 327528"/>
            <a:gd name="adj3" fmla="val 15872472"/>
            <a:gd name="adj4" fmla="val 10800000"/>
            <a:gd name="adj5" fmla="val 5932"/>
          </a:avLst>
        </a:prstGeom>
        <a:gradFill rotWithShape="0">
          <a:gsLst>
            <a:gs pos="0">
              <a:schemeClr val="accent5">
                <a:hueOff val="-2099894"/>
                <a:satOff val="-12371"/>
                <a:lumOff val="-61961"/>
                <a:alphaOff val="0"/>
                <a:tint val="50000"/>
                <a:satMod val="300000"/>
              </a:schemeClr>
            </a:gs>
            <a:gs pos="35000">
              <a:schemeClr val="accent5">
                <a:hueOff val="-2099894"/>
                <a:satOff val="-12371"/>
                <a:lumOff val="-61961"/>
                <a:alphaOff val="0"/>
                <a:tint val="37000"/>
                <a:satMod val="300000"/>
              </a:schemeClr>
            </a:gs>
            <a:gs pos="100000">
              <a:schemeClr val="accent5">
                <a:hueOff val="-2099894"/>
                <a:satOff val="-12371"/>
                <a:lumOff val="-61961"/>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21388-2089-6A40-897C-4622CED2653D}">
      <dsp:nvSpPr>
        <dsp:cNvPr id="0" name=""/>
        <dsp:cNvSpPr/>
      </dsp:nvSpPr>
      <dsp:spPr>
        <a:xfrm>
          <a:off x="295793" y="-41873"/>
          <a:ext cx="4564905" cy="2853066"/>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DCCDDB-71D5-F44B-8FA1-BEFABC179257}">
      <dsp:nvSpPr>
        <dsp:cNvPr id="0" name=""/>
        <dsp:cNvSpPr/>
      </dsp:nvSpPr>
      <dsp:spPr>
        <a:xfrm>
          <a:off x="909773" y="1927312"/>
          <a:ext cx="118687" cy="118687"/>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3F454A-CA83-A641-87C8-21659E36825E}">
      <dsp:nvSpPr>
        <dsp:cNvPr id="0" name=""/>
        <dsp:cNvSpPr/>
      </dsp:nvSpPr>
      <dsp:spPr>
        <a:xfrm>
          <a:off x="969117" y="1986656"/>
          <a:ext cx="1063623" cy="824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890" tIns="0" rIns="0" bIns="0" numCol="1" spcCol="1270" anchor="t" anchorCtr="0">
          <a:noAutofit/>
        </a:bodyPr>
        <a:lstStyle/>
        <a:p>
          <a:pPr marL="0" lvl="0" indent="0" algn="l" defTabSz="533400">
            <a:lnSpc>
              <a:spcPct val="90000"/>
            </a:lnSpc>
            <a:spcBef>
              <a:spcPct val="0"/>
            </a:spcBef>
            <a:spcAft>
              <a:spcPct val="35000"/>
            </a:spcAft>
            <a:buNone/>
          </a:pPr>
          <a:r>
            <a:rPr lang="en-US" sz="1200" b="1" kern="1200" dirty="0"/>
            <a:t>1. Largely manual</a:t>
          </a:r>
        </a:p>
      </dsp:txBody>
      <dsp:txXfrm>
        <a:off x="969117" y="1986656"/>
        <a:ext cx="1063623" cy="824536"/>
      </dsp:txXfrm>
    </dsp:sp>
    <dsp:sp modelId="{E4B09E4E-800D-9340-BA0C-3CE56149DA1A}">
      <dsp:nvSpPr>
        <dsp:cNvPr id="0" name=""/>
        <dsp:cNvSpPr/>
      </dsp:nvSpPr>
      <dsp:spPr>
        <a:xfrm>
          <a:off x="1957419" y="1151849"/>
          <a:ext cx="214550" cy="2145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179EAF-13DD-734B-AC4E-595B259263EA}">
      <dsp:nvSpPr>
        <dsp:cNvPr id="0" name=""/>
        <dsp:cNvSpPr/>
      </dsp:nvSpPr>
      <dsp:spPr>
        <a:xfrm>
          <a:off x="2064694" y="1259124"/>
          <a:ext cx="1095577" cy="1552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686" tIns="0" rIns="0" bIns="0" numCol="1" spcCol="1270" anchor="t" anchorCtr="0">
          <a:noAutofit/>
        </a:bodyPr>
        <a:lstStyle/>
        <a:p>
          <a:pPr marL="0" lvl="0" indent="0" algn="l" defTabSz="533400">
            <a:lnSpc>
              <a:spcPct val="90000"/>
            </a:lnSpc>
            <a:spcBef>
              <a:spcPct val="0"/>
            </a:spcBef>
            <a:spcAft>
              <a:spcPct val="35000"/>
            </a:spcAft>
            <a:buNone/>
          </a:pPr>
          <a:r>
            <a:rPr lang="en-US" sz="1200" b="1" kern="1200" dirty="0"/>
            <a:t>2. Increased automation in certain processes</a:t>
          </a:r>
        </a:p>
      </dsp:txBody>
      <dsp:txXfrm>
        <a:off x="2064694" y="1259124"/>
        <a:ext cx="1095577" cy="1552067"/>
      </dsp:txXfrm>
    </dsp:sp>
    <dsp:sp modelId="{F99D7F7A-7B53-2249-9A03-0D2AA8897C96}">
      <dsp:nvSpPr>
        <dsp:cNvPr id="0" name=""/>
        <dsp:cNvSpPr/>
      </dsp:nvSpPr>
      <dsp:spPr>
        <a:xfrm>
          <a:off x="3217333" y="679952"/>
          <a:ext cx="296718" cy="296718"/>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908A78-AA94-684F-975F-47970E0EB464}">
      <dsp:nvSpPr>
        <dsp:cNvPr id="0" name=""/>
        <dsp:cNvSpPr/>
      </dsp:nvSpPr>
      <dsp:spPr>
        <a:xfrm>
          <a:off x="3417951" y="466227"/>
          <a:ext cx="1169901" cy="2150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25" tIns="0" rIns="0" bIns="0" numCol="1" spcCol="1270" anchor="t" anchorCtr="0">
          <a:noAutofit/>
        </a:bodyPr>
        <a:lstStyle/>
        <a:p>
          <a:pPr marL="0" lvl="0" indent="0" algn="l" defTabSz="533400">
            <a:lnSpc>
              <a:spcPct val="90000"/>
            </a:lnSpc>
            <a:spcBef>
              <a:spcPct val="0"/>
            </a:spcBef>
            <a:spcAft>
              <a:spcPct val="35000"/>
            </a:spcAft>
            <a:buNone/>
          </a:pPr>
          <a:r>
            <a:rPr lang="en-US" sz="1200" b="1" kern="1200" dirty="0">
              <a:solidFill>
                <a:srgbClr val="59452A">
                  <a:hueOff val="0"/>
                  <a:satOff val="0"/>
                  <a:lumOff val="0"/>
                  <a:alphaOff val="0"/>
                </a:srgbClr>
              </a:solidFill>
              <a:latin typeface="Arial"/>
              <a:ea typeface="+mn-ea"/>
              <a:cs typeface="+mn-cs"/>
            </a:rPr>
            <a:t>3. High degree of automation</a:t>
          </a:r>
        </a:p>
      </dsp:txBody>
      <dsp:txXfrm>
        <a:off x="3417951" y="466227"/>
        <a:ext cx="1169901" cy="21503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0CA9F-85B8-094E-8C58-EA151E561A6D}">
      <dsp:nvSpPr>
        <dsp:cNvPr id="0" name=""/>
        <dsp:cNvSpPr/>
      </dsp:nvSpPr>
      <dsp:spPr>
        <a:xfrm>
          <a:off x="342554" y="83180"/>
          <a:ext cx="1289703" cy="1289703"/>
        </a:xfrm>
        <a:prstGeom prst="pie">
          <a:avLst>
            <a:gd name="adj1" fmla="val 16200000"/>
            <a:gd name="adj2" fmla="val 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1. Settlement Model</a:t>
          </a:r>
        </a:p>
      </dsp:txBody>
      <dsp:txXfrm>
        <a:off x="1027171" y="350486"/>
        <a:ext cx="475961" cy="353133"/>
      </dsp:txXfrm>
    </dsp:sp>
    <dsp:sp modelId="{4CAC6DCC-62C9-BA45-9A89-3898587FE983}">
      <dsp:nvSpPr>
        <dsp:cNvPr id="0" name=""/>
        <dsp:cNvSpPr/>
      </dsp:nvSpPr>
      <dsp:spPr>
        <a:xfrm>
          <a:off x="342554" y="126477"/>
          <a:ext cx="1289703" cy="1289703"/>
        </a:xfrm>
        <a:prstGeom prst="pie">
          <a:avLst>
            <a:gd name="adj1" fmla="val 0"/>
            <a:gd name="adj2" fmla="val 540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  </a:t>
          </a:r>
        </a:p>
      </dsp:txBody>
      <dsp:txXfrm>
        <a:off x="1027171" y="795741"/>
        <a:ext cx="475961" cy="353133"/>
      </dsp:txXfrm>
    </dsp:sp>
    <dsp:sp modelId="{0E05B5F5-EF43-AC4C-A1EF-797B914DD8DA}">
      <dsp:nvSpPr>
        <dsp:cNvPr id="0" name=""/>
        <dsp:cNvSpPr/>
      </dsp:nvSpPr>
      <dsp:spPr>
        <a:xfrm>
          <a:off x="299257" y="126477"/>
          <a:ext cx="1289703" cy="1289703"/>
        </a:xfrm>
        <a:prstGeom prst="pie">
          <a:avLst>
            <a:gd name="adj1" fmla="val 5400000"/>
            <a:gd name="adj2" fmla="val 1080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   </a:t>
          </a:r>
        </a:p>
      </dsp:txBody>
      <dsp:txXfrm>
        <a:off x="428381" y="795741"/>
        <a:ext cx="475961" cy="353133"/>
      </dsp:txXfrm>
    </dsp:sp>
    <dsp:sp modelId="{EE2A24C7-A163-AE4A-897C-A196FFA24FA1}">
      <dsp:nvSpPr>
        <dsp:cNvPr id="0" name=""/>
        <dsp:cNvSpPr/>
      </dsp:nvSpPr>
      <dsp:spPr>
        <a:xfrm>
          <a:off x="299257" y="83180"/>
          <a:ext cx="1289703" cy="1289703"/>
        </a:xfrm>
        <a:prstGeom prst="pie">
          <a:avLst>
            <a:gd name="adj1" fmla="val 10800000"/>
            <a:gd name="adj2" fmla="val 1620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  </a:t>
          </a:r>
        </a:p>
      </dsp:txBody>
      <dsp:txXfrm>
        <a:off x="428381" y="350486"/>
        <a:ext cx="475961" cy="353133"/>
      </dsp:txXfrm>
    </dsp:sp>
    <dsp:sp modelId="{A4E20D93-4068-B149-A5AB-45AA28CD7BC8}">
      <dsp:nvSpPr>
        <dsp:cNvPr id="0" name=""/>
        <dsp:cNvSpPr/>
      </dsp:nvSpPr>
      <dsp:spPr>
        <a:xfrm>
          <a:off x="262715" y="3341"/>
          <a:ext cx="1449380" cy="1449380"/>
        </a:xfrm>
        <a:prstGeom prst="circularArrow">
          <a:avLst>
            <a:gd name="adj1" fmla="val 5085"/>
            <a:gd name="adj2" fmla="val 327528"/>
            <a:gd name="adj3" fmla="val 21272472"/>
            <a:gd name="adj4" fmla="val 16200000"/>
            <a:gd name="adj5" fmla="val 5932"/>
          </a:avLst>
        </a:prstGeom>
        <a:gradFill rotWithShape="0">
          <a:gsLst>
            <a:gs pos="0">
              <a:schemeClr val="dk1">
                <a:tint val="60000"/>
                <a:hueOff val="0"/>
                <a:satOff val="0"/>
                <a:lumOff val="0"/>
                <a:alphaOff val="0"/>
                <a:tint val="100000"/>
                <a:shade val="100000"/>
                <a:satMod val="130000"/>
              </a:schemeClr>
            </a:gs>
            <a:gs pos="100000">
              <a:schemeClr val="dk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C0E0180-8F17-5347-AC79-26DC48F03A13}">
      <dsp:nvSpPr>
        <dsp:cNvPr id="0" name=""/>
        <dsp:cNvSpPr/>
      </dsp:nvSpPr>
      <dsp:spPr>
        <a:xfrm>
          <a:off x="262715" y="46638"/>
          <a:ext cx="1449380" cy="1449380"/>
        </a:xfrm>
        <a:prstGeom prst="circularArrow">
          <a:avLst>
            <a:gd name="adj1" fmla="val 5085"/>
            <a:gd name="adj2" fmla="val 327528"/>
            <a:gd name="adj3" fmla="val 5072472"/>
            <a:gd name="adj4" fmla="val 0"/>
            <a:gd name="adj5" fmla="val 5932"/>
          </a:avLst>
        </a:prstGeom>
        <a:gradFill rotWithShape="0">
          <a:gsLst>
            <a:gs pos="0">
              <a:schemeClr val="dk1">
                <a:tint val="60000"/>
                <a:hueOff val="0"/>
                <a:satOff val="0"/>
                <a:lumOff val="0"/>
                <a:alphaOff val="0"/>
                <a:tint val="100000"/>
                <a:shade val="100000"/>
                <a:satMod val="130000"/>
              </a:schemeClr>
            </a:gs>
            <a:gs pos="100000">
              <a:schemeClr val="dk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A8622F9-1DA4-4A4A-9E51-BEEAEBF7A6F1}">
      <dsp:nvSpPr>
        <dsp:cNvPr id="0" name=""/>
        <dsp:cNvSpPr/>
      </dsp:nvSpPr>
      <dsp:spPr>
        <a:xfrm>
          <a:off x="219418" y="46638"/>
          <a:ext cx="1449380" cy="1449380"/>
        </a:xfrm>
        <a:prstGeom prst="circularArrow">
          <a:avLst>
            <a:gd name="adj1" fmla="val 5085"/>
            <a:gd name="adj2" fmla="val 327528"/>
            <a:gd name="adj3" fmla="val 10472472"/>
            <a:gd name="adj4" fmla="val 5400000"/>
            <a:gd name="adj5" fmla="val 5932"/>
          </a:avLst>
        </a:prstGeom>
        <a:gradFill rotWithShape="0">
          <a:gsLst>
            <a:gs pos="0">
              <a:schemeClr val="dk1">
                <a:tint val="60000"/>
                <a:hueOff val="0"/>
                <a:satOff val="0"/>
                <a:lumOff val="0"/>
                <a:alphaOff val="0"/>
                <a:tint val="100000"/>
                <a:shade val="100000"/>
                <a:satMod val="130000"/>
              </a:schemeClr>
            </a:gs>
            <a:gs pos="100000">
              <a:schemeClr val="dk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7F5DB2B-E7E6-FE4C-943A-29A9306477E7}">
      <dsp:nvSpPr>
        <dsp:cNvPr id="0" name=""/>
        <dsp:cNvSpPr/>
      </dsp:nvSpPr>
      <dsp:spPr>
        <a:xfrm>
          <a:off x="219418" y="3341"/>
          <a:ext cx="1449380" cy="1449380"/>
        </a:xfrm>
        <a:prstGeom prst="circularArrow">
          <a:avLst>
            <a:gd name="adj1" fmla="val 5085"/>
            <a:gd name="adj2" fmla="val 327528"/>
            <a:gd name="adj3" fmla="val 15872472"/>
            <a:gd name="adj4" fmla="val 10800000"/>
            <a:gd name="adj5" fmla="val 5932"/>
          </a:avLst>
        </a:prstGeom>
        <a:gradFill rotWithShape="0">
          <a:gsLst>
            <a:gs pos="0">
              <a:schemeClr val="dk1">
                <a:tint val="60000"/>
                <a:hueOff val="0"/>
                <a:satOff val="0"/>
                <a:lumOff val="0"/>
                <a:alphaOff val="0"/>
                <a:tint val="100000"/>
                <a:shade val="100000"/>
                <a:satMod val="130000"/>
              </a:schemeClr>
            </a:gs>
            <a:gs pos="100000">
              <a:schemeClr val="dk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0CA9F-85B8-094E-8C58-EA151E561A6D}">
      <dsp:nvSpPr>
        <dsp:cNvPr id="0" name=""/>
        <dsp:cNvSpPr/>
      </dsp:nvSpPr>
      <dsp:spPr>
        <a:xfrm>
          <a:off x="309282" y="54310"/>
          <a:ext cx="921715" cy="921715"/>
        </a:xfrm>
        <a:prstGeom prst="pie">
          <a:avLst>
            <a:gd name="adj1" fmla="val 16200000"/>
            <a:gd name="adj2" fmla="val 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a:off x="798559" y="245347"/>
        <a:ext cx="340156" cy="252374"/>
      </dsp:txXfrm>
    </dsp:sp>
    <dsp:sp modelId="{4CAC6DCC-62C9-BA45-9A89-3898587FE983}">
      <dsp:nvSpPr>
        <dsp:cNvPr id="0" name=""/>
        <dsp:cNvSpPr/>
      </dsp:nvSpPr>
      <dsp:spPr>
        <a:xfrm>
          <a:off x="309282" y="85254"/>
          <a:ext cx="921715" cy="921715"/>
        </a:xfrm>
        <a:prstGeom prst="pie">
          <a:avLst>
            <a:gd name="adj1" fmla="val 0"/>
            <a:gd name="adj2" fmla="val 540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2. Management of Risks</a:t>
          </a:r>
        </a:p>
      </dsp:txBody>
      <dsp:txXfrm>
        <a:off x="798559" y="563558"/>
        <a:ext cx="340156" cy="252374"/>
      </dsp:txXfrm>
    </dsp:sp>
    <dsp:sp modelId="{0E05B5F5-EF43-AC4C-A1EF-797B914DD8DA}">
      <dsp:nvSpPr>
        <dsp:cNvPr id="0" name=""/>
        <dsp:cNvSpPr/>
      </dsp:nvSpPr>
      <dsp:spPr>
        <a:xfrm>
          <a:off x="278338" y="85254"/>
          <a:ext cx="921715" cy="921715"/>
        </a:xfrm>
        <a:prstGeom prst="pie">
          <a:avLst>
            <a:gd name="adj1" fmla="val 5400000"/>
            <a:gd name="adj2" fmla="val 1080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a:off x="370620" y="563558"/>
        <a:ext cx="340156" cy="252374"/>
      </dsp:txXfrm>
    </dsp:sp>
    <dsp:sp modelId="{EE2A24C7-A163-AE4A-897C-A196FFA24FA1}">
      <dsp:nvSpPr>
        <dsp:cNvPr id="0" name=""/>
        <dsp:cNvSpPr/>
      </dsp:nvSpPr>
      <dsp:spPr>
        <a:xfrm>
          <a:off x="278338" y="54310"/>
          <a:ext cx="921715" cy="921715"/>
        </a:xfrm>
        <a:prstGeom prst="pie">
          <a:avLst>
            <a:gd name="adj1" fmla="val 10800000"/>
            <a:gd name="adj2" fmla="val 1620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a:off x="370620" y="245347"/>
        <a:ext cx="340156" cy="252374"/>
      </dsp:txXfrm>
    </dsp:sp>
    <dsp:sp modelId="{A4E20D93-4068-B149-A5AB-45AA28CD7BC8}">
      <dsp:nvSpPr>
        <dsp:cNvPr id="0" name=""/>
        <dsp:cNvSpPr/>
      </dsp:nvSpPr>
      <dsp:spPr>
        <a:xfrm>
          <a:off x="252223" y="-2747"/>
          <a:ext cx="1035832" cy="1035832"/>
        </a:xfrm>
        <a:prstGeom prst="circularArrow">
          <a:avLst>
            <a:gd name="adj1" fmla="val 5085"/>
            <a:gd name="adj2" fmla="val 327528"/>
            <a:gd name="adj3" fmla="val 21272472"/>
            <a:gd name="adj4" fmla="val 16200000"/>
            <a:gd name="adj5" fmla="val 5932"/>
          </a:avLst>
        </a:prstGeom>
        <a:gradFill rotWithShape="0">
          <a:gsLst>
            <a:gs pos="0">
              <a:schemeClr val="dk1">
                <a:tint val="60000"/>
                <a:hueOff val="0"/>
                <a:satOff val="0"/>
                <a:lumOff val="0"/>
                <a:alphaOff val="0"/>
                <a:tint val="100000"/>
                <a:shade val="100000"/>
                <a:satMod val="130000"/>
              </a:schemeClr>
            </a:gs>
            <a:gs pos="100000">
              <a:schemeClr val="dk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C0E0180-8F17-5347-AC79-26DC48F03A13}">
      <dsp:nvSpPr>
        <dsp:cNvPr id="0" name=""/>
        <dsp:cNvSpPr/>
      </dsp:nvSpPr>
      <dsp:spPr>
        <a:xfrm>
          <a:off x="252223" y="28195"/>
          <a:ext cx="1035832" cy="1035832"/>
        </a:xfrm>
        <a:prstGeom prst="circularArrow">
          <a:avLst>
            <a:gd name="adj1" fmla="val 5085"/>
            <a:gd name="adj2" fmla="val 327528"/>
            <a:gd name="adj3" fmla="val 5072472"/>
            <a:gd name="adj4" fmla="val 0"/>
            <a:gd name="adj5" fmla="val 5932"/>
          </a:avLst>
        </a:prstGeom>
        <a:gradFill rotWithShape="0">
          <a:gsLst>
            <a:gs pos="0">
              <a:schemeClr val="dk1">
                <a:tint val="60000"/>
                <a:hueOff val="0"/>
                <a:satOff val="0"/>
                <a:lumOff val="0"/>
                <a:alphaOff val="0"/>
                <a:tint val="100000"/>
                <a:shade val="100000"/>
                <a:satMod val="130000"/>
              </a:schemeClr>
            </a:gs>
            <a:gs pos="100000">
              <a:schemeClr val="dk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A8622F9-1DA4-4A4A-9E51-BEEAEBF7A6F1}">
      <dsp:nvSpPr>
        <dsp:cNvPr id="0" name=""/>
        <dsp:cNvSpPr/>
      </dsp:nvSpPr>
      <dsp:spPr>
        <a:xfrm>
          <a:off x="221280" y="28195"/>
          <a:ext cx="1035832" cy="1035832"/>
        </a:xfrm>
        <a:prstGeom prst="circularArrow">
          <a:avLst>
            <a:gd name="adj1" fmla="val 5085"/>
            <a:gd name="adj2" fmla="val 327528"/>
            <a:gd name="adj3" fmla="val 10472472"/>
            <a:gd name="adj4" fmla="val 5400000"/>
            <a:gd name="adj5" fmla="val 5932"/>
          </a:avLst>
        </a:prstGeom>
        <a:gradFill rotWithShape="0">
          <a:gsLst>
            <a:gs pos="0">
              <a:schemeClr val="dk1">
                <a:tint val="60000"/>
                <a:hueOff val="0"/>
                <a:satOff val="0"/>
                <a:lumOff val="0"/>
                <a:alphaOff val="0"/>
                <a:tint val="100000"/>
                <a:shade val="100000"/>
                <a:satMod val="130000"/>
              </a:schemeClr>
            </a:gs>
            <a:gs pos="100000">
              <a:schemeClr val="dk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7F5DB2B-E7E6-FE4C-943A-29A9306477E7}">
      <dsp:nvSpPr>
        <dsp:cNvPr id="0" name=""/>
        <dsp:cNvSpPr/>
      </dsp:nvSpPr>
      <dsp:spPr>
        <a:xfrm>
          <a:off x="221280" y="-2747"/>
          <a:ext cx="1035832" cy="1035832"/>
        </a:xfrm>
        <a:prstGeom prst="circularArrow">
          <a:avLst>
            <a:gd name="adj1" fmla="val 5085"/>
            <a:gd name="adj2" fmla="val 327528"/>
            <a:gd name="adj3" fmla="val 15872472"/>
            <a:gd name="adj4" fmla="val 10800000"/>
            <a:gd name="adj5" fmla="val 5932"/>
          </a:avLst>
        </a:prstGeom>
        <a:gradFill rotWithShape="0">
          <a:gsLst>
            <a:gs pos="0">
              <a:schemeClr val="dk1">
                <a:tint val="60000"/>
                <a:hueOff val="0"/>
                <a:satOff val="0"/>
                <a:lumOff val="0"/>
                <a:alphaOff val="0"/>
                <a:tint val="100000"/>
                <a:shade val="100000"/>
                <a:satMod val="130000"/>
              </a:schemeClr>
            </a:gs>
            <a:gs pos="100000">
              <a:schemeClr val="dk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0CA9F-85B8-094E-8C58-EA151E561A6D}">
      <dsp:nvSpPr>
        <dsp:cNvPr id="0" name=""/>
        <dsp:cNvSpPr/>
      </dsp:nvSpPr>
      <dsp:spPr>
        <a:xfrm>
          <a:off x="311202" y="54142"/>
          <a:ext cx="919568" cy="919568"/>
        </a:xfrm>
        <a:prstGeom prst="pie">
          <a:avLst>
            <a:gd name="adj1" fmla="val 16200000"/>
            <a:gd name="adj2" fmla="val 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  </a:t>
          </a:r>
        </a:p>
      </dsp:txBody>
      <dsp:txXfrm>
        <a:off x="799339" y="244733"/>
        <a:ext cx="339364" cy="251786"/>
      </dsp:txXfrm>
    </dsp:sp>
    <dsp:sp modelId="{4CAC6DCC-62C9-BA45-9A89-3898587FE983}">
      <dsp:nvSpPr>
        <dsp:cNvPr id="0" name=""/>
        <dsp:cNvSpPr/>
      </dsp:nvSpPr>
      <dsp:spPr>
        <a:xfrm>
          <a:off x="311202" y="85013"/>
          <a:ext cx="919568" cy="919568"/>
        </a:xfrm>
        <a:prstGeom prst="pie">
          <a:avLst>
            <a:gd name="adj1" fmla="val 0"/>
            <a:gd name="adj2" fmla="val 540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  </a:t>
          </a:r>
        </a:p>
      </dsp:txBody>
      <dsp:txXfrm>
        <a:off x="799339" y="562203"/>
        <a:ext cx="339364" cy="251786"/>
      </dsp:txXfrm>
    </dsp:sp>
    <dsp:sp modelId="{0E05B5F5-EF43-AC4C-A1EF-797B914DD8DA}">
      <dsp:nvSpPr>
        <dsp:cNvPr id="0" name=""/>
        <dsp:cNvSpPr/>
      </dsp:nvSpPr>
      <dsp:spPr>
        <a:xfrm>
          <a:off x="280331" y="85013"/>
          <a:ext cx="919568" cy="919568"/>
        </a:xfrm>
        <a:prstGeom prst="pie">
          <a:avLst>
            <a:gd name="adj1" fmla="val 5400000"/>
            <a:gd name="adj2" fmla="val 1080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   </a:t>
          </a:r>
        </a:p>
      </dsp:txBody>
      <dsp:txXfrm>
        <a:off x="372397" y="562203"/>
        <a:ext cx="339364" cy="251786"/>
      </dsp:txXfrm>
    </dsp:sp>
    <dsp:sp modelId="{EE2A24C7-A163-AE4A-897C-A196FFA24FA1}">
      <dsp:nvSpPr>
        <dsp:cNvPr id="0" name=""/>
        <dsp:cNvSpPr/>
      </dsp:nvSpPr>
      <dsp:spPr>
        <a:xfrm>
          <a:off x="280331" y="54142"/>
          <a:ext cx="919568" cy="919568"/>
        </a:xfrm>
        <a:prstGeom prst="pie">
          <a:avLst>
            <a:gd name="adj1" fmla="val 10800000"/>
            <a:gd name="adj2" fmla="val 1620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  </a:t>
          </a:r>
        </a:p>
      </dsp:txBody>
      <dsp:txXfrm>
        <a:off x="372397" y="244733"/>
        <a:ext cx="339364" cy="251786"/>
      </dsp:txXfrm>
    </dsp:sp>
    <dsp:sp modelId="{A4E20D93-4068-B149-A5AB-45AA28CD7BC8}">
      <dsp:nvSpPr>
        <dsp:cNvPr id="0" name=""/>
        <dsp:cNvSpPr/>
      </dsp:nvSpPr>
      <dsp:spPr>
        <a:xfrm>
          <a:off x="254276" y="-2783"/>
          <a:ext cx="1033419" cy="1033419"/>
        </a:xfrm>
        <a:prstGeom prst="circularArrow">
          <a:avLst>
            <a:gd name="adj1" fmla="val 5085"/>
            <a:gd name="adj2" fmla="val 327528"/>
            <a:gd name="adj3" fmla="val 21272472"/>
            <a:gd name="adj4" fmla="val 16200000"/>
            <a:gd name="adj5" fmla="val 5932"/>
          </a:avLst>
        </a:prstGeom>
        <a:gradFill rotWithShape="0">
          <a:gsLst>
            <a:gs pos="0">
              <a:schemeClr val="dk1">
                <a:tint val="60000"/>
                <a:hueOff val="0"/>
                <a:satOff val="0"/>
                <a:lumOff val="0"/>
                <a:alphaOff val="0"/>
                <a:tint val="100000"/>
                <a:shade val="100000"/>
                <a:satMod val="130000"/>
              </a:schemeClr>
            </a:gs>
            <a:gs pos="100000">
              <a:schemeClr val="dk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C0E0180-8F17-5347-AC79-26DC48F03A13}">
      <dsp:nvSpPr>
        <dsp:cNvPr id="0" name=""/>
        <dsp:cNvSpPr/>
      </dsp:nvSpPr>
      <dsp:spPr>
        <a:xfrm>
          <a:off x="254276" y="28087"/>
          <a:ext cx="1033419" cy="1033419"/>
        </a:xfrm>
        <a:prstGeom prst="circularArrow">
          <a:avLst>
            <a:gd name="adj1" fmla="val 5085"/>
            <a:gd name="adj2" fmla="val 327528"/>
            <a:gd name="adj3" fmla="val 5072472"/>
            <a:gd name="adj4" fmla="val 0"/>
            <a:gd name="adj5" fmla="val 5932"/>
          </a:avLst>
        </a:prstGeom>
        <a:gradFill rotWithShape="0">
          <a:gsLst>
            <a:gs pos="0">
              <a:schemeClr val="dk1">
                <a:tint val="60000"/>
                <a:hueOff val="0"/>
                <a:satOff val="0"/>
                <a:lumOff val="0"/>
                <a:alphaOff val="0"/>
                <a:tint val="100000"/>
                <a:shade val="100000"/>
                <a:satMod val="130000"/>
              </a:schemeClr>
            </a:gs>
            <a:gs pos="100000">
              <a:schemeClr val="dk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A8622F9-1DA4-4A4A-9E51-BEEAEBF7A6F1}">
      <dsp:nvSpPr>
        <dsp:cNvPr id="0" name=""/>
        <dsp:cNvSpPr/>
      </dsp:nvSpPr>
      <dsp:spPr>
        <a:xfrm>
          <a:off x="223405" y="28087"/>
          <a:ext cx="1033419" cy="1033419"/>
        </a:xfrm>
        <a:prstGeom prst="circularArrow">
          <a:avLst>
            <a:gd name="adj1" fmla="val 5085"/>
            <a:gd name="adj2" fmla="val 327528"/>
            <a:gd name="adj3" fmla="val 10472472"/>
            <a:gd name="adj4" fmla="val 5400000"/>
            <a:gd name="adj5" fmla="val 5932"/>
          </a:avLst>
        </a:prstGeom>
        <a:gradFill rotWithShape="0">
          <a:gsLst>
            <a:gs pos="0">
              <a:schemeClr val="dk1">
                <a:tint val="60000"/>
                <a:hueOff val="0"/>
                <a:satOff val="0"/>
                <a:lumOff val="0"/>
                <a:alphaOff val="0"/>
                <a:tint val="100000"/>
                <a:shade val="100000"/>
                <a:satMod val="130000"/>
              </a:schemeClr>
            </a:gs>
            <a:gs pos="100000">
              <a:schemeClr val="dk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7F5DB2B-E7E6-FE4C-943A-29A9306477E7}">
      <dsp:nvSpPr>
        <dsp:cNvPr id="0" name=""/>
        <dsp:cNvSpPr/>
      </dsp:nvSpPr>
      <dsp:spPr>
        <a:xfrm>
          <a:off x="223405" y="-2783"/>
          <a:ext cx="1033419" cy="1033419"/>
        </a:xfrm>
        <a:prstGeom prst="circularArrow">
          <a:avLst>
            <a:gd name="adj1" fmla="val 5085"/>
            <a:gd name="adj2" fmla="val 327528"/>
            <a:gd name="adj3" fmla="val 15872472"/>
            <a:gd name="adj4" fmla="val 10800000"/>
            <a:gd name="adj5" fmla="val 5932"/>
          </a:avLst>
        </a:prstGeom>
        <a:gradFill rotWithShape="0">
          <a:gsLst>
            <a:gs pos="0">
              <a:schemeClr val="dk1">
                <a:tint val="60000"/>
                <a:hueOff val="0"/>
                <a:satOff val="0"/>
                <a:lumOff val="0"/>
                <a:alphaOff val="0"/>
                <a:tint val="100000"/>
                <a:shade val="100000"/>
                <a:satMod val="130000"/>
              </a:schemeClr>
            </a:gs>
            <a:gs pos="100000">
              <a:schemeClr val="dk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0CA9F-85B8-094E-8C58-EA151E561A6D}">
      <dsp:nvSpPr>
        <dsp:cNvPr id="0" name=""/>
        <dsp:cNvSpPr/>
      </dsp:nvSpPr>
      <dsp:spPr>
        <a:xfrm>
          <a:off x="311202" y="54142"/>
          <a:ext cx="919568" cy="919568"/>
        </a:xfrm>
        <a:prstGeom prst="pie">
          <a:avLst>
            <a:gd name="adj1" fmla="val 16200000"/>
            <a:gd name="adj2" fmla="val 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  </a:t>
          </a:r>
        </a:p>
      </dsp:txBody>
      <dsp:txXfrm>
        <a:off x="799339" y="244733"/>
        <a:ext cx="339364" cy="251786"/>
      </dsp:txXfrm>
    </dsp:sp>
    <dsp:sp modelId="{4CAC6DCC-62C9-BA45-9A89-3898587FE983}">
      <dsp:nvSpPr>
        <dsp:cNvPr id="0" name=""/>
        <dsp:cNvSpPr/>
      </dsp:nvSpPr>
      <dsp:spPr>
        <a:xfrm>
          <a:off x="311202" y="85013"/>
          <a:ext cx="919568" cy="919568"/>
        </a:xfrm>
        <a:prstGeom prst="pie">
          <a:avLst>
            <a:gd name="adj1" fmla="val 0"/>
            <a:gd name="adj2" fmla="val 540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  </a:t>
          </a:r>
        </a:p>
      </dsp:txBody>
      <dsp:txXfrm>
        <a:off x="799339" y="562203"/>
        <a:ext cx="339364" cy="251786"/>
      </dsp:txXfrm>
    </dsp:sp>
    <dsp:sp modelId="{0E05B5F5-EF43-AC4C-A1EF-797B914DD8DA}">
      <dsp:nvSpPr>
        <dsp:cNvPr id="0" name=""/>
        <dsp:cNvSpPr/>
      </dsp:nvSpPr>
      <dsp:spPr>
        <a:xfrm>
          <a:off x="280331" y="85013"/>
          <a:ext cx="919568" cy="919568"/>
        </a:xfrm>
        <a:prstGeom prst="pie">
          <a:avLst>
            <a:gd name="adj1" fmla="val 5400000"/>
            <a:gd name="adj2" fmla="val 1080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   </a:t>
          </a:r>
        </a:p>
      </dsp:txBody>
      <dsp:txXfrm>
        <a:off x="372397" y="562203"/>
        <a:ext cx="339364" cy="251786"/>
      </dsp:txXfrm>
    </dsp:sp>
    <dsp:sp modelId="{EE2A24C7-A163-AE4A-897C-A196FFA24FA1}">
      <dsp:nvSpPr>
        <dsp:cNvPr id="0" name=""/>
        <dsp:cNvSpPr/>
      </dsp:nvSpPr>
      <dsp:spPr>
        <a:xfrm>
          <a:off x="280331" y="54142"/>
          <a:ext cx="919568" cy="919568"/>
        </a:xfrm>
        <a:prstGeom prst="pie">
          <a:avLst>
            <a:gd name="adj1" fmla="val 10800000"/>
            <a:gd name="adj2" fmla="val 1620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  </a:t>
          </a:r>
        </a:p>
      </dsp:txBody>
      <dsp:txXfrm>
        <a:off x="372397" y="244733"/>
        <a:ext cx="339364" cy="251786"/>
      </dsp:txXfrm>
    </dsp:sp>
    <dsp:sp modelId="{A4E20D93-4068-B149-A5AB-45AA28CD7BC8}">
      <dsp:nvSpPr>
        <dsp:cNvPr id="0" name=""/>
        <dsp:cNvSpPr/>
      </dsp:nvSpPr>
      <dsp:spPr>
        <a:xfrm>
          <a:off x="254276" y="-2783"/>
          <a:ext cx="1033419" cy="1033419"/>
        </a:xfrm>
        <a:prstGeom prst="circularArrow">
          <a:avLst>
            <a:gd name="adj1" fmla="val 5085"/>
            <a:gd name="adj2" fmla="val 327528"/>
            <a:gd name="adj3" fmla="val 21272472"/>
            <a:gd name="adj4" fmla="val 16200000"/>
            <a:gd name="adj5" fmla="val 5932"/>
          </a:avLst>
        </a:prstGeom>
        <a:gradFill rotWithShape="0">
          <a:gsLst>
            <a:gs pos="0">
              <a:schemeClr val="dk1">
                <a:tint val="60000"/>
                <a:hueOff val="0"/>
                <a:satOff val="0"/>
                <a:lumOff val="0"/>
                <a:alphaOff val="0"/>
                <a:tint val="100000"/>
                <a:shade val="100000"/>
                <a:satMod val="130000"/>
              </a:schemeClr>
            </a:gs>
            <a:gs pos="100000">
              <a:schemeClr val="dk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C0E0180-8F17-5347-AC79-26DC48F03A13}">
      <dsp:nvSpPr>
        <dsp:cNvPr id="0" name=""/>
        <dsp:cNvSpPr/>
      </dsp:nvSpPr>
      <dsp:spPr>
        <a:xfrm>
          <a:off x="254276" y="28087"/>
          <a:ext cx="1033419" cy="1033419"/>
        </a:xfrm>
        <a:prstGeom prst="circularArrow">
          <a:avLst>
            <a:gd name="adj1" fmla="val 5085"/>
            <a:gd name="adj2" fmla="val 327528"/>
            <a:gd name="adj3" fmla="val 5072472"/>
            <a:gd name="adj4" fmla="val 0"/>
            <a:gd name="adj5" fmla="val 5932"/>
          </a:avLst>
        </a:prstGeom>
        <a:gradFill rotWithShape="0">
          <a:gsLst>
            <a:gs pos="0">
              <a:schemeClr val="dk1">
                <a:tint val="60000"/>
                <a:hueOff val="0"/>
                <a:satOff val="0"/>
                <a:lumOff val="0"/>
                <a:alphaOff val="0"/>
                <a:tint val="100000"/>
                <a:shade val="100000"/>
                <a:satMod val="130000"/>
              </a:schemeClr>
            </a:gs>
            <a:gs pos="100000">
              <a:schemeClr val="dk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A8622F9-1DA4-4A4A-9E51-BEEAEBF7A6F1}">
      <dsp:nvSpPr>
        <dsp:cNvPr id="0" name=""/>
        <dsp:cNvSpPr/>
      </dsp:nvSpPr>
      <dsp:spPr>
        <a:xfrm>
          <a:off x="223405" y="28087"/>
          <a:ext cx="1033419" cy="1033419"/>
        </a:xfrm>
        <a:prstGeom prst="circularArrow">
          <a:avLst>
            <a:gd name="adj1" fmla="val 5085"/>
            <a:gd name="adj2" fmla="val 327528"/>
            <a:gd name="adj3" fmla="val 10472472"/>
            <a:gd name="adj4" fmla="val 5400000"/>
            <a:gd name="adj5" fmla="val 5932"/>
          </a:avLst>
        </a:prstGeom>
        <a:gradFill rotWithShape="0">
          <a:gsLst>
            <a:gs pos="0">
              <a:schemeClr val="dk1">
                <a:tint val="60000"/>
                <a:hueOff val="0"/>
                <a:satOff val="0"/>
                <a:lumOff val="0"/>
                <a:alphaOff val="0"/>
                <a:tint val="100000"/>
                <a:shade val="100000"/>
                <a:satMod val="130000"/>
              </a:schemeClr>
            </a:gs>
            <a:gs pos="100000">
              <a:schemeClr val="dk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7F5DB2B-E7E6-FE4C-943A-29A9306477E7}">
      <dsp:nvSpPr>
        <dsp:cNvPr id="0" name=""/>
        <dsp:cNvSpPr/>
      </dsp:nvSpPr>
      <dsp:spPr>
        <a:xfrm>
          <a:off x="223405" y="-2783"/>
          <a:ext cx="1033419" cy="1033419"/>
        </a:xfrm>
        <a:prstGeom prst="circularArrow">
          <a:avLst>
            <a:gd name="adj1" fmla="val 5085"/>
            <a:gd name="adj2" fmla="val 327528"/>
            <a:gd name="adj3" fmla="val 15872472"/>
            <a:gd name="adj4" fmla="val 10800000"/>
            <a:gd name="adj5" fmla="val 5932"/>
          </a:avLst>
        </a:prstGeom>
        <a:gradFill rotWithShape="0">
          <a:gsLst>
            <a:gs pos="0">
              <a:schemeClr val="dk1">
                <a:tint val="60000"/>
                <a:hueOff val="0"/>
                <a:satOff val="0"/>
                <a:lumOff val="0"/>
                <a:alphaOff val="0"/>
                <a:tint val="100000"/>
                <a:shade val="100000"/>
                <a:satMod val="130000"/>
              </a:schemeClr>
            </a:gs>
            <a:gs pos="100000">
              <a:schemeClr val="dk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130" cy="465616"/>
          </a:xfrm>
          <a:prstGeom prst="rect">
            <a:avLst/>
          </a:prstGeom>
        </p:spPr>
        <p:txBody>
          <a:bodyPr vert="horz" lIns="92263" tIns="46131" rIns="92263" bIns="46131" rtlCol="0"/>
          <a:lstStyle>
            <a:lvl1pPr algn="l">
              <a:defRPr sz="1200"/>
            </a:lvl1pPr>
          </a:lstStyle>
          <a:p>
            <a:endParaRPr lang="en-US"/>
          </a:p>
        </p:txBody>
      </p:sp>
      <p:sp>
        <p:nvSpPr>
          <p:cNvPr id="3" name="Date Placeholder 2"/>
          <p:cNvSpPr>
            <a:spLocks noGrp="1"/>
          </p:cNvSpPr>
          <p:nvPr>
            <p:ph type="dt" sz="quarter" idx="1"/>
          </p:nvPr>
        </p:nvSpPr>
        <p:spPr>
          <a:xfrm>
            <a:off x="3978366" y="0"/>
            <a:ext cx="3043130" cy="465616"/>
          </a:xfrm>
          <a:prstGeom prst="rect">
            <a:avLst/>
          </a:prstGeom>
        </p:spPr>
        <p:txBody>
          <a:bodyPr vert="horz" lIns="92263" tIns="46131" rIns="92263" bIns="46131" rtlCol="0"/>
          <a:lstStyle>
            <a:lvl1pPr algn="r">
              <a:defRPr sz="1200"/>
            </a:lvl1pPr>
          </a:lstStyle>
          <a:p>
            <a:fld id="{65AAF364-CF9A-4EB9-B466-18EA3094D7A0}" type="datetimeFigureOut">
              <a:rPr lang="en-US" smtClean="0"/>
              <a:t>9/8/25</a:t>
            </a:fld>
            <a:endParaRPr lang="en-US"/>
          </a:p>
        </p:txBody>
      </p:sp>
      <p:sp>
        <p:nvSpPr>
          <p:cNvPr id="4" name="Footer Placeholder 3"/>
          <p:cNvSpPr>
            <a:spLocks noGrp="1"/>
          </p:cNvSpPr>
          <p:nvPr>
            <p:ph type="ftr" sz="quarter" idx="2"/>
          </p:nvPr>
        </p:nvSpPr>
        <p:spPr>
          <a:xfrm>
            <a:off x="0" y="8841885"/>
            <a:ext cx="3043130" cy="465616"/>
          </a:xfrm>
          <a:prstGeom prst="rect">
            <a:avLst/>
          </a:prstGeom>
        </p:spPr>
        <p:txBody>
          <a:bodyPr vert="horz" lIns="92263" tIns="46131" rIns="92263" bIns="46131" rtlCol="0" anchor="b"/>
          <a:lstStyle>
            <a:lvl1pPr algn="l">
              <a:defRPr sz="1200"/>
            </a:lvl1pPr>
          </a:lstStyle>
          <a:p>
            <a:endParaRPr lang="en-US"/>
          </a:p>
        </p:txBody>
      </p:sp>
      <p:sp>
        <p:nvSpPr>
          <p:cNvPr id="5" name="Slide Number Placeholder 4"/>
          <p:cNvSpPr>
            <a:spLocks noGrp="1"/>
          </p:cNvSpPr>
          <p:nvPr>
            <p:ph type="sldNum" sz="quarter" idx="3"/>
          </p:nvPr>
        </p:nvSpPr>
        <p:spPr>
          <a:xfrm>
            <a:off x="3978366" y="8841885"/>
            <a:ext cx="3043130" cy="465616"/>
          </a:xfrm>
          <a:prstGeom prst="rect">
            <a:avLst/>
          </a:prstGeom>
        </p:spPr>
        <p:txBody>
          <a:bodyPr vert="horz" lIns="92263" tIns="46131" rIns="92263" bIns="46131" rtlCol="0" anchor="b"/>
          <a:lstStyle>
            <a:lvl1pPr algn="r">
              <a:defRPr sz="1200"/>
            </a:lvl1pPr>
          </a:lstStyle>
          <a:p>
            <a:fld id="{0FB24D3E-FAF3-4B15-9159-70FCB40EAD6B}" type="slidenum">
              <a:rPr lang="en-US" smtClean="0"/>
              <a:t>‹#›</a:t>
            </a:fld>
            <a:endParaRPr lang="en-US"/>
          </a:p>
        </p:txBody>
      </p:sp>
    </p:spTree>
    <p:extLst>
      <p:ext uri="{BB962C8B-B14F-4D97-AF65-F5344CB8AC3E}">
        <p14:creationId xmlns:p14="http://schemas.microsoft.com/office/powerpoint/2010/main" val="322931981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130" cy="465616"/>
          </a:xfrm>
          <a:prstGeom prst="rect">
            <a:avLst/>
          </a:prstGeom>
        </p:spPr>
        <p:txBody>
          <a:bodyPr vert="horz" lIns="92263" tIns="46131" rIns="92263" bIns="46131" rtlCol="0"/>
          <a:lstStyle>
            <a:lvl1pPr algn="l">
              <a:defRPr sz="1200"/>
            </a:lvl1pPr>
          </a:lstStyle>
          <a:p>
            <a:endParaRPr lang="en-US"/>
          </a:p>
        </p:txBody>
      </p:sp>
      <p:sp>
        <p:nvSpPr>
          <p:cNvPr id="3" name="Date Placeholder 2"/>
          <p:cNvSpPr>
            <a:spLocks noGrp="1"/>
          </p:cNvSpPr>
          <p:nvPr>
            <p:ph type="dt" idx="1"/>
          </p:nvPr>
        </p:nvSpPr>
        <p:spPr>
          <a:xfrm>
            <a:off x="3978366" y="0"/>
            <a:ext cx="3043130" cy="465616"/>
          </a:xfrm>
          <a:prstGeom prst="rect">
            <a:avLst/>
          </a:prstGeom>
        </p:spPr>
        <p:txBody>
          <a:bodyPr vert="horz" lIns="92263" tIns="46131" rIns="92263" bIns="46131" rtlCol="0"/>
          <a:lstStyle>
            <a:lvl1pPr algn="r">
              <a:defRPr sz="1200"/>
            </a:lvl1pPr>
          </a:lstStyle>
          <a:p>
            <a:fld id="{B582B77B-AE40-43F0-A377-B8D51B82433F}" type="datetimeFigureOut">
              <a:rPr lang="en-US" smtClean="0"/>
              <a:t>9/8/25</a:t>
            </a:fld>
            <a:endParaRPr lang="en-US"/>
          </a:p>
        </p:txBody>
      </p:sp>
      <p:sp>
        <p:nvSpPr>
          <p:cNvPr id="4" name="Slide Image Placeholder 3"/>
          <p:cNvSpPr>
            <a:spLocks noGrp="1" noRot="1" noChangeAspect="1"/>
          </p:cNvSpPr>
          <p:nvPr>
            <p:ph type="sldImg" idx="2"/>
          </p:nvPr>
        </p:nvSpPr>
        <p:spPr>
          <a:xfrm>
            <a:off x="1182688" y="696913"/>
            <a:ext cx="4657725" cy="3492500"/>
          </a:xfrm>
          <a:prstGeom prst="rect">
            <a:avLst/>
          </a:prstGeom>
          <a:noFill/>
          <a:ln w="12700">
            <a:solidFill>
              <a:prstClr val="black"/>
            </a:solidFill>
          </a:ln>
        </p:spPr>
        <p:txBody>
          <a:bodyPr vert="horz" lIns="92263" tIns="46131" rIns="92263" bIns="46131" rtlCol="0" anchor="ctr"/>
          <a:lstStyle/>
          <a:p>
            <a:endParaRPr lang="en-US"/>
          </a:p>
        </p:txBody>
      </p:sp>
      <p:sp>
        <p:nvSpPr>
          <p:cNvPr id="5" name="Notes Placeholder 4"/>
          <p:cNvSpPr>
            <a:spLocks noGrp="1"/>
          </p:cNvSpPr>
          <p:nvPr>
            <p:ph type="body" sz="quarter" idx="3"/>
          </p:nvPr>
        </p:nvSpPr>
        <p:spPr>
          <a:xfrm>
            <a:off x="702632" y="4422543"/>
            <a:ext cx="5617838" cy="4188935"/>
          </a:xfrm>
          <a:prstGeom prst="rect">
            <a:avLst/>
          </a:prstGeom>
        </p:spPr>
        <p:txBody>
          <a:bodyPr vert="horz" lIns="92263" tIns="46131" rIns="92263" bIns="461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1885"/>
            <a:ext cx="3043130" cy="465616"/>
          </a:xfrm>
          <a:prstGeom prst="rect">
            <a:avLst/>
          </a:prstGeom>
        </p:spPr>
        <p:txBody>
          <a:bodyPr vert="horz" lIns="92263" tIns="46131" rIns="92263" bIns="46131" rtlCol="0" anchor="b"/>
          <a:lstStyle>
            <a:lvl1pPr algn="l">
              <a:defRPr sz="1200"/>
            </a:lvl1pPr>
          </a:lstStyle>
          <a:p>
            <a:endParaRPr lang="en-US"/>
          </a:p>
        </p:txBody>
      </p:sp>
      <p:sp>
        <p:nvSpPr>
          <p:cNvPr id="7" name="Slide Number Placeholder 6"/>
          <p:cNvSpPr>
            <a:spLocks noGrp="1"/>
          </p:cNvSpPr>
          <p:nvPr>
            <p:ph type="sldNum" sz="quarter" idx="5"/>
          </p:nvPr>
        </p:nvSpPr>
        <p:spPr>
          <a:xfrm>
            <a:off x="3978366" y="8841885"/>
            <a:ext cx="3043130" cy="465616"/>
          </a:xfrm>
          <a:prstGeom prst="rect">
            <a:avLst/>
          </a:prstGeom>
        </p:spPr>
        <p:txBody>
          <a:bodyPr vert="horz" lIns="92263" tIns="46131" rIns="92263" bIns="46131" rtlCol="0" anchor="b"/>
          <a:lstStyle>
            <a:lvl1pPr algn="r">
              <a:defRPr sz="1200"/>
            </a:lvl1pPr>
          </a:lstStyle>
          <a:p>
            <a:fld id="{0171080E-FC75-4315-8692-4906B6B337D9}" type="slidenum">
              <a:rPr lang="en-US" smtClean="0"/>
              <a:t>‹#›</a:t>
            </a:fld>
            <a:endParaRPr lang="en-US"/>
          </a:p>
        </p:txBody>
      </p:sp>
    </p:spTree>
    <p:extLst>
      <p:ext uri="{BB962C8B-B14F-4D97-AF65-F5344CB8AC3E}">
        <p14:creationId xmlns:p14="http://schemas.microsoft.com/office/powerpoint/2010/main" val="193325820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25661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537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03731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66657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38561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724498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16" name="Slide Number Placeholder 5"/>
          <p:cNvSpPr>
            <a:spLocks noGrp="1"/>
          </p:cNvSpPr>
          <p:nvPr>
            <p:ph type="sldNum" sz="quarter" idx="4294967295"/>
          </p:nvPr>
        </p:nvSpPr>
        <p:spPr>
          <a:xfrm>
            <a:off x="8607794" y="6491706"/>
            <a:ext cx="536206" cy="366295"/>
          </a:xfrm>
          <a:prstGeom prst="rect">
            <a:avLst/>
          </a:prstGeom>
        </p:spPr>
        <p:txBody>
          <a:bodyPr vert="horz" lIns="117467" tIns="58734" rIns="117467" bIns="58734" rtlCol="0" anchor="b"/>
          <a:lstStyle>
            <a:lvl1pPr algn="r" fontAlgn="auto">
              <a:spcBef>
                <a:spcPts val="0"/>
              </a:spcBef>
              <a:spcAft>
                <a:spcPts val="0"/>
              </a:spcAft>
              <a:defRPr sz="900">
                <a:solidFill>
                  <a:schemeClr val="tx1">
                    <a:tint val="75000"/>
                  </a:schemeClr>
                </a:solidFill>
                <a:latin typeface="Arial" panose="020B0604020202020204" pitchFamily="34" charset="0"/>
                <a:cs typeface="Arial" panose="020B0604020202020204" pitchFamily="34" charset="0"/>
              </a:defRPr>
            </a:lvl1pPr>
          </a:lstStyle>
          <a:p>
            <a:fld id="{CEA59029-AE63-4CEF-B691-D4488B176AF2}" type="slidenum">
              <a:rPr lang="en-US" smtClean="0">
                <a:solidFill>
                  <a:prstClr val="black">
                    <a:tint val="75000"/>
                  </a:prstClr>
                </a:solidFill>
              </a:rPr>
              <a:pPr/>
              <a:t>‹#›</a:t>
            </a:fld>
            <a:endParaRPr lang="en-US">
              <a:solidFill>
                <a:prstClr val="black">
                  <a:tint val="75000"/>
                </a:prstClr>
              </a:solidFill>
            </a:endParaRPr>
          </a:p>
        </p:txBody>
      </p:sp>
      <p:pic>
        <p:nvPicPr>
          <p:cNvPr id="3" name="Picture 2"/>
          <p:cNvPicPr>
            <a:picLocks/>
          </p:cNvPicPr>
          <p:nvPr/>
        </p:nvPicPr>
        <p:blipFill rotWithShape="1">
          <a:blip r:embed="rId2">
            <a:extLst>
              <a:ext uri="{28A0092B-C50C-407E-A947-70E740481C1C}">
                <a14:useLocalDpi xmlns:a14="http://schemas.microsoft.com/office/drawing/2010/main" val="0"/>
              </a:ext>
            </a:extLst>
          </a:blip>
          <a:srcRect/>
          <a:stretch/>
        </p:blipFill>
        <p:spPr bwMode="gray">
          <a:xfrm>
            <a:off x="0" y="3"/>
            <a:ext cx="9144000" cy="6858002"/>
          </a:xfrm>
          <a:prstGeom prst="rect">
            <a:avLst/>
          </a:prstGeom>
        </p:spPr>
      </p:pic>
      <p:sp>
        <p:nvSpPr>
          <p:cNvPr id="4" name="Rectangle 3"/>
          <p:cNvSpPr/>
          <p:nvPr/>
        </p:nvSpPr>
        <p:spPr bwMode="gray">
          <a:xfrm>
            <a:off x="0" y="3"/>
            <a:ext cx="4534678" cy="6858001"/>
          </a:xfrm>
          <a:prstGeom prst="rect">
            <a:avLst/>
          </a:prstGeom>
          <a:gradFill flip="none" rotWithShape="1">
            <a:gsLst>
              <a:gs pos="47000">
                <a:schemeClr val="tx1">
                  <a:alpha val="26000"/>
                </a:schemeClr>
              </a:gs>
              <a:gs pos="20000">
                <a:schemeClr val="tx1">
                  <a:alpha val="38000"/>
                </a:schemeClr>
              </a:gs>
              <a:gs pos="1000">
                <a:schemeClr val="tx1">
                  <a:alpha val="45000"/>
                </a:schemeClr>
              </a:gs>
              <a:gs pos="65000">
                <a:schemeClr val="tx1">
                  <a:alpha val="16000"/>
                </a:schemeClr>
              </a:gs>
              <a:gs pos="95000">
                <a:schemeClr val="bg1">
                  <a:alpha val="0"/>
                </a:schemeClr>
              </a:gs>
            </a:gsLst>
            <a:lin ang="0" scaled="0"/>
            <a:tileRect/>
          </a:gra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a:solidFill>
                <a:srgbClr val="977C00">
                  <a:lumMod val="50000"/>
                </a:srgbClr>
              </a:solidFill>
              <a:latin typeface="Segoe" pitchFamily="34" charset="0"/>
            </a:endParaRPr>
          </a:p>
        </p:txBody>
      </p:sp>
      <p:grpSp>
        <p:nvGrpSpPr>
          <p:cNvPr id="5" name="Group 4"/>
          <p:cNvGrpSpPr/>
          <p:nvPr/>
        </p:nvGrpSpPr>
        <p:grpSpPr bwMode="gray">
          <a:xfrm>
            <a:off x="290234" y="-3264"/>
            <a:ext cx="2055225" cy="2194560"/>
            <a:chOff x="1603722" y="-25168"/>
            <a:chExt cx="1645920" cy="1645920"/>
          </a:xfrm>
        </p:grpSpPr>
        <p:grpSp>
          <p:nvGrpSpPr>
            <p:cNvPr id="6" name="Group 5"/>
            <p:cNvGrpSpPr/>
            <p:nvPr/>
          </p:nvGrpSpPr>
          <p:grpSpPr bwMode="gray">
            <a:xfrm>
              <a:off x="1603722" y="-25168"/>
              <a:ext cx="1645920" cy="1645920"/>
              <a:chOff x="1603722" y="-25168"/>
              <a:chExt cx="1645920" cy="1645920"/>
            </a:xfrm>
          </p:grpSpPr>
          <p:sp>
            <p:nvSpPr>
              <p:cNvPr id="9" name="Rectangle 8"/>
              <p:cNvSpPr/>
              <p:nvPr/>
            </p:nvSpPr>
            <p:spPr bwMode="gray">
              <a:xfrm>
                <a:off x="1603722" y="-25168"/>
                <a:ext cx="1645920" cy="1645920"/>
              </a:xfrm>
              <a:prstGeom prst="rect">
                <a:avLst/>
              </a:prstGeom>
              <a:solidFill>
                <a:srgbClr val="AC2641"/>
              </a:solidFill>
              <a:ln>
                <a:solidFill>
                  <a:srgbClr val="AC26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6" b="-3"/>
              <a:stretch/>
            </p:blipFill>
            <p:spPr bwMode="gray">
              <a:xfrm>
                <a:off x="1632657" y="525928"/>
                <a:ext cx="532044" cy="226893"/>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2592092" y="91613"/>
                <a:ext cx="543249" cy="579466"/>
              </a:xfrm>
              <a:prstGeom prst="rect">
                <a:avLst/>
              </a:prstGeom>
            </p:spPr>
          </p:pic>
        </p:gr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t="-13119" b="-3"/>
            <a:stretch/>
          </p:blipFill>
          <p:spPr bwMode="gray">
            <a:xfrm>
              <a:off x="1632657" y="752821"/>
              <a:ext cx="1586203" cy="256667"/>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r="-5258" b="-3"/>
            <a:stretch/>
          </p:blipFill>
          <p:spPr bwMode="gray">
            <a:xfrm>
              <a:off x="1632657" y="1053333"/>
              <a:ext cx="1182153" cy="226893"/>
            </a:xfrm>
            <a:prstGeom prst="rect">
              <a:avLst/>
            </a:prstGeom>
          </p:spPr>
        </p:pic>
      </p:grpSp>
      <p:sp>
        <p:nvSpPr>
          <p:cNvPr id="12" name="Text Placeholder 2"/>
          <p:cNvSpPr>
            <a:spLocks noGrp="1"/>
          </p:cNvSpPr>
          <p:nvPr>
            <p:ph type="body" sz="quarter" idx="10" hasCustomPrompt="1"/>
          </p:nvPr>
        </p:nvSpPr>
        <p:spPr bwMode="gray">
          <a:xfrm>
            <a:off x="293821" y="5680549"/>
            <a:ext cx="3060700" cy="1024467"/>
          </a:xfrm>
          <a:prstGeom prst="rect">
            <a:avLst/>
          </a:prstGeom>
        </p:spPr>
        <p:txBody>
          <a:bodyPr/>
          <a:lstStyle>
            <a:lvl1pPr marL="0" indent="0" algn="l">
              <a:buNone/>
              <a:defRPr sz="1000">
                <a:solidFill>
                  <a:schemeClr val="bg1"/>
                </a:solidFill>
                <a:latin typeface="Arial" panose="020B0604020202020204" pitchFamily="34" charset="0"/>
                <a:cs typeface="Arial" panose="020B0604020202020204" pitchFamily="34" charset="0"/>
              </a:defRPr>
            </a:lvl1pPr>
          </a:lstStyle>
          <a:p>
            <a:pPr algn="l"/>
            <a:r>
              <a:rPr lang="en-US" dirty="0"/>
              <a:t>Presenter Name 1</a:t>
            </a:r>
          </a:p>
          <a:p>
            <a:pPr algn="l"/>
            <a:r>
              <a:rPr lang="en-US" dirty="0"/>
              <a:t>Presenter Name 2</a:t>
            </a:r>
          </a:p>
          <a:p>
            <a:pPr algn="l"/>
            <a:r>
              <a:rPr lang="en-US" dirty="0"/>
              <a:t>Presenter Name 3</a:t>
            </a:r>
          </a:p>
        </p:txBody>
      </p:sp>
      <p:sp>
        <p:nvSpPr>
          <p:cNvPr id="13" name="Text Placeholder 4"/>
          <p:cNvSpPr>
            <a:spLocks noGrp="1"/>
          </p:cNvSpPr>
          <p:nvPr>
            <p:ph type="body" sz="quarter" idx="11" hasCustomPrompt="1"/>
          </p:nvPr>
        </p:nvSpPr>
        <p:spPr bwMode="gray">
          <a:xfrm>
            <a:off x="293826" y="5125723"/>
            <a:ext cx="2742941" cy="422815"/>
          </a:xfrm>
          <a:prstGeom prst="rect">
            <a:avLst/>
          </a:prstGeom>
        </p:spPr>
        <p:txBody>
          <a:bodyPr/>
          <a:lstStyle>
            <a:lvl1pPr marL="0" indent="0" algn="l">
              <a:buNone/>
              <a:defRPr sz="1100">
                <a:solidFill>
                  <a:schemeClr val="bg1"/>
                </a:solidFill>
                <a:latin typeface="Arial" panose="020B0604020202020204" pitchFamily="34" charset="0"/>
                <a:cs typeface="Arial" panose="020B0604020202020204" pitchFamily="34" charset="0"/>
              </a:defRPr>
            </a:lvl1pPr>
          </a:lstStyle>
          <a:p>
            <a:pPr algn="l"/>
            <a:r>
              <a:rPr lang="en-US" dirty="0"/>
              <a:t>Month DD, YYYY</a:t>
            </a:r>
          </a:p>
        </p:txBody>
      </p:sp>
      <p:sp>
        <p:nvSpPr>
          <p:cNvPr id="14" name="Text Placeholder 10"/>
          <p:cNvSpPr>
            <a:spLocks noGrp="1"/>
          </p:cNvSpPr>
          <p:nvPr>
            <p:ph type="body" sz="quarter" idx="12" hasCustomPrompt="1"/>
          </p:nvPr>
        </p:nvSpPr>
        <p:spPr bwMode="white">
          <a:xfrm>
            <a:off x="293821" y="4130465"/>
            <a:ext cx="8424028" cy="584200"/>
          </a:xfrm>
          <a:prstGeom prst="rect">
            <a:avLst/>
          </a:prstGeom>
        </p:spPr>
        <p:txBody>
          <a:bodyPr/>
          <a:lstStyle>
            <a:lvl1pPr marL="0" indent="0">
              <a:buNone/>
              <a:defRPr sz="1400">
                <a:solidFill>
                  <a:srgbClr val="AC2641"/>
                </a:solidFill>
              </a:defRPr>
            </a:lvl1pPr>
          </a:lstStyle>
          <a:p>
            <a:pPr lvl="0"/>
            <a:r>
              <a:rPr lang="en-US" dirty="0"/>
              <a:t>Insert Sub-Title Here – Up To 2 Full-Width Lines (Initial Caps)</a:t>
            </a:r>
          </a:p>
        </p:txBody>
      </p:sp>
      <p:sp>
        <p:nvSpPr>
          <p:cNvPr id="15" name="Text Placeholder 19"/>
          <p:cNvSpPr>
            <a:spLocks noGrp="1"/>
          </p:cNvSpPr>
          <p:nvPr>
            <p:ph type="body" sz="quarter" idx="13" hasCustomPrompt="1"/>
          </p:nvPr>
        </p:nvSpPr>
        <p:spPr bwMode="gray">
          <a:xfrm>
            <a:off x="293692" y="3110235"/>
            <a:ext cx="8424161" cy="1020233"/>
          </a:xfrm>
          <a:prstGeom prst="rect">
            <a:avLst/>
          </a:prstGeom>
        </p:spPr>
        <p:txBody>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r>
              <a:rPr lang="en-US" sz="2300" b="0" dirty="0"/>
              <a:t>INSERT PRESENTATION TITLE HERE – UP TO 2 FULL WIDTH LINES</a:t>
            </a:r>
            <a:r>
              <a:rPr lang="en-US" sz="2300" b="0" baseline="0" dirty="0"/>
              <a:t> (ALL CAPS)</a:t>
            </a:r>
            <a:endParaRPr lang="en-US" sz="2300" b="0" dirty="0"/>
          </a:p>
        </p:txBody>
      </p:sp>
      <p:pic>
        <p:nvPicPr>
          <p:cNvPr id="17" name="Picture 16"/>
          <p:cNvPicPr>
            <a:picLocks/>
          </p:cNvPicPr>
          <p:nvPr/>
        </p:nvPicPr>
        <p:blipFill rotWithShape="1">
          <a:blip r:embed="rId2">
            <a:extLst>
              <a:ext uri="{28A0092B-C50C-407E-A947-70E740481C1C}">
                <a14:useLocalDpi xmlns:a14="http://schemas.microsoft.com/office/drawing/2010/main" val="0"/>
              </a:ext>
            </a:extLst>
          </a:blip>
          <a:srcRect/>
          <a:stretch/>
        </p:blipFill>
        <p:spPr bwMode="gray">
          <a:xfrm>
            <a:off x="0" y="3"/>
            <a:ext cx="9144000" cy="6858002"/>
          </a:xfrm>
          <a:prstGeom prst="rect">
            <a:avLst/>
          </a:prstGeom>
        </p:spPr>
      </p:pic>
      <p:sp>
        <p:nvSpPr>
          <p:cNvPr id="18" name="Rectangle 17"/>
          <p:cNvSpPr/>
          <p:nvPr/>
        </p:nvSpPr>
        <p:spPr bwMode="gray">
          <a:xfrm>
            <a:off x="0" y="3"/>
            <a:ext cx="4534678" cy="6858001"/>
          </a:xfrm>
          <a:prstGeom prst="rect">
            <a:avLst/>
          </a:prstGeom>
          <a:gradFill flip="none" rotWithShape="1">
            <a:gsLst>
              <a:gs pos="47000">
                <a:schemeClr val="tx1">
                  <a:alpha val="26000"/>
                </a:schemeClr>
              </a:gs>
              <a:gs pos="20000">
                <a:schemeClr val="tx1">
                  <a:alpha val="38000"/>
                </a:schemeClr>
              </a:gs>
              <a:gs pos="1000">
                <a:schemeClr val="tx1">
                  <a:alpha val="45000"/>
                </a:schemeClr>
              </a:gs>
              <a:gs pos="65000">
                <a:schemeClr val="tx1">
                  <a:alpha val="16000"/>
                </a:schemeClr>
              </a:gs>
              <a:gs pos="95000">
                <a:schemeClr val="bg1">
                  <a:alpha val="0"/>
                </a:schemeClr>
              </a:gs>
            </a:gsLst>
            <a:lin ang="0" scaled="0"/>
            <a:tileRect/>
          </a:gra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a:solidFill>
                <a:srgbClr val="977C00">
                  <a:lumMod val="50000"/>
                </a:srgbClr>
              </a:solidFill>
              <a:latin typeface="Segoe" pitchFamily="34" charset="0"/>
            </a:endParaRPr>
          </a:p>
        </p:txBody>
      </p:sp>
      <p:grpSp>
        <p:nvGrpSpPr>
          <p:cNvPr id="19" name="Group 18"/>
          <p:cNvGrpSpPr/>
          <p:nvPr/>
        </p:nvGrpSpPr>
        <p:grpSpPr bwMode="gray">
          <a:xfrm>
            <a:off x="290234" y="-3264"/>
            <a:ext cx="2055225" cy="2194560"/>
            <a:chOff x="1603722" y="-25168"/>
            <a:chExt cx="1645920" cy="1645920"/>
          </a:xfrm>
        </p:grpSpPr>
        <p:grpSp>
          <p:nvGrpSpPr>
            <p:cNvPr id="20" name="Group 19"/>
            <p:cNvGrpSpPr/>
            <p:nvPr/>
          </p:nvGrpSpPr>
          <p:grpSpPr bwMode="gray">
            <a:xfrm>
              <a:off x="1603722" y="-25168"/>
              <a:ext cx="1645920" cy="1645920"/>
              <a:chOff x="1603722" y="-25168"/>
              <a:chExt cx="1645920" cy="1645920"/>
            </a:xfrm>
          </p:grpSpPr>
          <p:sp>
            <p:nvSpPr>
              <p:cNvPr id="23" name="Rectangle 22"/>
              <p:cNvSpPr/>
              <p:nvPr/>
            </p:nvSpPr>
            <p:spPr bwMode="gray">
              <a:xfrm>
                <a:off x="1603722" y="-25168"/>
                <a:ext cx="1645920" cy="1645920"/>
              </a:xfrm>
              <a:prstGeom prst="rect">
                <a:avLst/>
              </a:prstGeom>
              <a:solidFill>
                <a:srgbClr val="AC2641"/>
              </a:solidFill>
              <a:ln>
                <a:solidFill>
                  <a:srgbClr val="AC26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6" b="-3"/>
              <a:stretch/>
            </p:blipFill>
            <p:spPr bwMode="gray">
              <a:xfrm>
                <a:off x="1632657" y="525928"/>
                <a:ext cx="532044" cy="226893"/>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2592092" y="91613"/>
                <a:ext cx="543249" cy="579466"/>
              </a:xfrm>
              <a:prstGeom prst="rect">
                <a:avLst/>
              </a:prstGeom>
            </p:spPr>
          </p:pic>
        </p:grpSp>
        <p:pic>
          <p:nvPicPr>
            <p:cNvPr id="21" name="Picture 20"/>
            <p:cNvPicPr>
              <a:picLocks noChangeAspect="1"/>
            </p:cNvPicPr>
            <p:nvPr/>
          </p:nvPicPr>
          <p:blipFill rotWithShape="1">
            <a:blip r:embed="rId5">
              <a:extLst>
                <a:ext uri="{28A0092B-C50C-407E-A947-70E740481C1C}">
                  <a14:useLocalDpi xmlns:a14="http://schemas.microsoft.com/office/drawing/2010/main" val="0"/>
                </a:ext>
              </a:extLst>
            </a:blip>
            <a:srcRect t="-13119" b="-3"/>
            <a:stretch/>
          </p:blipFill>
          <p:spPr bwMode="gray">
            <a:xfrm>
              <a:off x="1632657" y="752821"/>
              <a:ext cx="1586203" cy="256667"/>
            </a:xfrm>
            <a:prstGeom prst="rect">
              <a:avLst/>
            </a:prstGeom>
          </p:spPr>
        </p:pic>
        <p:pic>
          <p:nvPicPr>
            <p:cNvPr id="22" name="Picture 21"/>
            <p:cNvPicPr>
              <a:picLocks noChangeAspect="1"/>
            </p:cNvPicPr>
            <p:nvPr/>
          </p:nvPicPr>
          <p:blipFill rotWithShape="1">
            <a:blip r:embed="rId6">
              <a:extLst>
                <a:ext uri="{28A0092B-C50C-407E-A947-70E740481C1C}">
                  <a14:useLocalDpi xmlns:a14="http://schemas.microsoft.com/office/drawing/2010/main" val="0"/>
                </a:ext>
              </a:extLst>
            </a:blip>
            <a:srcRect r="-5258" b="-3"/>
            <a:stretch/>
          </p:blipFill>
          <p:spPr bwMode="gray">
            <a:xfrm>
              <a:off x="1632657" y="1053333"/>
              <a:ext cx="1182153" cy="226893"/>
            </a:xfrm>
            <a:prstGeom prst="rect">
              <a:avLst/>
            </a:prstGeom>
          </p:spPr>
        </p:pic>
      </p:grpSp>
      <p:pic>
        <p:nvPicPr>
          <p:cNvPr id="26" name="Picture 25"/>
          <p:cNvPicPr>
            <a:picLocks/>
          </p:cNvPicPr>
          <p:nvPr userDrawn="1"/>
        </p:nvPicPr>
        <p:blipFill rotWithShape="1">
          <a:blip r:embed="rId2">
            <a:extLst>
              <a:ext uri="{28A0092B-C50C-407E-A947-70E740481C1C}">
                <a14:useLocalDpi xmlns:a14="http://schemas.microsoft.com/office/drawing/2010/main" val="0"/>
              </a:ext>
            </a:extLst>
          </a:blip>
          <a:srcRect/>
          <a:stretch/>
        </p:blipFill>
        <p:spPr bwMode="gray">
          <a:xfrm>
            <a:off x="0" y="3"/>
            <a:ext cx="9144000" cy="6858002"/>
          </a:xfrm>
          <a:prstGeom prst="rect">
            <a:avLst/>
          </a:prstGeom>
        </p:spPr>
      </p:pic>
      <p:sp>
        <p:nvSpPr>
          <p:cNvPr id="27" name="Rectangle 26"/>
          <p:cNvSpPr/>
          <p:nvPr userDrawn="1"/>
        </p:nvSpPr>
        <p:spPr bwMode="gray">
          <a:xfrm>
            <a:off x="0" y="3"/>
            <a:ext cx="4534678" cy="6858001"/>
          </a:xfrm>
          <a:prstGeom prst="rect">
            <a:avLst/>
          </a:prstGeom>
          <a:gradFill flip="none" rotWithShape="1">
            <a:gsLst>
              <a:gs pos="47000">
                <a:schemeClr val="tx1">
                  <a:alpha val="26000"/>
                </a:schemeClr>
              </a:gs>
              <a:gs pos="20000">
                <a:schemeClr val="tx1">
                  <a:alpha val="38000"/>
                </a:schemeClr>
              </a:gs>
              <a:gs pos="1000">
                <a:schemeClr val="tx1">
                  <a:alpha val="45000"/>
                </a:schemeClr>
              </a:gs>
              <a:gs pos="65000">
                <a:schemeClr val="tx1">
                  <a:alpha val="16000"/>
                </a:schemeClr>
              </a:gs>
              <a:gs pos="95000">
                <a:schemeClr val="bg1">
                  <a:alpha val="0"/>
                </a:schemeClr>
              </a:gs>
            </a:gsLst>
            <a:lin ang="0" scaled="0"/>
            <a:tileRect/>
          </a:gra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a:solidFill>
                <a:srgbClr val="977C00">
                  <a:lumMod val="50000"/>
                </a:srgbClr>
              </a:solidFill>
              <a:latin typeface="Segoe" pitchFamily="34" charset="0"/>
            </a:endParaRPr>
          </a:p>
        </p:txBody>
      </p:sp>
      <p:grpSp>
        <p:nvGrpSpPr>
          <p:cNvPr id="28" name="Group 27"/>
          <p:cNvGrpSpPr/>
          <p:nvPr userDrawn="1"/>
        </p:nvGrpSpPr>
        <p:grpSpPr bwMode="gray">
          <a:xfrm>
            <a:off x="290234" y="-3264"/>
            <a:ext cx="2055225" cy="2194560"/>
            <a:chOff x="1603722" y="-25168"/>
            <a:chExt cx="1645920" cy="1645920"/>
          </a:xfrm>
        </p:grpSpPr>
        <p:grpSp>
          <p:nvGrpSpPr>
            <p:cNvPr id="29" name="Group 28"/>
            <p:cNvGrpSpPr/>
            <p:nvPr/>
          </p:nvGrpSpPr>
          <p:grpSpPr bwMode="gray">
            <a:xfrm>
              <a:off x="1603722" y="-25168"/>
              <a:ext cx="1645920" cy="1645920"/>
              <a:chOff x="1603722" y="-25168"/>
              <a:chExt cx="1645920" cy="1645920"/>
            </a:xfrm>
          </p:grpSpPr>
          <p:sp>
            <p:nvSpPr>
              <p:cNvPr id="32" name="Rectangle 31"/>
              <p:cNvSpPr/>
              <p:nvPr/>
            </p:nvSpPr>
            <p:spPr bwMode="gray">
              <a:xfrm>
                <a:off x="1603722" y="-25168"/>
                <a:ext cx="1645920" cy="1645920"/>
              </a:xfrm>
              <a:prstGeom prst="rect">
                <a:avLst/>
              </a:prstGeom>
              <a:solidFill>
                <a:srgbClr val="AC2641"/>
              </a:solidFill>
              <a:ln>
                <a:solidFill>
                  <a:srgbClr val="AC26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rotWithShape="1">
              <a:blip r:embed="rId3">
                <a:extLst>
                  <a:ext uri="{28A0092B-C50C-407E-A947-70E740481C1C}">
                    <a14:useLocalDpi xmlns:a14="http://schemas.microsoft.com/office/drawing/2010/main" val="0"/>
                  </a:ext>
                </a:extLst>
              </a:blip>
              <a:srcRect l="-6" b="-3"/>
              <a:stretch/>
            </p:blipFill>
            <p:spPr bwMode="gray">
              <a:xfrm>
                <a:off x="1632657" y="525928"/>
                <a:ext cx="532044" cy="226893"/>
              </a:xfrm>
              <a:prstGeom prst="rect">
                <a:avLst/>
              </a:prstGeom>
            </p:spPr>
          </p:pic>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2592092" y="91613"/>
                <a:ext cx="543249" cy="579466"/>
              </a:xfrm>
              <a:prstGeom prst="rect">
                <a:avLst/>
              </a:prstGeom>
            </p:spPr>
          </p:pic>
        </p:grpSp>
        <p:pic>
          <p:nvPicPr>
            <p:cNvPr id="30" name="Picture 29"/>
            <p:cNvPicPr>
              <a:picLocks noChangeAspect="1"/>
            </p:cNvPicPr>
            <p:nvPr/>
          </p:nvPicPr>
          <p:blipFill rotWithShape="1">
            <a:blip r:embed="rId5">
              <a:extLst>
                <a:ext uri="{28A0092B-C50C-407E-A947-70E740481C1C}">
                  <a14:useLocalDpi xmlns:a14="http://schemas.microsoft.com/office/drawing/2010/main" val="0"/>
                </a:ext>
              </a:extLst>
            </a:blip>
            <a:srcRect t="-13119" b="-3"/>
            <a:stretch/>
          </p:blipFill>
          <p:spPr bwMode="gray">
            <a:xfrm>
              <a:off x="1632657" y="752821"/>
              <a:ext cx="1586203" cy="256667"/>
            </a:xfrm>
            <a:prstGeom prst="rect">
              <a:avLst/>
            </a:prstGeom>
          </p:spPr>
        </p:pic>
        <p:pic>
          <p:nvPicPr>
            <p:cNvPr id="31" name="Picture 30"/>
            <p:cNvPicPr>
              <a:picLocks noChangeAspect="1"/>
            </p:cNvPicPr>
            <p:nvPr/>
          </p:nvPicPr>
          <p:blipFill rotWithShape="1">
            <a:blip r:embed="rId6">
              <a:extLst>
                <a:ext uri="{28A0092B-C50C-407E-A947-70E740481C1C}">
                  <a14:useLocalDpi xmlns:a14="http://schemas.microsoft.com/office/drawing/2010/main" val="0"/>
                </a:ext>
              </a:extLst>
            </a:blip>
            <a:srcRect r="-5258" b="-3"/>
            <a:stretch/>
          </p:blipFill>
          <p:spPr bwMode="gray">
            <a:xfrm>
              <a:off x="1632657" y="1053333"/>
              <a:ext cx="1182153" cy="226893"/>
            </a:xfrm>
            <a:prstGeom prst="rect">
              <a:avLst/>
            </a:prstGeom>
          </p:spPr>
        </p:pic>
      </p:grpSp>
    </p:spTree>
    <p:extLst>
      <p:ext uri="{BB962C8B-B14F-4D97-AF65-F5344CB8AC3E}">
        <p14:creationId xmlns:p14="http://schemas.microsoft.com/office/powerpoint/2010/main" val="2689149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Content Slide">
    <p:spTree>
      <p:nvGrpSpPr>
        <p:cNvPr id="1" name=""/>
        <p:cNvGrpSpPr/>
        <p:nvPr/>
      </p:nvGrpSpPr>
      <p:grpSpPr>
        <a:xfrm>
          <a:off x="0" y="0"/>
          <a:ext cx="0" cy="0"/>
          <a:chOff x="0" y="0"/>
          <a:chExt cx="0" cy="0"/>
        </a:xfrm>
      </p:grpSpPr>
      <p:sp>
        <p:nvSpPr>
          <p:cNvPr id="3" name="Rectangle 2"/>
          <p:cNvSpPr/>
          <p:nvPr/>
        </p:nvSpPr>
        <p:spPr bwMode="white">
          <a:xfrm>
            <a:off x="3" y="1097469"/>
            <a:ext cx="246431" cy="3101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294967295"/>
          </p:nvPr>
        </p:nvSpPr>
        <p:spPr>
          <a:xfrm>
            <a:off x="8607794" y="6491706"/>
            <a:ext cx="536206" cy="366295"/>
          </a:xfrm>
          <a:prstGeom prst="rect">
            <a:avLst/>
          </a:prstGeom>
        </p:spPr>
        <p:txBody>
          <a:bodyPr vert="horz" lIns="117467" tIns="58734" rIns="117467" bIns="58734" rtlCol="0" anchor="b"/>
          <a:lstStyle>
            <a:lvl1pPr algn="r" fontAlgn="auto">
              <a:spcBef>
                <a:spcPts val="0"/>
              </a:spcBef>
              <a:spcAft>
                <a:spcPts val="0"/>
              </a:spcAft>
              <a:defRPr sz="900">
                <a:solidFill>
                  <a:schemeClr val="tx1">
                    <a:tint val="75000"/>
                  </a:schemeClr>
                </a:solidFill>
                <a:latin typeface="Arial" panose="020B0604020202020204" pitchFamily="34" charset="0"/>
                <a:cs typeface="Arial" panose="020B0604020202020204" pitchFamily="34" charset="0"/>
              </a:defRPr>
            </a:lvl1pPr>
          </a:lstStyle>
          <a:p>
            <a:fld id="{CEA59029-AE63-4CEF-B691-D4488B176AF2}" type="slidenum">
              <a:rPr lang="en-US" smtClean="0">
                <a:solidFill>
                  <a:prstClr val="black">
                    <a:tint val="75000"/>
                  </a:prstClr>
                </a:solidFill>
              </a:rPr>
              <a:pPr/>
              <a:t>‹#›</a:t>
            </a:fld>
            <a:endParaRPr lang="en-US">
              <a:solidFill>
                <a:prstClr val="black">
                  <a:tint val="75000"/>
                </a:prstClr>
              </a:solidFill>
            </a:endParaRPr>
          </a:p>
        </p:txBody>
      </p:sp>
      <p:sp>
        <p:nvSpPr>
          <p:cNvPr id="6" name="Content Placeholder 5"/>
          <p:cNvSpPr>
            <a:spLocks noGrp="1"/>
          </p:cNvSpPr>
          <p:nvPr>
            <p:ph sz="quarter" idx="14"/>
          </p:nvPr>
        </p:nvSpPr>
        <p:spPr>
          <a:xfrm>
            <a:off x="421441" y="866753"/>
            <a:ext cx="8545513" cy="5544559"/>
          </a:xfrm>
          <a:prstGeom prst="rect">
            <a:avLst/>
          </a:prstGeom>
        </p:spPr>
        <p:txBody>
          <a:bodyPr/>
          <a:lstStyle>
            <a:lvl1pPr>
              <a:defRPr sz="1400" b="1"/>
            </a:lvl1pPr>
            <a:lvl2pPr>
              <a:defRPr sz="1200" b="0"/>
            </a:lvl2pPr>
            <a:lvl3pPr>
              <a:defRPr sz="10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5"/>
          <p:cNvSpPr>
            <a:spLocks noGrp="1"/>
          </p:cNvSpPr>
          <p:nvPr>
            <p:ph type="title"/>
          </p:nvPr>
        </p:nvSpPr>
        <p:spPr>
          <a:xfrm>
            <a:off x="96207" y="252914"/>
            <a:ext cx="6577847" cy="246221"/>
          </a:xfrm>
          <a:prstGeom prst="rect">
            <a:avLst/>
          </a:prstGeom>
        </p:spPr>
        <p:txBody>
          <a:bodyPr wrap="square" tIns="0" bIns="0" anchor="ctr">
            <a:spAutoFit/>
          </a:bodyPr>
          <a:lstStyle>
            <a:lvl1pPr>
              <a:defRPr lang="en-US" sz="1600">
                <a:solidFill>
                  <a:schemeClr val="bg1"/>
                </a:solidFill>
                <a:ea typeface="+mn-ea"/>
              </a:defRPr>
            </a:lvl1pPr>
          </a:lstStyle>
          <a:p>
            <a:pPr marL="0" lvl="0" indent="0">
              <a:spcBef>
                <a:spcPct val="20000"/>
              </a:spcBef>
              <a:buClr>
                <a:schemeClr val="accent2"/>
              </a:buClr>
              <a:buFont typeface="Arial"/>
            </a:pPr>
            <a:r>
              <a:rPr lang="en-US"/>
              <a:t>Click to edit Master title style</a:t>
            </a:r>
            <a:endParaRPr lang="en-US" dirty="0"/>
          </a:p>
        </p:txBody>
      </p:sp>
      <p:pic>
        <p:nvPicPr>
          <p:cNvPr id="15" name="Picture 14" descr="dotted-circles.png"/>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817360" y="0"/>
            <a:ext cx="1644896" cy="866752"/>
          </a:xfrm>
          <a:prstGeom prst="rect">
            <a:avLst/>
          </a:prstGeom>
        </p:spPr>
      </p:pic>
      <p:sp>
        <p:nvSpPr>
          <p:cNvPr id="7" name="Rectangle 6"/>
          <p:cNvSpPr/>
          <p:nvPr userDrawn="1"/>
        </p:nvSpPr>
        <p:spPr bwMode="white">
          <a:xfrm>
            <a:off x="3" y="1097469"/>
            <a:ext cx="246431" cy="3101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dotted-circles.pn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6817360" y="0"/>
            <a:ext cx="1644896" cy="866752"/>
          </a:xfrm>
          <a:prstGeom prst="rect">
            <a:avLst/>
          </a:prstGeom>
        </p:spPr>
      </p:pic>
    </p:spTree>
    <p:extLst>
      <p:ext uri="{BB962C8B-B14F-4D97-AF65-F5344CB8AC3E}">
        <p14:creationId xmlns:p14="http://schemas.microsoft.com/office/powerpoint/2010/main" val="136307699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5_Content Slide">
    <p:spTree>
      <p:nvGrpSpPr>
        <p:cNvPr id="1" name=""/>
        <p:cNvGrpSpPr/>
        <p:nvPr/>
      </p:nvGrpSpPr>
      <p:grpSpPr>
        <a:xfrm>
          <a:off x="0" y="0"/>
          <a:ext cx="0" cy="0"/>
          <a:chOff x="0" y="0"/>
          <a:chExt cx="0" cy="0"/>
        </a:xfrm>
      </p:grpSpPr>
      <p:sp>
        <p:nvSpPr>
          <p:cNvPr id="3" name="Rectangle 2"/>
          <p:cNvSpPr/>
          <p:nvPr/>
        </p:nvSpPr>
        <p:spPr bwMode="white">
          <a:xfrm>
            <a:off x="3" y="1097469"/>
            <a:ext cx="246431" cy="3101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294967295"/>
          </p:nvPr>
        </p:nvSpPr>
        <p:spPr>
          <a:xfrm>
            <a:off x="8607794" y="6491706"/>
            <a:ext cx="536206" cy="366295"/>
          </a:xfrm>
          <a:prstGeom prst="rect">
            <a:avLst/>
          </a:prstGeom>
        </p:spPr>
        <p:txBody>
          <a:bodyPr vert="horz" lIns="117467" tIns="58734" rIns="117467" bIns="58734" rtlCol="0" anchor="b"/>
          <a:lstStyle>
            <a:lvl1pPr algn="r" fontAlgn="auto">
              <a:spcBef>
                <a:spcPts val="0"/>
              </a:spcBef>
              <a:spcAft>
                <a:spcPts val="0"/>
              </a:spcAft>
              <a:defRPr sz="900">
                <a:solidFill>
                  <a:schemeClr val="tx1">
                    <a:tint val="75000"/>
                  </a:schemeClr>
                </a:solidFill>
                <a:latin typeface="Arial" panose="020B0604020202020204" pitchFamily="34" charset="0"/>
                <a:cs typeface="Arial" panose="020B0604020202020204" pitchFamily="34" charset="0"/>
              </a:defRPr>
            </a:lvl1pPr>
          </a:lstStyle>
          <a:p>
            <a:fld id="{CEA59029-AE63-4CEF-B691-D4488B176AF2}" type="slidenum">
              <a:rPr lang="en-US" smtClean="0">
                <a:solidFill>
                  <a:prstClr val="black">
                    <a:tint val="75000"/>
                  </a:prstClr>
                </a:solidFill>
              </a:rPr>
              <a:pPr/>
              <a:t>‹#›</a:t>
            </a:fld>
            <a:endParaRPr lang="en-US">
              <a:solidFill>
                <a:prstClr val="black">
                  <a:tint val="75000"/>
                </a:prstClr>
              </a:solidFill>
            </a:endParaRPr>
          </a:p>
        </p:txBody>
      </p:sp>
      <p:sp>
        <p:nvSpPr>
          <p:cNvPr id="12" name="Title 15"/>
          <p:cNvSpPr>
            <a:spLocks noGrp="1"/>
          </p:cNvSpPr>
          <p:nvPr>
            <p:ph type="title"/>
          </p:nvPr>
        </p:nvSpPr>
        <p:spPr>
          <a:xfrm>
            <a:off x="96207" y="252914"/>
            <a:ext cx="6577847" cy="246221"/>
          </a:xfrm>
          <a:prstGeom prst="rect">
            <a:avLst/>
          </a:prstGeom>
        </p:spPr>
        <p:txBody>
          <a:bodyPr wrap="square" tIns="0" bIns="0" anchor="ctr">
            <a:spAutoFit/>
          </a:bodyPr>
          <a:lstStyle>
            <a:lvl1pPr>
              <a:defRPr lang="en-US" sz="1600">
                <a:solidFill>
                  <a:schemeClr val="bg1"/>
                </a:solidFill>
                <a:ea typeface="+mn-ea"/>
              </a:defRPr>
            </a:lvl1pPr>
          </a:lstStyle>
          <a:p>
            <a:pPr marL="0" lvl="0" indent="0">
              <a:spcBef>
                <a:spcPct val="20000"/>
              </a:spcBef>
              <a:buClr>
                <a:schemeClr val="accent2"/>
              </a:buClr>
              <a:buFont typeface="Arial"/>
            </a:pPr>
            <a:r>
              <a:rPr lang="en-US"/>
              <a:t>Click to edit Master title style</a:t>
            </a:r>
            <a:endParaRPr lang="en-US" dirty="0"/>
          </a:p>
        </p:txBody>
      </p:sp>
      <p:pic>
        <p:nvPicPr>
          <p:cNvPr id="14" name="Picture 13" descr="dotted-circles.png"/>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817360" y="0"/>
            <a:ext cx="1644896" cy="866752"/>
          </a:xfrm>
          <a:prstGeom prst="rect">
            <a:avLst/>
          </a:prstGeom>
        </p:spPr>
      </p:pic>
      <p:sp>
        <p:nvSpPr>
          <p:cNvPr id="6" name="Rectangle 5"/>
          <p:cNvSpPr/>
          <p:nvPr userDrawn="1"/>
        </p:nvSpPr>
        <p:spPr bwMode="white">
          <a:xfrm>
            <a:off x="3" y="1097469"/>
            <a:ext cx="246431" cy="3101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dotted-circles.pn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6817360" y="0"/>
            <a:ext cx="1644896" cy="866752"/>
          </a:xfrm>
          <a:prstGeom prst="rect">
            <a:avLst/>
          </a:prstGeom>
        </p:spPr>
      </p:pic>
    </p:spTree>
    <p:extLst>
      <p:ext uri="{BB962C8B-B14F-4D97-AF65-F5344CB8AC3E}">
        <p14:creationId xmlns:p14="http://schemas.microsoft.com/office/powerpoint/2010/main" val="155531259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3" name="Picture 2"/>
          <p:cNvPicPr>
            <a:picLocks/>
          </p:cNvPicPr>
          <p:nvPr/>
        </p:nvPicPr>
        <p:blipFill rotWithShape="1">
          <a:blip r:embed="rId2">
            <a:extLst>
              <a:ext uri="{28A0092B-C50C-407E-A947-70E740481C1C}">
                <a14:useLocalDpi xmlns:a14="http://schemas.microsoft.com/office/drawing/2010/main" val="0"/>
              </a:ext>
            </a:extLst>
          </a:blip>
          <a:srcRect/>
          <a:stretch/>
        </p:blipFill>
        <p:spPr>
          <a:xfrm>
            <a:off x="0" y="-1"/>
            <a:ext cx="9144000" cy="6858001"/>
          </a:xfrm>
          <a:prstGeom prst="rect">
            <a:avLst/>
          </a:prstGeom>
        </p:spPr>
      </p:pic>
      <p:sp>
        <p:nvSpPr>
          <p:cNvPr id="4" name="Rectangle 3"/>
          <p:cNvSpPr/>
          <p:nvPr/>
        </p:nvSpPr>
        <p:spPr>
          <a:xfrm>
            <a:off x="5" y="317501"/>
            <a:ext cx="3292475" cy="2649080"/>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702189"/>
            <a:ext cx="191326" cy="240249"/>
          </a:xfrm>
          <a:prstGeom prst="rect">
            <a:avLst/>
          </a:prstGeom>
          <a:solidFill>
            <a:srgbClr val="AC2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bwMode="white">
          <a:xfrm>
            <a:off x="361806" y="540892"/>
            <a:ext cx="2743200" cy="2170593"/>
          </a:xfrm>
          <a:prstGeom prst="rect">
            <a:avLst/>
          </a:prstGeom>
          <a:noFill/>
        </p:spPr>
        <p:txBody>
          <a:bodyPr wrap="square" lIns="0" tIns="0" rIns="0" bIns="0" rtlCol="0">
            <a:noAutofit/>
          </a:bodyPr>
          <a:lstStyle/>
          <a:p>
            <a:pPr>
              <a:lnSpc>
                <a:spcPts val="3100"/>
              </a:lnSpc>
            </a:pPr>
            <a:r>
              <a:rPr lang="en-US" sz="2000">
                <a:solidFill>
                  <a:schemeClr val="bg1"/>
                </a:solidFill>
                <a:latin typeface="Arial" panose="020B0604020202020204" pitchFamily="34" charset="0"/>
                <a:cs typeface="Arial" panose="020B0604020202020204" pitchFamily="34" charset="0"/>
              </a:rPr>
              <a:t>USE AS A DIVIDER </a:t>
            </a:r>
            <a:br>
              <a:rPr lang="en-US" sz="2000">
                <a:solidFill>
                  <a:schemeClr val="bg1"/>
                </a:solidFill>
                <a:latin typeface="Arial" panose="020B0604020202020204" pitchFamily="34" charset="0"/>
                <a:cs typeface="Arial" panose="020B0604020202020204" pitchFamily="34" charset="0"/>
              </a:rPr>
            </a:br>
            <a:r>
              <a:rPr lang="en-US" sz="2000">
                <a:solidFill>
                  <a:schemeClr val="bg1"/>
                </a:solidFill>
                <a:latin typeface="Arial" panose="020B0604020202020204" pitchFamily="34" charset="0"/>
                <a:cs typeface="Arial" panose="020B0604020202020204" pitchFamily="34" charset="0"/>
              </a:rPr>
              <a:t>OR TO GIVE YOUR MESSAGE VISUAL IMPACT</a:t>
            </a:r>
          </a:p>
        </p:txBody>
      </p:sp>
      <p:pic>
        <p:nvPicPr>
          <p:cNvPr id="7" name="Picture 6"/>
          <p:cNvPicPr>
            <a:picLocks/>
          </p:cNvPicPr>
          <p:nvPr userDrawn="1"/>
        </p:nvPicPr>
        <p:blipFill rotWithShape="1">
          <a:blip r:embed="rId2">
            <a:extLst>
              <a:ext uri="{28A0092B-C50C-407E-A947-70E740481C1C}">
                <a14:useLocalDpi xmlns:a14="http://schemas.microsoft.com/office/drawing/2010/main" val="0"/>
              </a:ext>
            </a:extLst>
          </a:blip>
          <a:srcRect/>
          <a:stretch/>
        </p:blipFill>
        <p:spPr>
          <a:xfrm>
            <a:off x="0" y="-1"/>
            <a:ext cx="9144000" cy="6858001"/>
          </a:xfrm>
          <a:prstGeom prst="rect">
            <a:avLst/>
          </a:prstGeom>
        </p:spPr>
      </p:pic>
      <p:sp>
        <p:nvSpPr>
          <p:cNvPr id="8" name="Rectangle 7"/>
          <p:cNvSpPr/>
          <p:nvPr userDrawn="1"/>
        </p:nvSpPr>
        <p:spPr>
          <a:xfrm>
            <a:off x="5" y="317501"/>
            <a:ext cx="3292475" cy="2649080"/>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702189"/>
            <a:ext cx="191326" cy="240249"/>
          </a:xfrm>
          <a:prstGeom prst="rect">
            <a:avLst/>
          </a:prstGeom>
          <a:solidFill>
            <a:srgbClr val="AC2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bwMode="white">
          <a:xfrm>
            <a:off x="361806" y="540892"/>
            <a:ext cx="2743200" cy="2170593"/>
          </a:xfrm>
          <a:prstGeom prst="rect">
            <a:avLst/>
          </a:prstGeom>
          <a:noFill/>
        </p:spPr>
        <p:txBody>
          <a:bodyPr wrap="square" lIns="0" tIns="0" rIns="0" bIns="0" rtlCol="0">
            <a:noAutofit/>
          </a:bodyPr>
          <a:lstStyle/>
          <a:p>
            <a:pPr>
              <a:lnSpc>
                <a:spcPts val="3100"/>
              </a:lnSpc>
            </a:pPr>
            <a:r>
              <a:rPr lang="en-US" sz="2000">
                <a:solidFill>
                  <a:schemeClr val="bg1"/>
                </a:solidFill>
                <a:latin typeface="Arial" panose="020B0604020202020204" pitchFamily="34" charset="0"/>
                <a:cs typeface="Arial" panose="020B0604020202020204" pitchFamily="34" charset="0"/>
              </a:rPr>
              <a:t>USE AS A DIVIDER </a:t>
            </a:r>
            <a:br>
              <a:rPr lang="en-US" sz="2000">
                <a:solidFill>
                  <a:schemeClr val="bg1"/>
                </a:solidFill>
                <a:latin typeface="Arial" panose="020B0604020202020204" pitchFamily="34" charset="0"/>
                <a:cs typeface="Arial" panose="020B0604020202020204" pitchFamily="34" charset="0"/>
              </a:rPr>
            </a:br>
            <a:r>
              <a:rPr lang="en-US" sz="2000">
                <a:solidFill>
                  <a:schemeClr val="bg1"/>
                </a:solidFill>
                <a:latin typeface="Arial" panose="020B0604020202020204" pitchFamily="34" charset="0"/>
                <a:cs typeface="Arial" panose="020B0604020202020204" pitchFamily="34" charset="0"/>
              </a:rPr>
              <a:t>OR TO GIVE YOUR MESSAGE VISUAL IMPACT</a:t>
            </a:r>
          </a:p>
        </p:txBody>
      </p:sp>
    </p:spTree>
    <p:extLst>
      <p:ext uri="{BB962C8B-B14F-4D97-AF65-F5344CB8AC3E}">
        <p14:creationId xmlns:p14="http://schemas.microsoft.com/office/powerpoint/2010/main" val="2355065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Divider Slide (Red)">
    <p:spTree>
      <p:nvGrpSpPr>
        <p:cNvPr id="1" name=""/>
        <p:cNvGrpSpPr/>
        <p:nvPr/>
      </p:nvGrpSpPr>
      <p:grpSpPr>
        <a:xfrm>
          <a:off x="0" y="0"/>
          <a:ext cx="0" cy="0"/>
          <a:chOff x="0" y="0"/>
          <a:chExt cx="0" cy="0"/>
        </a:xfrm>
      </p:grpSpPr>
      <p:sp>
        <p:nvSpPr>
          <p:cNvPr id="2" name="Rectangle 1"/>
          <p:cNvSpPr/>
          <p:nvPr/>
        </p:nvSpPr>
        <p:spPr bwMode="auto">
          <a:xfrm>
            <a:off x="-10160" y="0"/>
            <a:ext cx="9144001" cy="6858000"/>
          </a:xfrm>
          <a:prstGeom prst="rect">
            <a:avLst/>
          </a:prstGeom>
          <a:solidFill>
            <a:srgbClr val="AC2641"/>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endParaRPr lang="en-US" sz="1000">
              <a:solidFill>
                <a:schemeClr val="bg1"/>
              </a:solidFill>
            </a:endParaRPr>
          </a:p>
        </p:txBody>
      </p:sp>
      <p:sp>
        <p:nvSpPr>
          <p:cNvPr id="3" name="Text Placeholder 2"/>
          <p:cNvSpPr>
            <a:spLocks noGrp="1"/>
          </p:cNvSpPr>
          <p:nvPr>
            <p:ph type="body" sz="quarter" idx="10" hasCustomPrompt="1"/>
          </p:nvPr>
        </p:nvSpPr>
        <p:spPr bwMode="gray">
          <a:xfrm>
            <a:off x="288475" y="609775"/>
            <a:ext cx="5113953" cy="683684"/>
          </a:xfrm>
          <a:prstGeom prst="rect">
            <a:avLst/>
          </a:prstGeom>
        </p:spPr>
        <p:txBody>
          <a:bodyPr/>
          <a:lstStyle>
            <a:lvl1pPr marL="0" indent="0">
              <a:buNone/>
              <a:defRPr>
                <a:solidFill>
                  <a:schemeClr val="bg1"/>
                </a:solidFill>
              </a:defRPr>
            </a:lvl1pPr>
            <a:lvl5pPr>
              <a:defRPr/>
            </a:lvl5pPr>
          </a:lstStyle>
          <a:p>
            <a:pPr lvl="0"/>
            <a:r>
              <a:rPr lang="en-US" dirty="0"/>
              <a:t>TEXT-ONLY TRANSITION SLIDE</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r="4218" b="6911"/>
          <a:stretch/>
        </p:blipFill>
        <p:spPr>
          <a:xfrm>
            <a:off x="4293393" y="1830354"/>
            <a:ext cx="4850318" cy="5029200"/>
          </a:xfrm>
          <a:prstGeom prst="rect">
            <a:avLst/>
          </a:prstGeom>
        </p:spPr>
      </p:pic>
      <p:sp>
        <p:nvSpPr>
          <p:cNvPr id="5" name="Rectangle 4"/>
          <p:cNvSpPr/>
          <p:nvPr userDrawn="1"/>
        </p:nvSpPr>
        <p:spPr bwMode="auto">
          <a:xfrm>
            <a:off x="-10160" y="0"/>
            <a:ext cx="9144001" cy="6858000"/>
          </a:xfrm>
          <a:prstGeom prst="rect">
            <a:avLst/>
          </a:prstGeom>
          <a:solidFill>
            <a:srgbClr val="AC2641"/>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endParaRPr lang="en-US" sz="1000">
              <a:solidFill>
                <a:schemeClr val="bg1"/>
              </a:solidFill>
            </a:endParaRP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r="4218" b="6911"/>
          <a:stretch/>
        </p:blipFill>
        <p:spPr>
          <a:xfrm>
            <a:off x="4293393" y="1830354"/>
            <a:ext cx="4850318" cy="5029200"/>
          </a:xfrm>
          <a:prstGeom prst="rect">
            <a:avLst/>
          </a:prstGeom>
        </p:spPr>
      </p:pic>
    </p:spTree>
    <p:extLst>
      <p:ext uri="{BB962C8B-B14F-4D97-AF65-F5344CB8AC3E}">
        <p14:creationId xmlns:p14="http://schemas.microsoft.com/office/powerpoint/2010/main" val="3476689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Divider Slide (Gold)">
    <p:spTree>
      <p:nvGrpSpPr>
        <p:cNvPr id="1" name=""/>
        <p:cNvGrpSpPr/>
        <p:nvPr/>
      </p:nvGrpSpPr>
      <p:grpSpPr>
        <a:xfrm>
          <a:off x="0" y="0"/>
          <a:ext cx="0" cy="0"/>
          <a:chOff x="0" y="0"/>
          <a:chExt cx="0" cy="0"/>
        </a:xfrm>
      </p:grpSpPr>
      <p:sp>
        <p:nvSpPr>
          <p:cNvPr id="7" name="Rectangle 6"/>
          <p:cNvSpPr/>
          <p:nvPr/>
        </p:nvSpPr>
        <p:spPr bwMode="auto">
          <a:xfrm>
            <a:off x="-10160" y="0"/>
            <a:ext cx="9144001" cy="6858000"/>
          </a:xfrm>
          <a:prstGeom prst="rect">
            <a:avLst/>
          </a:prstGeom>
          <a:solidFill>
            <a:schemeClr val="accent6">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endParaRPr lang="en-US" sz="1000">
              <a:solidFill>
                <a:schemeClr val="bg1"/>
              </a:solidFill>
            </a:endParaRPr>
          </a:p>
        </p:txBody>
      </p:sp>
      <p:sp>
        <p:nvSpPr>
          <p:cNvPr id="5" name="Text Placeholder 2"/>
          <p:cNvSpPr>
            <a:spLocks noGrp="1"/>
          </p:cNvSpPr>
          <p:nvPr>
            <p:ph type="body" sz="quarter" idx="10" hasCustomPrompt="1"/>
          </p:nvPr>
        </p:nvSpPr>
        <p:spPr bwMode="gray">
          <a:xfrm>
            <a:off x="288475" y="609775"/>
            <a:ext cx="5113953" cy="683684"/>
          </a:xfrm>
          <a:prstGeom prst="rect">
            <a:avLst/>
          </a:prstGeom>
        </p:spPr>
        <p:txBody>
          <a:bodyPr/>
          <a:lstStyle>
            <a:lvl1pPr marL="0" indent="0">
              <a:buNone/>
              <a:defRPr>
                <a:solidFill>
                  <a:schemeClr val="bg1"/>
                </a:solidFill>
              </a:defRPr>
            </a:lvl1pPr>
            <a:lvl5pPr>
              <a:defRPr/>
            </a:lvl5pPr>
          </a:lstStyle>
          <a:p>
            <a:pPr lvl="0"/>
            <a:r>
              <a:rPr lang="en-US" dirty="0"/>
              <a:t>TEXT-ONLY TRANSITION SLIDE</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4218" b="6911"/>
          <a:stretch/>
        </p:blipFill>
        <p:spPr>
          <a:xfrm>
            <a:off x="4311940" y="1830354"/>
            <a:ext cx="4841946" cy="5029200"/>
          </a:xfrm>
          <a:prstGeom prst="rect">
            <a:avLst/>
          </a:prstGeom>
        </p:spPr>
      </p:pic>
      <p:sp>
        <p:nvSpPr>
          <p:cNvPr id="8" name="Rectangle 7"/>
          <p:cNvSpPr/>
          <p:nvPr userDrawn="1"/>
        </p:nvSpPr>
        <p:spPr bwMode="auto">
          <a:xfrm>
            <a:off x="-10160" y="0"/>
            <a:ext cx="9144001" cy="6858000"/>
          </a:xfrm>
          <a:prstGeom prst="rect">
            <a:avLst/>
          </a:prstGeom>
          <a:solidFill>
            <a:schemeClr val="accent6">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endParaRPr lang="en-US" sz="1000">
              <a:solidFill>
                <a:schemeClr val="bg1"/>
              </a:solidFill>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r="4218" b="6911"/>
          <a:stretch/>
        </p:blipFill>
        <p:spPr>
          <a:xfrm>
            <a:off x="4311940" y="1830354"/>
            <a:ext cx="4841946" cy="5029200"/>
          </a:xfrm>
          <a:prstGeom prst="rect">
            <a:avLst/>
          </a:prstGeom>
        </p:spPr>
      </p:pic>
    </p:spTree>
    <p:extLst>
      <p:ext uri="{BB962C8B-B14F-4D97-AF65-F5344CB8AC3E}">
        <p14:creationId xmlns:p14="http://schemas.microsoft.com/office/powerpoint/2010/main" val="2456479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6" name="Slide Number Placeholder 5"/>
          <p:cNvSpPr>
            <a:spLocks noGrp="1"/>
          </p:cNvSpPr>
          <p:nvPr>
            <p:ph type="sldNum" sz="quarter" idx="4294967295"/>
          </p:nvPr>
        </p:nvSpPr>
        <p:spPr>
          <a:xfrm>
            <a:off x="8607794" y="6491706"/>
            <a:ext cx="536206" cy="366295"/>
          </a:xfrm>
          <a:prstGeom prst="rect">
            <a:avLst/>
          </a:prstGeom>
        </p:spPr>
        <p:txBody>
          <a:bodyPr vert="horz" lIns="117467" tIns="58734" rIns="117467" bIns="58734" rtlCol="0" anchor="b"/>
          <a:lstStyle>
            <a:lvl1pPr algn="r" fontAlgn="auto">
              <a:spcBef>
                <a:spcPts val="0"/>
              </a:spcBef>
              <a:spcAft>
                <a:spcPts val="0"/>
              </a:spcAft>
              <a:defRPr sz="900">
                <a:solidFill>
                  <a:schemeClr val="tx1">
                    <a:tint val="75000"/>
                  </a:schemeClr>
                </a:solidFill>
                <a:latin typeface="Arial" panose="020B0604020202020204" pitchFamily="34" charset="0"/>
                <a:cs typeface="Arial" panose="020B0604020202020204" pitchFamily="34" charset="0"/>
              </a:defRPr>
            </a:lvl1pPr>
          </a:lstStyle>
          <a:p>
            <a:fld id="{CEA59029-AE63-4CEF-B691-D4488B176AF2}" type="slidenum">
              <a:rPr lang="en-US" smtClean="0">
                <a:solidFill>
                  <a:prstClr val="black">
                    <a:tint val="75000"/>
                  </a:prstClr>
                </a:solidFill>
              </a:rPr>
              <a:pPr/>
              <a:t>‹#›</a:t>
            </a:fld>
            <a:endParaRPr lang="en-US">
              <a:solidFill>
                <a:prstClr val="black">
                  <a:tint val="75000"/>
                </a:prstClr>
              </a:solidFill>
            </a:endParaRPr>
          </a:p>
        </p:txBody>
      </p:sp>
      <p:pic>
        <p:nvPicPr>
          <p:cNvPr id="3" name="Picture 2"/>
          <p:cNvPicPr>
            <a:picLocks/>
          </p:cNvPicPr>
          <p:nvPr userDrawn="1"/>
        </p:nvPicPr>
        <p:blipFill rotWithShape="1">
          <a:blip r:embed="rId2">
            <a:extLst>
              <a:ext uri="{28A0092B-C50C-407E-A947-70E740481C1C}">
                <a14:useLocalDpi xmlns:a14="http://schemas.microsoft.com/office/drawing/2010/main" val="0"/>
              </a:ext>
            </a:extLst>
          </a:blip>
          <a:srcRect/>
          <a:stretch/>
        </p:blipFill>
        <p:spPr bwMode="gray">
          <a:xfrm>
            <a:off x="0" y="3"/>
            <a:ext cx="9144000" cy="6858002"/>
          </a:xfrm>
          <a:prstGeom prst="rect">
            <a:avLst/>
          </a:prstGeom>
        </p:spPr>
      </p:pic>
      <p:sp>
        <p:nvSpPr>
          <p:cNvPr id="4" name="Rectangle 3"/>
          <p:cNvSpPr/>
          <p:nvPr userDrawn="1"/>
        </p:nvSpPr>
        <p:spPr bwMode="gray">
          <a:xfrm>
            <a:off x="0" y="3"/>
            <a:ext cx="4534678" cy="6858001"/>
          </a:xfrm>
          <a:prstGeom prst="rect">
            <a:avLst/>
          </a:prstGeom>
          <a:gradFill flip="none" rotWithShape="1">
            <a:gsLst>
              <a:gs pos="47000">
                <a:schemeClr val="tx1">
                  <a:alpha val="26000"/>
                </a:schemeClr>
              </a:gs>
              <a:gs pos="20000">
                <a:schemeClr val="tx1">
                  <a:alpha val="38000"/>
                </a:schemeClr>
              </a:gs>
              <a:gs pos="1000">
                <a:schemeClr val="tx1">
                  <a:alpha val="45000"/>
                </a:schemeClr>
              </a:gs>
              <a:gs pos="65000">
                <a:schemeClr val="tx1">
                  <a:alpha val="16000"/>
                </a:schemeClr>
              </a:gs>
              <a:gs pos="95000">
                <a:schemeClr val="bg1">
                  <a:alpha val="0"/>
                </a:schemeClr>
              </a:gs>
            </a:gsLst>
            <a:lin ang="0" scaled="0"/>
            <a:tileRect/>
          </a:gra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a:solidFill>
                <a:srgbClr val="977C00">
                  <a:lumMod val="50000"/>
                </a:srgbClr>
              </a:solidFill>
              <a:latin typeface="Segoe" pitchFamily="34" charset="0"/>
            </a:endParaRPr>
          </a:p>
        </p:txBody>
      </p:sp>
      <p:grpSp>
        <p:nvGrpSpPr>
          <p:cNvPr id="5" name="Group 4"/>
          <p:cNvGrpSpPr/>
          <p:nvPr userDrawn="1"/>
        </p:nvGrpSpPr>
        <p:grpSpPr bwMode="gray">
          <a:xfrm>
            <a:off x="290234" y="-3264"/>
            <a:ext cx="2055225" cy="2194560"/>
            <a:chOff x="1603722" y="-25168"/>
            <a:chExt cx="1645920" cy="1645920"/>
          </a:xfrm>
        </p:grpSpPr>
        <p:grpSp>
          <p:nvGrpSpPr>
            <p:cNvPr id="6" name="Group 5"/>
            <p:cNvGrpSpPr/>
            <p:nvPr/>
          </p:nvGrpSpPr>
          <p:grpSpPr bwMode="gray">
            <a:xfrm>
              <a:off x="1603722" y="-25168"/>
              <a:ext cx="1645920" cy="1645920"/>
              <a:chOff x="1603722" y="-25168"/>
              <a:chExt cx="1645920" cy="1645920"/>
            </a:xfrm>
          </p:grpSpPr>
          <p:sp>
            <p:nvSpPr>
              <p:cNvPr id="9" name="Rectangle 8"/>
              <p:cNvSpPr/>
              <p:nvPr/>
            </p:nvSpPr>
            <p:spPr bwMode="gray">
              <a:xfrm>
                <a:off x="1603722" y="-25168"/>
                <a:ext cx="1645920" cy="1645920"/>
              </a:xfrm>
              <a:prstGeom prst="rect">
                <a:avLst/>
              </a:prstGeom>
              <a:solidFill>
                <a:srgbClr val="AC2641"/>
              </a:solidFill>
              <a:ln>
                <a:solidFill>
                  <a:srgbClr val="AC26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6" b="-3"/>
              <a:stretch/>
            </p:blipFill>
            <p:spPr bwMode="gray">
              <a:xfrm>
                <a:off x="1632657" y="525928"/>
                <a:ext cx="532044" cy="226893"/>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2592092" y="91613"/>
                <a:ext cx="543249" cy="579466"/>
              </a:xfrm>
              <a:prstGeom prst="rect">
                <a:avLst/>
              </a:prstGeom>
            </p:spPr>
          </p:pic>
        </p:gr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t="-13119" b="-3"/>
            <a:stretch/>
          </p:blipFill>
          <p:spPr bwMode="gray">
            <a:xfrm>
              <a:off x="1632657" y="752821"/>
              <a:ext cx="1586203" cy="256667"/>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r="-5258" b="-3"/>
            <a:stretch/>
          </p:blipFill>
          <p:spPr bwMode="gray">
            <a:xfrm>
              <a:off x="1632657" y="1053333"/>
              <a:ext cx="1182153" cy="226893"/>
            </a:xfrm>
            <a:prstGeom prst="rect">
              <a:avLst/>
            </a:prstGeom>
          </p:spPr>
        </p:pic>
      </p:grpSp>
      <p:sp>
        <p:nvSpPr>
          <p:cNvPr id="12" name="Text Placeholder 2"/>
          <p:cNvSpPr>
            <a:spLocks noGrp="1"/>
          </p:cNvSpPr>
          <p:nvPr>
            <p:ph type="body" sz="quarter" idx="10" hasCustomPrompt="1"/>
          </p:nvPr>
        </p:nvSpPr>
        <p:spPr bwMode="gray">
          <a:xfrm>
            <a:off x="293821" y="5680549"/>
            <a:ext cx="3060700" cy="1024467"/>
          </a:xfrm>
          <a:prstGeom prst="rect">
            <a:avLst/>
          </a:prstGeom>
        </p:spPr>
        <p:txBody>
          <a:bodyPr/>
          <a:lstStyle>
            <a:lvl1pPr marL="0" indent="0" algn="l">
              <a:buNone/>
              <a:defRPr sz="1000">
                <a:solidFill>
                  <a:schemeClr val="bg1"/>
                </a:solidFill>
                <a:latin typeface="Arial" panose="020B0604020202020204" pitchFamily="34" charset="0"/>
                <a:cs typeface="Arial" panose="020B0604020202020204" pitchFamily="34" charset="0"/>
              </a:defRPr>
            </a:lvl1pPr>
          </a:lstStyle>
          <a:p>
            <a:pPr algn="l"/>
            <a:r>
              <a:rPr lang="en-US" dirty="0"/>
              <a:t>Presenter Name 1</a:t>
            </a:r>
          </a:p>
          <a:p>
            <a:pPr algn="l"/>
            <a:r>
              <a:rPr lang="en-US" dirty="0"/>
              <a:t>Presenter Name 2</a:t>
            </a:r>
          </a:p>
          <a:p>
            <a:pPr algn="l"/>
            <a:r>
              <a:rPr lang="en-US" dirty="0"/>
              <a:t>Presenter Name 3</a:t>
            </a:r>
          </a:p>
        </p:txBody>
      </p:sp>
      <p:sp>
        <p:nvSpPr>
          <p:cNvPr id="13" name="Text Placeholder 4"/>
          <p:cNvSpPr>
            <a:spLocks noGrp="1"/>
          </p:cNvSpPr>
          <p:nvPr>
            <p:ph type="body" sz="quarter" idx="11" hasCustomPrompt="1"/>
          </p:nvPr>
        </p:nvSpPr>
        <p:spPr bwMode="gray">
          <a:xfrm>
            <a:off x="293826" y="5125723"/>
            <a:ext cx="2742941" cy="422815"/>
          </a:xfrm>
          <a:prstGeom prst="rect">
            <a:avLst/>
          </a:prstGeom>
        </p:spPr>
        <p:txBody>
          <a:bodyPr/>
          <a:lstStyle>
            <a:lvl1pPr marL="0" indent="0" algn="l">
              <a:buNone/>
              <a:defRPr sz="1100">
                <a:solidFill>
                  <a:schemeClr val="bg1"/>
                </a:solidFill>
                <a:latin typeface="Arial" panose="020B0604020202020204" pitchFamily="34" charset="0"/>
                <a:cs typeface="Arial" panose="020B0604020202020204" pitchFamily="34" charset="0"/>
              </a:defRPr>
            </a:lvl1pPr>
          </a:lstStyle>
          <a:p>
            <a:pPr algn="l"/>
            <a:r>
              <a:rPr lang="en-US" dirty="0"/>
              <a:t>Month DD, YYYY</a:t>
            </a:r>
          </a:p>
        </p:txBody>
      </p:sp>
      <p:sp>
        <p:nvSpPr>
          <p:cNvPr id="14" name="Text Placeholder 10"/>
          <p:cNvSpPr>
            <a:spLocks noGrp="1"/>
          </p:cNvSpPr>
          <p:nvPr>
            <p:ph type="body" sz="quarter" idx="12" hasCustomPrompt="1"/>
          </p:nvPr>
        </p:nvSpPr>
        <p:spPr bwMode="white">
          <a:xfrm>
            <a:off x="293821" y="4130465"/>
            <a:ext cx="8424028" cy="584200"/>
          </a:xfrm>
          <a:prstGeom prst="rect">
            <a:avLst/>
          </a:prstGeom>
        </p:spPr>
        <p:txBody>
          <a:bodyPr/>
          <a:lstStyle>
            <a:lvl1pPr marL="0" indent="0">
              <a:buNone/>
              <a:defRPr sz="1400">
                <a:solidFill>
                  <a:srgbClr val="AC2641"/>
                </a:solidFill>
              </a:defRPr>
            </a:lvl1pPr>
          </a:lstStyle>
          <a:p>
            <a:pPr lvl="0"/>
            <a:r>
              <a:rPr lang="en-US" dirty="0"/>
              <a:t>Insert Sub-Title Here – Up To 2 Full-Width Lines (Initial Caps)</a:t>
            </a:r>
          </a:p>
        </p:txBody>
      </p:sp>
      <p:sp>
        <p:nvSpPr>
          <p:cNvPr id="15" name="Text Placeholder 19"/>
          <p:cNvSpPr>
            <a:spLocks noGrp="1"/>
          </p:cNvSpPr>
          <p:nvPr>
            <p:ph type="body" sz="quarter" idx="13" hasCustomPrompt="1"/>
          </p:nvPr>
        </p:nvSpPr>
        <p:spPr bwMode="gray">
          <a:xfrm>
            <a:off x="293692" y="3110235"/>
            <a:ext cx="8424161" cy="1020233"/>
          </a:xfrm>
          <a:prstGeom prst="rect">
            <a:avLst/>
          </a:prstGeom>
        </p:spPr>
        <p:txBody>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r>
              <a:rPr lang="en-US" sz="2300" b="0" dirty="0"/>
              <a:t>INSERT PRESENTATION TITLE HERE – UP TO 2 FULL WIDTH LINES</a:t>
            </a:r>
            <a:r>
              <a:rPr lang="en-US" sz="2300" b="0" baseline="0" dirty="0"/>
              <a:t> (ALL CAPS)</a:t>
            </a:r>
            <a:endParaRPr lang="en-US" sz="2300" b="0" dirty="0"/>
          </a:p>
        </p:txBody>
      </p:sp>
    </p:spTree>
    <p:extLst>
      <p:ext uri="{BB962C8B-B14F-4D97-AF65-F5344CB8AC3E}">
        <p14:creationId xmlns:p14="http://schemas.microsoft.com/office/powerpoint/2010/main" val="2689149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ontent Slide">
    <p:spTree>
      <p:nvGrpSpPr>
        <p:cNvPr id="1" name=""/>
        <p:cNvGrpSpPr/>
        <p:nvPr/>
      </p:nvGrpSpPr>
      <p:grpSpPr>
        <a:xfrm>
          <a:off x="0" y="0"/>
          <a:ext cx="0" cy="0"/>
          <a:chOff x="0" y="0"/>
          <a:chExt cx="0" cy="0"/>
        </a:xfrm>
      </p:grpSpPr>
      <p:sp>
        <p:nvSpPr>
          <p:cNvPr id="3" name="Rectangle 2"/>
          <p:cNvSpPr/>
          <p:nvPr userDrawn="1"/>
        </p:nvSpPr>
        <p:spPr bwMode="white">
          <a:xfrm>
            <a:off x="3" y="1097469"/>
            <a:ext cx="246431" cy="3101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3" hasCustomPrompt="1"/>
          </p:nvPr>
        </p:nvSpPr>
        <p:spPr>
          <a:xfrm>
            <a:off x="421441" y="833633"/>
            <a:ext cx="8545513" cy="541867"/>
          </a:xfrm>
          <a:prstGeom prst="rect">
            <a:avLst/>
          </a:prstGeom>
        </p:spPr>
        <p:txBody>
          <a:bodyPr/>
          <a:lstStyle>
            <a:lvl1pPr marL="0" indent="0">
              <a:buNone/>
              <a:defRPr sz="1200"/>
            </a:lvl1pPr>
          </a:lstStyle>
          <a:p>
            <a:pPr lvl="0"/>
            <a:r>
              <a:rPr lang="en-US" dirty="0"/>
              <a:t>Subtitle</a:t>
            </a:r>
          </a:p>
        </p:txBody>
      </p:sp>
      <p:sp>
        <p:nvSpPr>
          <p:cNvPr id="16" name="Title 15"/>
          <p:cNvSpPr>
            <a:spLocks noGrp="1"/>
          </p:cNvSpPr>
          <p:nvPr>
            <p:ph type="title"/>
          </p:nvPr>
        </p:nvSpPr>
        <p:spPr>
          <a:xfrm>
            <a:off x="96207" y="252914"/>
            <a:ext cx="6577847" cy="246221"/>
          </a:xfrm>
          <a:prstGeom prst="rect">
            <a:avLst/>
          </a:prstGeom>
        </p:spPr>
        <p:txBody>
          <a:bodyPr wrap="square" tIns="0" bIns="0" anchor="ctr">
            <a:spAutoFit/>
          </a:bodyPr>
          <a:lstStyle>
            <a:lvl1pPr>
              <a:defRPr lang="en-US" sz="1600">
                <a:solidFill>
                  <a:schemeClr val="bg1"/>
                </a:solidFill>
                <a:ea typeface="+mn-ea"/>
              </a:defRPr>
            </a:lvl1pPr>
          </a:lstStyle>
          <a:p>
            <a:pPr marL="0" lvl="0" indent="0">
              <a:spcBef>
                <a:spcPct val="20000"/>
              </a:spcBef>
              <a:buClr>
                <a:schemeClr val="accent2"/>
              </a:buClr>
              <a:buFont typeface="Arial"/>
            </a:pPr>
            <a:r>
              <a:rPr lang="en-US" dirty="0"/>
              <a:t>Click to edit Master title style</a:t>
            </a:r>
          </a:p>
        </p:txBody>
      </p:sp>
      <p:sp>
        <p:nvSpPr>
          <p:cNvPr id="8" name="Slide Number Placeholder 5"/>
          <p:cNvSpPr>
            <a:spLocks noGrp="1"/>
          </p:cNvSpPr>
          <p:nvPr>
            <p:ph type="sldNum" sz="quarter" idx="4294967295"/>
          </p:nvPr>
        </p:nvSpPr>
        <p:spPr>
          <a:xfrm>
            <a:off x="8607794" y="6491706"/>
            <a:ext cx="536206" cy="366295"/>
          </a:xfrm>
          <a:prstGeom prst="rect">
            <a:avLst/>
          </a:prstGeom>
        </p:spPr>
        <p:txBody>
          <a:bodyPr vert="horz" lIns="117467" tIns="58734" rIns="117467" bIns="58734" rtlCol="0" anchor="b"/>
          <a:lstStyle>
            <a:lvl1pPr algn="r" fontAlgn="auto">
              <a:spcBef>
                <a:spcPts val="0"/>
              </a:spcBef>
              <a:spcAft>
                <a:spcPts val="0"/>
              </a:spcAft>
              <a:defRPr sz="900">
                <a:solidFill>
                  <a:schemeClr val="tx1">
                    <a:tint val="75000"/>
                  </a:schemeClr>
                </a:solidFill>
                <a:latin typeface="Arial" panose="020B0604020202020204" pitchFamily="34" charset="0"/>
                <a:cs typeface="Arial" panose="020B0604020202020204" pitchFamily="34" charset="0"/>
              </a:defRPr>
            </a:lvl1pPr>
          </a:lstStyle>
          <a:p>
            <a:fld id="{CEA59029-AE63-4CEF-B691-D4488B176AF2}" type="slidenum">
              <a:rPr lang="en-US" smtClean="0">
                <a:solidFill>
                  <a:prstClr val="black">
                    <a:tint val="75000"/>
                  </a:prstClr>
                </a:solidFill>
              </a:rPr>
              <a:pPr/>
              <a:t>‹#›</a:t>
            </a:fld>
            <a:endParaRPr lang="en-US">
              <a:solidFill>
                <a:prstClr val="black">
                  <a:tint val="75000"/>
                </a:prstClr>
              </a:solidFill>
            </a:endParaRPr>
          </a:p>
        </p:txBody>
      </p:sp>
      <p:sp>
        <p:nvSpPr>
          <p:cNvPr id="6" name="Content Placeholder 5"/>
          <p:cNvSpPr>
            <a:spLocks noGrp="1"/>
          </p:cNvSpPr>
          <p:nvPr>
            <p:ph sz="quarter" idx="14"/>
          </p:nvPr>
        </p:nvSpPr>
        <p:spPr>
          <a:xfrm>
            <a:off x="421441" y="1407585"/>
            <a:ext cx="8545513" cy="4877603"/>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dotted-circles.pn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6817360" y="0"/>
            <a:ext cx="1644896" cy="866752"/>
          </a:xfrm>
          <a:prstGeom prst="rect">
            <a:avLst/>
          </a:prstGeom>
        </p:spPr>
      </p:pic>
    </p:spTree>
    <p:extLst>
      <p:ext uri="{BB962C8B-B14F-4D97-AF65-F5344CB8AC3E}">
        <p14:creationId xmlns:p14="http://schemas.microsoft.com/office/powerpoint/2010/main" val="36632956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ontent Slide">
    <p:spTree>
      <p:nvGrpSpPr>
        <p:cNvPr id="1" name=""/>
        <p:cNvGrpSpPr/>
        <p:nvPr/>
      </p:nvGrpSpPr>
      <p:grpSpPr>
        <a:xfrm>
          <a:off x="0" y="0"/>
          <a:ext cx="0" cy="0"/>
          <a:chOff x="0" y="0"/>
          <a:chExt cx="0" cy="0"/>
        </a:xfrm>
      </p:grpSpPr>
      <p:sp>
        <p:nvSpPr>
          <p:cNvPr id="3" name="Rectangle 2"/>
          <p:cNvSpPr/>
          <p:nvPr userDrawn="1"/>
        </p:nvSpPr>
        <p:spPr bwMode="white">
          <a:xfrm>
            <a:off x="3" y="1097469"/>
            <a:ext cx="246431" cy="3101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294967295"/>
          </p:nvPr>
        </p:nvSpPr>
        <p:spPr>
          <a:xfrm>
            <a:off x="8607794" y="6491706"/>
            <a:ext cx="536206" cy="366295"/>
          </a:xfrm>
          <a:prstGeom prst="rect">
            <a:avLst/>
          </a:prstGeom>
        </p:spPr>
        <p:txBody>
          <a:bodyPr vert="horz" lIns="117467" tIns="58734" rIns="117467" bIns="58734" rtlCol="0" anchor="b"/>
          <a:lstStyle>
            <a:lvl1pPr algn="r" fontAlgn="auto">
              <a:spcBef>
                <a:spcPts val="0"/>
              </a:spcBef>
              <a:spcAft>
                <a:spcPts val="0"/>
              </a:spcAft>
              <a:defRPr sz="900">
                <a:solidFill>
                  <a:schemeClr val="tx1">
                    <a:tint val="75000"/>
                  </a:schemeClr>
                </a:solidFill>
                <a:latin typeface="Arial" panose="020B0604020202020204" pitchFamily="34" charset="0"/>
                <a:cs typeface="Arial" panose="020B0604020202020204" pitchFamily="34" charset="0"/>
              </a:defRPr>
            </a:lvl1pPr>
          </a:lstStyle>
          <a:p>
            <a:fld id="{CEA59029-AE63-4CEF-B691-D4488B176AF2}" type="slidenum">
              <a:rPr lang="en-US" smtClean="0">
                <a:solidFill>
                  <a:prstClr val="black">
                    <a:tint val="75000"/>
                  </a:prstClr>
                </a:solidFill>
              </a:rPr>
              <a:pPr/>
              <a:t>‹#›</a:t>
            </a:fld>
            <a:endParaRPr lang="en-US">
              <a:solidFill>
                <a:prstClr val="black">
                  <a:tint val="75000"/>
                </a:prstClr>
              </a:solidFill>
            </a:endParaRPr>
          </a:p>
        </p:txBody>
      </p:sp>
      <p:sp>
        <p:nvSpPr>
          <p:cNvPr id="6" name="Content Placeholder 5"/>
          <p:cNvSpPr>
            <a:spLocks noGrp="1"/>
          </p:cNvSpPr>
          <p:nvPr>
            <p:ph sz="quarter" idx="14"/>
          </p:nvPr>
        </p:nvSpPr>
        <p:spPr>
          <a:xfrm>
            <a:off x="421441" y="866753"/>
            <a:ext cx="8545513" cy="5544559"/>
          </a:xfrm>
          <a:prstGeom prst="rect">
            <a:avLst/>
          </a:prstGeom>
        </p:spPr>
        <p:txBody>
          <a:bodyPr/>
          <a:lstStyle>
            <a:lvl1pPr>
              <a:defRPr sz="1400" b="1"/>
            </a:lvl1pPr>
            <a:lvl2pPr>
              <a:defRPr sz="1200" b="0"/>
            </a:lvl2pPr>
            <a:lvl3pPr>
              <a:defRPr sz="1000"/>
            </a:lvl3pPr>
            <a:lvl4pPr>
              <a:defRPr sz="800"/>
            </a:lvl4pPr>
            <a:lvl5pPr>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5"/>
          <p:cNvSpPr>
            <a:spLocks noGrp="1"/>
          </p:cNvSpPr>
          <p:nvPr>
            <p:ph type="title"/>
          </p:nvPr>
        </p:nvSpPr>
        <p:spPr>
          <a:xfrm>
            <a:off x="96207" y="252914"/>
            <a:ext cx="6577847" cy="246221"/>
          </a:xfrm>
          <a:prstGeom prst="rect">
            <a:avLst/>
          </a:prstGeom>
        </p:spPr>
        <p:txBody>
          <a:bodyPr wrap="square" tIns="0" bIns="0" anchor="ctr">
            <a:spAutoFit/>
          </a:bodyPr>
          <a:lstStyle>
            <a:lvl1pPr>
              <a:defRPr lang="en-US" sz="1600">
                <a:solidFill>
                  <a:schemeClr val="bg1"/>
                </a:solidFill>
                <a:ea typeface="+mn-ea"/>
              </a:defRPr>
            </a:lvl1pPr>
          </a:lstStyle>
          <a:p>
            <a:pPr marL="0" lvl="0" indent="0">
              <a:spcBef>
                <a:spcPct val="20000"/>
              </a:spcBef>
              <a:buClr>
                <a:schemeClr val="accent2"/>
              </a:buClr>
              <a:buFont typeface="Arial"/>
            </a:pPr>
            <a:r>
              <a:rPr lang="en-US" dirty="0"/>
              <a:t>Click to edit Master title style</a:t>
            </a:r>
          </a:p>
        </p:txBody>
      </p:sp>
      <p:pic>
        <p:nvPicPr>
          <p:cNvPr id="15" name="Picture 14" descr="dotted-circles.pn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6817360" y="0"/>
            <a:ext cx="1644896" cy="866752"/>
          </a:xfrm>
          <a:prstGeom prst="rect">
            <a:avLst/>
          </a:prstGeom>
        </p:spPr>
      </p:pic>
    </p:spTree>
    <p:extLst>
      <p:ext uri="{BB962C8B-B14F-4D97-AF65-F5344CB8AC3E}">
        <p14:creationId xmlns:p14="http://schemas.microsoft.com/office/powerpoint/2010/main" val="1363076997"/>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ontent Slide">
    <p:spTree>
      <p:nvGrpSpPr>
        <p:cNvPr id="1" name=""/>
        <p:cNvGrpSpPr/>
        <p:nvPr/>
      </p:nvGrpSpPr>
      <p:grpSpPr>
        <a:xfrm>
          <a:off x="0" y="0"/>
          <a:ext cx="0" cy="0"/>
          <a:chOff x="0" y="0"/>
          <a:chExt cx="0" cy="0"/>
        </a:xfrm>
      </p:grpSpPr>
      <p:sp>
        <p:nvSpPr>
          <p:cNvPr id="3" name="Rectangle 2"/>
          <p:cNvSpPr/>
          <p:nvPr userDrawn="1"/>
        </p:nvSpPr>
        <p:spPr bwMode="white">
          <a:xfrm>
            <a:off x="3" y="1097469"/>
            <a:ext cx="246431" cy="3101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294967295"/>
          </p:nvPr>
        </p:nvSpPr>
        <p:spPr>
          <a:xfrm>
            <a:off x="8607794" y="6491706"/>
            <a:ext cx="536206" cy="366295"/>
          </a:xfrm>
          <a:prstGeom prst="rect">
            <a:avLst/>
          </a:prstGeom>
        </p:spPr>
        <p:txBody>
          <a:bodyPr vert="horz" lIns="117467" tIns="58734" rIns="117467" bIns="58734" rtlCol="0" anchor="b"/>
          <a:lstStyle>
            <a:lvl1pPr algn="r" fontAlgn="auto">
              <a:spcBef>
                <a:spcPts val="0"/>
              </a:spcBef>
              <a:spcAft>
                <a:spcPts val="0"/>
              </a:spcAft>
              <a:defRPr sz="900">
                <a:solidFill>
                  <a:schemeClr val="tx1">
                    <a:tint val="75000"/>
                  </a:schemeClr>
                </a:solidFill>
                <a:latin typeface="Arial" panose="020B0604020202020204" pitchFamily="34" charset="0"/>
                <a:cs typeface="Arial" panose="020B0604020202020204" pitchFamily="34" charset="0"/>
              </a:defRPr>
            </a:lvl1pPr>
          </a:lstStyle>
          <a:p>
            <a:fld id="{CEA59029-AE63-4CEF-B691-D4488B176AF2}" type="slidenum">
              <a:rPr lang="en-US" smtClean="0">
                <a:solidFill>
                  <a:prstClr val="black">
                    <a:tint val="75000"/>
                  </a:prstClr>
                </a:solidFill>
              </a:rPr>
              <a:pPr/>
              <a:t>‹#›</a:t>
            </a:fld>
            <a:endParaRPr lang="en-US">
              <a:solidFill>
                <a:prstClr val="black">
                  <a:tint val="75000"/>
                </a:prstClr>
              </a:solidFill>
            </a:endParaRPr>
          </a:p>
        </p:txBody>
      </p:sp>
      <p:sp>
        <p:nvSpPr>
          <p:cNvPr id="12" name="Title 15"/>
          <p:cNvSpPr>
            <a:spLocks noGrp="1"/>
          </p:cNvSpPr>
          <p:nvPr>
            <p:ph type="title"/>
          </p:nvPr>
        </p:nvSpPr>
        <p:spPr>
          <a:xfrm>
            <a:off x="96207" y="252914"/>
            <a:ext cx="6577847" cy="246221"/>
          </a:xfrm>
          <a:prstGeom prst="rect">
            <a:avLst/>
          </a:prstGeom>
        </p:spPr>
        <p:txBody>
          <a:bodyPr wrap="square" tIns="0" bIns="0" anchor="ctr">
            <a:spAutoFit/>
          </a:bodyPr>
          <a:lstStyle>
            <a:lvl1pPr>
              <a:defRPr lang="en-US" sz="1600">
                <a:solidFill>
                  <a:schemeClr val="bg1"/>
                </a:solidFill>
                <a:ea typeface="+mn-ea"/>
              </a:defRPr>
            </a:lvl1pPr>
          </a:lstStyle>
          <a:p>
            <a:pPr marL="0" lvl="0" indent="0">
              <a:spcBef>
                <a:spcPct val="20000"/>
              </a:spcBef>
              <a:buClr>
                <a:schemeClr val="accent2"/>
              </a:buClr>
              <a:buFont typeface="Arial"/>
            </a:pPr>
            <a:r>
              <a:rPr lang="en-US" dirty="0"/>
              <a:t>Click to edit Master title style</a:t>
            </a:r>
          </a:p>
        </p:txBody>
      </p:sp>
      <p:pic>
        <p:nvPicPr>
          <p:cNvPr id="14" name="Picture 13" descr="dotted-circles.pn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6817360" y="0"/>
            <a:ext cx="1644896" cy="866752"/>
          </a:xfrm>
          <a:prstGeom prst="rect">
            <a:avLst/>
          </a:prstGeom>
        </p:spPr>
      </p:pic>
    </p:spTree>
    <p:extLst>
      <p:ext uri="{BB962C8B-B14F-4D97-AF65-F5344CB8AC3E}">
        <p14:creationId xmlns:p14="http://schemas.microsoft.com/office/powerpoint/2010/main" val="155531259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 name="Picture 2"/>
          <p:cNvPicPr>
            <a:picLocks/>
          </p:cNvPicPr>
          <p:nvPr userDrawn="1"/>
        </p:nvPicPr>
        <p:blipFill rotWithShape="1">
          <a:blip r:embed="rId2">
            <a:extLst>
              <a:ext uri="{28A0092B-C50C-407E-A947-70E740481C1C}">
                <a14:useLocalDpi xmlns:a14="http://schemas.microsoft.com/office/drawing/2010/main" val="0"/>
              </a:ext>
            </a:extLst>
          </a:blip>
          <a:srcRect/>
          <a:stretch/>
        </p:blipFill>
        <p:spPr>
          <a:xfrm>
            <a:off x="0" y="-1"/>
            <a:ext cx="9144000" cy="6858001"/>
          </a:xfrm>
          <a:prstGeom prst="rect">
            <a:avLst/>
          </a:prstGeom>
        </p:spPr>
      </p:pic>
      <p:sp>
        <p:nvSpPr>
          <p:cNvPr id="4" name="Rectangle 3"/>
          <p:cNvSpPr/>
          <p:nvPr userDrawn="1"/>
        </p:nvSpPr>
        <p:spPr>
          <a:xfrm>
            <a:off x="5" y="317501"/>
            <a:ext cx="3292475" cy="2649080"/>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0" y="702189"/>
            <a:ext cx="191326" cy="240249"/>
          </a:xfrm>
          <a:prstGeom prst="rect">
            <a:avLst/>
          </a:prstGeom>
          <a:solidFill>
            <a:srgbClr val="AC2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userDrawn="1"/>
        </p:nvSpPr>
        <p:spPr bwMode="white">
          <a:xfrm>
            <a:off x="361806" y="540892"/>
            <a:ext cx="2743200" cy="2170593"/>
          </a:xfrm>
          <a:prstGeom prst="rect">
            <a:avLst/>
          </a:prstGeom>
          <a:noFill/>
        </p:spPr>
        <p:txBody>
          <a:bodyPr wrap="square" lIns="0" tIns="0" rIns="0" bIns="0" rtlCol="0">
            <a:noAutofit/>
          </a:bodyPr>
          <a:lstStyle/>
          <a:p>
            <a:pPr>
              <a:lnSpc>
                <a:spcPts val="3100"/>
              </a:lnSpc>
            </a:pPr>
            <a:r>
              <a:rPr lang="en-US" sz="2000">
                <a:solidFill>
                  <a:schemeClr val="bg1"/>
                </a:solidFill>
                <a:latin typeface="Arial" panose="020B0604020202020204" pitchFamily="34" charset="0"/>
                <a:cs typeface="Arial" panose="020B0604020202020204" pitchFamily="34" charset="0"/>
              </a:rPr>
              <a:t>USE AS A DIVIDER </a:t>
            </a:r>
            <a:br>
              <a:rPr lang="en-US" sz="2000">
                <a:solidFill>
                  <a:schemeClr val="bg1"/>
                </a:solidFill>
                <a:latin typeface="Arial" panose="020B0604020202020204" pitchFamily="34" charset="0"/>
                <a:cs typeface="Arial" panose="020B0604020202020204" pitchFamily="34" charset="0"/>
              </a:rPr>
            </a:br>
            <a:r>
              <a:rPr lang="en-US" sz="2000">
                <a:solidFill>
                  <a:schemeClr val="bg1"/>
                </a:solidFill>
                <a:latin typeface="Arial" panose="020B0604020202020204" pitchFamily="34" charset="0"/>
                <a:cs typeface="Arial" panose="020B0604020202020204" pitchFamily="34" charset="0"/>
              </a:rPr>
              <a:t>OR TO GIVE YOUR MESSAGE VISUAL IMPACT</a:t>
            </a:r>
          </a:p>
        </p:txBody>
      </p:sp>
    </p:spTree>
    <p:extLst>
      <p:ext uri="{BB962C8B-B14F-4D97-AF65-F5344CB8AC3E}">
        <p14:creationId xmlns:p14="http://schemas.microsoft.com/office/powerpoint/2010/main" val="2355065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3" name="Rectangle 2"/>
          <p:cNvSpPr/>
          <p:nvPr/>
        </p:nvSpPr>
        <p:spPr bwMode="white">
          <a:xfrm>
            <a:off x="3" y="1097469"/>
            <a:ext cx="246431" cy="3101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3" hasCustomPrompt="1"/>
          </p:nvPr>
        </p:nvSpPr>
        <p:spPr>
          <a:xfrm>
            <a:off x="421441" y="833633"/>
            <a:ext cx="8545513" cy="541867"/>
          </a:xfrm>
          <a:prstGeom prst="rect">
            <a:avLst/>
          </a:prstGeom>
        </p:spPr>
        <p:txBody>
          <a:bodyPr/>
          <a:lstStyle>
            <a:lvl1pPr marL="0" indent="0">
              <a:buNone/>
              <a:defRPr sz="1200"/>
            </a:lvl1pPr>
          </a:lstStyle>
          <a:p>
            <a:pPr lvl="0"/>
            <a:r>
              <a:rPr lang="en-US" dirty="0"/>
              <a:t>Subtitle</a:t>
            </a:r>
          </a:p>
        </p:txBody>
      </p:sp>
      <p:sp>
        <p:nvSpPr>
          <p:cNvPr id="16" name="Title 15"/>
          <p:cNvSpPr>
            <a:spLocks noGrp="1"/>
          </p:cNvSpPr>
          <p:nvPr>
            <p:ph type="title"/>
          </p:nvPr>
        </p:nvSpPr>
        <p:spPr>
          <a:xfrm>
            <a:off x="96207" y="252914"/>
            <a:ext cx="6577847" cy="246221"/>
          </a:xfrm>
          <a:prstGeom prst="rect">
            <a:avLst/>
          </a:prstGeom>
        </p:spPr>
        <p:txBody>
          <a:bodyPr wrap="square" tIns="0" bIns="0" anchor="ctr">
            <a:spAutoFit/>
          </a:bodyPr>
          <a:lstStyle>
            <a:lvl1pPr>
              <a:defRPr lang="en-US" sz="1600">
                <a:solidFill>
                  <a:schemeClr val="bg1"/>
                </a:solidFill>
                <a:ea typeface="+mn-ea"/>
              </a:defRPr>
            </a:lvl1pPr>
          </a:lstStyle>
          <a:p>
            <a:pPr marL="0" lvl="0" indent="0">
              <a:spcBef>
                <a:spcPct val="20000"/>
              </a:spcBef>
              <a:buClr>
                <a:schemeClr val="accent2"/>
              </a:buClr>
              <a:buFont typeface="Arial"/>
            </a:pPr>
            <a:r>
              <a:rPr lang="en-US" dirty="0"/>
              <a:t>Click to edit Master title style</a:t>
            </a:r>
          </a:p>
        </p:txBody>
      </p:sp>
      <p:sp>
        <p:nvSpPr>
          <p:cNvPr id="8" name="Slide Number Placeholder 5"/>
          <p:cNvSpPr>
            <a:spLocks noGrp="1"/>
          </p:cNvSpPr>
          <p:nvPr>
            <p:ph type="sldNum" sz="quarter" idx="4294967295"/>
          </p:nvPr>
        </p:nvSpPr>
        <p:spPr>
          <a:xfrm>
            <a:off x="8607794" y="6491706"/>
            <a:ext cx="536206" cy="366295"/>
          </a:xfrm>
          <a:prstGeom prst="rect">
            <a:avLst/>
          </a:prstGeom>
        </p:spPr>
        <p:txBody>
          <a:bodyPr vert="horz" lIns="117467" tIns="58734" rIns="117467" bIns="58734" rtlCol="0" anchor="b"/>
          <a:lstStyle>
            <a:lvl1pPr algn="r" fontAlgn="auto">
              <a:spcBef>
                <a:spcPts val="0"/>
              </a:spcBef>
              <a:spcAft>
                <a:spcPts val="0"/>
              </a:spcAft>
              <a:defRPr sz="900">
                <a:solidFill>
                  <a:schemeClr val="tx1">
                    <a:tint val="75000"/>
                  </a:schemeClr>
                </a:solidFill>
                <a:latin typeface="Arial" panose="020B0604020202020204" pitchFamily="34" charset="0"/>
                <a:cs typeface="Arial" panose="020B0604020202020204" pitchFamily="34" charset="0"/>
              </a:defRPr>
            </a:lvl1pPr>
          </a:lstStyle>
          <a:p>
            <a:fld id="{CEA59029-AE63-4CEF-B691-D4488B176AF2}" type="slidenum">
              <a:rPr lang="en-US" smtClean="0">
                <a:solidFill>
                  <a:prstClr val="black">
                    <a:tint val="75000"/>
                  </a:prstClr>
                </a:solidFill>
              </a:rPr>
              <a:pPr/>
              <a:t>‹#›</a:t>
            </a:fld>
            <a:endParaRPr lang="en-US">
              <a:solidFill>
                <a:prstClr val="black">
                  <a:tint val="75000"/>
                </a:prstClr>
              </a:solidFill>
            </a:endParaRPr>
          </a:p>
        </p:txBody>
      </p:sp>
      <p:sp>
        <p:nvSpPr>
          <p:cNvPr id="6" name="Content Placeholder 5"/>
          <p:cNvSpPr>
            <a:spLocks noGrp="1"/>
          </p:cNvSpPr>
          <p:nvPr>
            <p:ph sz="quarter" idx="14"/>
          </p:nvPr>
        </p:nvSpPr>
        <p:spPr>
          <a:xfrm>
            <a:off x="421441" y="1407585"/>
            <a:ext cx="8545513" cy="4877603"/>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dotted-circles.png"/>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817360" y="0"/>
            <a:ext cx="1644896" cy="866752"/>
          </a:xfrm>
          <a:prstGeom prst="rect">
            <a:avLst/>
          </a:prstGeom>
        </p:spPr>
      </p:pic>
      <p:sp>
        <p:nvSpPr>
          <p:cNvPr id="9" name="Rectangle 8"/>
          <p:cNvSpPr/>
          <p:nvPr/>
        </p:nvSpPr>
        <p:spPr bwMode="white">
          <a:xfrm>
            <a:off x="3" y="1097469"/>
            <a:ext cx="246431" cy="3101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dotted-circles.png"/>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817360" y="0"/>
            <a:ext cx="1644896" cy="866752"/>
          </a:xfrm>
          <a:prstGeom prst="rect">
            <a:avLst/>
          </a:prstGeom>
        </p:spPr>
      </p:pic>
      <p:sp>
        <p:nvSpPr>
          <p:cNvPr id="12" name="Rectangle 11"/>
          <p:cNvSpPr/>
          <p:nvPr userDrawn="1"/>
        </p:nvSpPr>
        <p:spPr bwMode="white">
          <a:xfrm>
            <a:off x="3" y="1097469"/>
            <a:ext cx="246431" cy="3101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dotted-circles.pn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6817360" y="0"/>
            <a:ext cx="1644896" cy="866752"/>
          </a:xfrm>
          <a:prstGeom prst="rect">
            <a:avLst/>
          </a:prstGeom>
        </p:spPr>
      </p:pic>
    </p:spTree>
    <p:extLst>
      <p:ext uri="{BB962C8B-B14F-4D97-AF65-F5344CB8AC3E}">
        <p14:creationId xmlns:p14="http://schemas.microsoft.com/office/powerpoint/2010/main" val="366329569"/>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Divider Slide (Red)">
    <p:spTree>
      <p:nvGrpSpPr>
        <p:cNvPr id="1" name=""/>
        <p:cNvGrpSpPr/>
        <p:nvPr/>
      </p:nvGrpSpPr>
      <p:grpSpPr>
        <a:xfrm>
          <a:off x="0" y="0"/>
          <a:ext cx="0" cy="0"/>
          <a:chOff x="0" y="0"/>
          <a:chExt cx="0" cy="0"/>
        </a:xfrm>
      </p:grpSpPr>
      <p:sp>
        <p:nvSpPr>
          <p:cNvPr id="2" name="Rectangle 1"/>
          <p:cNvSpPr/>
          <p:nvPr userDrawn="1"/>
        </p:nvSpPr>
        <p:spPr bwMode="auto">
          <a:xfrm>
            <a:off x="-10160" y="0"/>
            <a:ext cx="9144001" cy="6858000"/>
          </a:xfrm>
          <a:prstGeom prst="rect">
            <a:avLst/>
          </a:prstGeom>
          <a:solidFill>
            <a:srgbClr val="AC2641"/>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endParaRPr lang="en-US" sz="1000">
              <a:solidFill>
                <a:schemeClr val="bg1"/>
              </a:solidFill>
            </a:endParaRPr>
          </a:p>
        </p:txBody>
      </p:sp>
      <p:sp>
        <p:nvSpPr>
          <p:cNvPr id="3" name="Text Placeholder 2"/>
          <p:cNvSpPr>
            <a:spLocks noGrp="1"/>
          </p:cNvSpPr>
          <p:nvPr>
            <p:ph type="body" sz="quarter" idx="10" hasCustomPrompt="1"/>
          </p:nvPr>
        </p:nvSpPr>
        <p:spPr bwMode="gray">
          <a:xfrm>
            <a:off x="288475" y="609775"/>
            <a:ext cx="5113953" cy="683684"/>
          </a:xfrm>
          <a:prstGeom prst="rect">
            <a:avLst/>
          </a:prstGeom>
        </p:spPr>
        <p:txBody>
          <a:bodyPr/>
          <a:lstStyle>
            <a:lvl1pPr marL="0" indent="0">
              <a:buNone/>
              <a:defRPr>
                <a:solidFill>
                  <a:schemeClr val="bg1"/>
                </a:solidFill>
              </a:defRPr>
            </a:lvl1pPr>
            <a:lvl5pPr>
              <a:defRPr/>
            </a:lvl5pPr>
          </a:lstStyle>
          <a:p>
            <a:pPr lvl="0"/>
            <a:r>
              <a:rPr lang="en-US" dirty="0"/>
              <a:t>TEXT-ONLY TRANSITION SLIDE</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r="4218" b="6911"/>
          <a:stretch/>
        </p:blipFill>
        <p:spPr>
          <a:xfrm>
            <a:off x="4293393" y="1830354"/>
            <a:ext cx="4850318" cy="5029200"/>
          </a:xfrm>
          <a:prstGeom prst="rect">
            <a:avLst/>
          </a:prstGeom>
        </p:spPr>
      </p:pic>
    </p:spTree>
    <p:extLst>
      <p:ext uri="{BB962C8B-B14F-4D97-AF65-F5344CB8AC3E}">
        <p14:creationId xmlns:p14="http://schemas.microsoft.com/office/powerpoint/2010/main" val="3476689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Divider Slide (Gold)">
    <p:spTree>
      <p:nvGrpSpPr>
        <p:cNvPr id="1" name=""/>
        <p:cNvGrpSpPr/>
        <p:nvPr/>
      </p:nvGrpSpPr>
      <p:grpSpPr>
        <a:xfrm>
          <a:off x="0" y="0"/>
          <a:ext cx="0" cy="0"/>
          <a:chOff x="0" y="0"/>
          <a:chExt cx="0" cy="0"/>
        </a:xfrm>
      </p:grpSpPr>
      <p:sp>
        <p:nvSpPr>
          <p:cNvPr id="7" name="Rectangle 6"/>
          <p:cNvSpPr/>
          <p:nvPr userDrawn="1"/>
        </p:nvSpPr>
        <p:spPr bwMode="auto">
          <a:xfrm>
            <a:off x="-10160" y="0"/>
            <a:ext cx="9144001" cy="6858000"/>
          </a:xfrm>
          <a:prstGeom prst="rect">
            <a:avLst/>
          </a:prstGeom>
          <a:solidFill>
            <a:schemeClr val="accent6">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endParaRPr lang="en-US" sz="1000">
              <a:solidFill>
                <a:schemeClr val="bg1"/>
              </a:solidFill>
            </a:endParaRPr>
          </a:p>
        </p:txBody>
      </p:sp>
      <p:sp>
        <p:nvSpPr>
          <p:cNvPr id="5" name="Text Placeholder 2"/>
          <p:cNvSpPr>
            <a:spLocks noGrp="1"/>
          </p:cNvSpPr>
          <p:nvPr>
            <p:ph type="body" sz="quarter" idx="10" hasCustomPrompt="1"/>
          </p:nvPr>
        </p:nvSpPr>
        <p:spPr bwMode="gray">
          <a:xfrm>
            <a:off x="288475" y="609775"/>
            <a:ext cx="5113953" cy="683684"/>
          </a:xfrm>
          <a:prstGeom prst="rect">
            <a:avLst/>
          </a:prstGeom>
        </p:spPr>
        <p:txBody>
          <a:bodyPr/>
          <a:lstStyle>
            <a:lvl1pPr marL="0" indent="0">
              <a:buNone/>
              <a:defRPr>
                <a:solidFill>
                  <a:schemeClr val="bg1"/>
                </a:solidFill>
              </a:defRPr>
            </a:lvl1pPr>
            <a:lvl5pPr>
              <a:defRPr/>
            </a:lvl5pPr>
          </a:lstStyle>
          <a:p>
            <a:pPr lvl="0"/>
            <a:r>
              <a:rPr lang="en-US" dirty="0"/>
              <a:t>TEXT-ONLY TRANSITION SLIDE</a:t>
            </a: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r="4218" b="6911"/>
          <a:stretch/>
        </p:blipFill>
        <p:spPr>
          <a:xfrm>
            <a:off x="4311940" y="1830354"/>
            <a:ext cx="4841946" cy="5029200"/>
          </a:xfrm>
          <a:prstGeom prst="rect">
            <a:avLst/>
          </a:prstGeom>
        </p:spPr>
      </p:pic>
    </p:spTree>
    <p:extLst>
      <p:ext uri="{BB962C8B-B14F-4D97-AF65-F5344CB8AC3E}">
        <p14:creationId xmlns:p14="http://schemas.microsoft.com/office/powerpoint/2010/main" val="24564799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5" name="Text Placeholder 2"/>
          <p:cNvSpPr>
            <a:spLocks noGrp="1"/>
          </p:cNvSpPr>
          <p:nvPr>
            <p:ph type="body" sz="quarter" idx="11"/>
          </p:nvPr>
        </p:nvSpPr>
        <p:spPr>
          <a:xfrm>
            <a:off x="447675" y="1720233"/>
            <a:ext cx="8248650" cy="4661905"/>
          </a:xfrm>
          <a:prstGeom prst="rect">
            <a:avLst/>
          </a:prstGeom>
        </p:spPr>
        <p:txBody>
          <a:bodyPr/>
          <a:lstStyle>
            <a:lvl1pPr marL="342900" indent="-342900">
              <a:spcBef>
                <a:spcPts val="1200"/>
              </a:spcBef>
              <a:spcAft>
                <a:spcPts val="1200"/>
              </a:spcAft>
              <a:buClr>
                <a:schemeClr val="accent4"/>
              </a:buClr>
              <a:buSzPct val="125000"/>
              <a:buFont typeface="Arial" charset="0"/>
              <a:buChar char="•"/>
              <a:defRPr sz="2400">
                <a:solidFill>
                  <a:schemeClr val="tx1">
                    <a:lumMod val="75000"/>
                  </a:schemeClr>
                </a:solidFill>
                <a:latin typeface="Calibri" charset="0"/>
                <a:ea typeface="Calibri" charset="0"/>
                <a:cs typeface="Calibri" charset="0"/>
              </a:defRPr>
            </a:lvl1pPr>
            <a:lvl2pPr marL="747713" indent="-280988">
              <a:buClr>
                <a:schemeClr val="accent4"/>
              </a:buClr>
              <a:buSzPct val="125000"/>
              <a:buFont typeface="Arial" charset="0"/>
              <a:buChar char="•"/>
              <a:tabLst/>
              <a:defRPr sz="2400">
                <a:solidFill>
                  <a:schemeClr val="tx1">
                    <a:lumMod val="75000"/>
                  </a:schemeClr>
                </a:solidFill>
                <a:latin typeface="Calibri" charset="0"/>
                <a:ea typeface="Calibri" charset="0"/>
                <a:cs typeface="Calibri" charset="0"/>
              </a:defRPr>
            </a:lvl2pPr>
          </a:lstStyle>
          <a:p>
            <a:pPr lvl="0"/>
            <a:r>
              <a:rPr lang="en-US" dirty="0"/>
              <a:t>Click to edit Master text styles</a:t>
            </a:r>
          </a:p>
          <a:p>
            <a:pPr lvl="1"/>
            <a:r>
              <a:rPr lang="en-US" dirty="0"/>
              <a:t>Second level</a:t>
            </a:r>
          </a:p>
        </p:txBody>
      </p:sp>
      <p:sp>
        <p:nvSpPr>
          <p:cNvPr id="6" name="Text Placeholder 5"/>
          <p:cNvSpPr>
            <a:spLocks noGrp="1"/>
          </p:cNvSpPr>
          <p:nvPr>
            <p:ph type="body" sz="quarter" idx="12"/>
          </p:nvPr>
        </p:nvSpPr>
        <p:spPr>
          <a:xfrm>
            <a:off x="447675" y="471395"/>
            <a:ext cx="8248650" cy="914400"/>
          </a:xfrm>
          <a:prstGeom prst="rect">
            <a:avLst/>
          </a:prstGeom>
          <a:solidFill>
            <a:schemeClr val="accent4">
              <a:lumMod val="75000"/>
            </a:schemeClr>
          </a:solidFill>
        </p:spPr>
        <p:txBody>
          <a:bodyPr anchor="ctr"/>
          <a:lstStyle>
            <a:lvl1pPr>
              <a:defRPr sz="2800">
                <a:solidFill>
                  <a:schemeClr val="bg1"/>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9" name="Slide Number Placeholder 8"/>
          <p:cNvSpPr>
            <a:spLocks noGrp="1"/>
          </p:cNvSpPr>
          <p:nvPr>
            <p:ph type="sldNum" sz="quarter" idx="15"/>
          </p:nvPr>
        </p:nvSpPr>
        <p:spPr>
          <a:xfrm>
            <a:off x="8601283" y="6492240"/>
            <a:ext cx="190084" cy="365760"/>
          </a:xfrm>
        </p:spPr>
        <p:txBody>
          <a:bodyPr/>
          <a:lstStyle/>
          <a:p>
            <a:pPr algn="r"/>
            <a:fld id="{D3F7C509-FEEF-45D3-B896-7C07814C0C13}" type="slidenum">
              <a:rPr lang="uk-UA"/>
              <a:pPr algn="r"/>
              <a:t>‹#›</a:t>
            </a:fld>
            <a:endParaRPr lang="uk-UA"/>
          </a:p>
        </p:txBody>
      </p:sp>
    </p:spTree>
    <p:extLst>
      <p:ext uri="{BB962C8B-B14F-4D97-AF65-F5344CB8AC3E}">
        <p14:creationId xmlns:p14="http://schemas.microsoft.com/office/powerpoint/2010/main" val="99137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24">
          <p15:clr>
            <a:srgbClr val="FBAE40"/>
          </p15:clr>
        </p15:guide>
        <p15:guide id="2" pos="2943">
          <p15:clr>
            <a:srgbClr val="FBAE40"/>
          </p15:clr>
        </p15:guide>
        <p15:guide id="3" pos="2815">
          <p15:clr>
            <a:srgbClr val="FBAE40"/>
          </p15:clr>
        </p15:guide>
        <p15:guide id="4" pos="2525">
          <p15:clr>
            <a:srgbClr val="FBAE40"/>
          </p15:clr>
        </p15:guide>
        <p15:guide id="5" pos="2396">
          <p15:clr>
            <a:srgbClr val="FBAE40"/>
          </p15:clr>
        </p15:guide>
        <p15:guide id="6" pos="2105">
          <p15:clr>
            <a:srgbClr val="FBAE40"/>
          </p15:clr>
        </p15:guide>
        <p15:guide id="7" pos="1976">
          <p15:clr>
            <a:srgbClr val="FBAE40"/>
          </p15:clr>
        </p15:guide>
        <p15:guide id="8" pos="1685">
          <p15:clr>
            <a:srgbClr val="FBAE40"/>
          </p15:clr>
        </p15:guide>
        <p15:guide id="9" pos="1556">
          <p15:clr>
            <a:srgbClr val="FBAE40"/>
          </p15:clr>
        </p15:guide>
        <p15:guide id="10" pos="1261">
          <p15:clr>
            <a:srgbClr val="FBAE40"/>
          </p15:clr>
        </p15:guide>
        <p15:guide id="11" pos="1135">
          <p15:clr>
            <a:srgbClr val="FBAE40"/>
          </p15:clr>
        </p15:guide>
        <p15:guide id="12" pos="844">
          <p15:clr>
            <a:srgbClr val="FBAE40"/>
          </p15:clr>
        </p15:guide>
        <p15:guide id="13" pos="715">
          <p15:clr>
            <a:srgbClr val="FBAE40"/>
          </p15:clr>
        </p15:guide>
        <p15:guide id="14" pos="424">
          <p15:clr>
            <a:srgbClr val="FBAE40"/>
          </p15:clr>
        </p15:guide>
        <p15:guide id="15" pos="3232">
          <p15:clr>
            <a:srgbClr val="FBAE40"/>
          </p15:clr>
        </p15:guide>
        <p15:guide id="16" pos="3364">
          <p15:clr>
            <a:srgbClr val="FBAE40"/>
          </p15:clr>
        </p15:guide>
        <p15:guide id="17" pos="3655">
          <p15:clr>
            <a:srgbClr val="FBAE40"/>
          </p15:clr>
        </p15:guide>
        <p15:guide id="18" pos="3784">
          <p15:clr>
            <a:srgbClr val="FBAE40"/>
          </p15:clr>
        </p15:guide>
        <p15:guide id="19" pos="4072">
          <p15:clr>
            <a:srgbClr val="FBAE40"/>
          </p15:clr>
        </p15:guide>
        <p15:guide id="20" pos="4204">
          <p15:clr>
            <a:srgbClr val="FBAE40"/>
          </p15:clr>
        </p15:guide>
        <p15:guide id="21" pos="4493">
          <p15:clr>
            <a:srgbClr val="FBAE40"/>
          </p15:clr>
        </p15:guide>
        <p15:guide id="22" pos="4625">
          <p15:clr>
            <a:srgbClr val="FBAE40"/>
          </p15:clr>
        </p15:guide>
        <p15:guide id="23" pos="4913">
          <p15:clr>
            <a:srgbClr val="FBAE40"/>
          </p15:clr>
        </p15:guide>
        <p15:guide id="24" pos="5045">
          <p15:clr>
            <a:srgbClr val="FBAE40"/>
          </p15:clr>
        </p15:guide>
        <p15:guide id="25" pos="5333">
          <p15:clr>
            <a:srgbClr val="FBAE40"/>
          </p15:clr>
        </p15:guide>
        <p15:guide id="26" orient="horz" pos="1064">
          <p15:clr>
            <a:srgbClr val="FBAE40"/>
          </p15:clr>
        </p15:guide>
        <p15:guide id="27" orient="horz" pos="884">
          <p15:clr>
            <a:srgbClr val="FBAE40"/>
          </p15:clr>
        </p15:guide>
        <p15:guide id="28" orient="horz" pos="593">
          <p15:clr>
            <a:srgbClr val="FBAE40"/>
          </p15:clr>
        </p15:guide>
        <p15:guide id="29" orient="horz" pos="19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ontent Slide">
    <p:spTree>
      <p:nvGrpSpPr>
        <p:cNvPr id="1" name=""/>
        <p:cNvGrpSpPr/>
        <p:nvPr/>
      </p:nvGrpSpPr>
      <p:grpSpPr>
        <a:xfrm>
          <a:off x="0" y="0"/>
          <a:ext cx="0" cy="0"/>
          <a:chOff x="0" y="0"/>
          <a:chExt cx="0" cy="0"/>
        </a:xfrm>
      </p:grpSpPr>
      <p:sp>
        <p:nvSpPr>
          <p:cNvPr id="3" name="Rectangle 2"/>
          <p:cNvSpPr/>
          <p:nvPr/>
        </p:nvSpPr>
        <p:spPr bwMode="white">
          <a:xfrm>
            <a:off x="3" y="1097469"/>
            <a:ext cx="246431" cy="3101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294967295"/>
          </p:nvPr>
        </p:nvSpPr>
        <p:spPr>
          <a:xfrm>
            <a:off x="8607794" y="6491706"/>
            <a:ext cx="536206" cy="366295"/>
          </a:xfrm>
          <a:prstGeom prst="rect">
            <a:avLst/>
          </a:prstGeom>
        </p:spPr>
        <p:txBody>
          <a:bodyPr vert="horz" lIns="117467" tIns="58734" rIns="117467" bIns="58734" rtlCol="0" anchor="b"/>
          <a:lstStyle>
            <a:lvl1pPr algn="r" fontAlgn="auto">
              <a:spcBef>
                <a:spcPts val="0"/>
              </a:spcBef>
              <a:spcAft>
                <a:spcPts val="0"/>
              </a:spcAft>
              <a:defRPr sz="900">
                <a:solidFill>
                  <a:schemeClr val="tx1">
                    <a:tint val="75000"/>
                  </a:schemeClr>
                </a:solidFill>
                <a:latin typeface="Arial" panose="020B0604020202020204" pitchFamily="34" charset="0"/>
                <a:cs typeface="Arial" panose="020B0604020202020204" pitchFamily="34" charset="0"/>
              </a:defRPr>
            </a:lvl1pPr>
          </a:lstStyle>
          <a:p>
            <a:fld id="{CEA59029-AE63-4CEF-B691-D4488B176AF2}" type="slidenum">
              <a:rPr lang="en-US" smtClean="0">
                <a:solidFill>
                  <a:prstClr val="black">
                    <a:tint val="75000"/>
                  </a:prstClr>
                </a:solidFill>
              </a:rPr>
              <a:pPr/>
              <a:t>‹#›</a:t>
            </a:fld>
            <a:endParaRPr lang="en-US">
              <a:solidFill>
                <a:prstClr val="black">
                  <a:tint val="75000"/>
                </a:prstClr>
              </a:solidFill>
            </a:endParaRPr>
          </a:p>
        </p:txBody>
      </p:sp>
      <p:sp>
        <p:nvSpPr>
          <p:cNvPr id="6" name="Content Placeholder 5"/>
          <p:cNvSpPr>
            <a:spLocks noGrp="1"/>
          </p:cNvSpPr>
          <p:nvPr>
            <p:ph sz="quarter" idx="14"/>
          </p:nvPr>
        </p:nvSpPr>
        <p:spPr>
          <a:xfrm>
            <a:off x="421441" y="866753"/>
            <a:ext cx="8545513" cy="5544559"/>
          </a:xfrm>
          <a:prstGeom prst="rect">
            <a:avLst/>
          </a:prstGeom>
        </p:spPr>
        <p:txBody>
          <a:bodyPr/>
          <a:lstStyle>
            <a:lvl1pPr>
              <a:defRPr sz="1400" b="1"/>
            </a:lvl1pPr>
            <a:lvl2pPr>
              <a:defRPr sz="1200" b="0"/>
            </a:lvl2pPr>
            <a:lvl3pPr>
              <a:defRPr sz="10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5"/>
          <p:cNvSpPr>
            <a:spLocks noGrp="1"/>
          </p:cNvSpPr>
          <p:nvPr>
            <p:ph type="title"/>
          </p:nvPr>
        </p:nvSpPr>
        <p:spPr>
          <a:xfrm>
            <a:off x="96207" y="252914"/>
            <a:ext cx="6577847" cy="246221"/>
          </a:xfrm>
          <a:prstGeom prst="rect">
            <a:avLst/>
          </a:prstGeom>
        </p:spPr>
        <p:txBody>
          <a:bodyPr wrap="square" tIns="0" bIns="0" anchor="ctr">
            <a:spAutoFit/>
          </a:bodyPr>
          <a:lstStyle>
            <a:lvl1pPr>
              <a:defRPr lang="en-US" sz="1600">
                <a:solidFill>
                  <a:schemeClr val="bg1"/>
                </a:solidFill>
                <a:ea typeface="+mn-ea"/>
              </a:defRPr>
            </a:lvl1pPr>
          </a:lstStyle>
          <a:p>
            <a:pPr marL="0" lvl="0" indent="0">
              <a:spcBef>
                <a:spcPct val="20000"/>
              </a:spcBef>
              <a:buClr>
                <a:schemeClr val="accent2"/>
              </a:buClr>
              <a:buFont typeface="Arial"/>
            </a:pPr>
            <a:r>
              <a:rPr lang="en-US"/>
              <a:t>Click to edit Master title style</a:t>
            </a:r>
            <a:endParaRPr lang="en-US" dirty="0"/>
          </a:p>
        </p:txBody>
      </p:sp>
      <p:pic>
        <p:nvPicPr>
          <p:cNvPr id="15" name="Picture 14" descr="dotted-circles.png"/>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817360" y="0"/>
            <a:ext cx="1644896" cy="866752"/>
          </a:xfrm>
          <a:prstGeom prst="rect">
            <a:avLst/>
          </a:prstGeom>
        </p:spPr>
      </p:pic>
      <p:sp>
        <p:nvSpPr>
          <p:cNvPr id="7" name="Rectangle 6"/>
          <p:cNvSpPr/>
          <p:nvPr/>
        </p:nvSpPr>
        <p:spPr bwMode="white">
          <a:xfrm>
            <a:off x="3" y="1097469"/>
            <a:ext cx="246431" cy="3101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dotted-circles.png"/>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817360" y="0"/>
            <a:ext cx="1644896" cy="866752"/>
          </a:xfrm>
          <a:prstGeom prst="rect">
            <a:avLst/>
          </a:prstGeom>
        </p:spPr>
      </p:pic>
      <p:sp>
        <p:nvSpPr>
          <p:cNvPr id="10" name="Rectangle 9"/>
          <p:cNvSpPr/>
          <p:nvPr userDrawn="1"/>
        </p:nvSpPr>
        <p:spPr bwMode="white">
          <a:xfrm>
            <a:off x="3" y="1097469"/>
            <a:ext cx="246431" cy="3101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dotted-circles.pn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6817360" y="0"/>
            <a:ext cx="1644896" cy="866752"/>
          </a:xfrm>
          <a:prstGeom prst="rect">
            <a:avLst/>
          </a:prstGeom>
        </p:spPr>
      </p:pic>
    </p:spTree>
    <p:extLst>
      <p:ext uri="{BB962C8B-B14F-4D97-AF65-F5344CB8AC3E}">
        <p14:creationId xmlns:p14="http://schemas.microsoft.com/office/powerpoint/2010/main" val="136307699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4_Content Slide">
    <p:spTree>
      <p:nvGrpSpPr>
        <p:cNvPr id="1" name=""/>
        <p:cNvGrpSpPr/>
        <p:nvPr/>
      </p:nvGrpSpPr>
      <p:grpSpPr>
        <a:xfrm>
          <a:off x="0" y="0"/>
          <a:ext cx="0" cy="0"/>
          <a:chOff x="0" y="0"/>
          <a:chExt cx="0" cy="0"/>
        </a:xfrm>
      </p:grpSpPr>
      <p:sp>
        <p:nvSpPr>
          <p:cNvPr id="3" name="Rectangle 2"/>
          <p:cNvSpPr/>
          <p:nvPr/>
        </p:nvSpPr>
        <p:spPr bwMode="white">
          <a:xfrm>
            <a:off x="3" y="1097469"/>
            <a:ext cx="246431" cy="3101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294967295"/>
          </p:nvPr>
        </p:nvSpPr>
        <p:spPr>
          <a:xfrm>
            <a:off x="8607794" y="6491706"/>
            <a:ext cx="536206" cy="366295"/>
          </a:xfrm>
          <a:prstGeom prst="rect">
            <a:avLst/>
          </a:prstGeom>
        </p:spPr>
        <p:txBody>
          <a:bodyPr vert="horz" lIns="117467" tIns="58734" rIns="117467" bIns="58734" rtlCol="0" anchor="b"/>
          <a:lstStyle>
            <a:lvl1pPr algn="r" fontAlgn="auto">
              <a:spcBef>
                <a:spcPts val="0"/>
              </a:spcBef>
              <a:spcAft>
                <a:spcPts val="0"/>
              </a:spcAft>
              <a:defRPr sz="900">
                <a:solidFill>
                  <a:schemeClr val="tx1">
                    <a:tint val="75000"/>
                  </a:schemeClr>
                </a:solidFill>
                <a:latin typeface="Arial" panose="020B0604020202020204" pitchFamily="34" charset="0"/>
                <a:cs typeface="Arial" panose="020B0604020202020204" pitchFamily="34" charset="0"/>
              </a:defRPr>
            </a:lvl1pPr>
          </a:lstStyle>
          <a:p>
            <a:fld id="{CEA59029-AE63-4CEF-B691-D4488B176AF2}" type="slidenum">
              <a:rPr lang="en-US" smtClean="0">
                <a:solidFill>
                  <a:prstClr val="black">
                    <a:tint val="75000"/>
                  </a:prstClr>
                </a:solidFill>
              </a:rPr>
              <a:pPr/>
              <a:t>‹#›</a:t>
            </a:fld>
            <a:endParaRPr lang="en-US">
              <a:solidFill>
                <a:prstClr val="black">
                  <a:tint val="75000"/>
                </a:prstClr>
              </a:solidFill>
            </a:endParaRPr>
          </a:p>
        </p:txBody>
      </p:sp>
      <p:sp>
        <p:nvSpPr>
          <p:cNvPr id="12" name="Title 15"/>
          <p:cNvSpPr>
            <a:spLocks noGrp="1"/>
          </p:cNvSpPr>
          <p:nvPr>
            <p:ph type="title"/>
          </p:nvPr>
        </p:nvSpPr>
        <p:spPr>
          <a:xfrm>
            <a:off x="96207" y="252914"/>
            <a:ext cx="6577847" cy="246221"/>
          </a:xfrm>
          <a:prstGeom prst="rect">
            <a:avLst/>
          </a:prstGeom>
        </p:spPr>
        <p:txBody>
          <a:bodyPr wrap="square" tIns="0" bIns="0" anchor="ctr">
            <a:spAutoFit/>
          </a:bodyPr>
          <a:lstStyle>
            <a:lvl1pPr>
              <a:defRPr lang="en-US" sz="1600">
                <a:solidFill>
                  <a:schemeClr val="bg1"/>
                </a:solidFill>
                <a:ea typeface="+mn-ea"/>
              </a:defRPr>
            </a:lvl1pPr>
          </a:lstStyle>
          <a:p>
            <a:pPr marL="0" lvl="0" indent="0">
              <a:spcBef>
                <a:spcPct val="20000"/>
              </a:spcBef>
              <a:buClr>
                <a:schemeClr val="accent2"/>
              </a:buClr>
              <a:buFont typeface="Arial"/>
            </a:pPr>
            <a:r>
              <a:rPr lang="en-US"/>
              <a:t>Click to edit Master title style</a:t>
            </a:r>
            <a:endParaRPr lang="en-US" dirty="0"/>
          </a:p>
        </p:txBody>
      </p:sp>
      <p:pic>
        <p:nvPicPr>
          <p:cNvPr id="14" name="Picture 13" descr="dotted-circles.png"/>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817360" y="0"/>
            <a:ext cx="1644896" cy="866752"/>
          </a:xfrm>
          <a:prstGeom prst="rect">
            <a:avLst/>
          </a:prstGeom>
        </p:spPr>
      </p:pic>
      <p:sp>
        <p:nvSpPr>
          <p:cNvPr id="6" name="Rectangle 5"/>
          <p:cNvSpPr/>
          <p:nvPr/>
        </p:nvSpPr>
        <p:spPr bwMode="white">
          <a:xfrm>
            <a:off x="3" y="1097469"/>
            <a:ext cx="246431" cy="3101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dotted-circles.png"/>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817360" y="0"/>
            <a:ext cx="1644896" cy="866752"/>
          </a:xfrm>
          <a:prstGeom prst="rect">
            <a:avLst/>
          </a:prstGeom>
        </p:spPr>
      </p:pic>
      <p:sp>
        <p:nvSpPr>
          <p:cNvPr id="9" name="Rectangle 8"/>
          <p:cNvSpPr/>
          <p:nvPr userDrawn="1"/>
        </p:nvSpPr>
        <p:spPr bwMode="white">
          <a:xfrm>
            <a:off x="3" y="1097469"/>
            <a:ext cx="246431" cy="3101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dotted-circles.pn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6817360" y="0"/>
            <a:ext cx="1644896" cy="866752"/>
          </a:xfrm>
          <a:prstGeom prst="rect">
            <a:avLst/>
          </a:prstGeom>
        </p:spPr>
      </p:pic>
    </p:spTree>
    <p:extLst>
      <p:ext uri="{BB962C8B-B14F-4D97-AF65-F5344CB8AC3E}">
        <p14:creationId xmlns:p14="http://schemas.microsoft.com/office/powerpoint/2010/main" val="155531259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3" name="Picture 2"/>
          <p:cNvPicPr>
            <a:picLocks/>
          </p:cNvPicPr>
          <p:nvPr/>
        </p:nvPicPr>
        <p:blipFill rotWithShape="1">
          <a:blip r:embed="rId2">
            <a:extLst>
              <a:ext uri="{28A0092B-C50C-407E-A947-70E740481C1C}">
                <a14:useLocalDpi xmlns:a14="http://schemas.microsoft.com/office/drawing/2010/main" val="0"/>
              </a:ext>
            </a:extLst>
          </a:blip>
          <a:srcRect/>
          <a:stretch/>
        </p:blipFill>
        <p:spPr>
          <a:xfrm>
            <a:off x="0" y="-1"/>
            <a:ext cx="9144000" cy="6858001"/>
          </a:xfrm>
          <a:prstGeom prst="rect">
            <a:avLst/>
          </a:prstGeom>
        </p:spPr>
      </p:pic>
      <p:sp>
        <p:nvSpPr>
          <p:cNvPr id="4" name="Rectangle 3"/>
          <p:cNvSpPr/>
          <p:nvPr/>
        </p:nvSpPr>
        <p:spPr>
          <a:xfrm>
            <a:off x="5" y="317501"/>
            <a:ext cx="3292475" cy="2649080"/>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702189"/>
            <a:ext cx="191326" cy="240249"/>
          </a:xfrm>
          <a:prstGeom prst="rect">
            <a:avLst/>
          </a:prstGeom>
          <a:solidFill>
            <a:srgbClr val="AC2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bwMode="white">
          <a:xfrm>
            <a:off x="361806" y="540892"/>
            <a:ext cx="2743200" cy="2170593"/>
          </a:xfrm>
          <a:prstGeom prst="rect">
            <a:avLst/>
          </a:prstGeom>
          <a:noFill/>
        </p:spPr>
        <p:txBody>
          <a:bodyPr wrap="square" lIns="0" tIns="0" rIns="0" bIns="0" rtlCol="0">
            <a:noAutofit/>
          </a:bodyPr>
          <a:lstStyle/>
          <a:p>
            <a:pPr>
              <a:lnSpc>
                <a:spcPts val="3100"/>
              </a:lnSpc>
            </a:pPr>
            <a:r>
              <a:rPr lang="en-US" sz="2000">
                <a:solidFill>
                  <a:schemeClr val="bg1"/>
                </a:solidFill>
                <a:latin typeface="Arial" panose="020B0604020202020204" pitchFamily="34" charset="0"/>
                <a:cs typeface="Arial" panose="020B0604020202020204" pitchFamily="34" charset="0"/>
              </a:rPr>
              <a:t>USE AS A DIVIDER </a:t>
            </a:r>
            <a:br>
              <a:rPr lang="en-US" sz="2000">
                <a:solidFill>
                  <a:schemeClr val="bg1"/>
                </a:solidFill>
                <a:latin typeface="Arial" panose="020B0604020202020204" pitchFamily="34" charset="0"/>
                <a:cs typeface="Arial" panose="020B0604020202020204" pitchFamily="34" charset="0"/>
              </a:rPr>
            </a:br>
            <a:r>
              <a:rPr lang="en-US" sz="2000">
                <a:solidFill>
                  <a:schemeClr val="bg1"/>
                </a:solidFill>
                <a:latin typeface="Arial" panose="020B0604020202020204" pitchFamily="34" charset="0"/>
                <a:cs typeface="Arial" panose="020B0604020202020204" pitchFamily="34" charset="0"/>
              </a:rPr>
              <a:t>OR TO GIVE YOUR MESSAGE VISUAL IMPACT</a:t>
            </a:r>
          </a:p>
        </p:txBody>
      </p:sp>
      <p:pic>
        <p:nvPicPr>
          <p:cNvPr id="7" name="Picture 6"/>
          <p:cNvPicPr>
            <a:picLocks/>
          </p:cNvPicPr>
          <p:nvPr/>
        </p:nvPicPr>
        <p:blipFill rotWithShape="1">
          <a:blip r:embed="rId2">
            <a:extLst>
              <a:ext uri="{28A0092B-C50C-407E-A947-70E740481C1C}">
                <a14:useLocalDpi xmlns:a14="http://schemas.microsoft.com/office/drawing/2010/main" val="0"/>
              </a:ext>
            </a:extLst>
          </a:blip>
          <a:srcRect/>
          <a:stretch/>
        </p:blipFill>
        <p:spPr>
          <a:xfrm>
            <a:off x="0" y="-1"/>
            <a:ext cx="9144000" cy="6858001"/>
          </a:xfrm>
          <a:prstGeom prst="rect">
            <a:avLst/>
          </a:prstGeom>
        </p:spPr>
      </p:pic>
      <p:sp>
        <p:nvSpPr>
          <p:cNvPr id="8" name="Rectangle 7"/>
          <p:cNvSpPr/>
          <p:nvPr/>
        </p:nvSpPr>
        <p:spPr>
          <a:xfrm>
            <a:off x="5" y="317501"/>
            <a:ext cx="3292475" cy="2649080"/>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702189"/>
            <a:ext cx="191326" cy="240249"/>
          </a:xfrm>
          <a:prstGeom prst="rect">
            <a:avLst/>
          </a:prstGeom>
          <a:solidFill>
            <a:srgbClr val="AC2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bwMode="white">
          <a:xfrm>
            <a:off x="361806" y="540892"/>
            <a:ext cx="2743200" cy="2170593"/>
          </a:xfrm>
          <a:prstGeom prst="rect">
            <a:avLst/>
          </a:prstGeom>
          <a:noFill/>
        </p:spPr>
        <p:txBody>
          <a:bodyPr wrap="square" lIns="0" tIns="0" rIns="0" bIns="0" rtlCol="0">
            <a:noAutofit/>
          </a:bodyPr>
          <a:lstStyle/>
          <a:p>
            <a:pPr>
              <a:lnSpc>
                <a:spcPts val="3100"/>
              </a:lnSpc>
            </a:pPr>
            <a:r>
              <a:rPr lang="en-US" sz="2000">
                <a:solidFill>
                  <a:schemeClr val="bg1"/>
                </a:solidFill>
                <a:latin typeface="Arial" panose="020B0604020202020204" pitchFamily="34" charset="0"/>
                <a:cs typeface="Arial" panose="020B0604020202020204" pitchFamily="34" charset="0"/>
              </a:rPr>
              <a:t>USE AS A DIVIDER </a:t>
            </a:r>
            <a:br>
              <a:rPr lang="en-US" sz="2000">
                <a:solidFill>
                  <a:schemeClr val="bg1"/>
                </a:solidFill>
                <a:latin typeface="Arial" panose="020B0604020202020204" pitchFamily="34" charset="0"/>
                <a:cs typeface="Arial" panose="020B0604020202020204" pitchFamily="34" charset="0"/>
              </a:rPr>
            </a:br>
            <a:r>
              <a:rPr lang="en-US" sz="2000">
                <a:solidFill>
                  <a:schemeClr val="bg1"/>
                </a:solidFill>
                <a:latin typeface="Arial" panose="020B0604020202020204" pitchFamily="34" charset="0"/>
                <a:cs typeface="Arial" panose="020B0604020202020204" pitchFamily="34" charset="0"/>
              </a:rPr>
              <a:t>OR TO GIVE YOUR MESSAGE VISUAL IMPACT</a:t>
            </a:r>
          </a:p>
        </p:txBody>
      </p:sp>
      <p:pic>
        <p:nvPicPr>
          <p:cNvPr id="11" name="Picture 10"/>
          <p:cNvPicPr>
            <a:picLocks/>
          </p:cNvPicPr>
          <p:nvPr userDrawn="1"/>
        </p:nvPicPr>
        <p:blipFill rotWithShape="1">
          <a:blip r:embed="rId2">
            <a:extLst>
              <a:ext uri="{28A0092B-C50C-407E-A947-70E740481C1C}">
                <a14:useLocalDpi xmlns:a14="http://schemas.microsoft.com/office/drawing/2010/main" val="0"/>
              </a:ext>
            </a:extLst>
          </a:blip>
          <a:srcRect/>
          <a:stretch/>
        </p:blipFill>
        <p:spPr>
          <a:xfrm>
            <a:off x="0" y="-1"/>
            <a:ext cx="9144000" cy="6858001"/>
          </a:xfrm>
          <a:prstGeom prst="rect">
            <a:avLst/>
          </a:prstGeom>
        </p:spPr>
      </p:pic>
      <p:sp>
        <p:nvSpPr>
          <p:cNvPr id="12" name="Rectangle 11"/>
          <p:cNvSpPr/>
          <p:nvPr userDrawn="1"/>
        </p:nvSpPr>
        <p:spPr>
          <a:xfrm>
            <a:off x="5" y="317501"/>
            <a:ext cx="3292475" cy="2649080"/>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702189"/>
            <a:ext cx="191326" cy="240249"/>
          </a:xfrm>
          <a:prstGeom prst="rect">
            <a:avLst/>
          </a:prstGeom>
          <a:solidFill>
            <a:srgbClr val="AC2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userDrawn="1"/>
        </p:nvSpPr>
        <p:spPr bwMode="white">
          <a:xfrm>
            <a:off x="361806" y="540892"/>
            <a:ext cx="2743200" cy="2170593"/>
          </a:xfrm>
          <a:prstGeom prst="rect">
            <a:avLst/>
          </a:prstGeom>
          <a:noFill/>
        </p:spPr>
        <p:txBody>
          <a:bodyPr wrap="square" lIns="0" tIns="0" rIns="0" bIns="0" rtlCol="0">
            <a:noAutofit/>
          </a:bodyPr>
          <a:lstStyle/>
          <a:p>
            <a:pPr>
              <a:lnSpc>
                <a:spcPts val="3100"/>
              </a:lnSpc>
            </a:pPr>
            <a:r>
              <a:rPr lang="en-US" sz="2000">
                <a:solidFill>
                  <a:schemeClr val="bg1"/>
                </a:solidFill>
                <a:latin typeface="Arial" panose="020B0604020202020204" pitchFamily="34" charset="0"/>
                <a:cs typeface="Arial" panose="020B0604020202020204" pitchFamily="34" charset="0"/>
              </a:rPr>
              <a:t>USE AS A DIVIDER </a:t>
            </a:r>
            <a:br>
              <a:rPr lang="en-US" sz="2000">
                <a:solidFill>
                  <a:schemeClr val="bg1"/>
                </a:solidFill>
                <a:latin typeface="Arial" panose="020B0604020202020204" pitchFamily="34" charset="0"/>
                <a:cs typeface="Arial" panose="020B0604020202020204" pitchFamily="34" charset="0"/>
              </a:rPr>
            </a:br>
            <a:r>
              <a:rPr lang="en-US" sz="2000">
                <a:solidFill>
                  <a:schemeClr val="bg1"/>
                </a:solidFill>
                <a:latin typeface="Arial" panose="020B0604020202020204" pitchFamily="34" charset="0"/>
                <a:cs typeface="Arial" panose="020B0604020202020204" pitchFamily="34" charset="0"/>
              </a:rPr>
              <a:t>OR TO GIVE YOUR MESSAGE VISUAL IMPACT</a:t>
            </a:r>
          </a:p>
        </p:txBody>
      </p:sp>
    </p:spTree>
    <p:extLst>
      <p:ext uri="{BB962C8B-B14F-4D97-AF65-F5344CB8AC3E}">
        <p14:creationId xmlns:p14="http://schemas.microsoft.com/office/powerpoint/2010/main" val="2355065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Red)">
    <p:spTree>
      <p:nvGrpSpPr>
        <p:cNvPr id="1" name=""/>
        <p:cNvGrpSpPr/>
        <p:nvPr/>
      </p:nvGrpSpPr>
      <p:grpSpPr>
        <a:xfrm>
          <a:off x="0" y="0"/>
          <a:ext cx="0" cy="0"/>
          <a:chOff x="0" y="0"/>
          <a:chExt cx="0" cy="0"/>
        </a:xfrm>
      </p:grpSpPr>
      <p:sp>
        <p:nvSpPr>
          <p:cNvPr id="2" name="Rectangle 1"/>
          <p:cNvSpPr/>
          <p:nvPr/>
        </p:nvSpPr>
        <p:spPr bwMode="auto">
          <a:xfrm>
            <a:off x="-10160" y="0"/>
            <a:ext cx="9144001" cy="6858000"/>
          </a:xfrm>
          <a:prstGeom prst="rect">
            <a:avLst/>
          </a:prstGeom>
          <a:solidFill>
            <a:srgbClr val="AC2641"/>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endParaRPr lang="en-US" sz="1000">
              <a:solidFill>
                <a:schemeClr val="bg1"/>
              </a:solidFill>
            </a:endParaRPr>
          </a:p>
        </p:txBody>
      </p:sp>
      <p:sp>
        <p:nvSpPr>
          <p:cNvPr id="3" name="Text Placeholder 2"/>
          <p:cNvSpPr>
            <a:spLocks noGrp="1"/>
          </p:cNvSpPr>
          <p:nvPr>
            <p:ph type="body" sz="quarter" idx="10" hasCustomPrompt="1"/>
          </p:nvPr>
        </p:nvSpPr>
        <p:spPr bwMode="gray">
          <a:xfrm>
            <a:off x="288475" y="609775"/>
            <a:ext cx="5113953" cy="683684"/>
          </a:xfrm>
          <a:prstGeom prst="rect">
            <a:avLst/>
          </a:prstGeom>
        </p:spPr>
        <p:txBody>
          <a:bodyPr/>
          <a:lstStyle>
            <a:lvl1pPr marL="0" indent="0">
              <a:buNone/>
              <a:defRPr>
                <a:solidFill>
                  <a:schemeClr val="bg1"/>
                </a:solidFill>
              </a:defRPr>
            </a:lvl1pPr>
            <a:lvl5pPr>
              <a:defRPr/>
            </a:lvl5pPr>
          </a:lstStyle>
          <a:p>
            <a:pPr lvl="0"/>
            <a:r>
              <a:rPr lang="en-US" dirty="0"/>
              <a:t>TEXT-ONLY TRANSITION SLIDE</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r="4218" b="6911"/>
          <a:stretch/>
        </p:blipFill>
        <p:spPr>
          <a:xfrm>
            <a:off x="4293393" y="1830354"/>
            <a:ext cx="4850318" cy="5029200"/>
          </a:xfrm>
          <a:prstGeom prst="rect">
            <a:avLst/>
          </a:prstGeom>
        </p:spPr>
      </p:pic>
      <p:sp>
        <p:nvSpPr>
          <p:cNvPr id="5" name="Rectangle 4"/>
          <p:cNvSpPr/>
          <p:nvPr/>
        </p:nvSpPr>
        <p:spPr bwMode="auto">
          <a:xfrm>
            <a:off x="-10160" y="0"/>
            <a:ext cx="9144001" cy="6858000"/>
          </a:xfrm>
          <a:prstGeom prst="rect">
            <a:avLst/>
          </a:prstGeom>
          <a:solidFill>
            <a:srgbClr val="AC2641"/>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endParaRPr lang="en-US" sz="1000">
              <a:solidFill>
                <a:schemeClr val="bg1"/>
              </a:solidFill>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4218" b="6911"/>
          <a:stretch/>
        </p:blipFill>
        <p:spPr>
          <a:xfrm>
            <a:off x="4293393" y="1830354"/>
            <a:ext cx="4850318" cy="5029200"/>
          </a:xfrm>
          <a:prstGeom prst="rect">
            <a:avLst/>
          </a:prstGeom>
        </p:spPr>
      </p:pic>
      <p:sp>
        <p:nvSpPr>
          <p:cNvPr id="7" name="Rectangle 6"/>
          <p:cNvSpPr/>
          <p:nvPr userDrawn="1"/>
        </p:nvSpPr>
        <p:spPr bwMode="auto">
          <a:xfrm>
            <a:off x="10159" y="332509"/>
            <a:ext cx="9144001" cy="6858000"/>
          </a:xfrm>
          <a:prstGeom prst="rect">
            <a:avLst/>
          </a:prstGeom>
          <a:solidFill>
            <a:srgbClr val="AC2641"/>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endParaRPr lang="en-US" sz="1000">
              <a:solidFill>
                <a:schemeClr val="bg1"/>
              </a:solidFill>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r="4218" b="6911"/>
          <a:stretch/>
        </p:blipFill>
        <p:spPr>
          <a:xfrm>
            <a:off x="4293393" y="1830354"/>
            <a:ext cx="4850318" cy="5029200"/>
          </a:xfrm>
          <a:prstGeom prst="rect">
            <a:avLst/>
          </a:prstGeom>
        </p:spPr>
      </p:pic>
      <p:sp>
        <p:nvSpPr>
          <p:cNvPr id="11" name="Google Shape;771;p43">
            <a:extLst>
              <a:ext uri="{FF2B5EF4-FFF2-40B4-BE49-F238E27FC236}">
                <a16:creationId xmlns:a16="http://schemas.microsoft.com/office/drawing/2014/main" id="{939A1746-8F47-D94E-B23B-B08D3A772C40}"/>
              </a:ext>
            </a:extLst>
          </p:cNvPr>
          <p:cNvSpPr txBox="1">
            <a:spLocks/>
          </p:cNvSpPr>
          <p:nvPr userDrawn="1"/>
        </p:nvSpPr>
        <p:spPr>
          <a:xfrm>
            <a:off x="398038" y="1727278"/>
            <a:ext cx="5004390" cy="87947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900"/>
              </a:spcBef>
              <a:spcAft>
                <a:spcPts val="0"/>
              </a:spcAft>
              <a:buClr>
                <a:schemeClr val="accent1"/>
              </a:buClr>
              <a:buSzPts val="2500"/>
              <a:buFont typeface="Merriweather Sans"/>
              <a:buNone/>
              <a:defRPr sz="2000" b="0" i="0" u="none" strike="noStrike" cap="none">
                <a:solidFill>
                  <a:schemeClr val="lt1"/>
                </a:solidFill>
                <a:latin typeface="Arial"/>
                <a:ea typeface="Arial"/>
                <a:cs typeface="Arial"/>
                <a:sym typeface="Arial"/>
              </a:defRPr>
            </a:lvl1pPr>
            <a:lvl2pPr marL="914400" marR="0" lvl="1" indent="-228600" algn="l" rtl="0">
              <a:lnSpc>
                <a:spcPct val="100000"/>
              </a:lnSpc>
              <a:spcBef>
                <a:spcPts val="900"/>
              </a:spcBef>
              <a:spcAft>
                <a:spcPts val="0"/>
              </a:spcAft>
              <a:buClr>
                <a:schemeClr val="accent3"/>
              </a:buClr>
              <a:buSzPts val="2250"/>
              <a:buFont typeface="Courier New"/>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900"/>
              </a:spcBef>
              <a:spcAft>
                <a:spcPts val="0"/>
              </a:spcAft>
              <a:buClr>
                <a:schemeClr val="dk1"/>
              </a:buClr>
              <a:buSzPts val="225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venir"/>
                <a:ea typeface="Avenir"/>
                <a:cs typeface="Avenir"/>
                <a:sym typeface="Avenir"/>
              </a:defRPr>
            </a:lvl4pPr>
            <a:lvl5pPr marL="2286000" marR="0" lvl="4"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venir"/>
                <a:ea typeface="Avenir"/>
                <a:cs typeface="Avenir"/>
                <a:sym typeface="Avenir"/>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spcBef>
                <a:spcPts val="0"/>
              </a:spcBef>
            </a:pPr>
            <a:r>
              <a:rPr lang="en-US" sz="2400" b="1"/>
              <a:t>Text</a:t>
            </a:r>
            <a:endParaRPr lang="en-US" sz="2400">
              <a:solidFill>
                <a:srgbClr val="FFFF00"/>
              </a:solidFill>
            </a:endParaRPr>
          </a:p>
        </p:txBody>
      </p:sp>
    </p:spTree>
    <p:extLst>
      <p:ext uri="{BB962C8B-B14F-4D97-AF65-F5344CB8AC3E}">
        <p14:creationId xmlns:p14="http://schemas.microsoft.com/office/powerpoint/2010/main" val="3476689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Slide (Gold)">
    <p:spTree>
      <p:nvGrpSpPr>
        <p:cNvPr id="1" name=""/>
        <p:cNvGrpSpPr/>
        <p:nvPr/>
      </p:nvGrpSpPr>
      <p:grpSpPr>
        <a:xfrm>
          <a:off x="0" y="0"/>
          <a:ext cx="0" cy="0"/>
          <a:chOff x="0" y="0"/>
          <a:chExt cx="0" cy="0"/>
        </a:xfrm>
      </p:grpSpPr>
      <p:sp>
        <p:nvSpPr>
          <p:cNvPr id="7" name="Rectangle 6"/>
          <p:cNvSpPr/>
          <p:nvPr/>
        </p:nvSpPr>
        <p:spPr bwMode="auto">
          <a:xfrm>
            <a:off x="-10160" y="0"/>
            <a:ext cx="9144001" cy="6858000"/>
          </a:xfrm>
          <a:prstGeom prst="rect">
            <a:avLst/>
          </a:prstGeom>
          <a:solidFill>
            <a:schemeClr val="accent6">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endParaRPr lang="en-US" sz="1000">
              <a:solidFill>
                <a:schemeClr val="bg1"/>
              </a:solidFill>
            </a:endParaRPr>
          </a:p>
        </p:txBody>
      </p:sp>
      <p:sp>
        <p:nvSpPr>
          <p:cNvPr id="5" name="Text Placeholder 2"/>
          <p:cNvSpPr>
            <a:spLocks noGrp="1"/>
          </p:cNvSpPr>
          <p:nvPr>
            <p:ph type="body" sz="quarter" idx="10" hasCustomPrompt="1"/>
          </p:nvPr>
        </p:nvSpPr>
        <p:spPr bwMode="gray">
          <a:xfrm>
            <a:off x="288475" y="609775"/>
            <a:ext cx="5113953" cy="683684"/>
          </a:xfrm>
          <a:prstGeom prst="rect">
            <a:avLst/>
          </a:prstGeom>
        </p:spPr>
        <p:txBody>
          <a:bodyPr/>
          <a:lstStyle>
            <a:lvl1pPr marL="0" indent="0">
              <a:buNone/>
              <a:defRPr>
                <a:solidFill>
                  <a:schemeClr val="bg1"/>
                </a:solidFill>
              </a:defRPr>
            </a:lvl1pPr>
            <a:lvl5pPr>
              <a:defRPr/>
            </a:lvl5pPr>
          </a:lstStyle>
          <a:p>
            <a:pPr lvl="0"/>
            <a:r>
              <a:rPr lang="en-US" dirty="0"/>
              <a:t>TEXT-ONLY TRANSITION SLIDE</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4218" b="6911"/>
          <a:stretch/>
        </p:blipFill>
        <p:spPr>
          <a:xfrm>
            <a:off x="4311940" y="1830354"/>
            <a:ext cx="4841946" cy="5029200"/>
          </a:xfrm>
          <a:prstGeom prst="rect">
            <a:avLst/>
          </a:prstGeom>
        </p:spPr>
      </p:pic>
      <p:sp>
        <p:nvSpPr>
          <p:cNvPr id="8" name="Rectangle 7"/>
          <p:cNvSpPr/>
          <p:nvPr/>
        </p:nvSpPr>
        <p:spPr bwMode="auto">
          <a:xfrm>
            <a:off x="-10160" y="0"/>
            <a:ext cx="9144001" cy="6858000"/>
          </a:xfrm>
          <a:prstGeom prst="rect">
            <a:avLst/>
          </a:prstGeom>
          <a:solidFill>
            <a:schemeClr val="accent6">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endParaRPr lang="en-US" sz="1000">
              <a:solidFill>
                <a:schemeClr val="bg1"/>
              </a:solidFill>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r="4218" b="6911"/>
          <a:stretch/>
        </p:blipFill>
        <p:spPr>
          <a:xfrm>
            <a:off x="4311940" y="1830354"/>
            <a:ext cx="4841946" cy="5029200"/>
          </a:xfrm>
          <a:prstGeom prst="rect">
            <a:avLst/>
          </a:prstGeom>
        </p:spPr>
      </p:pic>
      <p:sp>
        <p:nvSpPr>
          <p:cNvPr id="10" name="Rectangle 9"/>
          <p:cNvSpPr/>
          <p:nvPr userDrawn="1"/>
        </p:nvSpPr>
        <p:spPr bwMode="auto">
          <a:xfrm>
            <a:off x="-10160" y="0"/>
            <a:ext cx="9144001" cy="6858000"/>
          </a:xfrm>
          <a:prstGeom prst="rect">
            <a:avLst/>
          </a:prstGeom>
          <a:solidFill>
            <a:schemeClr val="accent6">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endParaRPr lang="en-US" sz="1000">
              <a:solidFill>
                <a:schemeClr val="bg1"/>
              </a:solidFill>
            </a:endParaRP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r="4218" b="6911"/>
          <a:stretch/>
        </p:blipFill>
        <p:spPr>
          <a:xfrm>
            <a:off x="4311940" y="1830354"/>
            <a:ext cx="4841946" cy="5029200"/>
          </a:xfrm>
          <a:prstGeom prst="rect">
            <a:avLst/>
          </a:prstGeom>
        </p:spPr>
      </p:pic>
    </p:spTree>
    <p:extLst>
      <p:ext uri="{BB962C8B-B14F-4D97-AF65-F5344CB8AC3E}">
        <p14:creationId xmlns:p14="http://schemas.microsoft.com/office/powerpoint/2010/main" val="2456479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16" name="Slide Number Placeholder 5"/>
          <p:cNvSpPr>
            <a:spLocks noGrp="1"/>
          </p:cNvSpPr>
          <p:nvPr>
            <p:ph type="sldNum" sz="quarter" idx="4294967295"/>
          </p:nvPr>
        </p:nvSpPr>
        <p:spPr>
          <a:xfrm>
            <a:off x="8607794" y="6491706"/>
            <a:ext cx="536206" cy="366295"/>
          </a:xfrm>
          <a:prstGeom prst="rect">
            <a:avLst/>
          </a:prstGeom>
        </p:spPr>
        <p:txBody>
          <a:bodyPr vert="horz" lIns="117467" tIns="58734" rIns="117467" bIns="58734" rtlCol="0" anchor="b"/>
          <a:lstStyle>
            <a:lvl1pPr algn="r" fontAlgn="auto">
              <a:spcBef>
                <a:spcPts val="0"/>
              </a:spcBef>
              <a:spcAft>
                <a:spcPts val="0"/>
              </a:spcAft>
              <a:defRPr sz="900">
                <a:solidFill>
                  <a:schemeClr val="tx1">
                    <a:tint val="75000"/>
                  </a:schemeClr>
                </a:solidFill>
                <a:latin typeface="Arial" panose="020B0604020202020204" pitchFamily="34" charset="0"/>
                <a:cs typeface="Arial" panose="020B0604020202020204" pitchFamily="34" charset="0"/>
              </a:defRPr>
            </a:lvl1pPr>
          </a:lstStyle>
          <a:p>
            <a:fld id="{CEA59029-AE63-4CEF-B691-D4488B176AF2}" type="slidenum">
              <a:rPr lang="en-US" smtClean="0">
                <a:solidFill>
                  <a:prstClr val="black">
                    <a:tint val="75000"/>
                  </a:prstClr>
                </a:solidFill>
              </a:rPr>
              <a:pPr/>
              <a:t>‹#›</a:t>
            </a:fld>
            <a:endParaRPr lang="en-US">
              <a:solidFill>
                <a:prstClr val="black">
                  <a:tint val="75000"/>
                </a:prstClr>
              </a:solidFill>
            </a:endParaRPr>
          </a:p>
        </p:txBody>
      </p:sp>
      <p:pic>
        <p:nvPicPr>
          <p:cNvPr id="3" name="Picture 2"/>
          <p:cNvPicPr>
            <a:picLocks/>
          </p:cNvPicPr>
          <p:nvPr/>
        </p:nvPicPr>
        <p:blipFill rotWithShape="1">
          <a:blip r:embed="rId2">
            <a:extLst>
              <a:ext uri="{28A0092B-C50C-407E-A947-70E740481C1C}">
                <a14:useLocalDpi xmlns:a14="http://schemas.microsoft.com/office/drawing/2010/main" val="0"/>
              </a:ext>
            </a:extLst>
          </a:blip>
          <a:srcRect/>
          <a:stretch/>
        </p:blipFill>
        <p:spPr bwMode="gray">
          <a:xfrm>
            <a:off x="0" y="3"/>
            <a:ext cx="9144000" cy="6858002"/>
          </a:xfrm>
          <a:prstGeom prst="rect">
            <a:avLst/>
          </a:prstGeom>
        </p:spPr>
      </p:pic>
      <p:sp>
        <p:nvSpPr>
          <p:cNvPr id="4" name="Rectangle 3"/>
          <p:cNvSpPr/>
          <p:nvPr/>
        </p:nvSpPr>
        <p:spPr bwMode="gray">
          <a:xfrm>
            <a:off x="0" y="3"/>
            <a:ext cx="4534678" cy="6858001"/>
          </a:xfrm>
          <a:prstGeom prst="rect">
            <a:avLst/>
          </a:prstGeom>
          <a:gradFill flip="none" rotWithShape="1">
            <a:gsLst>
              <a:gs pos="47000">
                <a:schemeClr val="tx1">
                  <a:alpha val="26000"/>
                </a:schemeClr>
              </a:gs>
              <a:gs pos="20000">
                <a:schemeClr val="tx1">
                  <a:alpha val="38000"/>
                </a:schemeClr>
              </a:gs>
              <a:gs pos="1000">
                <a:schemeClr val="tx1">
                  <a:alpha val="45000"/>
                </a:schemeClr>
              </a:gs>
              <a:gs pos="65000">
                <a:schemeClr val="tx1">
                  <a:alpha val="16000"/>
                </a:schemeClr>
              </a:gs>
              <a:gs pos="95000">
                <a:schemeClr val="bg1">
                  <a:alpha val="0"/>
                </a:schemeClr>
              </a:gs>
            </a:gsLst>
            <a:lin ang="0" scaled="0"/>
            <a:tileRect/>
          </a:gra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a:solidFill>
                <a:srgbClr val="977C00">
                  <a:lumMod val="50000"/>
                </a:srgbClr>
              </a:solidFill>
              <a:latin typeface="Segoe" pitchFamily="34" charset="0"/>
            </a:endParaRPr>
          </a:p>
        </p:txBody>
      </p:sp>
      <p:grpSp>
        <p:nvGrpSpPr>
          <p:cNvPr id="5" name="Group 4"/>
          <p:cNvGrpSpPr/>
          <p:nvPr/>
        </p:nvGrpSpPr>
        <p:grpSpPr bwMode="gray">
          <a:xfrm>
            <a:off x="290234" y="-3264"/>
            <a:ext cx="2055225" cy="2194560"/>
            <a:chOff x="1603722" y="-25168"/>
            <a:chExt cx="1645920" cy="1645920"/>
          </a:xfrm>
        </p:grpSpPr>
        <p:grpSp>
          <p:nvGrpSpPr>
            <p:cNvPr id="6" name="Group 5"/>
            <p:cNvGrpSpPr/>
            <p:nvPr/>
          </p:nvGrpSpPr>
          <p:grpSpPr bwMode="gray">
            <a:xfrm>
              <a:off x="1603722" y="-25168"/>
              <a:ext cx="1645920" cy="1645920"/>
              <a:chOff x="1603722" y="-25168"/>
              <a:chExt cx="1645920" cy="1645920"/>
            </a:xfrm>
          </p:grpSpPr>
          <p:sp>
            <p:nvSpPr>
              <p:cNvPr id="9" name="Rectangle 8"/>
              <p:cNvSpPr/>
              <p:nvPr/>
            </p:nvSpPr>
            <p:spPr bwMode="gray">
              <a:xfrm>
                <a:off x="1603722" y="-25168"/>
                <a:ext cx="1645920" cy="1645920"/>
              </a:xfrm>
              <a:prstGeom prst="rect">
                <a:avLst/>
              </a:prstGeom>
              <a:solidFill>
                <a:srgbClr val="AC2641"/>
              </a:solidFill>
              <a:ln>
                <a:solidFill>
                  <a:srgbClr val="AC26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6" b="-3"/>
              <a:stretch/>
            </p:blipFill>
            <p:spPr bwMode="gray">
              <a:xfrm>
                <a:off x="1632657" y="525928"/>
                <a:ext cx="532044" cy="226893"/>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2592092" y="91613"/>
                <a:ext cx="543249" cy="579466"/>
              </a:xfrm>
              <a:prstGeom prst="rect">
                <a:avLst/>
              </a:prstGeom>
            </p:spPr>
          </p:pic>
        </p:gr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t="-13119" b="-3"/>
            <a:stretch/>
          </p:blipFill>
          <p:spPr bwMode="gray">
            <a:xfrm>
              <a:off x="1632657" y="752821"/>
              <a:ext cx="1586203" cy="256667"/>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r="-5258" b="-3"/>
            <a:stretch/>
          </p:blipFill>
          <p:spPr bwMode="gray">
            <a:xfrm>
              <a:off x="1632657" y="1053333"/>
              <a:ext cx="1182153" cy="226893"/>
            </a:xfrm>
            <a:prstGeom prst="rect">
              <a:avLst/>
            </a:prstGeom>
          </p:spPr>
        </p:pic>
      </p:grpSp>
      <p:sp>
        <p:nvSpPr>
          <p:cNvPr id="12" name="Text Placeholder 2"/>
          <p:cNvSpPr>
            <a:spLocks noGrp="1"/>
          </p:cNvSpPr>
          <p:nvPr>
            <p:ph type="body" sz="quarter" idx="10" hasCustomPrompt="1"/>
          </p:nvPr>
        </p:nvSpPr>
        <p:spPr bwMode="gray">
          <a:xfrm>
            <a:off x="293821" y="5680549"/>
            <a:ext cx="3060700" cy="1024467"/>
          </a:xfrm>
          <a:prstGeom prst="rect">
            <a:avLst/>
          </a:prstGeom>
        </p:spPr>
        <p:txBody>
          <a:bodyPr/>
          <a:lstStyle>
            <a:lvl1pPr marL="0" indent="0" algn="l">
              <a:buNone/>
              <a:defRPr sz="1000">
                <a:solidFill>
                  <a:schemeClr val="bg1"/>
                </a:solidFill>
                <a:latin typeface="Arial" panose="020B0604020202020204" pitchFamily="34" charset="0"/>
                <a:cs typeface="Arial" panose="020B0604020202020204" pitchFamily="34" charset="0"/>
              </a:defRPr>
            </a:lvl1pPr>
          </a:lstStyle>
          <a:p>
            <a:pPr algn="l"/>
            <a:r>
              <a:rPr lang="en-US" dirty="0"/>
              <a:t>Presenter Name 1</a:t>
            </a:r>
          </a:p>
          <a:p>
            <a:pPr algn="l"/>
            <a:r>
              <a:rPr lang="en-US" dirty="0"/>
              <a:t>Presenter Name 2</a:t>
            </a:r>
          </a:p>
          <a:p>
            <a:pPr algn="l"/>
            <a:r>
              <a:rPr lang="en-US" dirty="0"/>
              <a:t>Presenter Name 3</a:t>
            </a:r>
          </a:p>
        </p:txBody>
      </p:sp>
      <p:sp>
        <p:nvSpPr>
          <p:cNvPr id="13" name="Text Placeholder 4"/>
          <p:cNvSpPr>
            <a:spLocks noGrp="1"/>
          </p:cNvSpPr>
          <p:nvPr>
            <p:ph type="body" sz="quarter" idx="11" hasCustomPrompt="1"/>
          </p:nvPr>
        </p:nvSpPr>
        <p:spPr bwMode="gray">
          <a:xfrm>
            <a:off x="293826" y="5125723"/>
            <a:ext cx="2742941" cy="422815"/>
          </a:xfrm>
          <a:prstGeom prst="rect">
            <a:avLst/>
          </a:prstGeom>
        </p:spPr>
        <p:txBody>
          <a:bodyPr/>
          <a:lstStyle>
            <a:lvl1pPr marL="0" indent="0" algn="l">
              <a:buNone/>
              <a:defRPr sz="1100">
                <a:solidFill>
                  <a:schemeClr val="bg1"/>
                </a:solidFill>
                <a:latin typeface="Arial" panose="020B0604020202020204" pitchFamily="34" charset="0"/>
                <a:cs typeface="Arial" panose="020B0604020202020204" pitchFamily="34" charset="0"/>
              </a:defRPr>
            </a:lvl1pPr>
          </a:lstStyle>
          <a:p>
            <a:pPr algn="l"/>
            <a:r>
              <a:rPr lang="en-US" dirty="0"/>
              <a:t>Month DD, YYYY</a:t>
            </a:r>
          </a:p>
        </p:txBody>
      </p:sp>
      <p:sp>
        <p:nvSpPr>
          <p:cNvPr id="14" name="Text Placeholder 10"/>
          <p:cNvSpPr>
            <a:spLocks noGrp="1"/>
          </p:cNvSpPr>
          <p:nvPr>
            <p:ph type="body" sz="quarter" idx="12" hasCustomPrompt="1"/>
          </p:nvPr>
        </p:nvSpPr>
        <p:spPr bwMode="white">
          <a:xfrm>
            <a:off x="293821" y="4130465"/>
            <a:ext cx="8424028" cy="584200"/>
          </a:xfrm>
          <a:prstGeom prst="rect">
            <a:avLst/>
          </a:prstGeom>
        </p:spPr>
        <p:txBody>
          <a:bodyPr/>
          <a:lstStyle>
            <a:lvl1pPr marL="0" indent="0">
              <a:buNone/>
              <a:defRPr sz="1400">
                <a:solidFill>
                  <a:srgbClr val="AC2641"/>
                </a:solidFill>
              </a:defRPr>
            </a:lvl1pPr>
          </a:lstStyle>
          <a:p>
            <a:pPr lvl="0"/>
            <a:r>
              <a:rPr lang="en-US" dirty="0"/>
              <a:t>Insert Sub-Title Here – Up To 2 Full-Width Lines (Initial Caps)</a:t>
            </a:r>
          </a:p>
        </p:txBody>
      </p:sp>
      <p:sp>
        <p:nvSpPr>
          <p:cNvPr id="15" name="Text Placeholder 19"/>
          <p:cNvSpPr>
            <a:spLocks noGrp="1"/>
          </p:cNvSpPr>
          <p:nvPr>
            <p:ph type="body" sz="quarter" idx="13" hasCustomPrompt="1"/>
          </p:nvPr>
        </p:nvSpPr>
        <p:spPr bwMode="gray">
          <a:xfrm>
            <a:off x="293692" y="3110235"/>
            <a:ext cx="8424161" cy="1020233"/>
          </a:xfrm>
          <a:prstGeom prst="rect">
            <a:avLst/>
          </a:prstGeom>
        </p:spPr>
        <p:txBody>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r>
              <a:rPr lang="en-US" sz="2300" b="0" dirty="0"/>
              <a:t>INSERT PRESENTATION TITLE HERE – UP TO 2 FULL WIDTH LINES</a:t>
            </a:r>
            <a:r>
              <a:rPr lang="en-US" sz="2300" b="0" baseline="0" dirty="0"/>
              <a:t> (ALL CAPS)</a:t>
            </a:r>
            <a:endParaRPr lang="en-US" sz="2300" b="0" dirty="0"/>
          </a:p>
        </p:txBody>
      </p:sp>
      <p:pic>
        <p:nvPicPr>
          <p:cNvPr id="17" name="Picture 16"/>
          <p:cNvPicPr>
            <a:picLocks/>
          </p:cNvPicPr>
          <p:nvPr userDrawn="1"/>
        </p:nvPicPr>
        <p:blipFill rotWithShape="1">
          <a:blip r:embed="rId2">
            <a:extLst>
              <a:ext uri="{28A0092B-C50C-407E-A947-70E740481C1C}">
                <a14:useLocalDpi xmlns:a14="http://schemas.microsoft.com/office/drawing/2010/main" val="0"/>
              </a:ext>
            </a:extLst>
          </a:blip>
          <a:srcRect/>
          <a:stretch/>
        </p:blipFill>
        <p:spPr bwMode="gray">
          <a:xfrm>
            <a:off x="0" y="3"/>
            <a:ext cx="9144000" cy="6858002"/>
          </a:xfrm>
          <a:prstGeom prst="rect">
            <a:avLst/>
          </a:prstGeom>
        </p:spPr>
      </p:pic>
      <p:sp>
        <p:nvSpPr>
          <p:cNvPr id="18" name="Rectangle 17"/>
          <p:cNvSpPr/>
          <p:nvPr userDrawn="1"/>
        </p:nvSpPr>
        <p:spPr bwMode="gray">
          <a:xfrm>
            <a:off x="0" y="3"/>
            <a:ext cx="4534678" cy="6858001"/>
          </a:xfrm>
          <a:prstGeom prst="rect">
            <a:avLst/>
          </a:prstGeom>
          <a:gradFill flip="none" rotWithShape="1">
            <a:gsLst>
              <a:gs pos="47000">
                <a:schemeClr val="tx1">
                  <a:alpha val="26000"/>
                </a:schemeClr>
              </a:gs>
              <a:gs pos="20000">
                <a:schemeClr val="tx1">
                  <a:alpha val="38000"/>
                </a:schemeClr>
              </a:gs>
              <a:gs pos="1000">
                <a:schemeClr val="tx1">
                  <a:alpha val="45000"/>
                </a:schemeClr>
              </a:gs>
              <a:gs pos="65000">
                <a:schemeClr val="tx1">
                  <a:alpha val="16000"/>
                </a:schemeClr>
              </a:gs>
              <a:gs pos="95000">
                <a:schemeClr val="bg1">
                  <a:alpha val="0"/>
                </a:schemeClr>
              </a:gs>
            </a:gsLst>
            <a:lin ang="0" scaled="0"/>
            <a:tileRect/>
          </a:gra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a:solidFill>
                <a:srgbClr val="977C00">
                  <a:lumMod val="50000"/>
                </a:srgbClr>
              </a:solidFill>
              <a:latin typeface="Segoe" pitchFamily="34" charset="0"/>
            </a:endParaRPr>
          </a:p>
        </p:txBody>
      </p:sp>
      <p:grpSp>
        <p:nvGrpSpPr>
          <p:cNvPr id="19" name="Group 18"/>
          <p:cNvGrpSpPr/>
          <p:nvPr userDrawn="1"/>
        </p:nvGrpSpPr>
        <p:grpSpPr bwMode="gray">
          <a:xfrm>
            <a:off x="290234" y="-3264"/>
            <a:ext cx="2055225" cy="2194560"/>
            <a:chOff x="1603722" y="-25168"/>
            <a:chExt cx="1645920" cy="1645920"/>
          </a:xfrm>
        </p:grpSpPr>
        <p:grpSp>
          <p:nvGrpSpPr>
            <p:cNvPr id="20" name="Group 19"/>
            <p:cNvGrpSpPr/>
            <p:nvPr/>
          </p:nvGrpSpPr>
          <p:grpSpPr bwMode="gray">
            <a:xfrm>
              <a:off x="1603722" y="-25168"/>
              <a:ext cx="1645920" cy="1645920"/>
              <a:chOff x="1603722" y="-25168"/>
              <a:chExt cx="1645920" cy="1645920"/>
            </a:xfrm>
          </p:grpSpPr>
          <p:sp>
            <p:nvSpPr>
              <p:cNvPr id="23" name="Rectangle 22"/>
              <p:cNvSpPr/>
              <p:nvPr/>
            </p:nvSpPr>
            <p:spPr bwMode="gray">
              <a:xfrm>
                <a:off x="1603722" y="-25168"/>
                <a:ext cx="1645920" cy="1645920"/>
              </a:xfrm>
              <a:prstGeom prst="rect">
                <a:avLst/>
              </a:prstGeom>
              <a:solidFill>
                <a:srgbClr val="AC2641"/>
              </a:solidFill>
              <a:ln>
                <a:solidFill>
                  <a:srgbClr val="AC26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6" b="-3"/>
              <a:stretch/>
            </p:blipFill>
            <p:spPr bwMode="gray">
              <a:xfrm>
                <a:off x="1632657" y="525928"/>
                <a:ext cx="532044" cy="226893"/>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2592092" y="91613"/>
                <a:ext cx="543249" cy="579466"/>
              </a:xfrm>
              <a:prstGeom prst="rect">
                <a:avLst/>
              </a:prstGeom>
            </p:spPr>
          </p:pic>
        </p:grpSp>
        <p:pic>
          <p:nvPicPr>
            <p:cNvPr id="21" name="Picture 20"/>
            <p:cNvPicPr>
              <a:picLocks noChangeAspect="1"/>
            </p:cNvPicPr>
            <p:nvPr/>
          </p:nvPicPr>
          <p:blipFill rotWithShape="1">
            <a:blip r:embed="rId5">
              <a:extLst>
                <a:ext uri="{28A0092B-C50C-407E-A947-70E740481C1C}">
                  <a14:useLocalDpi xmlns:a14="http://schemas.microsoft.com/office/drawing/2010/main" val="0"/>
                </a:ext>
              </a:extLst>
            </a:blip>
            <a:srcRect t="-13119" b="-3"/>
            <a:stretch/>
          </p:blipFill>
          <p:spPr bwMode="gray">
            <a:xfrm>
              <a:off x="1632657" y="752821"/>
              <a:ext cx="1586203" cy="256667"/>
            </a:xfrm>
            <a:prstGeom prst="rect">
              <a:avLst/>
            </a:prstGeom>
          </p:spPr>
        </p:pic>
        <p:pic>
          <p:nvPicPr>
            <p:cNvPr id="22" name="Picture 21"/>
            <p:cNvPicPr>
              <a:picLocks noChangeAspect="1"/>
            </p:cNvPicPr>
            <p:nvPr/>
          </p:nvPicPr>
          <p:blipFill rotWithShape="1">
            <a:blip r:embed="rId6">
              <a:extLst>
                <a:ext uri="{28A0092B-C50C-407E-A947-70E740481C1C}">
                  <a14:useLocalDpi xmlns:a14="http://schemas.microsoft.com/office/drawing/2010/main" val="0"/>
                </a:ext>
              </a:extLst>
            </a:blip>
            <a:srcRect r="-5258" b="-3"/>
            <a:stretch/>
          </p:blipFill>
          <p:spPr bwMode="gray">
            <a:xfrm>
              <a:off x="1632657" y="1053333"/>
              <a:ext cx="1182153" cy="226893"/>
            </a:xfrm>
            <a:prstGeom prst="rect">
              <a:avLst/>
            </a:prstGeom>
          </p:spPr>
        </p:pic>
      </p:grpSp>
    </p:spTree>
    <p:extLst>
      <p:ext uri="{BB962C8B-B14F-4D97-AF65-F5344CB8AC3E}">
        <p14:creationId xmlns:p14="http://schemas.microsoft.com/office/powerpoint/2010/main" val="2689149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Content Slide">
    <p:spTree>
      <p:nvGrpSpPr>
        <p:cNvPr id="1" name=""/>
        <p:cNvGrpSpPr/>
        <p:nvPr/>
      </p:nvGrpSpPr>
      <p:grpSpPr>
        <a:xfrm>
          <a:off x="0" y="0"/>
          <a:ext cx="0" cy="0"/>
          <a:chOff x="0" y="0"/>
          <a:chExt cx="0" cy="0"/>
        </a:xfrm>
      </p:grpSpPr>
      <p:sp>
        <p:nvSpPr>
          <p:cNvPr id="3" name="Rectangle 2"/>
          <p:cNvSpPr/>
          <p:nvPr/>
        </p:nvSpPr>
        <p:spPr bwMode="white">
          <a:xfrm>
            <a:off x="3" y="1097469"/>
            <a:ext cx="246431" cy="3101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3" hasCustomPrompt="1"/>
          </p:nvPr>
        </p:nvSpPr>
        <p:spPr>
          <a:xfrm>
            <a:off x="421441" y="833633"/>
            <a:ext cx="8545513" cy="541867"/>
          </a:xfrm>
          <a:prstGeom prst="rect">
            <a:avLst/>
          </a:prstGeom>
        </p:spPr>
        <p:txBody>
          <a:bodyPr/>
          <a:lstStyle>
            <a:lvl1pPr marL="0" indent="0">
              <a:buNone/>
              <a:defRPr sz="1200"/>
            </a:lvl1pPr>
          </a:lstStyle>
          <a:p>
            <a:pPr lvl="0"/>
            <a:r>
              <a:rPr lang="en-US" dirty="0"/>
              <a:t>Subtitle</a:t>
            </a:r>
          </a:p>
        </p:txBody>
      </p:sp>
      <p:sp>
        <p:nvSpPr>
          <p:cNvPr id="16" name="Title 15"/>
          <p:cNvSpPr>
            <a:spLocks noGrp="1"/>
          </p:cNvSpPr>
          <p:nvPr>
            <p:ph type="title"/>
          </p:nvPr>
        </p:nvSpPr>
        <p:spPr>
          <a:xfrm>
            <a:off x="96207" y="252914"/>
            <a:ext cx="6577847" cy="246221"/>
          </a:xfrm>
          <a:prstGeom prst="rect">
            <a:avLst/>
          </a:prstGeom>
        </p:spPr>
        <p:txBody>
          <a:bodyPr wrap="square" tIns="0" bIns="0" anchor="ctr">
            <a:spAutoFit/>
          </a:bodyPr>
          <a:lstStyle>
            <a:lvl1pPr>
              <a:defRPr lang="en-US" sz="1600">
                <a:solidFill>
                  <a:schemeClr val="bg1"/>
                </a:solidFill>
                <a:ea typeface="+mn-ea"/>
              </a:defRPr>
            </a:lvl1pPr>
          </a:lstStyle>
          <a:p>
            <a:pPr marL="0" lvl="0" indent="0">
              <a:spcBef>
                <a:spcPct val="20000"/>
              </a:spcBef>
              <a:buClr>
                <a:schemeClr val="accent2"/>
              </a:buClr>
              <a:buFont typeface="Arial"/>
            </a:pPr>
            <a:r>
              <a:rPr lang="en-US"/>
              <a:t>Click to edit Master title style</a:t>
            </a:r>
            <a:endParaRPr lang="en-US" dirty="0"/>
          </a:p>
        </p:txBody>
      </p:sp>
      <p:sp>
        <p:nvSpPr>
          <p:cNvPr id="8" name="Slide Number Placeholder 5"/>
          <p:cNvSpPr>
            <a:spLocks noGrp="1"/>
          </p:cNvSpPr>
          <p:nvPr>
            <p:ph type="sldNum" sz="quarter" idx="4294967295"/>
          </p:nvPr>
        </p:nvSpPr>
        <p:spPr>
          <a:xfrm>
            <a:off x="8607794" y="6491706"/>
            <a:ext cx="536206" cy="366295"/>
          </a:xfrm>
          <a:prstGeom prst="rect">
            <a:avLst/>
          </a:prstGeom>
        </p:spPr>
        <p:txBody>
          <a:bodyPr vert="horz" lIns="117467" tIns="58734" rIns="117467" bIns="58734" rtlCol="0" anchor="b"/>
          <a:lstStyle>
            <a:lvl1pPr algn="r" fontAlgn="auto">
              <a:spcBef>
                <a:spcPts val="0"/>
              </a:spcBef>
              <a:spcAft>
                <a:spcPts val="0"/>
              </a:spcAft>
              <a:defRPr sz="900">
                <a:solidFill>
                  <a:schemeClr val="tx1">
                    <a:tint val="75000"/>
                  </a:schemeClr>
                </a:solidFill>
                <a:latin typeface="Arial" panose="020B0604020202020204" pitchFamily="34" charset="0"/>
                <a:cs typeface="Arial" panose="020B0604020202020204" pitchFamily="34" charset="0"/>
              </a:defRPr>
            </a:lvl1pPr>
          </a:lstStyle>
          <a:p>
            <a:fld id="{CEA59029-AE63-4CEF-B691-D4488B176AF2}" type="slidenum">
              <a:rPr lang="en-US" smtClean="0">
                <a:solidFill>
                  <a:prstClr val="black">
                    <a:tint val="75000"/>
                  </a:prstClr>
                </a:solidFill>
              </a:rPr>
              <a:pPr/>
              <a:t>‹#›</a:t>
            </a:fld>
            <a:endParaRPr lang="en-US">
              <a:solidFill>
                <a:prstClr val="black">
                  <a:tint val="75000"/>
                </a:prstClr>
              </a:solidFill>
            </a:endParaRPr>
          </a:p>
        </p:txBody>
      </p:sp>
      <p:sp>
        <p:nvSpPr>
          <p:cNvPr id="6" name="Content Placeholder 5"/>
          <p:cNvSpPr>
            <a:spLocks noGrp="1"/>
          </p:cNvSpPr>
          <p:nvPr>
            <p:ph sz="quarter" idx="14"/>
          </p:nvPr>
        </p:nvSpPr>
        <p:spPr>
          <a:xfrm>
            <a:off x="421441" y="1407585"/>
            <a:ext cx="8545513" cy="4877603"/>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descr="dotted-circles.png"/>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817360" y="0"/>
            <a:ext cx="1644896" cy="866752"/>
          </a:xfrm>
          <a:prstGeom prst="rect">
            <a:avLst/>
          </a:prstGeom>
        </p:spPr>
      </p:pic>
      <p:sp>
        <p:nvSpPr>
          <p:cNvPr id="9" name="Rectangle 8"/>
          <p:cNvSpPr/>
          <p:nvPr userDrawn="1"/>
        </p:nvSpPr>
        <p:spPr bwMode="white">
          <a:xfrm>
            <a:off x="3" y="1097469"/>
            <a:ext cx="246431" cy="3101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dotted-circles.pn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6817360" y="0"/>
            <a:ext cx="1644896" cy="866752"/>
          </a:xfrm>
          <a:prstGeom prst="rect">
            <a:avLst/>
          </a:prstGeom>
        </p:spPr>
      </p:pic>
    </p:spTree>
    <p:extLst>
      <p:ext uri="{BB962C8B-B14F-4D97-AF65-F5344CB8AC3E}">
        <p14:creationId xmlns:p14="http://schemas.microsoft.com/office/powerpoint/2010/main" val="36632956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8607794" y="6491706"/>
            <a:ext cx="536206" cy="366295"/>
          </a:xfrm>
          <a:prstGeom prst="rect">
            <a:avLst/>
          </a:prstGeom>
        </p:spPr>
        <p:txBody>
          <a:bodyPr vert="horz" lIns="117467" tIns="58734" rIns="117467" bIns="58734" rtlCol="0" anchor="b"/>
          <a:lstStyle>
            <a:lvl1pPr algn="r" fontAlgn="auto">
              <a:spcBef>
                <a:spcPts val="0"/>
              </a:spcBef>
              <a:spcAft>
                <a:spcPts val="0"/>
              </a:spcAft>
              <a:defRPr sz="900">
                <a:solidFill>
                  <a:schemeClr val="tx1">
                    <a:tint val="75000"/>
                  </a:schemeClr>
                </a:solidFill>
                <a:latin typeface="Arial" panose="020B0604020202020204" pitchFamily="34" charset="0"/>
                <a:cs typeface="Arial" panose="020B0604020202020204" pitchFamily="34" charset="0"/>
              </a:defRPr>
            </a:lvl1pPr>
          </a:lstStyle>
          <a:p>
            <a:fld id="{CEA59029-AE63-4CEF-B691-D4488B176AF2}" type="slidenum">
              <a:rPr lang="en-US" smtClean="0">
                <a:solidFill>
                  <a:prstClr val="black">
                    <a:tint val="75000"/>
                  </a:prstClr>
                </a:solidFill>
              </a:rPr>
              <a:pPr/>
              <a:t>‹#›</a:t>
            </a:fld>
            <a:endParaRPr lang="en-US">
              <a:solidFill>
                <a:prstClr val="black">
                  <a:tint val="75000"/>
                </a:prstClr>
              </a:solidFill>
            </a:endParaRPr>
          </a:p>
        </p:txBody>
      </p:sp>
      <p:sp>
        <p:nvSpPr>
          <p:cNvPr id="3" name="Rectangle 2"/>
          <p:cNvSpPr/>
          <p:nvPr/>
        </p:nvSpPr>
        <p:spPr bwMode="auto">
          <a:xfrm>
            <a:off x="-8389" y="0"/>
            <a:ext cx="9143999" cy="746620"/>
          </a:xfrm>
          <a:prstGeom prst="rect">
            <a:avLst/>
          </a:prstGeom>
          <a:solidFill>
            <a:srgbClr val="AC2641"/>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endParaRPr lang="en-US" sz="1000">
              <a:solidFill>
                <a:schemeClr val="bg1"/>
              </a:solidFill>
            </a:endParaRPr>
          </a:p>
        </p:txBody>
      </p:sp>
      <p:sp>
        <p:nvSpPr>
          <p:cNvPr id="4" name="Rectangle 3"/>
          <p:cNvSpPr/>
          <p:nvPr/>
        </p:nvSpPr>
        <p:spPr bwMode="auto">
          <a:xfrm>
            <a:off x="-8389" y="0"/>
            <a:ext cx="9143999" cy="746620"/>
          </a:xfrm>
          <a:prstGeom prst="rect">
            <a:avLst/>
          </a:prstGeom>
          <a:solidFill>
            <a:srgbClr val="AC2641"/>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endParaRPr lang="en-US" sz="1000">
              <a:solidFill>
                <a:schemeClr val="bg1"/>
              </a:solidFill>
            </a:endParaRPr>
          </a:p>
        </p:txBody>
      </p:sp>
      <p:sp>
        <p:nvSpPr>
          <p:cNvPr id="5" name="Rectangle 4"/>
          <p:cNvSpPr/>
          <p:nvPr userDrawn="1"/>
        </p:nvSpPr>
        <p:spPr bwMode="auto">
          <a:xfrm>
            <a:off x="-8389" y="0"/>
            <a:ext cx="9143999" cy="746620"/>
          </a:xfrm>
          <a:prstGeom prst="rect">
            <a:avLst/>
          </a:prstGeom>
          <a:solidFill>
            <a:srgbClr val="AC2641"/>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endParaRPr lang="en-US" sz="1000">
              <a:solidFill>
                <a:schemeClr val="bg1"/>
              </a:solidFill>
            </a:endParaRPr>
          </a:p>
        </p:txBody>
      </p:sp>
    </p:spTree>
    <p:extLst>
      <p:ext uri="{BB962C8B-B14F-4D97-AF65-F5344CB8AC3E}">
        <p14:creationId xmlns:p14="http://schemas.microsoft.com/office/powerpoint/2010/main" val="118763083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653" r:id="rId15"/>
    <p:sldLayoutId id="2147483649" r:id="rId16"/>
    <p:sldLayoutId id="2147483655" r:id="rId17"/>
    <p:sldLayoutId id="2147483669" r:id="rId18"/>
    <p:sldLayoutId id="2147483654" r:id="rId19"/>
    <p:sldLayoutId id="2147483651" r:id="rId20"/>
    <p:sldLayoutId id="2147483652" r:id="rId21"/>
    <p:sldLayoutId id="2147483712" r:id="rId22"/>
  </p:sldLayoutIdLst>
  <p:hf sldNum="0" hdr="0" ftr="0" dt="0"/>
  <p:txStyles>
    <p:titleStyle>
      <a:lvl1pPr algn="l" defTabSz="457200" rtl="0" eaLnBrk="1" latinLnBrk="0" hangingPunct="1">
        <a:spcBef>
          <a:spcPct val="0"/>
        </a:spcBef>
        <a:buNone/>
        <a:defRPr sz="1400" kern="1200" baseline="0">
          <a:solidFill>
            <a:srgbClr val="AC2641"/>
          </a:solidFill>
          <a:latin typeface="Arial"/>
          <a:ea typeface="+mj-ea"/>
          <a:cs typeface="Arial"/>
        </a:defRPr>
      </a:lvl1pPr>
    </p:titleStyle>
    <p:bodyStyle>
      <a:lvl1pPr marL="342900" indent="-342900" algn="l" defTabSz="457200" rtl="0" eaLnBrk="1" latinLnBrk="0" hangingPunct="1">
        <a:spcBef>
          <a:spcPct val="20000"/>
        </a:spcBef>
        <a:buClr>
          <a:schemeClr val="accent2"/>
        </a:buClr>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Clr>
          <a:schemeClr val="accent2"/>
        </a:buClr>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Clr>
          <a:schemeClr val="accent2"/>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chemeClr val="accent2"/>
        </a:buClr>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Clr>
          <a:schemeClr val="accent2"/>
        </a:buClr>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9.png"/><Relationship Id="rId3" Type="http://schemas.openxmlformats.org/officeDocument/2006/relationships/image" Target="../media/image8.tiff"/><Relationship Id="rId7" Type="http://schemas.openxmlformats.org/officeDocument/2006/relationships/image" Target="../media/image14.png"/><Relationship Id="rId12"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22.xml"/><Relationship Id="rId6" Type="http://schemas.openxmlformats.org/officeDocument/2006/relationships/image" Target="../media/image13.png"/><Relationship Id="rId11" Type="http://schemas.openxmlformats.org/officeDocument/2006/relationships/image" Target="../media/image16.jpeg"/><Relationship Id="rId5" Type="http://schemas.openxmlformats.org/officeDocument/2006/relationships/image" Target="../media/image12.tiff"/><Relationship Id="rId10" Type="http://schemas.openxmlformats.org/officeDocument/2006/relationships/image" Target="../media/image9.tiff"/><Relationship Id="rId4" Type="http://schemas.openxmlformats.org/officeDocument/2006/relationships/image" Target="../media/image10.jpeg"/><Relationship Id="rId9" Type="http://schemas.openxmlformats.org/officeDocument/2006/relationships/image" Target="../media/image15.png"/><Relationship Id="rId14"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9.png"/><Relationship Id="rId3" Type="http://schemas.openxmlformats.org/officeDocument/2006/relationships/image" Target="../media/image8.tiff"/><Relationship Id="rId7" Type="http://schemas.openxmlformats.org/officeDocument/2006/relationships/image" Target="../media/image12.tiff"/><Relationship Id="rId12"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jpeg"/><Relationship Id="rId10" Type="http://schemas.openxmlformats.org/officeDocument/2006/relationships/image" Target="../media/image17.png"/><Relationship Id="rId4" Type="http://schemas.openxmlformats.org/officeDocument/2006/relationships/image" Target="../media/image9.tiff"/><Relationship Id="rId9" Type="http://schemas.openxmlformats.org/officeDocument/2006/relationships/image" Target="../media/image14.png"/><Relationship Id="rId14"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0.jpeg"/><Relationship Id="rId7" Type="http://schemas.openxmlformats.org/officeDocument/2006/relationships/image" Target="../media/image17.png"/><Relationship Id="rId2" Type="http://schemas.openxmlformats.org/officeDocument/2006/relationships/image" Target="../media/image9.tiff"/><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tiff"/><Relationship Id="rId9"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5.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9.png"/><Relationship Id="rId3" Type="http://schemas.openxmlformats.org/officeDocument/2006/relationships/image" Target="../media/image8.tiff"/><Relationship Id="rId7" Type="http://schemas.openxmlformats.org/officeDocument/2006/relationships/image" Target="../media/image12.tiff"/><Relationship Id="rId12"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jpeg"/><Relationship Id="rId10" Type="http://schemas.openxmlformats.org/officeDocument/2006/relationships/image" Target="../media/image17.png"/><Relationship Id="rId4" Type="http://schemas.openxmlformats.org/officeDocument/2006/relationships/image" Target="../media/image9.tiff"/><Relationship Id="rId9" Type="http://schemas.openxmlformats.org/officeDocument/2006/relationships/image" Target="../media/image14.png"/><Relationship Id="rId14"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18" Type="http://schemas.openxmlformats.org/officeDocument/2006/relationships/hyperlink" Target="https://www.frbservices.org/financial-services/fednow/organizations" TargetMode="External"/><Relationship Id="rId3" Type="http://schemas.openxmlformats.org/officeDocument/2006/relationships/image" Target="../media/image21.png"/><Relationship Id="rId7" Type="http://schemas.openxmlformats.org/officeDocument/2006/relationships/image" Target="../media/image25.svg"/><Relationship Id="rId12" Type="http://schemas.openxmlformats.org/officeDocument/2006/relationships/image" Target="../media/image30.png"/><Relationship Id="rId17" Type="http://schemas.openxmlformats.org/officeDocument/2006/relationships/image" Target="../media/image35.svg"/><Relationship Id="rId2" Type="http://schemas.openxmlformats.org/officeDocument/2006/relationships/notesSlide" Target="../notesSlides/notesSlide3.xml"/><Relationship Id="rId16"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5" Type="http://schemas.openxmlformats.org/officeDocument/2006/relationships/image" Target="../media/image33.svg"/><Relationship Id="rId10" Type="http://schemas.openxmlformats.org/officeDocument/2006/relationships/image" Target="../media/image28.png"/><Relationship Id="rId19" Type="http://schemas.openxmlformats.org/officeDocument/2006/relationships/hyperlink" Target="https://www.frbservices.org/financial-services/fednow" TargetMode="External"/><Relationship Id="rId4" Type="http://schemas.openxmlformats.org/officeDocument/2006/relationships/image" Target="../media/image22.png"/><Relationship Id="rId9" Type="http://schemas.openxmlformats.org/officeDocument/2006/relationships/image" Target="../media/image27.svg"/><Relationship Id="rId14"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frbservices.org/financial-services/fednow/blog/asked-and-answered-iso-20022.html" TargetMode="External"/><Relationship Id="rId2" Type="http://schemas.openxmlformats.org/officeDocument/2006/relationships/hyperlink" Target="https://explore.fednow.org/resources/readiness-guide-participation-types.pdf"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hyperlink" Target="https://www.federalreserve.gov/paymentsystems/psr_about.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s://explore.fednow.org/resources/readiness-guide-settlement.pdf"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explore.fednow.org/resources/fednow-liquidity-management-transfers-guide.pdf"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5.png"/><Relationship Id="rId18" Type="http://schemas.openxmlformats.org/officeDocument/2006/relationships/image" Target="../media/image23.svg"/><Relationship Id="rId3" Type="http://schemas.openxmlformats.org/officeDocument/2006/relationships/image" Target="../media/image38.png"/><Relationship Id="rId21" Type="http://schemas.openxmlformats.org/officeDocument/2006/relationships/hyperlink" Target="https://www.bcb.gov.br/content/estabilidadefinanceira/participantes_pix_pdf/lista-participantes-instituicoes-em-adesao-pix-20240219.pdf" TargetMode="External"/><Relationship Id="rId7" Type="http://schemas.openxmlformats.org/officeDocument/2006/relationships/image" Target="../media/image30.png"/><Relationship Id="rId12" Type="http://schemas.openxmlformats.org/officeDocument/2006/relationships/image" Target="../media/image44.svg"/><Relationship Id="rId17" Type="http://schemas.openxmlformats.org/officeDocument/2006/relationships/image" Target="../media/image22.png"/><Relationship Id="rId2" Type="http://schemas.openxmlformats.org/officeDocument/2006/relationships/image" Target="../media/image37.png"/><Relationship Id="rId16" Type="http://schemas.openxmlformats.org/officeDocument/2006/relationships/image" Target="../media/image48.svg"/><Relationship Id="rId20" Type="http://schemas.openxmlformats.org/officeDocument/2006/relationships/image" Target="../media/image25.svg"/><Relationship Id="rId1" Type="http://schemas.openxmlformats.org/officeDocument/2006/relationships/slideLayout" Target="../slideLayouts/slideLayout2.xml"/><Relationship Id="rId6" Type="http://schemas.openxmlformats.org/officeDocument/2006/relationships/image" Target="../media/image29.svg"/><Relationship Id="rId11" Type="http://schemas.openxmlformats.org/officeDocument/2006/relationships/image" Target="../media/image43.png"/><Relationship Id="rId5" Type="http://schemas.openxmlformats.org/officeDocument/2006/relationships/image" Target="../media/image28.png"/><Relationship Id="rId15" Type="http://schemas.openxmlformats.org/officeDocument/2006/relationships/image" Target="../media/image47.png"/><Relationship Id="rId10" Type="http://schemas.openxmlformats.org/officeDocument/2006/relationships/image" Target="../media/image42.svg"/><Relationship Id="rId19" Type="http://schemas.openxmlformats.org/officeDocument/2006/relationships/image" Target="../media/image24.png"/><Relationship Id="rId4" Type="http://schemas.openxmlformats.org/officeDocument/2006/relationships/image" Target="../media/image39.svg"/><Relationship Id="rId9" Type="http://schemas.openxmlformats.org/officeDocument/2006/relationships/image" Target="../media/image41.png"/><Relationship Id="rId14" Type="http://schemas.openxmlformats.org/officeDocument/2006/relationships/image" Target="../media/image46.svg"/><Relationship Id="rId22" Type="http://schemas.openxmlformats.org/officeDocument/2006/relationships/hyperlink" Target="https://www.bcb.gov.br/en/financialstability/pixstatistics"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bcb.gov.br/content/estabilidadefinanceira/relatorios_SPI/relatorio_anual_spi_2022.pdf"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bcb.gov.br/content/estabilidadefinanceira/relatorios_SPI/relatorio_anual_spi_2022.pdf" TargetMode="External"/><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hyperlink" Target="https://www.bcb.gov.br/content/estabilidadefinanceira/str/relatorios_STR/Relat%C3%B3rio%20Anual%20do%20STR%20-%202022.pdf"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37.png"/><Relationship Id="rId4" Type="http://schemas.openxmlformats.org/officeDocument/2006/relationships/hyperlink" Target="https://www.bcb.gov.br/en/financialstability/pixcentralbanksrole" TargetMode="External"/></Relationships>
</file>

<file path=ppt/slides/_rels/slide47.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18" Type="http://schemas.openxmlformats.org/officeDocument/2006/relationships/image" Target="../media/image24.png"/><Relationship Id="rId3" Type="http://schemas.openxmlformats.org/officeDocument/2006/relationships/image" Target="../media/image39.svg"/><Relationship Id="rId7" Type="http://schemas.openxmlformats.org/officeDocument/2006/relationships/image" Target="../media/image40.svg"/><Relationship Id="rId12" Type="http://schemas.openxmlformats.org/officeDocument/2006/relationships/image" Target="../media/image45.png"/><Relationship Id="rId17" Type="http://schemas.openxmlformats.org/officeDocument/2006/relationships/image" Target="../media/image23.svg"/><Relationship Id="rId2" Type="http://schemas.openxmlformats.org/officeDocument/2006/relationships/image" Target="../media/image38.png"/><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44.svg"/><Relationship Id="rId5" Type="http://schemas.openxmlformats.org/officeDocument/2006/relationships/image" Target="../media/image29.svg"/><Relationship Id="rId15" Type="http://schemas.openxmlformats.org/officeDocument/2006/relationships/image" Target="../media/image48.svg"/><Relationship Id="rId10" Type="http://schemas.openxmlformats.org/officeDocument/2006/relationships/image" Target="../media/image43.png"/><Relationship Id="rId19" Type="http://schemas.openxmlformats.org/officeDocument/2006/relationships/image" Target="../media/image25.svg"/><Relationship Id="rId4" Type="http://schemas.openxmlformats.org/officeDocument/2006/relationships/image" Target="../media/image28.png"/><Relationship Id="rId9" Type="http://schemas.openxmlformats.org/officeDocument/2006/relationships/image" Target="../media/image42.svg"/><Relationship Id="rId14" Type="http://schemas.openxmlformats.org/officeDocument/2006/relationships/image" Target="../media/image4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28.png"/><Relationship Id="rId18" Type="http://schemas.openxmlformats.org/officeDocument/2006/relationships/hyperlink" Target="https://www.wearepay.uk/participants-list/" TargetMode="External"/><Relationship Id="rId3" Type="http://schemas.openxmlformats.org/officeDocument/2006/relationships/image" Target="../media/image24.png"/><Relationship Id="rId7" Type="http://schemas.openxmlformats.org/officeDocument/2006/relationships/image" Target="../media/image32.png"/><Relationship Id="rId12" Type="http://schemas.openxmlformats.org/officeDocument/2006/relationships/image" Target="../media/image39.svg"/><Relationship Id="rId17" Type="http://schemas.openxmlformats.org/officeDocument/2006/relationships/image" Target="../media/image53.png"/><Relationship Id="rId2" Type="http://schemas.openxmlformats.org/officeDocument/2006/relationships/notesSlide" Target="../notesSlides/notesSlide6.xml"/><Relationship Id="rId16" Type="http://schemas.openxmlformats.org/officeDocument/2006/relationships/image" Target="../media/image31.svg"/><Relationship Id="rId1" Type="http://schemas.openxmlformats.org/officeDocument/2006/relationships/slideLayout" Target="../slideLayouts/slideLayout2.xml"/><Relationship Id="rId6" Type="http://schemas.openxmlformats.org/officeDocument/2006/relationships/image" Target="../media/image52.svg"/><Relationship Id="rId11" Type="http://schemas.openxmlformats.org/officeDocument/2006/relationships/image" Target="../media/image38.png"/><Relationship Id="rId5" Type="http://schemas.openxmlformats.org/officeDocument/2006/relationships/image" Target="../media/image51.png"/><Relationship Id="rId15" Type="http://schemas.openxmlformats.org/officeDocument/2006/relationships/image" Target="../media/image30.png"/><Relationship Id="rId10" Type="http://schemas.openxmlformats.org/officeDocument/2006/relationships/image" Target="../media/image35.svg"/><Relationship Id="rId19" Type="http://schemas.openxmlformats.org/officeDocument/2006/relationships/hyperlink" Target="https://www.wearepay.uk/wp-content/uploads/2023/02/Pay.UK-Faster-Payments-Service-Principles.pdf" TargetMode="External"/><Relationship Id="rId4" Type="http://schemas.openxmlformats.org/officeDocument/2006/relationships/image" Target="../media/image25.svg"/><Relationship Id="rId9" Type="http://schemas.openxmlformats.org/officeDocument/2006/relationships/image" Target="../media/image34.png"/><Relationship Id="rId14" Type="http://schemas.openxmlformats.org/officeDocument/2006/relationships/image" Target="../media/image29.svg"/></Relationships>
</file>

<file path=ppt/slides/_rels/slide53.xml.rels><?xml version="1.0" encoding="UTF-8" standalone="yes"?>
<Relationships xmlns="http://schemas.openxmlformats.org/package/2006/relationships"><Relationship Id="rId3" Type="http://schemas.openxmlformats.org/officeDocument/2006/relationships/hyperlink" Target="https://www.wearepay.uk/wp-content/uploads/2023/02/Pay.UK-Faster-Payments-Service-Principles.pdf" TargetMode="External"/><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wearepay.uk/wp-content/uploads/2023/02/Pay.UK-Faster-Payments-Service-Principles.pdf" TargetMode="External"/><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hyperlink" Target="https://fastpayments.worldbank.org/sites/default/files/2021-09/World_Bank_FPS_UK_FPS_Case_Study.pdf"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www.wearepay.uk/wp-content/uploads/2023/07/Pay.UK_NPA_Prospectus.pdf"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3.svg"/><Relationship Id="rId3" Type="http://schemas.openxmlformats.org/officeDocument/2006/relationships/image" Target="../media/image25.svg"/><Relationship Id="rId7" Type="http://schemas.openxmlformats.org/officeDocument/2006/relationships/image" Target="../media/image29.svg"/><Relationship Id="rId12" Type="http://schemas.openxmlformats.org/officeDocument/2006/relationships/image" Target="../media/image32.png"/><Relationship Id="rId17" Type="http://schemas.openxmlformats.org/officeDocument/2006/relationships/hyperlink" Target="https://www.npci.org.in/what-we-do/upi/product-overview" TargetMode="External"/><Relationship Id="rId2" Type="http://schemas.openxmlformats.org/officeDocument/2006/relationships/image" Target="../media/image24.png"/><Relationship Id="rId16"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52.svg"/><Relationship Id="rId5" Type="http://schemas.openxmlformats.org/officeDocument/2006/relationships/image" Target="../media/image27.svg"/><Relationship Id="rId15" Type="http://schemas.openxmlformats.org/officeDocument/2006/relationships/image" Target="../media/image35.svg"/><Relationship Id="rId10" Type="http://schemas.openxmlformats.org/officeDocument/2006/relationships/image" Target="../media/image51.png"/><Relationship Id="rId4" Type="http://schemas.openxmlformats.org/officeDocument/2006/relationships/image" Target="../media/image26.png"/><Relationship Id="rId9" Type="http://schemas.openxmlformats.org/officeDocument/2006/relationships/image" Target="../media/image31.svg"/><Relationship Id="rId14" Type="http://schemas.openxmlformats.org/officeDocument/2006/relationships/image" Target="../media/image34.png"/></Relationships>
</file>

<file path=ppt/slides/_rels/slide57.xml.rels><?xml version="1.0" encoding="UTF-8" standalone="yes"?>
<Relationships xmlns="http://schemas.openxmlformats.org/package/2006/relationships"><Relationship Id="rId3" Type="http://schemas.openxmlformats.org/officeDocument/2006/relationships/hyperlink" Target="https://www.npci.org.in/what-we-do/upi/product-overview" TargetMode="External"/><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hyperlink" Target="https://www.npci.org.in/PDF/npci/others/UPI-Settlement-Process.pdf"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www.npci.org.in/what-we-do/upi/product-overview" TargetMode="External"/><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hyperlink" Target="https://fastpayments.worldbank.org/sites/default/files/2021-10/World_Bank_FPS_India_IMPS_and_UPI_Case_Study.pdf"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www.npci.org.in/who-we-are/risk-management/settlement-risk-management" TargetMode="External"/><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5.png"/><Relationship Id="rId3" Type="http://schemas.openxmlformats.org/officeDocument/2006/relationships/image" Target="../media/image8.tiff"/><Relationship Id="rId7" Type="http://schemas.openxmlformats.org/officeDocument/2006/relationships/image" Target="../media/image12.tiff"/><Relationship Id="rId12"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8.png"/><Relationship Id="rId5" Type="http://schemas.openxmlformats.org/officeDocument/2006/relationships/image" Target="../media/image10.jpeg"/><Relationship Id="rId10" Type="http://schemas.openxmlformats.org/officeDocument/2006/relationships/image" Target="../media/image14.png"/><Relationship Id="rId4" Type="http://schemas.openxmlformats.org/officeDocument/2006/relationships/image" Target="../media/image9.tiff"/><Relationship Id="rId9" Type="http://schemas.openxmlformats.org/officeDocument/2006/relationships/image" Target="../media/image55.jpeg"/><Relationship Id="rId14"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tiff"/><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tiff"/><Relationship Id="rId1" Type="http://schemas.openxmlformats.org/officeDocument/2006/relationships/slideLayout" Target="../slideLayouts/slideLayout2.xml"/><Relationship Id="rId6" Type="http://schemas.openxmlformats.org/officeDocument/2006/relationships/image" Target="../media/image12.tiff"/><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png"/><Relationship Id="rId1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EFDA2E3-964A-E54E-904E-317E18692403}"/>
              </a:ext>
            </a:extLst>
          </p:cNvPr>
          <p:cNvSpPr>
            <a:spLocks noGrp="1"/>
          </p:cNvSpPr>
          <p:nvPr>
            <p:ph type="body" sz="quarter" idx="13"/>
          </p:nvPr>
        </p:nvSpPr>
        <p:spPr>
          <a:xfrm>
            <a:off x="223488" y="4986868"/>
            <a:ext cx="8424161" cy="1020233"/>
          </a:xfrm>
        </p:spPr>
        <p:txBody>
          <a:bodyPr/>
          <a:lstStyle/>
          <a:p>
            <a:r>
              <a:rPr lang="en-US" sz="2600" b="1" dirty="0"/>
              <a:t>Primer and Market Landscape Reports:</a:t>
            </a:r>
          </a:p>
          <a:p>
            <a:r>
              <a:rPr lang="en-US" sz="2600" b="1" dirty="0"/>
              <a:t>Settlement in Instant Payment Systems </a:t>
            </a:r>
          </a:p>
        </p:txBody>
      </p:sp>
    </p:spTree>
    <p:extLst>
      <p:ext uri="{BB962C8B-B14F-4D97-AF65-F5344CB8AC3E}">
        <p14:creationId xmlns:p14="http://schemas.microsoft.com/office/powerpoint/2010/main" val="2739085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5E9334-65D2-104B-8FB8-BDEC27825D72}"/>
              </a:ext>
            </a:extLst>
          </p:cNvPr>
          <p:cNvSpPr>
            <a:spLocks noGrp="1"/>
          </p:cNvSpPr>
          <p:nvPr>
            <p:ph type="title"/>
          </p:nvPr>
        </p:nvSpPr>
        <p:spPr/>
        <p:txBody>
          <a:bodyPr/>
          <a:lstStyle/>
          <a:p>
            <a:r>
              <a:rPr lang="en-US"/>
              <a:t>Executive Summary</a:t>
            </a:r>
          </a:p>
        </p:txBody>
      </p:sp>
      <p:sp>
        <p:nvSpPr>
          <p:cNvPr id="4" name="Slide Number Placeholder 3">
            <a:extLst>
              <a:ext uri="{FF2B5EF4-FFF2-40B4-BE49-F238E27FC236}">
                <a16:creationId xmlns:a16="http://schemas.microsoft.com/office/drawing/2014/main" id="{583491A4-0374-444B-B481-A8EEA65E7D19}"/>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9</a:t>
            </a:fld>
            <a:endParaRPr lang="en-US">
              <a:solidFill>
                <a:prstClr val="black">
                  <a:tint val="75000"/>
                </a:prstClr>
              </a:solidFill>
            </a:endParaRPr>
          </a:p>
        </p:txBody>
      </p:sp>
      <p:sp>
        <p:nvSpPr>
          <p:cNvPr id="5" name="Content Placeholder 4">
            <a:extLst>
              <a:ext uri="{FF2B5EF4-FFF2-40B4-BE49-F238E27FC236}">
                <a16:creationId xmlns:a16="http://schemas.microsoft.com/office/drawing/2014/main" id="{1DD9ED69-652A-3642-8C2B-69D9A7BCDFC7}"/>
              </a:ext>
            </a:extLst>
          </p:cNvPr>
          <p:cNvSpPr>
            <a:spLocks noGrp="1"/>
          </p:cNvSpPr>
          <p:nvPr>
            <p:ph sz="quarter" idx="14"/>
          </p:nvPr>
        </p:nvSpPr>
        <p:spPr>
          <a:xfrm>
            <a:off x="411480" y="945468"/>
            <a:ext cx="8545513" cy="5546237"/>
          </a:xfrm>
        </p:spPr>
        <p:txBody>
          <a:bodyPr/>
          <a:lstStyle/>
          <a:p>
            <a:pPr marL="457200" lvl="1" indent="0">
              <a:buNone/>
            </a:pPr>
            <a:endParaRPr lang="en-US" sz="1200" dirty="0"/>
          </a:p>
          <a:p>
            <a:r>
              <a:rPr lang="en-US" dirty="0"/>
              <a:t>Settlement models and related risk management approaches and tools have advanced over the last few years</a:t>
            </a:r>
          </a:p>
          <a:p>
            <a:r>
              <a:rPr lang="en-US" dirty="0"/>
              <a:t>The frequency of settlement is becoming faster as more IPS have implemented the real-time gross settlement (RTGS) model and several DNS models have increased the number of settlement windows per day beyond the number in the original design. The RTGS model is also being implemented as a  dedicated settlement system to IPS and setting on a 24x7x365 basis</a:t>
            </a:r>
          </a:p>
          <a:p>
            <a:r>
              <a:rPr lang="en-US" dirty="0"/>
              <a:t>While direct access to settlement accounts remains largely limited to banks, some settlement banks are broadening settlement access to non-banks</a:t>
            </a:r>
          </a:p>
          <a:p>
            <a:pPr lvl="1"/>
            <a:r>
              <a:rPr lang="en-US" dirty="0"/>
              <a:t>Eligibility by non-banks to open direct settlement accounts is a foundational step towards broader access, but not the only step. Non-banks (as well as some banks) may still decide to rely on banks for connectivity in cases where establishing and maintaining these accounts is complex and operationally intensive</a:t>
            </a:r>
          </a:p>
          <a:p>
            <a:r>
              <a:rPr lang="en-US" dirty="0"/>
              <a:t>Greater reliance on RTGS models and higher value of transactions being processed by IPS has led to higher need for and implementation of effective and innovative management of liquidity </a:t>
            </a:r>
          </a:p>
          <a:p>
            <a:pPr lvl="1"/>
            <a:r>
              <a:rPr lang="en-US" dirty="0"/>
              <a:t>Newer tools and approaches include fungibility of funds between different settlement accounts, liquidity providers, and importantly, interest paid on balances to incentivize maintenance of adequate balances</a:t>
            </a:r>
          </a:p>
          <a:p>
            <a:pPr marL="342900" lvl="1" indent="-342900"/>
            <a:r>
              <a:rPr lang="en-US" dirty="0"/>
              <a:t>Automation of liquidity management tools remains somewhat limited and settlement banks as well as DFSPs still generally rely on manual operational processes to monitor and manage liquidity</a:t>
            </a:r>
          </a:p>
          <a:p>
            <a:pPr marL="0" lvl="1" indent="0">
              <a:buNone/>
            </a:pPr>
            <a:endParaRPr lang="en-US" dirty="0">
              <a:solidFill>
                <a:srgbClr val="C00000"/>
              </a:solidFill>
            </a:endParaRPr>
          </a:p>
          <a:p>
            <a:pPr lvl="1"/>
            <a:endParaRPr lang="en-US" dirty="0"/>
          </a:p>
          <a:p>
            <a:pPr lvl="2"/>
            <a:endParaRPr lang="en-US" dirty="0"/>
          </a:p>
          <a:p>
            <a:pPr lvl="1"/>
            <a:endParaRPr lang="en-US" dirty="0"/>
          </a:p>
          <a:p>
            <a:pPr lvl="1"/>
            <a:endParaRPr lang="en-US" dirty="0"/>
          </a:p>
          <a:p>
            <a:pPr lvl="1"/>
            <a:endParaRPr lang="en-US" dirty="0"/>
          </a:p>
          <a:p>
            <a:endParaRPr lang="en-US" dirty="0"/>
          </a:p>
        </p:txBody>
      </p:sp>
      <p:sp>
        <p:nvSpPr>
          <p:cNvPr id="2" name="Footer Placeholder 1">
            <a:extLst>
              <a:ext uri="{FF2B5EF4-FFF2-40B4-BE49-F238E27FC236}">
                <a16:creationId xmlns:a16="http://schemas.microsoft.com/office/drawing/2014/main" id="{0BED0657-012C-D4D8-2FD0-55A09E01B249}"/>
              </a:ext>
            </a:extLst>
          </p:cNvPr>
          <p:cNvSpPr txBox="1">
            <a:spLocks/>
          </p:cNvSpPr>
          <p:nvPr/>
        </p:nvSpPr>
        <p:spPr>
          <a:xfrm>
            <a:off x="447675" y="6492240"/>
            <a:ext cx="3086100" cy="365125"/>
          </a:xfrm>
          <a:prstGeom prst="rect">
            <a:avLst/>
          </a:prstGeom>
        </p:spPr>
        <p:txBody>
          <a:bodyPr/>
          <a:lstStyle>
            <a:defPPr>
              <a:defRPr lang="en-US"/>
            </a:defPPr>
            <a:lvl1pPr marL="0" algn="l" defTabSz="1470484" rtl="0" eaLnBrk="1" latinLnBrk="0" hangingPunct="1">
              <a:defRPr sz="2895" kern="1200">
                <a:solidFill>
                  <a:schemeClr val="tx1"/>
                </a:solidFill>
                <a:latin typeface="+mn-lt"/>
                <a:ea typeface="+mn-ea"/>
                <a:cs typeface="+mn-cs"/>
              </a:defRPr>
            </a:lvl1pPr>
            <a:lvl2pPr marL="735242" algn="l" defTabSz="1470484" rtl="0" eaLnBrk="1" latinLnBrk="0" hangingPunct="1">
              <a:defRPr sz="2895" kern="1200">
                <a:solidFill>
                  <a:schemeClr val="tx1"/>
                </a:solidFill>
                <a:latin typeface="+mn-lt"/>
                <a:ea typeface="+mn-ea"/>
                <a:cs typeface="+mn-cs"/>
              </a:defRPr>
            </a:lvl2pPr>
            <a:lvl3pPr marL="1470484" algn="l" defTabSz="1470484" rtl="0" eaLnBrk="1" latinLnBrk="0" hangingPunct="1">
              <a:defRPr sz="2895" kern="1200">
                <a:solidFill>
                  <a:schemeClr val="tx1"/>
                </a:solidFill>
                <a:latin typeface="+mn-lt"/>
                <a:ea typeface="+mn-ea"/>
                <a:cs typeface="+mn-cs"/>
              </a:defRPr>
            </a:lvl3pPr>
            <a:lvl4pPr marL="2205726" algn="l" defTabSz="1470484" rtl="0" eaLnBrk="1" latinLnBrk="0" hangingPunct="1">
              <a:defRPr sz="2895" kern="1200">
                <a:solidFill>
                  <a:schemeClr val="tx1"/>
                </a:solidFill>
                <a:latin typeface="+mn-lt"/>
                <a:ea typeface="+mn-ea"/>
                <a:cs typeface="+mn-cs"/>
              </a:defRPr>
            </a:lvl4pPr>
            <a:lvl5pPr marL="2940968" algn="l" defTabSz="1470484" rtl="0" eaLnBrk="1" latinLnBrk="0" hangingPunct="1">
              <a:defRPr sz="2895" kern="1200">
                <a:solidFill>
                  <a:schemeClr val="tx1"/>
                </a:solidFill>
                <a:latin typeface="+mn-lt"/>
                <a:ea typeface="+mn-ea"/>
                <a:cs typeface="+mn-cs"/>
              </a:defRPr>
            </a:lvl5pPr>
            <a:lvl6pPr marL="3676210" algn="l" defTabSz="1470484" rtl="0" eaLnBrk="1" latinLnBrk="0" hangingPunct="1">
              <a:defRPr sz="2895" kern="1200">
                <a:solidFill>
                  <a:schemeClr val="tx1"/>
                </a:solidFill>
                <a:latin typeface="+mn-lt"/>
                <a:ea typeface="+mn-ea"/>
                <a:cs typeface="+mn-cs"/>
              </a:defRPr>
            </a:lvl6pPr>
            <a:lvl7pPr marL="4411451" algn="l" defTabSz="1470484" rtl="0" eaLnBrk="1" latinLnBrk="0" hangingPunct="1">
              <a:defRPr sz="2895" kern="1200">
                <a:solidFill>
                  <a:schemeClr val="tx1"/>
                </a:solidFill>
                <a:latin typeface="+mn-lt"/>
                <a:ea typeface="+mn-ea"/>
                <a:cs typeface="+mn-cs"/>
              </a:defRPr>
            </a:lvl7pPr>
            <a:lvl8pPr marL="5146694" algn="l" defTabSz="1470484" rtl="0" eaLnBrk="1" latinLnBrk="0" hangingPunct="1">
              <a:defRPr sz="2895" kern="1200">
                <a:solidFill>
                  <a:schemeClr val="tx1"/>
                </a:solidFill>
                <a:latin typeface="+mn-lt"/>
                <a:ea typeface="+mn-ea"/>
                <a:cs typeface="+mn-cs"/>
              </a:defRPr>
            </a:lvl8pPr>
            <a:lvl9pPr marL="5881936" algn="l" defTabSz="1470484" rtl="0" eaLnBrk="1" latinLnBrk="0" hangingPunct="1">
              <a:defRPr sz="2895" kern="1200">
                <a:solidFill>
                  <a:schemeClr val="tx1"/>
                </a:solidFill>
                <a:latin typeface="+mn-lt"/>
                <a:ea typeface="+mn-ea"/>
                <a:cs typeface="+mn-cs"/>
              </a:defRPr>
            </a:lvl9pPr>
          </a:lstStyle>
          <a:p>
            <a:r>
              <a:rPr lang="en-US" sz="1200" dirty="0">
                <a:solidFill>
                  <a:schemeClr val="accent5">
                    <a:lumMod val="75000"/>
                  </a:schemeClr>
                </a:solidFill>
              </a:rPr>
              <a:t>Gates Foundation, 2024</a:t>
            </a:r>
          </a:p>
        </p:txBody>
      </p:sp>
    </p:spTree>
    <p:extLst>
      <p:ext uri="{BB962C8B-B14F-4D97-AF65-F5344CB8AC3E}">
        <p14:creationId xmlns:p14="http://schemas.microsoft.com/office/powerpoint/2010/main" val="3761130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964AA1-5C9E-8F4B-B610-F17E19D5E4AB}"/>
              </a:ext>
            </a:extLst>
          </p:cNvPr>
          <p:cNvSpPr>
            <a:spLocks noGrp="1"/>
          </p:cNvSpPr>
          <p:nvPr>
            <p:ph type="body" sz="quarter" idx="10"/>
          </p:nvPr>
        </p:nvSpPr>
        <p:spPr>
          <a:xfrm>
            <a:off x="288475" y="2183931"/>
            <a:ext cx="5113953" cy="1245069"/>
          </a:xfrm>
        </p:spPr>
        <p:txBody>
          <a:bodyPr/>
          <a:lstStyle/>
          <a:p>
            <a:r>
              <a:rPr lang="en-US"/>
              <a:t>Understanding the Landscape of </a:t>
            </a:r>
          </a:p>
          <a:p>
            <a:r>
              <a:rPr lang="en-US"/>
              <a:t>Settlement in IPS</a:t>
            </a:r>
          </a:p>
        </p:txBody>
      </p:sp>
    </p:spTree>
    <p:extLst>
      <p:ext uri="{BB962C8B-B14F-4D97-AF65-F5344CB8AC3E}">
        <p14:creationId xmlns:p14="http://schemas.microsoft.com/office/powerpoint/2010/main" val="1885398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8CE84D-BB86-675F-1437-77B0BEA6A2DE}"/>
              </a:ext>
            </a:extLst>
          </p:cNvPr>
          <p:cNvSpPr>
            <a:spLocks noGrp="1"/>
          </p:cNvSpPr>
          <p:nvPr>
            <p:ph type="title"/>
          </p:nvPr>
        </p:nvSpPr>
        <p:spPr/>
        <p:txBody>
          <a:bodyPr/>
          <a:lstStyle/>
          <a:p>
            <a:r>
              <a:rPr lang="en-US"/>
              <a:t>Scope and definitions</a:t>
            </a:r>
          </a:p>
        </p:txBody>
      </p:sp>
      <p:sp>
        <p:nvSpPr>
          <p:cNvPr id="4" name="Slide Number Placeholder 3">
            <a:extLst>
              <a:ext uri="{FF2B5EF4-FFF2-40B4-BE49-F238E27FC236}">
                <a16:creationId xmlns:a16="http://schemas.microsoft.com/office/drawing/2014/main" id="{C61B0A4E-8D27-2954-8F70-3F93CF1069B5}"/>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11</a:t>
            </a:fld>
            <a:endParaRPr lang="en-US">
              <a:solidFill>
                <a:prstClr val="black">
                  <a:tint val="75000"/>
                </a:prstClr>
              </a:solidFill>
            </a:endParaRPr>
          </a:p>
        </p:txBody>
      </p:sp>
      <p:sp>
        <p:nvSpPr>
          <p:cNvPr id="5" name="Content Placeholder 4">
            <a:extLst>
              <a:ext uri="{FF2B5EF4-FFF2-40B4-BE49-F238E27FC236}">
                <a16:creationId xmlns:a16="http://schemas.microsoft.com/office/drawing/2014/main" id="{364138EF-269F-6A6B-9A35-066253454B38}"/>
              </a:ext>
            </a:extLst>
          </p:cNvPr>
          <p:cNvSpPr>
            <a:spLocks noGrp="1"/>
          </p:cNvSpPr>
          <p:nvPr>
            <p:ph sz="quarter" idx="14"/>
          </p:nvPr>
        </p:nvSpPr>
        <p:spPr>
          <a:xfrm>
            <a:off x="411608" y="990367"/>
            <a:ext cx="8545513" cy="2681603"/>
          </a:xfrm>
        </p:spPr>
        <p:txBody>
          <a:bodyPr/>
          <a:lstStyle/>
          <a:p>
            <a:r>
              <a:rPr lang="en-US"/>
              <a:t>The IPS system itself consists of both a </a:t>
            </a:r>
            <a:r>
              <a:rPr lang="en-US" b="1"/>
              <a:t>scheme </a:t>
            </a:r>
            <a:r>
              <a:rPr lang="en-US"/>
              <a:t>(set of rules) and an interoperable </a:t>
            </a:r>
            <a:r>
              <a:rPr lang="en-US" b="1"/>
              <a:t>platform</a:t>
            </a:r>
            <a:r>
              <a:rPr lang="en-US"/>
              <a:t> (the software or service that processes IPS transactions and may provide other scheme services)  </a:t>
            </a:r>
          </a:p>
          <a:p>
            <a:r>
              <a:rPr lang="en-US" b="1"/>
              <a:t>DFSP</a:t>
            </a:r>
            <a:r>
              <a:rPr lang="en-US"/>
              <a:t>s refers to digital financial services provider and may include both bank and non-bank participants in an IPS system </a:t>
            </a:r>
          </a:p>
          <a:p>
            <a:r>
              <a:rPr lang="en-US" b="1"/>
              <a:t>Settlement</a:t>
            </a:r>
            <a:r>
              <a:rPr lang="en-US"/>
              <a:t> refers to the process of discharging obligations or positions between the sending DFSP (debit) and the receiving DFSP (credit) that are incurred through transaction processing. Settlement follows the process of </a:t>
            </a:r>
            <a:r>
              <a:rPr lang="en-US" b="1"/>
              <a:t>clearing</a:t>
            </a:r>
            <a:r>
              <a:rPr lang="en-US"/>
              <a:t>, which is the exchange of information about transactions that leads to the payee being credited funds.</a:t>
            </a:r>
          </a:p>
          <a:p>
            <a:r>
              <a:rPr lang="en-US"/>
              <a:t>IPS accomplish settlement through an agreement with a </a:t>
            </a:r>
            <a:r>
              <a:rPr lang="en-US" b="1"/>
              <a:t>settlement bank</a:t>
            </a:r>
            <a:r>
              <a:rPr lang="en-US"/>
              <a:t>. The settlement bank is typically the central bank of the country but may be a commercial bank.  Note that in some countries, the central bank is both the operator of the IPS and the settlement bank.</a:t>
            </a:r>
          </a:p>
          <a:p>
            <a:r>
              <a:rPr lang="en-US"/>
              <a:t>Actual settlement practices for an IPS are reached through agreement between the scheme and the settlement bank.  These agreements are then reflected in the scheme rules. </a:t>
            </a:r>
          </a:p>
          <a:p>
            <a:endParaRPr lang="en-US"/>
          </a:p>
        </p:txBody>
      </p:sp>
      <p:cxnSp>
        <p:nvCxnSpPr>
          <p:cNvPr id="6" name="Straight Arrow Connector 5">
            <a:extLst>
              <a:ext uri="{FF2B5EF4-FFF2-40B4-BE49-F238E27FC236}">
                <a16:creationId xmlns:a16="http://schemas.microsoft.com/office/drawing/2014/main" id="{75FAC71F-DFA5-843D-FBCE-DE0B477D6C6E}"/>
              </a:ext>
            </a:extLst>
          </p:cNvPr>
          <p:cNvCxnSpPr>
            <a:stCxn id="7" idx="6"/>
            <a:endCxn id="10" idx="2"/>
          </p:cNvCxnSpPr>
          <p:nvPr/>
        </p:nvCxnSpPr>
        <p:spPr>
          <a:xfrm>
            <a:off x="1871824" y="5348867"/>
            <a:ext cx="5259998"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7" name="Oval 6">
            <a:extLst>
              <a:ext uri="{FF2B5EF4-FFF2-40B4-BE49-F238E27FC236}">
                <a16:creationId xmlns:a16="http://schemas.microsoft.com/office/drawing/2014/main" id="{68214195-FB27-702D-B4C9-19BEBD46AE71}"/>
              </a:ext>
            </a:extLst>
          </p:cNvPr>
          <p:cNvSpPr>
            <a:spLocks/>
          </p:cNvSpPr>
          <p:nvPr/>
        </p:nvSpPr>
        <p:spPr>
          <a:xfrm>
            <a:off x="755934" y="4790922"/>
            <a:ext cx="1115890" cy="1115890"/>
          </a:xfrm>
          <a:prstGeom prst="ellipse">
            <a:avLst/>
          </a:prstGeom>
          <a:solidFill>
            <a:schemeClr val="tx1">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7719" rIns="0" bIns="37719" numCol="1" spcCol="0" rtlCol="0" fromWordArt="0" anchor="ctr" anchorCtr="0" forceAA="0" compatLnSpc="1">
            <a:prstTxWarp prst="textNoShape">
              <a:avLst/>
            </a:prstTxWarp>
            <a:noAutofit/>
          </a:bodyPr>
          <a:lstStyle/>
          <a:p>
            <a:pPr algn="ctr" defTabSz="502920" fontAlgn="base">
              <a:spcBef>
                <a:spcPct val="0"/>
              </a:spcBef>
              <a:spcAft>
                <a:spcPct val="0"/>
              </a:spcAft>
            </a:pPr>
            <a:r>
              <a:rPr lang="en-US" sz="1400">
                <a:solidFill>
                  <a:schemeClr val="bg1"/>
                </a:solidFill>
                <a:latin typeface="Arial" panose="020B0604020202020204" pitchFamily="34" charset="0"/>
                <a:ea typeface="Calibri" charset="0"/>
                <a:cs typeface="Arial" panose="020B0604020202020204" pitchFamily="34" charset="0"/>
              </a:rPr>
              <a:t>Payer</a:t>
            </a:r>
          </a:p>
        </p:txBody>
      </p:sp>
      <p:sp>
        <p:nvSpPr>
          <p:cNvPr id="8" name="Oval 7">
            <a:extLst>
              <a:ext uri="{FF2B5EF4-FFF2-40B4-BE49-F238E27FC236}">
                <a16:creationId xmlns:a16="http://schemas.microsoft.com/office/drawing/2014/main" id="{B283C8A4-5574-2709-88C1-3495E71328C5}"/>
              </a:ext>
            </a:extLst>
          </p:cNvPr>
          <p:cNvSpPr>
            <a:spLocks/>
          </p:cNvSpPr>
          <p:nvPr/>
        </p:nvSpPr>
        <p:spPr>
          <a:xfrm>
            <a:off x="2309928" y="4790922"/>
            <a:ext cx="1115890" cy="1115890"/>
          </a:xfrm>
          <a:prstGeom prst="ellipse">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7719" rIns="0" bIns="37719" numCol="1" spcCol="0" rtlCol="0" fromWordArt="0" anchor="ctr" anchorCtr="0" forceAA="0" compatLnSpc="1">
            <a:prstTxWarp prst="textNoShape">
              <a:avLst/>
            </a:prstTxWarp>
            <a:noAutofit/>
          </a:bodyPr>
          <a:lstStyle/>
          <a:p>
            <a:pPr algn="ctr" defTabSz="502920" fontAlgn="base">
              <a:spcBef>
                <a:spcPct val="0"/>
              </a:spcBef>
              <a:spcAft>
                <a:spcPct val="0"/>
              </a:spcAft>
            </a:pPr>
            <a:r>
              <a:rPr lang="en-US" sz="1400">
                <a:solidFill>
                  <a:srgbClr val="FFFFFF"/>
                </a:solidFill>
                <a:latin typeface="Arial" panose="020B0604020202020204" pitchFamily="34" charset="0"/>
                <a:ea typeface="Calibri" charset="0"/>
                <a:cs typeface="Arial" panose="020B0604020202020204" pitchFamily="34" charset="0"/>
              </a:rPr>
              <a:t>DFSP</a:t>
            </a:r>
          </a:p>
        </p:txBody>
      </p:sp>
      <p:sp>
        <p:nvSpPr>
          <p:cNvPr id="9" name="Oval 8">
            <a:extLst>
              <a:ext uri="{FF2B5EF4-FFF2-40B4-BE49-F238E27FC236}">
                <a16:creationId xmlns:a16="http://schemas.microsoft.com/office/drawing/2014/main" id="{7A644EB7-AA7D-927D-F8FF-CFB573C608A2}"/>
              </a:ext>
            </a:extLst>
          </p:cNvPr>
          <p:cNvSpPr>
            <a:spLocks/>
          </p:cNvSpPr>
          <p:nvPr/>
        </p:nvSpPr>
        <p:spPr>
          <a:xfrm>
            <a:off x="5577828" y="4790922"/>
            <a:ext cx="1115890" cy="1115890"/>
          </a:xfrm>
          <a:prstGeom prst="ellipse">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7719" rIns="0" bIns="37719" numCol="1" spcCol="0" rtlCol="0" fromWordArt="0" anchor="ctr" anchorCtr="0" forceAA="0" compatLnSpc="1">
            <a:prstTxWarp prst="textNoShape">
              <a:avLst/>
            </a:prstTxWarp>
            <a:noAutofit/>
          </a:bodyPr>
          <a:lstStyle/>
          <a:p>
            <a:pPr algn="ctr" defTabSz="502920" fontAlgn="base">
              <a:spcBef>
                <a:spcPct val="0"/>
              </a:spcBef>
              <a:spcAft>
                <a:spcPct val="0"/>
              </a:spcAft>
            </a:pPr>
            <a:r>
              <a:rPr lang="en-US" sz="1400">
                <a:solidFill>
                  <a:srgbClr val="FFFFFF"/>
                </a:solidFill>
                <a:latin typeface="Arial" panose="020B0604020202020204" pitchFamily="34" charset="0"/>
                <a:ea typeface="Calibri" charset="0"/>
                <a:cs typeface="Arial" panose="020B0604020202020204" pitchFamily="34" charset="0"/>
              </a:rPr>
              <a:t>DFPS</a:t>
            </a:r>
          </a:p>
        </p:txBody>
      </p:sp>
      <p:sp>
        <p:nvSpPr>
          <p:cNvPr id="10" name="Oval 9">
            <a:extLst>
              <a:ext uri="{FF2B5EF4-FFF2-40B4-BE49-F238E27FC236}">
                <a16:creationId xmlns:a16="http://schemas.microsoft.com/office/drawing/2014/main" id="{ABBBC36C-2622-1A4A-C8EE-9921E5282ADB}"/>
              </a:ext>
            </a:extLst>
          </p:cNvPr>
          <p:cNvSpPr>
            <a:spLocks/>
          </p:cNvSpPr>
          <p:nvPr/>
        </p:nvSpPr>
        <p:spPr>
          <a:xfrm>
            <a:off x="7131822" y="4790922"/>
            <a:ext cx="1115890" cy="1115890"/>
          </a:xfrm>
          <a:prstGeom prst="ellipse">
            <a:avLst/>
          </a:prstGeom>
          <a:solidFill>
            <a:schemeClr val="tx1">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7719" rIns="0" bIns="37719" numCol="1" spcCol="0" rtlCol="0" fromWordArt="0" anchor="ctr" anchorCtr="0" forceAA="0" compatLnSpc="1">
            <a:prstTxWarp prst="textNoShape">
              <a:avLst/>
            </a:prstTxWarp>
            <a:noAutofit/>
          </a:bodyPr>
          <a:lstStyle/>
          <a:p>
            <a:pPr algn="ctr" defTabSz="502920" fontAlgn="base">
              <a:spcBef>
                <a:spcPct val="0"/>
              </a:spcBef>
              <a:spcAft>
                <a:spcPct val="0"/>
              </a:spcAft>
            </a:pPr>
            <a:r>
              <a:rPr lang="en-US" sz="1400">
                <a:solidFill>
                  <a:schemeClr val="bg1"/>
                </a:solidFill>
                <a:latin typeface="Arial" panose="020B0604020202020204" pitchFamily="34" charset="0"/>
                <a:ea typeface="Calibri" charset="0"/>
                <a:cs typeface="Arial" panose="020B0604020202020204" pitchFamily="34" charset="0"/>
              </a:rPr>
              <a:t>Payee</a:t>
            </a:r>
          </a:p>
        </p:txBody>
      </p:sp>
      <p:grpSp>
        <p:nvGrpSpPr>
          <p:cNvPr id="11" name="Group 10">
            <a:extLst>
              <a:ext uri="{FF2B5EF4-FFF2-40B4-BE49-F238E27FC236}">
                <a16:creationId xmlns:a16="http://schemas.microsoft.com/office/drawing/2014/main" id="{C7B8352A-1EC6-6F02-85F1-FB9A39AB23F7}"/>
              </a:ext>
            </a:extLst>
          </p:cNvPr>
          <p:cNvGrpSpPr/>
          <p:nvPr/>
        </p:nvGrpSpPr>
        <p:grpSpPr>
          <a:xfrm>
            <a:off x="3863923" y="4258191"/>
            <a:ext cx="1275800" cy="1887885"/>
            <a:chOff x="3768132" y="2857500"/>
            <a:chExt cx="1275800" cy="1887885"/>
          </a:xfrm>
        </p:grpSpPr>
        <p:sp>
          <p:nvSpPr>
            <p:cNvPr id="12" name="Rounded Rectangle 11">
              <a:extLst>
                <a:ext uri="{FF2B5EF4-FFF2-40B4-BE49-F238E27FC236}">
                  <a16:creationId xmlns:a16="http://schemas.microsoft.com/office/drawing/2014/main" id="{37BDC1ED-D281-1D61-5C50-A3D36FCCACB3}"/>
                </a:ext>
              </a:extLst>
            </p:cNvPr>
            <p:cNvSpPr>
              <a:spLocks/>
            </p:cNvSpPr>
            <p:nvPr/>
          </p:nvSpPr>
          <p:spPr>
            <a:xfrm>
              <a:off x="3768132" y="2857500"/>
              <a:ext cx="1275800" cy="1887885"/>
            </a:xfrm>
            <a:prstGeom prst="roundRect">
              <a:avLst/>
            </a:prstGeom>
            <a:solidFill>
              <a:schemeClr val="bg1"/>
            </a:solidFill>
            <a:ln w="317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7719" rIns="0" bIns="37719" numCol="1" spcCol="0" rtlCol="0" fromWordArt="0" anchor="t" anchorCtr="0" forceAA="0" compatLnSpc="1">
              <a:prstTxWarp prst="textNoShape">
                <a:avLst/>
              </a:prstTxWarp>
              <a:noAutofit/>
            </a:bodyPr>
            <a:lstStyle/>
            <a:p>
              <a:pPr algn="ctr" defTabSz="502920" fontAlgn="base">
                <a:spcBef>
                  <a:spcPct val="0"/>
                </a:spcBef>
                <a:spcAft>
                  <a:spcPct val="0"/>
                </a:spcAft>
              </a:pPr>
              <a:r>
                <a:rPr lang="en-US" sz="1400">
                  <a:solidFill>
                    <a:schemeClr val="bg2">
                      <a:lumMod val="50000"/>
                    </a:schemeClr>
                  </a:solidFill>
                  <a:latin typeface="Arial" panose="020B0604020202020204" pitchFamily="34" charset="0"/>
                  <a:ea typeface="Calibri" charset="0"/>
                  <a:cs typeface="Arial" panose="020B0604020202020204" pitchFamily="34" charset="0"/>
                </a:rPr>
                <a:t>IPS System</a:t>
              </a:r>
            </a:p>
          </p:txBody>
        </p:sp>
        <p:sp>
          <p:nvSpPr>
            <p:cNvPr id="13" name="Rounded Rectangle 12">
              <a:extLst>
                <a:ext uri="{FF2B5EF4-FFF2-40B4-BE49-F238E27FC236}">
                  <a16:creationId xmlns:a16="http://schemas.microsoft.com/office/drawing/2014/main" id="{6B62F209-1DE1-1225-796B-B959FD0B335F}"/>
                </a:ext>
              </a:extLst>
            </p:cNvPr>
            <p:cNvSpPr/>
            <p:nvPr/>
          </p:nvSpPr>
          <p:spPr>
            <a:xfrm>
              <a:off x="3907010" y="3348732"/>
              <a:ext cx="998044" cy="538113"/>
            </a:xfrm>
            <a:prstGeom prst="roundRect">
              <a:avLst/>
            </a:prstGeom>
            <a:solidFill>
              <a:schemeClr val="tx1"/>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latin typeface="Avenir LT Std 55 Roman"/>
                  <a:cs typeface="Avenir LT Std 55 Roman"/>
                </a:rPr>
                <a:t>IPS</a:t>
              </a:r>
            </a:p>
            <a:p>
              <a:pPr algn="ctr"/>
              <a:r>
                <a:rPr lang="en-US" sz="1400">
                  <a:latin typeface="Avenir LT Std 55 Roman"/>
                  <a:cs typeface="Avenir LT Std 55 Roman"/>
                </a:rPr>
                <a:t>Scheme</a:t>
              </a:r>
            </a:p>
          </p:txBody>
        </p:sp>
        <p:sp>
          <p:nvSpPr>
            <p:cNvPr id="14" name="Rounded Rectangle 13">
              <a:extLst>
                <a:ext uri="{FF2B5EF4-FFF2-40B4-BE49-F238E27FC236}">
                  <a16:creationId xmlns:a16="http://schemas.microsoft.com/office/drawing/2014/main" id="{4D20A649-E6BE-4FF0-6E2E-3BAABEA6616F}"/>
                </a:ext>
              </a:extLst>
            </p:cNvPr>
            <p:cNvSpPr/>
            <p:nvPr/>
          </p:nvSpPr>
          <p:spPr>
            <a:xfrm>
              <a:off x="3907010" y="4067464"/>
              <a:ext cx="998044" cy="538113"/>
            </a:xfrm>
            <a:prstGeom prst="roundRect">
              <a:avLst/>
            </a:prstGeom>
            <a:solidFill>
              <a:schemeClr val="tx1"/>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latin typeface="Avenir LT Std 55 Roman"/>
                  <a:cs typeface="Avenir LT Std 55 Roman"/>
                </a:rPr>
                <a:t>IPS Platform</a:t>
              </a:r>
            </a:p>
          </p:txBody>
        </p:sp>
      </p:grpSp>
      <p:sp>
        <p:nvSpPr>
          <p:cNvPr id="15" name="Rounded Rectangle 14">
            <a:extLst>
              <a:ext uri="{FF2B5EF4-FFF2-40B4-BE49-F238E27FC236}">
                <a16:creationId xmlns:a16="http://schemas.microsoft.com/office/drawing/2014/main" id="{B2413D90-92A7-5919-6B3A-D8548D724B95}"/>
              </a:ext>
            </a:extLst>
          </p:cNvPr>
          <p:cNvSpPr/>
          <p:nvPr/>
        </p:nvSpPr>
        <p:spPr>
          <a:xfrm>
            <a:off x="3726425" y="6223394"/>
            <a:ext cx="1560782" cy="381692"/>
          </a:xfrm>
          <a:prstGeom prst="roundRect">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7719" rIns="0" bIns="37719" numCol="1" spcCol="0" rtlCol="0" fromWordArt="0" anchor="ctr" anchorCtr="0" forceAA="0" compatLnSpc="1">
            <a:prstTxWarp prst="textNoShape">
              <a:avLst/>
            </a:prstTxWarp>
            <a:noAutofit/>
          </a:bodyPr>
          <a:lstStyle/>
          <a:p>
            <a:pPr algn="ctr" defTabSz="502920" fontAlgn="base">
              <a:spcBef>
                <a:spcPct val="0"/>
              </a:spcBef>
              <a:spcAft>
                <a:spcPct val="0"/>
              </a:spcAft>
            </a:pPr>
            <a:r>
              <a:rPr lang="en-US" sz="1400">
                <a:solidFill>
                  <a:srgbClr val="FFFFFF"/>
                </a:solidFill>
                <a:latin typeface="Arial" panose="020B0604020202020204" pitchFamily="34" charset="0"/>
                <a:cs typeface="Arial" panose="020B0604020202020204" pitchFamily="34" charset="0"/>
              </a:rPr>
              <a:t>Settlement Bank</a:t>
            </a:r>
          </a:p>
        </p:txBody>
      </p:sp>
      <p:sp>
        <p:nvSpPr>
          <p:cNvPr id="2" name="Footer Placeholder 1">
            <a:extLst>
              <a:ext uri="{FF2B5EF4-FFF2-40B4-BE49-F238E27FC236}">
                <a16:creationId xmlns:a16="http://schemas.microsoft.com/office/drawing/2014/main" id="{A477D9F1-97F6-DB0F-5CCA-9BD8534AC4D1}"/>
              </a:ext>
            </a:extLst>
          </p:cNvPr>
          <p:cNvSpPr txBox="1">
            <a:spLocks/>
          </p:cNvSpPr>
          <p:nvPr/>
        </p:nvSpPr>
        <p:spPr>
          <a:xfrm>
            <a:off x="447675" y="6492240"/>
            <a:ext cx="3086100" cy="365125"/>
          </a:xfrm>
          <a:prstGeom prst="rect">
            <a:avLst/>
          </a:prstGeom>
        </p:spPr>
        <p:txBody>
          <a:bodyPr/>
          <a:lstStyle>
            <a:defPPr>
              <a:defRPr lang="en-US"/>
            </a:defPPr>
            <a:lvl1pPr marL="0" algn="l" defTabSz="1470484" rtl="0" eaLnBrk="1" latinLnBrk="0" hangingPunct="1">
              <a:defRPr sz="2895" kern="1200">
                <a:solidFill>
                  <a:schemeClr val="tx1"/>
                </a:solidFill>
                <a:latin typeface="+mn-lt"/>
                <a:ea typeface="+mn-ea"/>
                <a:cs typeface="+mn-cs"/>
              </a:defRPr>
            </a:lvl1pPr>
            <a:lvl2pPr marL="735242" algn="l" defTabSz="1470484" rtl="0" eaLnBrk="1" latinLnBrk="0" hangingPunct="1">
              <a:defRPr sz="2895" kern="1200">
                <a:solidFill>
                  <a:schemeClr val="tx1"/>
                </a:solidFill>
                <a:latin typeface="+mn-lt"/>
                <a:ea typeface="+mn-ea"/>
                <a:cs typeface="+mn-cs"/>
              </a:defRPr>
            </a:lvl2pPr>
            <a:lvl3pPr marL="1470484" algn="l" defTabSz="1470484" rtl="0" eaLnBrk="1" latinLnBrk="0" hangingPunct="1">
              <a:defRPr sz="2895" kern="1200">
                <a:solidFill>
                  <a:schemeClr val="tx1"/>
                </a:solidFill>
                <a:latin typeface="+mn-lt"/>
                <a:ea typeface="+mn-ea"/>
                <a:cs typeface="+mn-cs"/>
              </a:defRPr>
            </a:lvl3pPr>
            <a:lvl4pPr marL="2205726" algn="l" defTabSz="1470484" rtl="0" eaLnBrk="1" latinLnBrk="0" hangingPunct="1">
              <a:defRPr sz="2895" kern="1200">
                <a:solidFill>
                  <a:schemeClr val="tx1"/>
                </a:solidFill>
                <a:latin typeface="+mn-lt"/>
                <a:ea typeface="+mn-ea"/>
                <a:cs typeface="+mn-cs"/>
              </a:defRPr>
            </a:lvl4pPr>
            <a:lvl5pPr marL="2940968" algn="l" defTabSz="1470484" rtl="0" eaLnBrk="1" latinLnBrk="0" hangingPunct="1">
              <a:defRPr sz="2895" kern="1200">
                <a:solidFill>
                  <a:schemeClr val="tx1"/>
                </a:solidFill>
                <a:latin typeface="+mn-lt"/>
                <a:ea typeface="+mn-ea"/>
                <a:cs typeface="+mn-cs"/>
              </a:defRPr>
            </a:lvl5pPr>
            <a:lvl6pPr marL="3676210" algn="l" defTabSz="1470484" rtl="0" eaLnBrk="1" latinLnBrk="0" hangingPunct="1">
              <a:defRPr sz="2895" kern="1200">
                <a:solidFill>
                  <a:schemeClr val="tx1"/>
                </a:solidFill>
                <a:latin typeface="+mn-lt"/>
                <a:ea typeface="+mn-ea"/>
                <a:cs typeface="+mn-cs"/>
              </a:defRPr>
            </a:lvl6pPr>
            <a:lvl7pPr marL="4411451" algn="l" defTabSz="1470484" rtl="0" eaLnBrk="1" latinLnBrk="0" hangingPunct="1">
              <a:defRPr sz="2895" kern="1200">
                <a:solidFill>
                  <a:schemeClr val="tx1"/>
                </a:solidFill>
                <a:latin typeface="+mn-lt"/>
                <a:ea typeface="+mn-ea"/>
                <a:cs typeface="+mn-cs"/>
              </a:defRPr>
            </a:lvl7pPr>
            <a:lvl8pPr marL="5146694" algn="l" defTabSz="1470484" rtl="0" eaLnBrk="1" latinLnBrk="0" hangingPunct="1">
              <a:defRPr sz="2895" kern="1200">
                <a:solidFill>
                  <a:schemeClr val="tx1"/>
                </a:solidFill>
                <a:latin typeface="+mn-lt"/>
                <a:ea typeface="+mn-ea"/>
                <a:cs typeface="+mn-cs"/>
              </a:defRPr>
            </a:lvl8pPr>
            <a:lvl9pPr marL="5881936" algn="l" defTabSz="1470484" rtl="0" eaLnBrk="1" latinLnBrk="0" hangingPunct="1">
              <a:defRPr sz="2895" kern="1200">
                <a:solidFill>
                  <a:schemeClr val="tx1"/>
                </a:solidFill>
                <a:latin typeface="+mn-lt"/>
                <a:ea typeface="+mn-ea"/>
                <a:cs typeface="+mn-cs"/>
              </a:defRPr>
            </a:lvl9pPr>
          </a:lstStyle>
          <a:p>
            <a:r>
              <a:rPr lang="en-US" sz="1200" dirty="0">
                <a:solidFill>
                  <a:schemeClr val="accent5">
                    <a:lumMod val="75000"/>
                  </a:schemeClr>
                </a:solidFill>
              </a:rPr>
              <a:t>Gates Foundation, 2024</a:t>
            </a:r>
          </a:p>
        </p:txBody>
      </p:sp>
    </p:spTree>
    <p:extLst>
      <p:ext uri="{BB962C8B-B14F-4D97-AF65-F5344CB8AC3E}">
        <p14:creationId xmlns:p14="http://schemas.microsoft.com/office/powerpoint/2010/main" val="2482424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8B7AD-8A67-517A-2D0F-12F09F85F0D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DDBAF7A-D30F-C45D-F4EB-0BA4A2E256C0}"/>
              </a:ext>
            </a:extLst>
          </p:cNvPr>
          <p:cNvSpPr>
            <a:spLocks noGrp="1"/>
          </p:cNvSpPr>
          <p:nvPr>
            <p:ph type="body" sz="quarter" idx="13"/>
          </p:nvPr>
        </p:nvSpPr>
        <p:spPr>
          <a:xfrm>
            <a:off x="411480" y="996696"/>
            <a:ext cx="8545513" cy="1779312"/>
          </a:xfrm>
        </p:spPr>
        <p:txBody>
          <a:bodyPr/>
          <a:lstStyle/>
          <a:p>
            <a:r>
              <a:rPr lang="en-US" sz="1400" dirty="0"/>
              <a:t>The design of settlement in an IPS requires an evaluation of a number of key design elements</a:t>
            </a:r>
          </a:p>
          <a:p>
            <a:pPr marL="285750" indent="-285750">
              <a:buFont typeface="Arial" panose="020B0604020202020204" pitchFamily="34" charset="0"/>
              <a:buChar char="•"/>
            </a:pPr>
            <a:r>
              <a:rPr lang="en-US" sz="1400" dirty="0"/>
              <a:t>Some of the elements, such as the types of institutions that are able to hold settlement accounts with the settlement bank, are driven by laws and regulations</a:t>
            </a:r>
          </a:p>
          <a:p>
            <a:pPr marL="285750" indent="-285750">
              <a:buFont typeface="Arial" panose="020B0604020202020204" pitchFamily="34" charset="0"/>
              <a:buChar char="•"/>
            </a:pPr>
            <a:r>
              <a:rPr lang="en-US" sz="1400" dirty="0"/>
              <a:t>Other elements must be evaluated based on trade-offs and fit for the specific market context </a:t>
            </a:r>
          </a:p>
          <a:p>
            <a:pPr marL="285750" indent="-285750">
              <a:buFont typeface="Arial" panose="020B0604020202020204" pitchFamily="34" charset="0"/>
              <a:buChar char="•"/>
            </a:pPr>
            <a:r>
              <a:rPr lang="en-US" sz="1400" dirty="0"/>
              <a:t>Some of the decisions build on one another. For example, the appropriate tools that are in place for management of risks will depend on the selected model and may be more or less valuable depending on types of DFSPs that have access to settlement accounts</a:t>
            </a:r>
          </a:p>
        </p:txBody>
      </p:sp>
      <p:sp>
        <p:nvSpPr>
          <p:cNvPr id="3" name="Title 2">
            <a:extLst>
              <a:ext uri="{FF2B5EF4-FFF2-40B4-BE49-F238E27FC236}">
                <a16:creationId xmlns:a16="http://schemas.microsoft.com/office/drawing/2014/main" id="{1E602A1D-F690-EBFB-FFD5-ED30547E22BD}"/>
              </a:ext>
            </a:extLst>
          </p:cNvPr>
          <p:cNvSpPr>
            <a:spLocks noGrp="1"/>
          </p:cNvSpPr>
          <p:nvPr>
            <p:ph type="title"/>
          </p:nvPr>
        </p:nvSpPr>
        <p:spPr/>
        <p:txBody>
          <a:bodyPr/>
          <a:lstStyle/>
          <a:p>
            <a:r>
              <a:rPr lang="en-US"/>
              <a:t>IPS settlement key design elements</a:t>
            </a:r>
          </a:p>
        </p:txBody>
      </p:sp>
      <p:sp>
        <p:nvSpPr>
          <p:cNvPr id="4" name="Slide Number Placeholder 3">
            <a:extLst>
              <a:ext uri="{FF2B5EF4-FFF2-40B4-BE49-F238E27FC236}">
                <a16:creationId xmlns:a16="http://schemas.microsoft.com/office/drawing/2014/main" id="{496F24D6-F5A9-F2C6-3300-8FC66FAFC030}"/>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12</a:t>
            </a:fld>
            <a:endParaRPr lang="en-US">
              <a:solidFill>
                <a:prstClr val="black">
                  <a:tint val="75000"/>
                </a:prstClr>
              </a:solidFill>
            </a:endParaRPr>
          </a:p>
        </p:txBody>
      </p:sp>
      <p:sp>
        <p:nvSpPr>
          <p:cNvPr id="8" name="Text Placeholder 1">
            <a:extLst>
              <a:ext uri="{FF2B5EF4-FFF2-40B4-BE49-F238E27FC236}">
                <a16:creationId xmlns:a16="http://schemas.microsoft.com/office/drawing/2014/main" id="{38F7D4C1-6084-F82B-83E8-3BC16526DF11}"/>
              </a:ext>
            </a:extLst>
          </p:cNvPr>
          <p:cNvSpPr txBox="1">
            <a:spLocks/>
          </p:cNvSpPr>
          <p:nvPr/>
        </p:nvSpPr>
        <p:spPr>
          <a:xfrm>
            <a:off x="6146801" y="3002635"/>
            <a:ext cx="2362200" cy="541867"/>
          </a:xfrm>
          <a:prstGeom prst="rect">
            <a:avLst/>
          </a:prstGeom>
        </p:spPr>
        <p:txBody>
          <a:bodyPr/>
          <a:lstStyle>
            <a:lvl1pPr marL="0" indent="0" algn="l" defTabSz="457200" rtl="0" eaLnBrk="1" latinLnBrk="0" hangingPunct="1">
              <a:spcBef>
                <a:spcPct val="20000"/>
              </a:spcBef>
              <a:buClr>
                <a:schemeClr val="accent2"/>
              </a:buClr>
              <a:buFont typeface="Arial"/>
              <a:buNone/>
              <a:defRPr sz="1200" kern="1200">
                <a:solidFill>
                  <a:schemeClr val="tx1"/>
                </a:solidFill>
                <a:latin typeface="Arial"/>
                <a:ea typeface="+mn-ea"/>
                <a:cs typeface="Arial"/>
              </a:defRPr>
            </a:lvl1pPr>
            <a:lvl2pPr marL="742950" indent="-285750" algn="l" defTabSz="457200" rtl="0" eaLnBrk="1" latinLnBrk="0" hangingPunct="1">
              <a:spcBef>
                <a:spcPct val="20000"/>
              </a:spcBef>
              <a:buClr>
                <a:schemeClr val="accent2"/>
              </a:buClr>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Clr>
                <a:schemeClr val="accent2"/>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chemeClr val="accent2"/>
              </a:buClr>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Clr>
                <a:schemeClr val="accent2"/>
              </a:buClr>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*The types of institutions that may maintain settlement accounts is determined by laws and regulations.</a:t>
            </a:r>
          </a:p>
        </p:txBody>
      </p:sp>
      <p:graphicFrame>
        <p:nvGraphicFramePr>
          <p:cNvPr id="6" name="Diagram 5">
            <a:extLst>
              <a:ext uri="{FF2B5EF4-FFF2-40B4-BE49-F238E27FC236}">
                <a16:creationId xmlns:a16="http://schemas.microsoft.com/office/drawing/2014/main" id="{9ECC4083-C673-90D9-B52F-A0F0D38F1FF8}"/>
              </a:ext>
            </a:extLst>
          </p:cNvPr>
          <p:cNvGraphicFramePr/>
          <p:nvPr>
            <p:extLst>
              <p:ext uri="{D42A27DB-BD31-4B8C-83A1-F6EECF244321}">
                <p14:modId xmlns:p14="http://schemas.microsoft.com/office/powerpoint/2010/main" val="3968179730"/>
              </p:ext>
            </p:extLst>
          </p:nvPr>
        </p:nvGraphicFramePr>
        <p:xfrm>
          <a:off x="2256540" y="2712741"/>
          <a:ext cx="4630915" cy="3473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1">
            <a:extLst>
              <a:ext uri="{FF2B5EF4-FFF2-40B4-BE49-F238E27FC236}">
                <a16:creationId xmlns:a16="http://schemas.microsoft.com/office/drawing/2014/main" id="{C6D0C6E5-3AD6-F8EB-4DB7-913BEBAA2877}"/>
              </a:ext>
            </a:extLst>
          </p:cNvPr>
          <p:cNvSpPr txBox="1">
            <a:spLocks/>
          </p:cNvSpPr>
          <p:nvPr/>
        </p:nvSpPr>
        <p:spPr>
          <a:xfrm>
            <a:off x="447675" y="6492240"/>
            <a:ext cx="3086100" cy="365125"/>
          </a:xfrm>
          <a:prstGeom prst="rect">
            <a:avLst/>
          </a:prstGeom>
        </p:spPr>
        <p:txBody>
          <a:bodyPr/>
          <a:lstStyle>
            <a:defPPr>
              <a:defRPr lang="en-US"/>
            </a:defPPr>
            <a:lvl1pPr marL="0" algn="l" defTabSz="1470484" rtl="0" eaLnBrk="1" latinLnBrk="0" hangingPunct="1">
              <a:defRPr sz="2895" kern="1200">
                <a:solidFill>
                  <a:schemeClr val="tx1"/>
                </a:solidFill>
                <a:latin typeface="+mn-lt"/>
                <a:ea typeface="+mn-ea"/>
                <a:cs typeface="+mn-cs"/>
              </a:defRPr>
            </a:lvl1pPr>
            <a:lvl2pPr marL="735242" algn="l" defTabSz="1470484" rtl="0" eaLnBrk="1" latinLnBrk="0" hangingPunct="1">
              <a:defRPr sz="2895" kern="1200">
                <a:solidFill>
                  <a:schemeClr val="tx1"/>
                </a:solidFill>
                <a:latin typeface="+mn-lt"/>
                <a:ea typeface="+mn-ea"/>
                <a:cs typeface="+mn-cs"/>
              </a:defRPr>
            </a:lvl2pPr>
            <a:lvl3pPr marL="1470484" algn="l" defTabSz="1470484" rtl="0" eaLnBrk="1" latinLnBrk="0" hangingPunct="1">
              <a:defRPr sz="2895" kern="1200">
                <a:solidFill>
                  <a:schemeClr val="tx1"/>
                </a:solidFill>
                <a:latin typeface="+mn-lt"/>
                <a:ea typeface="+mn-ea"/>
                <a:cs typeface="+mn-cs"/>
              </a:defRPr>
            </a:lvl3pPr>
            <a:lvl4pPr marL="2205726" algn="l" defTabSz="1470484" rtl="0" eaLnBrk="1" latinLnBrk="0" hangingPunct="1">
              <a:defRPr sz="2895" kern="1200">
                <a:solidFill>
                  <a:schemeClr val="tx1"/>
                </a:solidFill>
                <a:latin typeface="+mn-lt"/>
                <a:ea typeface="+mn-ea"/>
                <a:cs typeface="+mn-cs"/>
              </a:defRPr>
            </a:lvl4pPr>
            <a:lvl5pPr marL="2940968" algn="l" defTabSz="1470484" rtl="0" eaLnBrk="1" latinLnBrk="0" hangingPunct="1">
              <a:defRPr sz="2895" kern="1200">
                <a:solidFill>
                  <a:schemeClr val="tx1"/>
                </a:solidFill>
                <a:latin typeface="+mn-lt"/>
                <a:ea typeface="+mn-ea"/>
                <a:cs typeface="+mn-cs"/>
              </a:defRPr>
            </a:lvl5pPr>
            <a:lvl6pPr marL="3676210" algn="l" defTabSz="1470484" rtl="0" eaLnBrk="1" latinLnBrk="0" hangingPunct="1">
              <a:defRPr sz="2895" kern="1200">
                <a:solidFill>
                  <a:schemeClr val="tx1"/>
                </a:solidFill>
                <a:latin typeface="+mn-lt"/>
                <a:ea typeface="+mn-ea"/>
                <a:cs typeface="+mn-cs"/>
              </a:defRPr>
            </a:lvl6pPr>
            <a:lvl7pPr marL="4411451" algn="l" defTabSz="1470484" rtl="0" eaLnBrk="1" latinLnBrk="0" hangingPunct="1">
              <a:defRPr sz="2895" kern="1200">
                <a:solidFill>
                  <a:schemeClr val="tx1"/>
                </a:solidFill>
                <a:latin typeface="+mn-lt"/>
                <a:ea typeface="+mn-ea"/>
                <a:cs typeface="+mn-cs"/>
              </a:defRPr>
            </a:lvl7pPr>
            <a:lvl8pPr marL="5146694" algn="l" defTabSz="1470484" rtl="0" eaLnBrk="1" latinLnBrk="0" hangingPunct="1">
              <a:defRPr sz="2895" kern="1200">
                <a:solidFill>
                  <a:schemeClr val="tx1"/>
                </a:solidFill>
                <a:latin typeface="+mn-lt"/>
                <a:ea typeface="+mn-ea"/>
                <a:cs typeface="+mn-cs"/>
              </a:defRPr>
            </a:lvl8pPr>
            <a:lvl9pPr marL="5881936" algn="l" defTabSz="1470484" rtl="0" eaLnBrk="1" latinLnBrk="0" hangingPunct="1">
              <a:defRPr sz="2895" kern="1200">
                <a:solidFill>
                  <a:schemeClr val="tx1"/>
                </a:solidFill>
                <a:latin typeface="+mn-lt"/>
                <a:ea typeface="+mn-ea"/>
                <a:cs typeface="+mn-cs"/>
              </a:defRPr>
            </a:lvl9pPr>
          </a:lstStyle>
          <a:p>
            <a:r>
              <a:rPr lang="en-US" sz="1200" dirty="0">
                <a:solidFill>
                  <a:schemeClr val="accent5">
                    <a:lumMod val="75000"/>
                  </a:schemeClr>
                </a:solidFill>
              </a:rPr>
              <a:t>Gates Foundation, 2024</a:t>
            </a:r>
          </a:p>
        </p:txBody>
      </p:sp>
    </p:spTree>
    <p:extLst>
      <p:ext uri="{BB962C8B-B14F-4D97-AF65-F5344CB8AC3E}">
        <p14:creationId xmlns:p14="http://schemas.microsoft.com/office/powerpoint/2010/main" val="2352804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0E9F0-0A7C-F76F-2438-4D57458C35D5}"/>
            </a:ext>
          </a:extLst>
        </p:cNvPr>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1FF1D349-B560-37BD-83B8-C8CAA3DA7127}"/>
              </a:ext>
            </a:extLst>
          </p:cNvPr>
          <p:cNvCxnSpPr>
            <a:cxnSpLocks/>
          </p:cNvCxnSpPr>
          <p:nvPr/>
        </p:nvCxnSpPr>
        <p:spPr>
          <a:xfrm>
            <a:off x="2170880" y="3558293"/>
            <a:ext cx="4503174" cy="0"/>
          </a:xfrm>
          <a:prstGeom prst="line">
            <a:avLst/>
          </a:prstGeom>
          <a:ln w="38100">
            <a:solidFill>
              <a:srgbClr val="C00000"/>
            </a:solidFill>
            <a:tailEnd type="none"/>
          </a:ln>
          <a:effec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61071C05-D846-B838-83A5-D91693699528}"/>
              </a:ext>
            </a:extLst>
          </p:cNvPr>
          <p:cNvSpPr>
            <a:spLocks noGrp="1"/>
          </p:cNvSpPr>
          <p:nvPr>
            <p:ph type="sldNum" sz="quarter" idx="15"/>
          </p:nvPr>
        </p:nvSpPr>
        <p:spPr>
          <a:xfrm>
            <a:off x="8601282" y="6492240"/>
            <a:ext cx="542717" cy="365760"/>
          </a:xfrm>
        </p:spPr>
        <p:txBody>
          <a:bodyPr/>
          <a:lstStyle/>
          <a:p>
            <a:pPr algn="r"/>
            <a:fld id="{D3F7C509-FEEF-45D3-B896-7C07814C0C13}" type="slidenum">
              <a:rPr lang="uk-UA" smtClean="0"/>
              <a:pPr algn="r"/>
              <a:t>13</a:t>
            </a:fld>
            <a:endParaRPr lang="uk-UA"/>
          </a:p>
        </p:txBody>
      </p:sp>
      <p:sp>
        <p:nvSpPr>
          <p:cNvPr id="12" name="TextBox 11">
            <a:extLst>
              <a:ext uri="{FF2B5EF4-FFF2-40B4-BE49-F238E27FC236}">
                <a16:creationId xmlns:a16="http://schemas.microsoft.com/office/drawing/2014/main" id="{CB322AC0-F33E-8DC3-D55C-64E8E90046D7}"/>
              </a:ext>
            </a:extLst>
          </p:cNvPr>
          <p:cNvSpPr txBox="1"/>
          <p:nvPr/>
        </p:nvSpPr>
        <p:spPr>
          <a:xfrm>
            <a:off x="1736699" y="2686996"/>
            <a:ext cx="2520376" cy="1602989"/>
          </a:xfrm>
          <a:prstGeom prst="rect">
            <a:avLst/>
          </a:prstGeom>
          <a:solidFill>
            <a:schemeClr val="accent5">
              <a:lumMod val="40000"/>
              <a:lumOff val="60000"/>
            </a:schemeClr>
          </a:solidFill>
          <a:ln w="3175">
            <a:solidFill>
              <a:srgbClr val="CE6B29"/>
            </a:solidFill>
            <a:headEnd type="oval"/>
            <a:tailEnd type="triangle"/>
          </a:ln>
        </p:spPr>
        <p:txBody>
          <a:bodyPr wrap="square" lIns="91440" rIns="0"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a:ln>
                  <a:noFill/>
                </a:ln>
                <a:effectLst/>
                <a:uLnTx/>
                <a:uFillTx/>
                <a:ea typeface="+mn-ea"/>
                <a:cs typeface="Calibri" panose="020F0502020204030204" pitchFamily="34" charset="0"/>
              </a:rPr>
              <a:t>Limited eligibility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u="none" strike="noStrike" kern="1200" cap="none" spc="0" normalizeH="0" baseline="0" noProof="0">
              <a:ln>
                <a:noFill/>
              </a:ln>
              <a:effectLst/>
              <a:uLnTx/>
              <a:uFillTx/>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a:ln>
                  <a:noFill/>
                </a:ln>
                <a:effectLst/>
                <a:uLnTx/>
                <a:uFillTx/>
                <a:ea typeface="+mn-ea"/>
                <a:cs typeface="Calibri" panose="020F0502020204030204" pitchFamily="34" charset="0"/>
              </a:rPr>
              <a:t>Only banks or chartered financial institutions are eligible to maintain direct settlement accounts. Non-banks must rely on banks for access to settlement. </a:t>
            </a:r>
          </a:p>
        </p:txBody>
      </p:sp>
      <p:sp>
        <p:nvSpPr>
          <p:cNvPr id="2" name="Footer Placeholder 1">
            <a:extLst>
              <a:ext uri="{FF2B5EF4-FFF2-40B4-BE49-F238E27FC236}">
                <a16:creationId xmlns:a16="http://schemas.microsoft.com/office/drawing/2014/main" id="{FA8A5058-B495-E500-7691-8209297060D0}"/>
              </a:ext>
            </a:extLst>
          </p:cNvPr>
          <p:cNvSpPr txBox="1">
            <a:spLocks/>
          </p:cNvSpPr>
          <p:nvPr/>
        </p:nvSpPr>
        <p:spPr>
          <a:xfrm>
            <a:off x="447675" y="6492240"/>
            <a:ext cx="3086100" cy="365125"/>
          </a:xfrm>
          <a:prstGeom prst="rect">
            <a:avLst/>
          </a:prstGeom>
        </p:spPr>
        <p:txBody>
          <a:bodyPr/>
          <a:lstStyle>
            <a:defPPr>
              <a:defRPr lang="en-US"/>
            </a:defPPr>
            <a:lvl1pPr marL="0" algn="l" defTabSz="1470484" rtl="0" eaLnBrk="1" latinLnBrk="0" hangingPunct="1">
              <a:defRPr sz="2895" kern="1200">
                <a:solidFill>
                  <a:schemeClr val="tx1"/>
                </a:solidFill>
                <a:latin typeface="+mn-lt"/>
                <a:ea typeface="+mn-ea"/>
                <a:cs typeface="+mn-cs"/>
              </a:defRPr>
            </a:lvl1pPr>
            <a:lvl2pPr marL="735242" algn="l" defTabSz="1470484" rtl="0" eaLnBrk="1" latinLnBrk="0" hangingPunct="1">
              <a:defRPr sz="2895" kern="1200">
                <a:solidFill>
                  <a:schemeClr val="tx1"/>
                </a:solidFill>
                <a:latin typeface="+mn-lt"/>
                <a:ea typeface="+mn-ea"/>
                <a:cs typeface="+mn-cs"/>
              </a:defRPr>
            </a:lvl2pPr>
            <a:lvl3pPr marL="1470484" algn="l" defTabSz="1470484" rtl="0" eaLnBrk="1" latinLnBrk="0" hangingPunct="1">
              <a:defRPr sz="2895" kern="1200">
                <a:solidFill>
                  <a:schemeClr val="tx1"/>
                </a:solidFill>
                <a:latin typeface="+mn-lt"/>
                <a:ea typeface="+mn-ea"/>
                <a:cs typeface="+mn-cs"/>
              </a:defRPr>
            </a:lvl3pPr>
            <a:lvl4pPr marL="2205726" algn="l" defTabSz="1470484" rtl="0" eaLnBrk="1" latinLnBrk="0" hangingPunct="1">
              <a:defRPr sz="2895" kern="1200">
                <a:solidFill>
                  <a:schemeClr val="tx1"/>
                </a:solidFill>
                <a:latin typeface="+mn-lt"/>
                <a:ea typeface="+mn-ea"/>
                <a:cs typeface="+mn-cs"/>
              </a:defRPr>
            </a:lvl4pPr>
            <a:lvl5pPr marL="2940968" algn="l" defTabSz="1470484" rtl="0" eaLnBrk="1" latinLnBrk="0" hangingPunct="1">
              <a:defRPr sz="2895" kern="1200">
                <a:solidFill>
                  <a:schemeClr val="tx1"/>
                </a:solidFill>
                <a:latin typeface="+mn-lt"/>
                <a:ea typeface="+mn-ea"/>
                <a:cs typeface="+mn-cs"/>
              </a:defRPr>
            </a:lvl5pPr>
            <a:lvl6pPr marL="3676210" algn="l" defTabSz="1470484" rtl="0" eaLnBrk="1" latinLnBrk="0" hangingPunct="1">
              <a:defRPr sz="2895" kern="1200">
                <a:solidFill>
                  <a:schemeClr val="tx1"/>
                </a:solidFill>
                <a:latin typeface="+mn-lt"/>
                <a:ea typeface="+mn-ea"/>
                <a:cs typeface="+mn-cs"/>
              </a:defRPr>
            </a:lvl6pPr>
            <a:lvl7pPr marL="4411451" algn="l" defTabSz="1470484" rtl="0" eaLnBrk="1" latinLnBrk="0" hangingPunct="1">
              <a:defRPr sz="2895" kern="1200">
                <a:solidFill>
                  <a:schemeClr val="tx1"/>
                </a:solidFill>
                <a:latin typeface="+mn-lt"/>
                <a:ea typeface="+mn-ea"/>
                <a:cs typeface="+mn-cs"/>
              </a:defRPr>
            </a:lvl7pPr>
            <a:lvl8pPr marL="5146694" algn="l" defTabSz="1470484" rtl="0" eaLnBrk="1" latinLnBrk="0" hangingPunct="1">
              <a:defRPr sz="2895" kern="1200">
                <a:solidFill>
                  <a:schemeClr val="tx1"/>
                </a:solidFill>
                <a:latin typeface="+mn-lt"/>
                <a:ea typeface="+mn-ea"/>
                <a:cs typeface="+mn-cs"/>
              </a:defRPr>
            </a:lvl8pPr>
            <a:lvl9pPr marL="5881936" algn="l" defTabSz="1470484" rtl="0" eaLnBrk="1" latinLnBrk="0" hangingPunct="1">
              <a:defRPr sz="2895" kern="1200">
                <a:solidFill>
                  <a:schemeClr val="tx1"/>
                </a:solidFill>
                <a:latin typeface="+mn-lt"/>
                <a:ea typeface="+mn-ea"/>
                <a:cs typeface="+mn-cs"/>
              </a:defRPr>
            </a:lvl9pPr>
          </a:lstStyle>
          <a:p>
            <a:r>
              <a:rPr lang="en-US" sz="1200" dirty="0">
                <a:solidFill>
                  <a:schemeClr val="accent5">
                    <a:lumMod val="75000"/>
                  </a:schemeClr>
                </a:solidFill>
              </a:rPr>
              <a:t>Gates Foundation, 2024</a:t>
            </a:r>
          </a:p>
        </p:txBody>
      </p:sp>
      <p:sp>
        <p:nvSpPr>
          <p:cNvPr id="33" name="TextBox 32">
            <a:extLst>
              <a:ext uri="{FF2B5EF4-FFF2-40B4-BE49-F238E27FC236}">
                <a16:creationId xmlns:a16="http://schemas.microsoft.com/office/drawing/2014/main" id="{50A8BC55-F1CB-90C9-B76A-1F400BCB9D1E}"/>
              </a:ext>
            </a:extLst>
          </p:cNvPr>
          <p:cNvSpPr txBox="1"/>
          <p:nvPr/>
        </p:nvSpPr>
        <p:spPr>
          <a:xfrm>
            <a:off x="5315751" y="2683341"/>
            <a:ext cx="2520376" cy="1606644"/>
          </a:xfrm>
          <a:prstGeom prst="rect">
            <a:avLst/>
          </a:prstGeom>
          <a:solidFill>
            <a:schemeClr val="accent5">
              <a:lumMod val="40000"/>
              <a:lumOff val="60000"/>
            </a:schemeClr>
          </a:solidFill>
          <a:ln w="3175">
            <a:solidFill>
              <a:srgbClr val="CE6B29"/>
            </a:solidFill>
            <a:headEnd type="oval"/>
            <a:tailEnd type="triangle"/>
          </a:ln>
        </p:spPr>
        <p:txBody>
          <a:bodyPr wrap="square" lIns="91440" rIns="0" rtlCol="0" anchor="t">
            <a:noAutofit/>
          </a:bodyPr>
          <a:lstStyle/>
          <a:p>
            <a:pPr algn="ctr">
              <a:defRPr/>
            </a:pPr>
            <a:r>
              <a:rPr lang="en-US" sz="1200" b="1">
                <a:cs typeface="Calibri" panose="020F0502020204030204" pitchFamily="34" charset="0"/>
              </a:rPr>
              <a:t>Broad eligibility </a:t>
            </a:r>
          </a:p>
          <a:p>
            <a:pPr>
              <a:defRPr/>
            </a:pPr>
            <a:endParaRPr lang="en-US" sz="1200" b="1">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a:ln>
                  <a:noFill/>
                </a:ln>
                <a:effectLst/>
                <a:uLnTx/>
                <a:uFillTx/>
                <a:ea typeface="+mn-ea"/>
                <a:cs typeface="Calibri" panose="020F0502020204030204" pitchFamily="34" charset="0"/>
              </a:rPr>
              <a:t>Banks and non-banks are eligible to </a:t>
            </a:r>
            <a:r>
              <a:rPr lang="en-US" sz="1200">
                <a:cs typeface="Calibri" panose="020F0502020204030204" pitchFamily="34" charset="0"/>
              </a:rPr>
              <a:t>to maintain a direct settlement account with the settlement bank</a:t>
            </a:r>
            <a:r>
              <a:rPr kumimoji="0" lang="en-US" sz="1200" u="none" strike="noStrike" kern="1200" cap="none" spc="0" normalizeH="0" baseline="0" noProof="0">
                <a:ln>
                  <a:noFill/>
                </a:ln>
                <a:effectLst/>
                <a:uLnTx/>
                <a:uFillTx/>
                <a:ea typeface="+mn-ea"/>
                <a:cs typeface="Calibri" panose="020F0502020204030204" pitchFamily="34" charset="0"/>
              </a:rPr>
              <a:t>. Eligible </a:t>
            </a:r>
            <a:r>
              <a:rPr lang="en-US" sz="1200">
                <a:cs typeface="Calibri" panose="020F0502020204030204" pitchFamily="34" charset="0"/>
              </a:rPr>
              <a:t>non-bank participants may still elect to conduct settlement via direct bank participants.</a:t>
            </a:r>
            <a:endParaRPr kumimoji="0" lang="en-US" sz="1200" u="none" strike="noStrike" kern="1200" cap="none" spc="0" normalizeH="0" baseline="0" noProof="0">
              <a:ln>
                <a:noFill/>
              </a:ln>
              <a:effectLst/>
              <a:uLnTx/>
              <a:uFillTx/>
              <a:ea typeface="+mn-ea"/>
              <a:cs typeface="Calibri" panose="020F0502020204030204" pitchFamily="34" charset="0"/>
            </a:endParaRPr>
          </a:p>
        </p:txBody>
      </p:sp>
      <p:sp>
        <p:nvSpPr>
          <p:cNvPr id="14" name="Title 2">
            <a:extLst>
              <a:ext uri="{FF2B5EF4-FFF2-40B4-BE49-F238E27FC236}">
                <a16:creationId xmlns:a16="http://schemas.microsoft.com/office/drawing/2014/main" id="{3F6E7272-60AB-AD7C-600E-AACE8B3B4EAE}"/>
              </a:ext>
            </a:extLst>
          </p:cNvPr>
          <p:cNvSpPr txBox="1">
            <a:spLocks/>
          </p:cNvSpPr>
          <p:nvPr/>
        </p:nvSpPr>
        <p:spPr>
          <a:xfrm>
            <a:off x="96207" y="252914"/>
            <a:ext cx="6577847" cy="329025"/>
          </a:xfrm>
          <a:prstGeom prst="rect">
            <a:avLst/>
          </a:prstGeom>
        </p:spPr>
        <p:txBody>
          <a:bodyPr/>
          <a:lstStyle>
            <a:lvl1pPr algn="l" defTabSz="457200" rtl="0" eaLnBrk="1" latinLnBrk="0" hangingPunct="1">
              <a:spcBef>
                <a:spcPct val="0"/>
              </a:spcBef>
              <a:buNone/>
              <a:defRPr sz="1400" kern="1200" baseline="0">
                <a:solidFill>
                  <a:srgbClr val="AC2641"/>
                </a:solidFill>
                <a:latin typeface="Arial"/>
                <a:ea typeface="+mj-ea"/>
                <a:cs typeface="Arial"/>
              </a:defRPr>
            </a:lvl1pPr>
          </a:lstStyle>
          <a:p>
            <a:r>
              <a:rPr lang="en-US" sz="1600">
                <a:solidFill>
                  <a:schemeClr val="bg1"/>
                </a:solidFill>
                <a:ea typeface="+mn-ea"/>
              </a:rPr>
              <a:t>Access to settlement accounts may be broad or limited </a:t>
            </a:r>
          </a:p>
        </p:txBody>
      </p:sp>
      <p:sp>
        <p:nvSpPr>
          <p:cNvPr id="19" name="Content Placeholder 4">
            <a:extLst>
              <a:ext uri="{FF2B5EF4-FFF2-40B4-BE49-F238E27FC236}">
                <a16:creationId xmlns:a16="http://schemas.microsoft.com/office/drawing/2014/main" id="{9158D6FE-C284-CB24-FE1D-7A32383C1235}"/>
              </a:ext>
            </a:extLst>
          </p:cNvPr>
          <p:cNvSpPr txBox="1">
            <a:spLocks/>
          </p:cNvSpPr>
          <p:nvPr/>
        </p:nvSpPr>
        <p:spPr>
          <a:xfrm>
            <a:off x="411480" y="996696"/>
            <a:ext cx="8545513" cy="1275543"/>
          </a:xfrm>
          <a:prstGeom prst="rect">
            <a:avLst/>
          </a:prstGeom>
        </p:spPr>
        <p:txBody>
          <a:bodyPr/>
          <a:lstStyle>
            <a:lvl1pPr marL="342900" indent="-342900" algn="l" defTabSz="457200" rtl="0" eaLnBrk="1" latinLnBrk="0" hangingPunct="1">
              <a:spcBef>
                <a:spcPct val="20000"/>
              </a:spcBef>
              <a:buClr>
                <a:schemeClr val="accent2"/>
              </a:buClr>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Clr>
                <a:schemeClr val="accent2"/>
              </a:buClr>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Clr>
                <a:schemeClr val="accent2"/>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chemeClr val="accent2"/>
              </a:buClr>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Clr>
                <a:schemeClr val="accent2"/>
              </a:buClr>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t>Scheme rules require that each participating DFSP in the IPS is able to settle their obligations, either directly or indirectly, in the designated settlement bank, </a:t>
            </a:r>
          </a:p>
          <a:p>
            <a:pPr lvl="1"/>
            <a:r>
              <a:rPr lang="en-US" sz="1400" dirty="0"/>
              <a:t>This Report refers to DFSPs as direct or indirect settlement participants</a:t>
            </a:r>
          </a:p>
          <a:p>
            <a:pPr lvl="1"/>
            <a:r>
              <a:rPr lang="en-US" sz="1400" dirty="0"/>
              <a:t>The settlement bank in IPSs is typically the central bank of the country</a:t>
            </a:r>
          </a:p>
          <a:p>
            <a:r>
              <a:rPr lang="en-US" sz="1400" dirty="0"/>
              <a:t>The types of institutions that can hold direct accounts with the settlement bank is determined by national law and payments system policies. </a:t>
            </a:r>
          </a:p>
        </p:txBody>
      </p:sp>
      <p:sp>
        <p:nvSpPr>
          <p:cNvPr id="27" name="Rectangle 26">
            <a:extLst>
              <a:ext uri="{FF2B5EF4-FFF2-40B4-BE49-F238E27FC236}">
                <a16:creationId xmlns:a16="http://schemas.microsoft.com/office/drawing/2014/main" id="{48F3C944-F29A-BBC0-15CF-7A8EFFDBC957}"/>
              </a:ext>
            </a:extLst>
          </p:cNvPr>
          <p:cNvSpPr/>
          <p:nvPr/>
        </p:nvSpPr>
        <p:spPr bwMode="auto">
          <a:xfrm>
            <a:off x="2244686" y="4485729"/>
            <a:ext cx="5989597" cy="1874430"/>
          </a:xfrm>
          <a:prstGeom prst="rect">
            <a:avLst/>
          </a:prstGeom>
          <a:solidFill>
            <a:schemeClr val="bg2">
              <a:lumMod val="40000"/>
              <a:lumOff val="60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lvl="1" defTabSz="914099"/>
            <a:r>
              <a:rPr lang="en-US" sz="1200">
                <a:solidFill>
                  <a:schemeClr val="tx1"/>
                </a:solidFill>
              </a:rPr>
              <a:t>The lack of eligibility for direct settlement by non-banks may contribute to increasing their cost of processing instant payments</a:t>
            </a:r>
          </a:p>
          <a:p>
            <a:pPr lvl="1" defTabSz="914099"/>
            <a:endParaRPr lang="en-US" sz="1200">
              <a:solidFill>
                <a:schemeClr val="tx1"/>
              </a:solidFill>
            </a:endParaRPr>
          </a:p>
          <a:p>
            <a:pPr lvl="1" defTabSz="914099"/>
            <a:r>
              <a:rPr lang="en-US" sz="1200">
                <a:solidFill>
                  <a:schemeClr val="tx1"/>
                </a:solidFill>
              </a:rPr>
              <a:t>However, eligibility is only the starting point for creating an equal level playing for non-banks</a:t>
            </a:r>
          </a:p>
          <a:p>
            <a:pPr lvl="1" defTabSz="914099"/>
            <a:endParaRPr lang="en-US" sz="1200">
              <a:solidFill>
                <a:schemeClr val="tx1"/>
              </a:solidFill>
            </a:endParaRPr>
          </a:p>
          <a:p>
            <a:pPr lvl="1" defTabSz="914099"/>
            <a:r>
              <a:rPr lang="en-US" sz="1200">
                <a:solidFill>
                  <a:schemeClr val="tx1"/>
                </a:solidFill>
              </a:rPr>
              <a:t>Non-banks may still be disincentivized from maintaining their own settlement accounts due to the complexity and cost of connecting to the settlement bank and managing the accounts, including liquidity management</a:t>
            </a:r>
          </a:p>
        </p:txBody>
      </p:sp>
      <p:sp>
        <p:nvSpPr>
          <p:cNvPr id="35" name="Oval 34">
            <a:extLst>
              <a:ext uri="{FF2B5EF4-FFF2-40B4-BE49-F238E27FC236}">
                <a16:creationId xmlns:a16="http://schemas.microsoft.com/office/drawing/2014/main" id="{4747BA54-80D2-0513-0D28-087E32479D5A}"/>
              </a:ext>
            </a:extLst>
          </p:cNvPr>
          <p:cNvSpPr>
            <a:spLocks noChangeAspect="1"/>
          </p:cNvSpPr>
          <p:nvPr/>
        </p:nvSpPr>
        <p:spPr>
          <a:xfrm>
            <a:off x="717372" y="4549715"/>
            <a:ext cx="1861233" cy="1506724"/>
          </a:xfrm>
          <a:prstGeom prst="ellipse">
            <a:avLst/>
          </a:prstGeom>
          <a:solidFill>
            <a:schemeClr val="tx1">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7719" rIns="0" bIns="37719" numCol="1" spcCol="0" rtlCol="0" fromWordArt="0" anchor="ctr" anchorCtr="0" forceAA="0" compatLnSpc="1">
            <a:prstTxWarp prst="textNoShape">
              <a:avLst/>
            </a:prstTxWarp>
            <a:noAutofit/>
          </a:bodyPr>
          <a:lstStyle/>
          <a:p>
            <a:pPr algn="ctr" defTabSz="502920" fontAlgn="base">
              <a:spcBef>
                <a:spcPct val="0"/>
              </a:spcBef>
              <a:spcAft>
                <a:spcPct val="0"/>
              </a:spcAft>
            </a:pPr>
            <a:r>
              <a:rPr lang="en-US" sz="1200" b="1">
                <a:solidFill>
                  <a:schemeClr val="bg1"/>
                </a:solidFill>
                <a:latin typeface="Calibri" charset="0"/>
                <a:cs typeface="Calibri" charset="0"/>
              </a:rPr>
              <a:t>Non-banks may be e-money issuers, microfinance institutions, </a:t>
            </a:r>
            <a:r>
              <a:rPr lang="en-US" sz="1200" b="1" err="1">
                <a:solidFill>
                  <a:schemeClr val="bg1"/>
                </a:solidFill>
                <a:latin typeface="Calibri" charset="0"/>
                <a:cs typeface="Calibri" charset="0"/>
              </a:rPr>
              <a:t>fintechs</a:t>
            </a:r>
            <a:r>
              <a:rPr lang="en-US" sz="1200" b="1">
                <a:solidFill>
                  <a:schemeClr val="bg1"/>
                </a:solidFill>
                <a:latin typeface="Calibri" charset="0"/>
                <a:cs typeface="Calibri" charset="0"/>
              </a:rPr>
              <a:t>, and others</a:t>
            </a:r>
          </a:p>
        </p:txBody>
      </p:sp>
      <p:grpSp>
        <p:nvGrpSpPr>
          <p:cNvPr id="9" name="Group 8">
            <a:extLst>
              <a:ext uri="{FF2B5EF4-FFF2-40B4-BE49-F238E27FC236}">
                <a16:creationId xmlns:a16="http://schemas.microsoft.com/office/drawing/2014/main" id="{58F5D070-D5E0-7028-0A43-7BF66F4412FA}"/>
              </a:ext>
            </a:extLst>
          </p:cNvPr>
          <p:cNvGrpSpPr/>
          <p:nvPr/>
        </p:nvGrpSpPr>
        <p:grpSpPr>
          <a:xfrm>
            <a:off x="915867" y="757790"/>
            <a:ext cx="7312267" cy="165402"/>
            <a:chOff x="983226" y="757790"/>
            <a:chExt cx="7312267" cy="165402"/>
          </a:xfrm>
        </p:grpSpPr>
        <p:sp>
          <p:nvSpPr>
            <p:cNvPr id="10" name="Rectangle 9">
              <a:extLst>
                <a:ext uri="{FF2B5EF4-FFF2-40B4-BE49-F238E27FC236}">
                  <a16:creationId xmlns:a16="http://schemas.microsoft.com/office/drawing/2014/main" id="{BB371535-9351-7EAE-B902-D9CE66B1B462}"/>
                </a:ext>
              </a:extLst>
            </p:cNvPr>
            <p:cNvSpPr/>
            <p:nvPr/>
          </p:nvSpPr>
          <p:spPr bwMode="auto">
            <a:xfrm>
              <a:off x="983226" y="757790"/>
              <a:ext cx="1828800" cy="165402"/>
            </a:xfrm>
            <a:prstGeom prst="rect">
              <a:avLst/>
            </a:prstGeom>
            <a:solidFill>
              <a:schemeClr val="accent3"/>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a:solidFill>
                    <a:schemeClr val="tx1">
                      <a:lumMod val="75000"/>
                    </a:schemeClr>
                  </a:solidFill>
                </a:rPr>
                <a:t>Access to Settlement Accounts</a:t>
              </a:r>
            </a:p>
          </p:txBody>
        </p:sp>
        <p:sp>
          <p:nvSpPr>
            <p:cNvPr id="11" name="Rectangle 10">
              <a:extLst>
                <a:ext uri="{FF2B5EF4-FFF2-40B4-BE49-F238E27FC236}">
                  <a16:creationId xmlns:a16="http://schemas.microsoft.com/office/drawing/2014/main" id="{507F10D1-25CE-3197-5378-90A4F280BC94}"/>
                </a:ext>
              </a:extLst>
            </p:cNvPr>
            <p:cNvSpPr/>
            <p:nvPr/>
          </p:nvSpPr>
          <p:spPr bwMode="auto">
            <a:xfrm>
              <a:off x="2811048" y="757790"/>
              <a:ext cx="1828800" cy="165402"/>
            </a:xfrm>
            <a:prstGeom prst="rect">
              <a:avLst/>
            </a:prstGeom>
            <a:solidFill>
              <a:schemeClr val="accent5">
                <a:lumMod val="40000"/>
                <a:lumOff val="60000"/>
              </a:schemeClr>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a:solidFill>
                    <a:schemeClr val="tx1">
                      <a:lumMod val="75000"/>
                    </a:schemeClr>
                  </a:solidFill>
                </a:rPr>
                <a:t>Settlement Model</a:t>
              </a:r>
            </a:p>
          </p:txBody>
        </p:sp>
        <p:sp>
          <p:nvSpPr>
            <p:cNvPr id="13" name="Rectangle 12">
              <a:extLst>
                <a:ext uri="{FF2B5EF4-FFF2-40B4-BE49-F238E27FC236}">
                  <a16:creationId xmlns:a16="http://schemas.microsoft.com/office/drawing/2014/main" id="{B60018EC-9F22-037F-93BC-113E4DD26398}"/>
                </a:ext>
              </a:extLst>
            </p:cNvPr>
            <p:cNvSpPr/>
            <p:nvPr/>
          </p:nvSpPr>
          <p:spPr bwMode="auto">
            <a:xfrm>
              <a:off x="4638870" y="757790"/>
              <a:ext cx="1828800" cy="165402"/>
            </a:xfrm>
            <a:prstGeom prst="rect">
              <a:avLst/>
            </a:prstGeom>
            <a:solidFill>
              <a:schemeClr val="accent5">
                <a:lumMod val="40000"/>
                <a:lumOff val="60000"/>
              </a:schemeClr>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a:solidFill>
                    <a:schemeClr val="tx1">
                      <a:lumMod val="75000"/>
                    </a:schemeClr>
                  </a:solidFill>
                </a:rPr>
                <a:t>Risk Management</a:t>
              </a:r>
            </a:p>
          </p:txBody>
        </p:sp>
        <p:sp>
          <p:nvSpPr>
            <p:cNvPr id="15" name="Rectangle 14">
              <a:extLst>
                <a:ext uri="{FF2B5EF4-FFF2-40B4-BE49-F238E27FC236}">
                  <a16:creationId xmlns:a16="http://schemas.microsoft.com/office/drawing/2014/main" id="{839BF3C4-54E2-FC68-1061-C2B992087725}"/>
                </a:ext>
              </a:extLst>
            </p:cNvPr>
            <p:cNvSpPr/>
            <p:nvPr/>
          </p:nvSpPr>
          <p:spPr bwMode="auto">
            <a:xfrm>
              <a:off x="6466693" y="757790"/>
              <a:ext cx="1828800" cy="165402"/>
            </a:xfrm>
            <a:prstGeom prst="rect">
              <a:avLst/>
            </a:prstGeom>
            <a:solidFill>
              <a:schemeClr val="accent5">
                <a:lumMod val="40000"/>
                <a:lumOff val="60000"/>
              </a:schemeClr>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a:solidFill>
                    <a:schemeClr val="tx1">
                      <a:lumMod val="75000"/>
                    </a:schemeClr>
                  </a:solidFill>
                </a:rPr>
                <a:t>Settlement Account Design</a:t>
              </a:r>
            </a:p>
          </p:txBody>
        </p:sp>
      </p:grpSp>
    </p:spTree>
    <p:extLst>
      <p:ext uri="{BB962C8B-B14F-4D97-AF65-F5344CB8AC3E}">
        <p14:creationId xmlns:p14="http://schemas.microsoft.com/office/powerpoint/2010/main" val="3652285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33471-9B02-AA97-3DE0-D9C73B8D23C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6384658-7C27-5AB8-FCEF-9CEDE7D21460}"/>
              </a:ext>
            </a:extLst>
          </p:cNvPr>
          <p:cNvSpPr>
            <a:spLocks noGrp="1"/>
          </p:cNvSpPr>
          <p:nvPr>
            <p:ph type="sldNum" sz="quarter" idx="15"/>
          </p:nvPr>
        </p:nvSpPr>
        <p:spPr>
          <a:xfrm>
            <a:off x="8601282" y="6492240"/>
            <a:ext cx="542717" cy="365760"/>
          </a:xfrm>
        </p:spPr>
        <p:txBody>
          <a:bodyPr/>
          <a:lstStyle/>
          <a:p>
            <a:pPr algn="r"/>
            <a:fld id="{D3F7C509-FEEF-45D3-B896-7C07814C0C13}" type="slidenum">
              <a:rPr lang="uk-UA" smtClean="0"/>
              <a:pPr algn="r"/>
              <a:t>14</a:t>
            </a:fld>
            <a:endParaRPr lang="uk-UA" dirty="0"/>
          </a:p>
        </p:txBody>
      </p:sp>
      <p:sp>
        <p:nvSpPr>
          <p:cNvPr id="2" name="Footer Placeholder 1">
            <a:extLst>
              <a:ext uri="{FF2B5EF4-FFF2-40B4-BE49-F238E27FC236}">
                <a16:creationId xmlns:a16="http://schemas.microsoft.com/office/drawing/2014/main" id="{BF272B25-34EA-AE22-00DC-F8C5BF6B3920}"/>
              </a:ext>
            </a:extLst>
          </p:cNvPr>
          <p:cNvSpPr txBox="1">
            <a:spLocks/>
          </p:cNvSpPr>
          <p:nvPr/>
        </p:nvSpPr>
        <p:spPr>
          <a:xfrm>
            <a:off x="447675" y="6492240"/>
            <a:ext cx="3086100" cy="365125"/>
          </a:xfrm>
          <a:prstGeom prst="rect">
            <a:avLst/>
          </a:prstGeom>
        </p:spPr>
        <p:txBody>
          <a:bodyPr/>
          <a:lstStyle>
            <a:defPPr>
              <a:defRPr lang="en-US"/>
            </a:defPPr>
            <a:lvl1pPr marL="0" algn="l" defTabSz="1470484" rtl="0" eaLnBrk="1" latinLnBrk="0" hangingPunct="1">
              <a:defRPr sz="2895" kern="1200">
                <a:solidFill>
                  <a:schemeClr val="tx1"/>
                </a:solidFill>
                <a:latin typeface="+mn-lt"/>
                <a:ea typeface="+mn-ea"/>
                <a:cs typeface="+mn-cs"/>
              </a:defRPr>
            </a:lvl1pPr>
            <a:lvl2pPr marL="735242" algn="l" defTabSz="1470484" rtl="0" eaLnBrk="1" latinLnBrk="0" hangingPunct="1">
              <a:defRPr sz="2895" kern="1200">
                <a:solidFill>
                  <a:schemeClr val="tx1"/>
                </a:solidFill>
                <a:latin typeface="+mn-lt"/>
                <a:ea typeface="+mn-ea"/>
                <a:cs typeface="+mn-cs"/>
              </a:defRPr>
            </a:lvl2pPr>
            <a:lvl3pPr marL="1470484" algn="l" defTabSz="1470484" rtl="0" eaLnBrk="1" latinLnBrk="0" hangingPunct="1">
              <a:defRPr sz="2895" kern="1200">
                <a:solidFill>
                  <a:schemeClr val="tx1"/>
                </a:solidFill>
                <a:latin typeface="+mn-lt"/>
                <a:ea typeface="+mn-ea"/>
                <a:cs typeface="+mn-cs"/>
              </a:defRPr>
            </a:lvl3pPr>
            <a:lvl4pPr marL="2205726" algn="l" defTabSz="1470484" rtl="0" eaLnBrk="1" latinLnBrk="0" hangingPunct="1">
              <a:defRPr sz="2895" kern="1200">
                <a:solidFill>
                  <a:schemeClr val="tx1"/>
                </a:solidFill>
                <a:latin typeface="+mn-lt"/>
                <a:ea typeface="+mn-ea"/>
                <a:cs typeface="+mn-cs"/>
              </a:defRPr>
            </a:lvl4pPr>
            <a:lvl5pPr marL="2940968" algn="l" defTabSz="1470484" rtl="0" eaLnBrk="1" latinLnBrk="0" hangingPunct="1">
              <a:defRPr sz="2895" kern="1200">
                <a:solidFill>
                  <a:schemeClr val="tx1"/>
                </a:solidFill>
                <a:latin typeface="+mn-lt"/>
                <a:ea typeface="+mn-ea"/>
                <a:cs typeface="+mn-cs"/>
              </a:defRPr>
            </a:lvl5pPr>
            <a:lvl6pPr marL="3676210" algn="l" defTabSz="1470484" rtl="0" eaLnBrk="1" latinLnBrk="0" hangingPunct="1">
              <a:defRPr sz="2895" kern="1200">
                <a:solidFill>
                  <a:schemeClr val="tx1"/>
                </a:solidFill>
                <a:latin typeface="+mn-lt"/>
                <a:ea typeface="+mn-ea"/>
                <a:cs typeface="+mn-cs"/>
              </a:defRPr>
            </a:lvl6pPr>
            <a:lvl7pPr marL="4411451" algn="l" defTabSz="1470484" rtl="0" eaLnBrk="1" latinLnBrk="0" hangingPunct="1">
              <a:defRPr sz="2895" kern="1200">
                <a:solidFill>
                  <a:schemeClr val="tx1"/>
                </a:solidFill>
                <a:latin typeface="+mn-lt"/>
                <a:ea typeface="+mn-ea"/>
                <a:cs typeface="+mn-cs"/>
              </a:defRPr>
            </a:lvl7pPr>
            <a:lvl8pPr marL="5146694" algn="l" defTabSz="1470484" rtl="0" eaLnBrk="1" latinLnBrk="0" hangingPunct="1">
              <a:defRPr sz="2895" kern="1200">
                <a:solidFill>
                  <a:schemeClr val="tx1"/>
                </a:solidFill>
                <a:latin typeface="+mn-lt"/>
                <a:ea typeface="+mn-ea"/>
                <a:cs typeface="+mn-cs"/>
              </a:defRPr>
            </a:lvl8pPr>
            <a:lvl9pPr marL="5881936" algn="l" defTabSz="1470484" rtl="0" eaLnBrk="1" latinLnBrk="0" hangingPunct="1">
              <a:defRPr sz="2895" kern="1200">
                <a:solidFill>
                  <a:schemeClr val="tx1"/>
                </a:solidFill>
                <a:latin typeface="+mn-lt"/>
                <a:ea typeface="+mn-ea"/>
                <a:cs typeface="+mn-cs"/>
              </a:defRPr>
            </a:lvl9pPr>
          </a:lstStyle>
          <a:p>
            <a:r>
              <a:rPr lang="en-US" sz="1200" dirty="0">
                <a:solidFill>
                  <a:schemeClr val="accent5">
                    <a:lumMod val="75000"/>
                  </a:schemeClr>
                </a:solidFill>
              </a:rPr>
              <a:t>Gates Foundation, 2024</a:t>
            </a:r>
          </a:p>
        </p:txBody>
      </p:sp>
      <p:sp>
        <p:nvSpPr>
          <p:cNvPr id="14" name="Title 2">
            <a:extLst>
              <a:ext uri="{FF2B5EF4-FFF2-40B4-BE49-F238E27FC236}">
                <a16:creationId xmlns:a16="http://schemas.microsoft.com/office/drawing/2014/main" id="{2B7D0134-2C34-05A1-C937-CCACBC1F71F6}"/>
              </a:ext>
            </a:extLst>
          </p:cNvPr>
          <p:cNvSpPr txBox="1">
            <a:spLocks/>
          </p:cNvSpPr>
          <p:nvPr/>
        </p:nvSpPr>
        <p:spPr>
          <a:xfrm>
            <a:off x="96207" y="252914"/>
            <a:ext cx="6577847" cy="329025"/>
          </a:xfrm>
          <a:prstGeom prst="rect">
            <a:avLst/>
          </a:prstGeom>
        </p:spPr>
        <p:txBody>
          <a:bodyPr/>
          <a:lstStyle>
            <a:lvl1pPr algn="l" defTabSz="457200" rtl="0" eaLnBrk="1" latinLnBrk="0" hangingPunct="1">
              <a:spcBef>
                <a:spcPct val="0"/>
              </a:spcBef>
              <a:buNone/>
              <a:defRPr sz="1400" kern="1200" baseline="0">
                <a:solidFill>
                  <a:srgbClr val="AC2641"/>
                </a:solidFill>
                <a:latin typeface="Arial"/>
                <a:ea typeface="+mj-ea"/>
                <a:cs typeface="Arial"/>
              </a:defRPr>
            </a:lvl1pPr>
          </a:lstStyle>
          <a:p>
            <a:r>
              <a:rPr lang="en-US" sz="1600" dirty="0">
                <a:solidFill>
                  <a:schemeClr val="bg1"/>
                </a:solidFill>
                <a:ea typeface="+mn-ea"/>
              </a:rPr>
              <a:t>Non-bank access to settlement accounts remains limited</a:t>
            </a:r>
          </a:p>
        </p:txBody>
      </p:sp>
      <p:sp>
        <p:nvSpPr>
          <p:cNvPr id="44" name="Rectangle 43">
            <a:extLst>
              <a:ext uri="{FF2B5EF4-FFF2-40B4-BE49-F238E27FC236}">
                <a16:creationId xmlns:a16="http://schemas.microsoft.com/office/drawing/2014/main" id="{7AE5E024-2F5F-5017-3C4C-B35EA1D54B8A}"/>
              </a:ext>
            </a:extLst>
          </p:cNvPr>
          <p:cNvSpPr/>
          <p:nvPr/>
        </p:nvSpPr>
        <p:spPr>
          <a:xfrm>
            <a:off x="1002490" y="5888302"/>
            <a:ext cx="7702723" cy="548640"/>
          </a:xfrm>
          <a:prstGeom prst="rect">
            <a:avLst/>
          </a:prstGeom>
          <a:solidFill>
            <a:schemeClr val="bg1">
              <a:lumMod val="95000"/>
            </a:schemeClr>
          </a:solidFill>
          <a:ln w="12700" cmpd="sng">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r>
              <a:rPr lang="en-US" sz="1100" dirty="0">
                <a:solidFill>
                  <a:schemeClr val="tx1"/>
                </a:solidFill>
                <a:latin typeface="+mj-lt"/>
              </a:rPr>
              <a:t>In UK FPS, both banks and non-banks can maintain direct settlement accounts. Banks continue to make up the majority of direct settlement account holders.</a:t>
            </a:r>
            <a:endParaRPr lang="en-US" sz="1100" dirty="0">
              <a:solidFill>
                <a:schemeClr val="tx1"/>
              </a:solidFill>
              <a:highlight>
                <a:srgbClr val="FFFF00"/>
              </a:highlight>
              <a:latin typeface="+mj-lt"/>
            </a:endParaRPr>
          </a:p>
        </p:txBody>
      </p:sp>
      <p:sp>
        <p:nvSpPr>
          <p:cNvPr id="45" name="Rectangle 44">
            <a:extLst>
              <a:ext uri="{FF2B5EF4-FFF2-40B4-BE49-F238E27FC236}">
                <a16:creationId xmlns:a16="http://schemas.microsoft.com/office/drawing/2014/main" id="{309F6E6D-9720-6FD2-8E04-F08CBCF4642B}"/>
              </a:ext>
            </a:extLst>
          </p:cNvPr>
          <p:cNvSpPr/>
          <p:nvPr/>
        </p:nvSpPr>
        <p:spPr>
          <a:xfrm>
            <a:off x="1002490" y="5275438"/>
            <a:ext cx="7702723" cy="548640"/>
          </a:xfrm>
          <a:prstGeom prst="rect">
            <a:avLst/>
          </a:prstGeom>
          <a:solidFill>
            <a:schemeClr val="bg1">
              <a:lumMod val="95000"/>
            </a:schemeClr>
          </a:solidFill>
          <a:ln w="12700" cmpd="sng">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r>
              <a:rPr lang="en-US" sz="1100" dirty="0">
                <a:solidFill>
                  <a:schemeClr val="tx1"/>
                </a:solidFill>
                <a:latin typeface="+mj-lt"/>
              </a:rPr>
              <a:t>Non-banks are eligible to maintain direct settlement banks with the Central Bank of Brazil. However, many non-banks (as well as small banks) still elect to rely on banks that are settlement account holders citing lack of resources, including technical and operational capabilities required to manage these accounts. </a:t>
            </a:r>
            <a:endParaRPr lang="en-US" sz="1100" b="1" dirty="0">
              <a:solidFill>
                <a:schemeClr val="tx1"/>
              </a:solidFill>
              <a:latin typeface="+mj-lt"/>
            </a:endParaRPr>
          </a:p>
        </p:txBody>
      </p:sp>
      <p:sp>
        <p:nvSpPr>
          <p:cNvPr id="46" name="Rectangle 45">
            <a:extLst>
              <a:ext uri="{FF2B5EF4-FFF2-40B4-BE49-F238E27FC236}">
                <a16:creationId xmlns:a16="http://schemas.microsoft.com/office/drawing/2014/main" id="{7E49D813-8810-541F-2E4E-A20375C08CD7}"/>
              </a:ext>
            </a:extLst>
          </p:cNvPr>
          <p:cNvSpPr/>
          <p:nvPr/>
        </p:nvSpPr>
        <p:spPr>
          <a:xfrm>
            <a:off x="589369" y="4810424"/>
            <a:ext cx="8201998" cy="314367"/>
          </a:xfrm>
          <a:prstGeom prst="rect">
            <a:avLst/>
          </a:prstGeom>
          <a:solidFill>
            <a:schemeClr val="tx1">
              <a:lumMod val="60000"/>
              <a:lumOff val="40000"/>
            </a:schemeClr>
          </a:solidFill>
          <a:ln w="12700" cmpd="sng">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pPr algn="ctr"/>
            <a:r>
              <a:rPr lang="en-US" sz="1100" b="1" dirty="0">
                <a:solidFill>
                  <a:schemeClr val="bg1"/>
                </a:solidFill>
                <a:latin typeface="Avenir Book" panose="02000503020000020003" pitchFamily="2" charset="0"/>
              </a:rPr>
              <a:t>Select IPS Spotlights</a:t>
            </a:r>
          </a:p>
        </p:txBody>
      </p:sp>
      <p:pic>
        <p:nvPicPr>
          <p:cNvPr id="47" name="Picture 2">
            <a:extLst>
              <a:ext uri="{FF2B5EF4-FFF2-40B4-BE49-F238E27FC236}">
                <a16:creationId xmlns:a16="http://schemas.microsoft.com/office/drawing/2014/main" id="{F491D695-04FF-C827-1767-700D1A7C01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025" y="5246079"/>
            <a:ext cx="548640" cy="54864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35" name="Straight Connector 34">
            <a:extLst>
              <a:ext uri="{FF2B5EF4-FFF2-40B4-BE49-F238E27FC236}">
                <a16:creationId xmlns:a16="http://schemas.microsoft.com/office/drawing/2014/main" id="{8CAC1D5B-121F-0318-A13E-F0905A30185E}"/>
              </a:ext>
            </a:extLst>
          </p:cNvPr>
          <p:cNvCxnSpPr>
            <a:cxnSpLocks/>
          </p:cNvCxnSpPr>
          <p:nvPr/>
        </p:nvCxnSpPr>
        <p:spPr>
          <a:xfrm>
            <a:off x="2480835" y="2241115"/>
            <a:ext cx="4503174" cy="0"/>
          </a:xfrm>
          <a:prstGeom prst="line">
            <a:avLst/>
          </a:prstGeom>
          <a:ln w="38100">
            <a:solidFill>
              <a:srgbClr val="C00000"/>
            </a:solidFill>
            <a:tailEnd type="none"/>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9A47B289-3010-BDB2-7BBB-B546CC02B064}"/>
              </a:ext>
            </a:extLst>
          </p:cNvPr>
          <p:cNvSpPr txBox="1"/>
          <p:nvPr/>
        </p:nvSpPr>
        <p:spPr>
          <a:xfrm>
            <a:off x="1575107" y="1780093"/>
            <a:ext cx="2520376" cy="825892"/>
          </a:xfrm>
          <a:prstGeom prst="rect">
            <a:avLst/>
          </a:prstGeom>
          <a:solidFill>
            <a:schemeClr val="accent5">
              <a:lumMod val="40000"/>
              <a:lumOff val="60000"/>
            </a:schemeClr>
          </a:solidFill>
          <a:ln w="3175">
            <a:solidFill>
              <a:srgbClr val="CE6B29"/>
            </a:solidFill>
            <a:headEnd type="oval"/>
            <a:tailEnd type="triangle"/>
          </a:ln>
        </p:spPr>
        <p:txBody>
          <a:bodyPr wrap="square" lIns="91440" r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1" u="none" strike="noStrike" kern="1200" cap="none" spc="0" normalizeH="0" baseline="0" noProof="0" dirty="0">
                <a:ln>
                  <a:noFill/>
                </a:ln>
                <a:effectLst/>
                <a:uLnTx/>
                <a:uFillTx/>
                <a:ea typeface="+mn-ea"/>
                <a:cs typeface="Calibri" panose="020F0502020204030204" pitchFamily="34" charset="0"/>
              </a:rPr>
              <a:t>Limited eligibility</a:t>
            </a:r>
          </a:p>
        </p:txBody>
      </p:sp>
      <p:sp>
        <p:nvSpPr>
          <p:cNvPr id="49" name="TextBox 48">
            <a:extLst>
              <a:ext uri="{FF2B5EF4-FFF2-40B4-BE49-F238E27FC236}">
                <a16:creationId xmlns:a16="http://schemas.microsoft.com/office/drawing/2014/main" id="{1EAEB62D-8A63-0E16-7AC0-3057E0047169}"/>
              </a:ext>
            </a:extLst>
          </p:cNvPr>
          <p:cNvSpPr txBox="1"/>
          <p:nvPr/>
        </p:nvSpPr>
        <p:spPr>
          <a:xfrm>
            <a:off x="5438504" y="1780093"/>
            <a:ext cx="2520376" cy="825891"/>
          </a:xfrm>
          <a:prstGeom prst="rect">
            <a:avLst/>
          </a:prstGeom>
          <a:solidFill>
            <a:schemeClr val="accent5">
              <a:lumMod val="40000"/>
              <a:lumOff val="60000"/>
            </a:schemeClr>
          </a:solidFill>
          <a:ln w="3175">
            <a:solidFill>
              <a:srgbClr val="CE6B29"/>
            </a:solidFill>
            <a:headEnd type="oval"/>
            <a:tailEnd type="triangle"/>
          </a:ln>
        </p:spPr>
        <p:txBody>
          <a:bodyPr wrap="square" lIns="91440" rIns="0" rtlCol="0" anchor="ctr">
            <a:noAutofit/>
          </a:bodyPr>
          <a:lstStyle/>
          <a:p>
            <a:pPr algn="ctr">
              <a:defRPr/>
            </a:pPr>
            <a:r>
              <a:rPr lang="en-US" sz="1300" b="1" dirty="0">
                <a:cs typeface="Calibri" panose="020F0502020204030204" pitchFamily="34" charset="0"/>
              </a:rPr>
              <a:t>Broad eligibility</a:t>
            </a:r>
          </a:p>
        </p:txBody>
      </p:sp>
      <p:sp>
        <p:nvSpPr>
          <p:cNvPr id="51" name="Text Placeholder 1">
            <a:extLst>
              <a:ext uri="{FF2B5EF4-FFF2-40B4-BE49-F238E27FC236}">
                <a16:creationId xmlns:a16="http://schemas.microsoft.com/office/drawing/2014/main" id="{9E781C9A-FFD7-9302-AC39-82EED50403A5}"/>
              </a:ext>
            </a:extLst>
          </p:cNvPr>
          <p:cNvSpPr txBox="1">
            <a:spLocks/>
          </p:cNvSpPr>
          <p:nvPr/>
        </p:nvSpPr>
        <p:spPr>
          <a:xfrm>
            <a:off x="411480" y="996696"/>
            <a:ext cx="8545513" cy="751012"/>
          </a:xfrm>
          <a:prstGeom prst="rect">
            <a:avLst/>
          </a:prstGeom>
        </p:spPr>
        <p:txBody>
          <a:bodyPr/>
          <a:lstStyle>
            <a:lvl1pPr marL="342900" indent="-342900" algn="l" defTabSz="457200" rtl="0" eaLnBrk="1" latinLnBrk="0" hangingPunct="1">
              <a:spcBef>
                <a:spcPct val="20000"/>
              </a:spcBef>
              <a:buClr>
                <a:schemeClr val="accent2"/>
              </a:buClr>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Clr>
                <a:schemeClr val="accent2"/>
              </a:buClr>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Clr>
                <a:schemeClr val="accent2"/>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chemeClr val="accent2"/>
              </a:buClr>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Clr>
                <a:schemeClr val="accent2"/>
              </a:buClr>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dirty="0"/>
              <a:t>Vast majority of central banks permit only licensed financial institutions (banks) to maintain direct settlement accounts with the settlement bank. In cases where non-bank institutions cannot maintain direct settlement accounts, they must rely on banks for settlement purposes.</a:t>
            </a:r>
          </a:p>
          <a:p>
            <a:endParaRPr lang="en-US" sz="1400" dirty="0"/>
          </a:p>
        </p:txBody>
      </p:sp>
      <p:pic>
        <p:nvPicPr>
          <p:cNvPr id="58" name="Picture 57">
            <a:extLst>
              <a:ext uri="{FF2B5EF4-FFF2-40B4-BE49-F238E27FC236}">
                <a16:creationId xmlns:a16="http://schemas.microsoft.com/office/drawing/2014/main" id="{334F3399-6796-39D0-B82D-F8E02915F727}"/>
              </a:ext>
            </a:extLst>
          </p:cNvPr>
          <p:cNvPicPr>
            <a:picLocks noChangeAspect="1"/>
          </p:cNvPicPr>
          <p:nvPr/>
        </p:nvPicPr>
        <p:blipFill>
          <a:blip r:embed="rId3"/>
          <a:stretch>
            <a:fillRect/>
          </a:stretch>
        </p:blipFill>
        <p:spPr>
          <a:xfrm>
            <a:off x="1180551" y="3759171"/>
            <a:ext cx="548640" cy="548640"/>
          </a:xfrm>
          <a:prstGeom prst="rect">
            <a:avLst/>
          </a:prstGeom>
          <a:effectLst>
            <a:outerShdw blurRad="50800" dist="38100" dir="2700000" algn="tl" rotWithShape="0">
              <a:prstClr val="black">
                <a:alpha val="40000"/>
              </a:prstClr>
            </a:outerShdw>
          </a:effectLst>
        </p:spPr>
      </p:pic>
      <p:pic>
        <p:nvPicPr>
          <p:cNvPr id="60" name="Picture 2" descr="flag of Nigeria | Britannica">
            <a:extLst>
              <a:ext uri="{FF2B5EF4-FFF2-40B4-BE49-F238E27FC236}">
                <a16:creationId xmlns:a16="http://schemas.microsoft.com/office/drawing/2014/main" id="{67448DBA-D8F7-66D1-AE3E-BA1CC198B8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7200" y="2772703"/>
            <a:ext cx="548640" cy="548640"/>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1" name="Picture 2">
            <a:extLst>
              <a:ext uri="{FF2B5EF4-FFF2-40B4-BE49-F238E27FC236}">
                <a16:creationId xmlns:a16="http://schemas.microsoft.com/office/drawing/2014/main" id="{7152F746-EEB1-4D9B-8BDC-728F272C34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3713" y="2796691"/>
            <a:ext cx="548640" cy="54864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2" name="Picture 61">
            <a:extLst>
              <a:ext uri="{FF2B5EF4-FFF2-40B4-BE49-F238E27FC236}">
                <a16:creationId xmlns:a16="http://schemas.microsoft.com/office/drawing/2014/main" id="{61D0EA2B-66CD-5B86-1173-FB8B227025C9}"/>
              </a:ext>
            </a:extLst>
          </p:cNvPr>
          <p:cNvPicPr>
            <a:picLocks noChangeAspect="1"/>
          </p:cNvPicPr>
          <p:nvPr/>
        </p:nvPicPr>
        <p:blipFill>
          <a:blip r:embed="rId5"/>
          <a:stretch>
            <a:fillRect/>
          </a:stretch>
        </p:blipFill>
        <p:spPr>
          <a:xfrm>
            <a:off x="3326839" y="3749385"/>
            <a:ext cx="548640" cy="548640"/>
          </a:xfrm>
          <a:prstGeom prst="rect">
            <a:avLst/>
          </a:prstGeom>
          <a:effectLst>
            <a:outerShdw blurRad="50800" dist="38100" dir="2700000" algn="tl" rotWithShape="0">
              <a:prstClr val="black">
                <a:alpha val="40000"/>
              </a:prstClr>
            </a:outerShdw>
          </a:effectLst>
        </p:spPr>
      </p:pic>
      <p:pic>
        <p:nvPicPr>
          <p:cNvPr id="63" name="Picture 4" descr="Flag of Ghana - Wikipedia">
            <a:extLst>
              <a:ext uri="{FF2B5EF4-FFF2-40B4-BE49-F238E27FC236}">
                <a16:creationId xmlns:a16="http://schemas.microsoft.com/office/drawing/2014/main" id="{56C953FD-0EE9-B695-0091-47761AA749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3393" y="2808425"/>
            <a:ext cx="548640" cy="548640"/>
          </a:xfrm>
          <a:prstGeom prst="ellipse">
            <a:avLst/>
          </a:prstGeom>
          <a:noFill/>
          <a:extLst>
            <a:ext uri="{909E8E84-426E-40DD-AFC4-6F175D3DCCD1}">
              <a14:hiddenFill xmlns:a14="http://schemas.microsoft.com/office/drawing/2010/main">
                <a:solidFill>
                  <a:srgbClr val="FFFFFF"/>
                </a:solidFill>
              </a14:hiddenFill>
            </a:ext>
          </a:extLst>
        </p:spPr>
      </p:pic>
      <p:pic>
        <p:nvPicPr>
          <p:cNvPr id="65" name="Picture 4" descr="Mexico - Wikipedia">
            <a:extLst>
              <a:ext uri="{FF2B5EF4-FFF2-40B4-BE49-F238E27FC236}">
                <a16:creationId xmlns:a16="http://schemas.microsoft.com/office/drawing/2014/main" id="{597A9503-2850-7828-5B35-E4C3A56B2A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8209" y="3702790"/>
            <a:ext cx="548640" cy="548640"/>
          </a:xfrm>
          <a:prstGeom prst="ellipse">
            <a:avLst/>
          </a:prstGeom>
          <a:noFill/>
          <a:extLst>
            <a:ext uri="{909E8E84-426E-40DD-AFC4-6F175D3DCCD1}">
              <a14:hiddenFill xmlns:a14="http://schemas.microsoft.com/office/drawing/2010/main">
                <a:solidFill>
                  <a:srgbClr val="FFFFFF"/>
                </a:solidFill>
              </a14:hiddenFill>
            </a:ext>
          </a:extLst>
        </p:spPr>
      </p:pic>
      <p:pic>
        <p:nvPicPr>
          <p:cNvPr id="67" name="Picture 66">
            <a:extLst>
              <a:ext uri="{FF2B5EF4-FFF2-40B4-BE49-F238E27FC236}">
                <a16:creationId xmlns:a16="http://schemas.microsoft.com/office/drawing/2014/main" id="{85BAFAB0-5D86-497A-9E83-BE068E433A7B}"/>
              </a:ext>
            </a:extLst>
          </p:cNvPr>
          <p:cNvPicPr>
            <a:picLocks noChangeAspect="1"/>
          </p:cNvPicPr>
          <p:nvPr/>
        </p:nvPicPr>
        <p:blipFill>
          <a:blip r:embed="rId8"/>
          <a:stretch>
            <a:fillRect/>
          </a:stretch>
        </p:blipFill>
        <p:spPr>
          <a:xfrm>
            <a:off x="964743" y="2774417"/>
            <a:ext cx="548640" cy="548640"/>
          </a:xfrm>
          <a:prstGeom prst="ellipse">
            <a:avLst/>
          </a:prstGeom>
          <a:ln w="12700">
            <a:noFill/>
          </a:ln>
          <a:effectLst>
            <a:outerShdw blurRad="50800" dist="38100" dir="5400000" algn="t" rotWithShape="0">
              <a:prstClr val="black">
                <a:alpha val="40000"/>
              </a:prstClr>
            </a:outerShdw>
          </a:effectLst>
        </p:spPr>
      </p:pic>
      <p:pic>
        <p:nvPicPr>
          <p:cNvPr id="68" name="Picture 2" descr="Flag of Europe - Wikipedia">
            <a:extLst>
              <a:ext uri="{FF2B5EF4-FFF2-40B4-BE49-F238E27FC236}">
                <a16:creationId xmlns:a16="http://schemas.microsoft.com/office/drawing/2014/main" id="{053CA9EA-E9EC-2B34-0840-73963D180C75}"/>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55168" y="3759171"/>
            <a:ext cx="548640" cy="548640"/>
          </a:xfrm>
          <a:prstGeom prst="ellipse">
            <a:avLst/>
          </a:prstGeom>
          <a:noFill/>
          <a:extLst>
            <a:ext uri="{909E8E84-426E-40DD-AFC4-6F175D3DCCD1}">
              <a14:hiddenFill xmlns:a14="http://schemas.microsoft.com/office/drawing/2010/main">
                <a:solidFill>
                  <a:srgbClr val="FFFFFF"/>
                </a:solidFill>
              </a14:hiddenFill>
            </a:ext>
          </a:extLst>
        </p:spPr>
      </p:pic>
      <p:sp>
        <p:nvSpPr>
          <p:cNvPr id="69" name="Rectangle 68">
            <a:extLst>
              <a:ext uri="{FF2B5EF4-FFF2-40B4-BE49-F238E27FC236}">
                <a16:creationId xmlns:a16="http://schemas.microsoft.com/office/drawing/2014/main" id="{CB2DD017-E3AF-D109-EB18-297979305088}"/>
              </a:ext>
            </a:extLst>
          </p:cNvPr>
          <p:cNvSpPr/>
          <p:nvPr/>
        </p:nvSpPr>
        <p:spPr bwMode="auto">
          <a:xfrm>
            <a:off x="3289768" y="4354379"/>
            <a:ext cx="591907" cy="227969"/>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0" rIns="0" bIns="0" numCol="1" spcCol="0" rtlCol="0" anchor="ctr" anchorCtr="0" compatLnSpc="1">
            <a:prstTxWarp prst="textNoShape">
              <a:avLst/>
            </a:prstTxWarp>
          </a:bodyPr>
          <a:lstStyle/>
          <a:p>
            <a:pPr algn="ctr" defTabSz="914099"/>
            <a:r>
              <a:rPr lang="en-US" sz="1000" dirty="0">
                <a:solidFill>
                  <a:schemeClr val="tx1"/>
                </a:solidFill>
              </a:rPr>
              <a:t>UPI</a:t>
            </a:r>
          </a:p>
        </p:txBody>
      </p:sp>
      <p:sp>
        <p:nvSpPr>
          <p:cNvPr id="70" name="Rectangle 69">
            <a:extLst>
              <a:ext uri="{FF2B5EF4-FFF2-40B4-BE49-F238E27FC236}">
                <a16:creationId xmlns:a16="http://schemas.microsoft.com/office/drawing/2014/main" id="{E0FAEE0C-ED98-307C-21D4-BC96188212D1}"/>
              </a:ext>
            </a:extLst>
          </p:cNvPr>
          <p:cNvSpPr/>
          <p:nvPr/>
        </p:nvSpPr>
        <p:spPr bwMode="auto">
          <a:xfrm>
            <a:off x="3883492" y="3382965"/>
            <a:ext cx="968928" cy="228497"/>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0" rIns="0" bIns="0" numCol="1" spcCol="0" rtlCol="0" anchor="ctr" anchorCtr="0" compatLnSpc="1">
            <a:prstTxWarp prst="textNoShape">
              <a:avLst/>
            </a:prstTxWarp>
          </a:bodyPr>
          <a:lstStyle/>
          <a:p>
            <a:pPr algn="ctr" defTabSz="914099"/>
            <a:r>
              <a:rPr lang="en-US" sz="1000" dirty="0">
                <a:solidFill>
                  <a:schemeClr val="tx1"/>
                </a:solidFill>
              </a:rPr>
              <a:t>NIP</a:t>
            </a:r>
          </a:p>
        </p:txBody>
      </p:sp>
      <p:sp>
        <p:nvSpPr>
          <p:cNvPr id="71" name="Rectangle 70">
            <a:extLst>
              <a:ext uri="{FF2B5EF4-FFF2-40B4-BE49-F238E27FC236}">
                <a16:creationId xmlns:a16="http://schemas.microsoft.com/office/drawing/2014/main" id="{94BF2FAB-6C2B-28A3-E15B-6727366220A5}"/>
              </a:ext>
            </a:extLst>
          </p:cNvPr>
          <p:cNvSpPr/>
          <p:nvPr/>
        </p:nvSpPr>
        <p:spPr bwMode="auto">
          <a:xfrm>
            <a:off x="2544657" y="3399727"/>
            <a:ext cx="756324" cy="228496"/>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0" rIns="0" bIns="0" numCol="1" spcCol="0" rtlCol="0" anchor="ctr" anchorCtr="0" compatLnSpc="1">
            <a:prstTxWarp prst="textNoShape">
              <a:avLst/>
            </a:prstTxWarp>
          </a:bodyPr>
          <a:lstStyle/>
          <a:p>
            <a:pPr algn="ctr" defTabSz="914099"/>
            <a:r>
              <a:rPr lang="en-US" sz="1000" dirty="0">
                <a:solidFill>
                  <a:schemeClr val="tx1"/>
                </a:solidFill>
              </a:rPr>
              <a:t>GIP</a:t>
            </a:r>
          </a:p>
        </p:txBody>
      </p:sp>
      <p:sp>
        <p:nvSpPr>
          <p:cNvPr id="72" name="Rectangle 71">
            <a:extLst>
              <a:ext uri="{FF2B5EF4-FFF2-40B4-BE49-F238E27FC236}">
                <a16:creationId xmlns:a16="http://schemas.microsoft.com/office/drawing/2014/main" id="{E6EAEC24-E6C5-4E58-BF4F-15C346B33514}"/>
              </a:ext>
            </a:extLst>
          </p:cNvPr>
          <p:cNvSpPr/>
          <p:nvPr/>
        </p:nvSpPr>
        <p:spPr bwMode="auto">
          <a:xfrm>
            <a:off x="1844277" y="4317404"/>
            <a:ext cx="699552" cy="227968"/>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0" rIns="0" bIns="0" numCol="1" spcCol="0" rtlCol="0" anchor="ctr" anchorCtr="0" compatLnSpc="1">
            <a:prstTxWarp prst="textNoShape">
              <a:avLst/>
            </a:prstTxWarp>
          </a:bodyPr>
          <a:lstStyle/>
          <a:p>
            <a:pPr algn="ctr" defTabSz="914099"/>
            <a:r>
              <a:rPr lang="en-US" sz="1000" dirty="0">
                <a:solidFill>
                  <a:schemeClr val="tx1"/>
                </a:solidFill>
              </a:rPr>
              <a:t> PesaLink</a:t>
            </a:r>
          </a:p>
        </p:txBody>
      </p:sp>
      <p:sp>
        <p:nvSpPr>
          <p:cNvPr id="73" name="Rectangle 72">
            <a:extLst>
              <a:ext uri="{FF2B5EF4-FFF2-40B4-BE49-F238E27FC236}">
                <a16:creationId xmlns:a16="http://schemas.microsoft.com/office/drawing/2014/main" id="{4E4B80DF-A066-599E-FBC7-6AFCF4679B41}"/>
              </a:ext>
            </a:extLst>
          </p:cNvPr>
          <p:cNvSpPr/>
          <p:nvPr/>
        </p:nvSpPr>
        <p:spPr bwMode="auto">
          <a:xfrm>
            <a:off x="964743" y="3430769"/>
            <a:ext cx="591907" cy="227969"/>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0" rIns="0" bIns="0" numCol="1" spcCol="0" rtlCol="0" anchor="ctr" anchorCtr="0" compatLnSpc="1">
            <a:prstTxWarp prst="textNoShape">
              <a:avLst/>
            </a:prstTxWarp>
          </a:bodyPr>
          <a:lstStyle/>
          <a:p>
            <a:pPr algn="ctr" defTabSz="914099"/>
            <a:r>
              <a:rPr lang="en-US" sz="1000" dirty="0">
                <a:solidFill>
                  <a:schemeClr val="tx1"/>
                </a:solidFill>
              </a:rPr>
              <a:t>FAST</a:t>
            </a:r>
          </a:p>
        </p:txBody>
      </p:sp>
      <p:sp>
        <p:nvSpPr>
          <p:cNvPr id="75" name="Rectangle 74">
            <a:extLst>
              <a:ext uri="{FF2B5EF4-FFF2-40B4-BE49-F238E27FC236}">
                <a16:creationId xmlns:a16="http://schemas.microsoft.com/office/drawing/2014/main" id="{B0D96D3E-1935-36EE-32AC-1F508EC428A2}"/>
              </a:ext>
            </a:extLst>
          </p:cNvPr>
          <p:cNvSpPr/>
          <p:nvPr/>
        </p:nvSpPr>
        <p:spPr bwMode="auto">
          <a:xfrm>
            <a:off x="3296989" y="3377081"/>
            <a:ext cx="756324" cy="228496"/>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0" rIns="0" bIns="0" numCol="1" spcCol="0" rtlCol="0" anchor="ctr" anchorCtr="0" compatLnSpc="1">
            <a:prstTxWarp prst="textNoShape">
              <a:avLst/>
            </a:prstTxWarp>
          </a:bodyPr>
          <a:lstStyle/>
          <a:p>
            <a:pPr algn="ctr" defTabSz="914099"/>
            <a:r>
              <a:rPr lang="en-US" sz="1000" dirty="0">
                <a:solidFill>
                  <a:schemeClr val="tx1"/>
                </a:solidFill>
              </a:rPr>
              <a:t>Interac</a:t>
            </a:r>
          </a:p>
        </p:txBody>
      </p:sp>
      <p:sp>
        <p:nvSpPr>
          <p:cNvPr id="76" name="Rectangle 75">
            <a:extLst>
              <a:ext uri="{FF2B5EF4-FFF2-40B4-BE49-F238E27FC236}">
                <a16:creationId xmlns:a16="http://schemas.microsoft.com/office/drawing/2014/main" id="{8996826F-F06D-8370-6E4E-A2F6BE41E88D}"/>
              </a:ext>
            </a:extLst>
          </p:cNvPr>
          <p:cNvSpPr/>
          <p:nvPr/>
        </p:nvSpPr>
        <p:spPr bwMode="auto">
          <a:xfrm>
            <a:off x="1208433" y="4370079"/>
            <a:ext cx="591907" cy="227969"/>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0" rIns="0" bIns="0" numCol="1" spcCol="0" rtlCol="0" anchor="ctr" anchorCtr="0" compatLnSpc="1">
            <a:prstTxWarp prst="textNoShape">
              <a:avLst/>
            </a:prstTxWarp>
          </a:bodyPr>
          <a:lstStyle/>
          <a:p>
            <a:pPr algn="ctr" defTabSz="914099"/>
            <a:r>
              <a:rPr lang="en-US" sz="1000" dirty="0">
                <a:solidFill>
                  <a:schemeClr val="tx1"/>
                </a:solidFill>
              </a:rPr>
              <a:t>NPP</a:t>
            </a:r>
          </a:p>
        </p:txBody>
      </p:sp>
      <p:sp>
        <p:nvSpPr>
          <p:cNvPr id="77" name="Rectangle 76">
            <a:extLst>
              <a:ext uri="{FF2B5EF4-FFF2-40B4-BE49-F238E27FC236}">
                <a16:creationId xmlns:a16="http://schemas.microsoft.com/office/drawing/2014/main" id="{77515C64-0095-07E2-B512-74A1BCC6F6B2}"/>
              </a:ext>
            </a:extLst>
          </p:cNvPr>
          <p:cNvSpPr/>
          <p:nvPr/>
        </p:nvSpPr>
        <p:spPr bwMode="auto">
          <a:xfrm>
            <a:off x="6708999" y="3396754"/>
            <a:ext cx="968928" cy="228497"/>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0" rIns="0" bIns="0" numCol="1" spcCol="0" rtlCol="0" anchor="ctr" anchorCtr="0" compatLnSpc="1">
            <a:prstTxWarp prst="textNoShape">
              <a:avLst/>
            </a:prstTxWarp>
          </a:bodyPr>
          <a:lstStyle/>
          <a:p>
            <a:pPr algn="ctr" defTabSz="914099"/>
            <a:r>
              <a:rPr lang="en-US" sz="1000" dirty="0">
                <a:solidFill>
                  <a:schemeClr val="tx1"/>
                </a:solidFill>
              </a:rPr>
              <a:t>Pix</a:t>
            </a:r>
          </a:p>
        </p:txBody>
      </p:sp>
      <p:sp>
        <p:nvSpPr>
          <p:cNvPr id="80" name="Rectangle 79">
            <a:extLst>
              <a:ext uri="{FF2B5EF4-FFF2-40B4-BE49-F238E27FC236}">
                <a16:creationId xmlns:a16="http://schemas.microsoft.com/office/drawing/2014/main" id="{076BB93A-204F-3A38-64C5-E29EEB1394E6}"/>
              </a:ext>
            </a:extLst>
          </p:cNvPr>
          <p:cNvSpPr/>
          <p:nvPr/>
        </p:nvSpPr>
        <p:spPr bwMode="auto">
          <a:xfrm>
            <a:off x="3855184" y="4348060"/>
            <a:ext cx="968928" cy="228497"/>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0" rIns="0" bIns="0" numCol="1" spcCol="0" rtlCol="0" anchor="ctr" anchorCtr="0" compatLnSpc="1">
            <a:prstTxWarp prst="textNoShape">
              <a:avLst/>
            </a:prstTxWarp>
          </a:bodyPr>
          <a:lstStyle/>
          <a:p>
            <a:pPr algn="ctr" defTabSz="914099"/>
            <a:r>
              <a:rPr lang="en-US" sz="1000" dirty="0">
                <a:solidFill>
                  <a:schemeClr val="tx1"/>
                </a:solidFill>
              </a:rPr>
              <a:t>SCT Inst</a:t>
            </a:r>
          </a:p>
        </p:txBody>
      </p:sp>
      <p:sp>
        <p:nvSpPr>
          <p:cNvPr id="81" name="Rectangle 80">
            <a:extLst>
              <a:ext uri="{FF2B5EF4-FFF2-40B4-BE49-F238E27FC236}">
                <a16:creationId xmlns:a16="http://schemas.microsoft.com/office/drawing/2014/main" id="{B2FE787C-AD33-5829-CB32-D5BC74835BEB}"/>
              </a:ext>
            </a:extLst>
          </p:cNvPr>
          <p:cNvSpPr/>
          <p:nvPr/>
        </p:nvSpPr>
        <p:spPr bwMode="auto">
          <a:xfrm>
            <a:off x="5805428" y="4298025"/>
            <a:ext cx="968928" cy="228497"/>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0" rIns="0" bIns="0" numCol="1" spcCol="0" rtlCol="0" anchor="ctr" anchorCtr="0" compatLnSpc="1">
            <a:prstTxWarp prst="textNoShape">
              <a:avLst/>
            </a:prstTxWarp>
          </a:bodyPr>
          <a:lstStyle/>
          <a:p>
            <a:pPr algn="ctr" defTabSz="914099"/>
            <a:r>
              <a:rPr lang="en-US" sz="1000" dirty="0">
                <a:solidFill>
                  <a:schemeClr val="tx1"/>
                </a:solidFill>
              </a:rPr>
              <a:t>SPEI</a:t>
            </a:r>
          </a:p>
        </p:txBody>
      </p:sp>
      <p:pic>
        <p:nvPicPr>
          <p:cNvPr id="82" name="Picture 81">
            <a:extLst>
              <a:ext uri="{FF2B5EF4-FFF2-40B4-BE49-F238E27FC236}">
                <a16:creationId xmlns:a16="http://schemas.microsoft.com/office/drawing/2014/main" id="{E71F7EF3-ACF4-EF04-57E9-BBD035846171}"/>
              </a:ext>
            </a:extLst>
          </p:cNvPr>
          <p:cNvPicPr>
            <a:picLocks noChangeAspect="1"/>
          </p:cNvPicPr>
          <p:nvPr/>
        </p:nvPicPr>
        <p:blipFill>
          <a:blip r:embed="rId10"/>
          <a:stretch>
            <a:fillRect/>
          </a:stretch>
        </p:blipFill>
        <p:spPr>
          <a:xfrm>
            <a:off x="6008209" y="2770660"/>
            <a:ext cx="548640" cy="548640"/>
          </a:xfrm>
          <a:prstGeom prst="rect">
            <a:avLst/>
          </a:prstGeom>
          <a:effectLst>
            <a:outerShdw blurRad="50800" dist="38100" dir="2700000" algn="tl" rotWithShape="0">
              <a:prstClr val="black">
                <a:alpha val="40000"/>
              </a:prstClr>
            </a:outerShdw>
          </a:effectLst>
        </p:spPr>
      </p:pic>
      <p:sp>
        <p:nvSpPr>
          <p:cNvPr id="83" name="Rectangle 82">
            <a:extLst>
              <a:ext uri="{FF2B5EF4-FFF2-40B4-BE49-F238E27FC236}">
                <a16:creationId xmlns:a16="http://schemas.microsoft.com/office/drawing/2014/main" id="{E94CBBE4-A7A5-8AE4-EBD2-6625FD66EA1D}"/>
              </a:ext>
            </a:extLst>
          </p:cNvPr>
          <p:cNvSpPr/>
          <p:nvPr/>
        </p:nvSpPr>
        <p:spPr bwMode="auto">
          <a:xfrm>
            <a:off x="5805428" y="3421930"/>
            <a:ext cx="968928" cy="228497"/>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0" rIns="0" bIns="0" numCol="1" spcCol="0" rtlCol="0" anchor="ctr" anchorCtr="0" compatLnSpc="1">
            <a:prstTxWarp prst="textNoShape">
              <a:avLst/>
            </a:prstTxWarp>
          </a:bodyPr>
          <a:lstStyle/>
          <a:p>
            <a:pPr algn="ctr" defTabSz="914099"/>
            <a:r>
              <a:rPr lang="en-US" sz="1000" dirty="0">
                <a:solidFill>
                  <a:schemeClr val="tx1"/>
                </a:solidFill>
              </a:rPr>
              <a:t>FPS</a:t>
            </a:r>
          </a:p>
        </p:txBody>
      </p:sp>
      <p:pic>
        <p:nvPicPr>
          <p:cNvPr id="84" name="Picture 18" descr="Flag of the United States of America | Britannica">
            <a:extLst>
              <a:ext uri="{FF2B5EF4-FFF2-40B4-BE49-F238E27FC236}">
                <a16:creationId xmlns:a16="http://schemas.microsoft.com/office/drawing/2014/main" id="{ACF1FE3B-1DD0-5863-10A5-514ABD4695B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83386" y="2778005"/>
            <a:ext cx="548640" cy="548640"/>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5" name="Picture 18" descr="Flag of the United States of America | Britannica">
            <a:extLst>
              <a:ext uri="{FF2B5EF4-FFF2-40B4-BE49-F238E27FC236}">
                <a16:creationId xmlns:a16="http://schemas.microsoft.com/office/drawing/2014/main" id="{C0AA259F-FB4F-6951-CB68-AA2DE72643E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98510" y="3738351"/>
            <a:ext cx="548640" cy="548640"/>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6" name="Rectangle 85">
            <a:extLst>
              <a:ext uri="{FF2B5EF4-FFF2-40B4-BE49-F238E27FC236}">
                <a16:creationId xmlns:a16="http://schemas.microsoft.com/office/drawing/2014/main" id="{EE3F95B9-E268-04EF-0963-D9A2E30DED1B}"/>
              </a:ext>
            </a:extLst>
          </p:cNvPr>
          <p:cNvSpPr/>
          <p:nvPr/>
        </p:nvSpPr>
        <p:spPr bwMode="auto">
          <a:xfrm>
            <a:off x="2496170" y="4348734"/>
            <a:ext cx="756324" cy="228496"/>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0" rIns="0" bIns="0" numCol="1" spcCol="0" rtlCol="0" anchor="ctr" anchorCtr="0" compatLnSpc="1">
            <a:prstTxWarp prst="textNoShape">
              <a:avLst/>
            </a:prstTxWarp>
          </a:bodyPr>
          <a:lstStyle/>
          <a:p>
            <a:pPr algn="ctr" defTabSz="914099"/>
            <a:r>
              <a:rPr lang="en-US" sz="1000" dirty="0">
                <a:solidFill>
                  <a:schemeClr val="tx1"/>
                </a:solidFill>
              </a:rPr>
              <a:t>RTP</a:t>
            </a:r>
          </a:p>
        </p:txBody>
      </p:sp>
      <p:sp>
        <p:nvSpPr>
          <p:cNvPr id="87" name="Rectangle 86">
            <a:extLst>
              <a:ext uri="{FF2B5EF4-FFF2-40B4-BE49-F238E27FC236}">
                <a16:creationId xmlns:a16="http://schemas.microsoft.com/office/drawing/2014/main" id="{28AA4D72-0D41-5E3F-434F-76F34D9E6722}"/>
              </a:ext>
            </a:extLst>
          </p:cNvPr>
          <p:cNvSpPr/>
          <p:nvPr/>
        </p:nvSpPr>
        <p:spPr bwMode="auto">
          <a:xfrm>
            <a:off x="1684530" y="3380621"/>
            <a:ext cx="699552" cy="227968"/>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0" rIns="0" bIns="0" numCol="1" spcCol="0" rtlCol="0" anchor="ctr" anchorCtr="0" compatLnSpc="1">
            <a:prstTxWarp prst="textNoShape">
              <a:avLst/>
            </a:prstTxWarp>
          </a:bodyPr>
          <a:lstStyle/>
          <a:p>
            <a:pPr algn="ctr" defTabSz="914099"/>
            <a:r>
              <a:rPr lang="en-US" sz="1000" dirty="0">
                <a:solidFill>
                  <a:schemeClr val="tx1"/>
                </a:solidFill>
              </a:rPr>
              <a:t>FedNow</a:t>
            </a:r>
          </a:p>
        </p:txBody>
      </p:sp>
      <p:pic>
        <p:nvPicPr>
          <p:cNvPr id="93" name="Picture 92">
            <a:extLst>
              <a:ext uri="{FF2B5EF4-FFF2-40B4-BE49-F238E27FC236}">
                <a16:creationId xmlns:a16="http://schemas.microsoft.com/office/drawing/2014/main" id="{56EC6316-A085-9BB7-950C-1FCFC045D995}"/>
              </a:ext>
            </a:extLst>
          </p:cNvPr>
          <p:cNvPicPr>
            <a:picLocks noChangeAspect="1"/>
          </p:cNvPicPr>
          <p:nvPr/>
        </p:nvPicPr>
        <p:blipFill>
          <a:blip r:embed="rId10"/>
          <a:stretch>
            <a:fillRect/>
          </a:stretch>
        </p:blipFill>
        <p:spPr>
          <a:xfrm>
            <a:off x="366919" y="5914241"/>
            <a:ext cx="548640" cy="548640"/>
          </a:xfrm>
          <a:prstGeom prst="rect">
            <a:avLst/>
          </a:prstGeom>
          <a:effectLst>
            <a:outerShdw blurRad="50800" dist="38100" dir="2700000" algn="tl" rotWithShape="0">
              <a:prstClr val="black">
                <a:alpha val="40000"/>
              </a:prstClr>
            </a:outerShdw>
          </a:effectLst>
        </p:spPr>
      </p:pic>
      <p:grpSp>
        <p:nvGrpSpPr>
          <p:cNvPr id="9" name="Group 8">
            <a:extLst>
              <a:ext uri="{FF2B5EF4-FFF2-40B4-BE49-F238E27FC236}">
                <a16:creationId xmlns:a16="http://schemas.microsoft.com/office/drawing/2014/main" id="{87A0688C-202F-A4FF-D08E-318992A144B8}"/>
              </a:ext>
            </a:extLst>
          </p:cNvPr>
          <p:cNvGrpSpPr/>
          <p:nvPr/>
        </p:nvGrpSpPr>
        <p:grpSpPr>
          <a:xfrm>
            <a:off x="915867" y="757790"/>
            <a:ext cx="7312267" cy="165402"/>
            <a:chOff x="983226" y="757790"/>
            <a:chExt cx="7312267" cy="165402"/>
          </a:xfrm>
        </p:grpSpPr>
        <p:sp>
          <p:nvSpPr>
            <p:cNvPr id="5" name="Rectangle 4">
              <a:extLst>
                <a:ext uri="{FF2B5EF4-FFF2-40B4-BE49-F238E27FC236}">
                  <a16:creationId xmlns:a16="http://schemas.microsoft.com/office/drawing/2014/main" id="{26F8041D-E1B4-79E6-7C65-64CA79E12E2B}"/>
                </a:ext>
              </a:extLst>
            </p:cNvPr>
            <p:cNvSpPr/>
            <p:nvPr/>
          </p:nvSpPr>
          <p:spPr bwMode="auto">
            <a:xfrm>
              <a:off x="983226" y="757790"/>
              <a:ext cx="1828800" cy="165402"/>
            </a:xfrm>
            <a:prstGeom prst="rect">
              <a:avLst/>
            </a:prstGeom>
            <a:solidFill>
              <a:schemeClr val="accent3"/>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dirty="0">
                  <a:solidFill>
                    <a:schemeClr val="tx1">
                      <a:lumMod val="75000"/>
                    </a:schemeClr>
                  </a:solidFill>
                </a:rPr>
                <a:t>Access to Settlement Accounts</a:t>
              </a:r>
            </a:p>
          </p:txBody>
        </p:sp>
        <p:sp>
          <p:nvSpPr>
            <p:cNvPr id="6" name="Rectangle 5">
              <a:extLst>
                <a:ext uri="{FF2B5EF4-FFF2-40B4-BE49-F238E27FC236}">
                  <a16:creationId xmlns:a16="http://schemas.microsoft.com/office/drawing/2014/main" id="{8C51311F-E168-6508-25C0-D4DFF1214C19}"/>
                </a:ext>
              </a:extLst>
            </p:cNvPr>
            <p:cNvSpPr/>
            <p:nvPr/>
          </p:nvSpPr>
          <p:spPr bwMode="auto">
            <a:xfrm>
              <a:off x="2811048" y="757790"/>
              <a:ext cx="1828800" cy="165402"/>
            </a:xfrm>
            <a:prstGeom prst="rect">
              <a:avLst/>
            </a:prstGeom>
            <a:solidFill>
              <a:schemeClr val="accent5">
                <a:lumMod val="40000"/>
                <a:lumOff val="60000"/>
              </a:schemeClr>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dirty="0">
                  <a:solidFill>
                    <a:schemeClr val="tx1">
                      <a:lumMod val="75000"/>
                    </a:schemeClr>
                  </a:solidFill>
                </a:rPr>
                <a:t>Settlement Model</a:t>
              </a:r>
            </a:p>
          </p:txBody>
        </p:sp>
        <p:sp>
          <p:nvSpPr>
            <p:cNvPr id="7" name="Rectangle 6">
              <a:extLst>
                <a:ext uri="{FF2B5EF4-FFF2-40B4-BE49-F238E27FC236}">
                  <a16:creationId xmlns:a16="http://schemas.microsoft.com/office/drawing/2014/main" id="{6AC7402C-6EEE-CA33-F5F4-DE466EAD685C}"/>
                </a:ext>
              </a:extLst>
            </p:cNvPr>
            <p:cNvSpPr/>
            <p:nvPr/>
          </p:nvSpPr>
          <p:spPr bwMode="auto">
            <a:xfrm>
              <a:off x="4638870" y="757790"/>
              <a:ext cx="1828800" cy="165402"/>
            </a:xfrm>
            <a:prstGeom prst="rect">
              <a:avLst/>
            </a:prstGeom>
            <a:solidFill>
              <a:schemeClr val="accent5">
                <a:lumMod val="40000"/>
                <a:lumOff val="60000"/>
              </a:schemeClr>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dirty="0">
                  <a:solidFill>
                    <a:schemeClr val="tx1">
                      <a:lumMod val="75000"/>
                    </a:schemeClr>
                  </a:solidFill>
                </a:rPr>
                <a:t>Risk Management</a:t>
              </a:r>
            </a:p>
          </p:txBody>
        </p:sp>
        <p:sp>
          <p:nvSpPr>
            <p:cNvPr id="8" name="Rectangle 7">
              <a:extLst>
                <a:ext uri="{FF2B5EF4-FFF2-40B4-BE49-F238E27FC236}">
                  <a16:creationId xmlns:a16="http://schemas.microsoft.com/office/drawing/2014/main" id="{F65A4930-418B-3C02-65D5-E1E95010EE68}"/>
                </a:ext>
              </a:extLst>
            </p:cNvPr>
            <p:cNvSpPr/>
            <p:nvPr/>
          </p:nvSpPr>
          <p:spPr bwMode="auto">
            <a:xfrm>
              <a:off x="6466693" y="757790"/>
              <a:ext cx="1828800" cy="165402"/>
            </a:xfrm>
            <a:prstGeom prst="rect">
              <a:avLst/>
            </a:prstGeom>
            <a:solidFill>
              <a:schemeClr val="accent5">
                <a:lumMod val="40000"/>
                <a:lumOff val="60000"/>
              </a:schemeClr>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dirty="0">
                  <a:solidFill>
                    <a:schemeClr val="tx1">
                      <a:lumMod val="75000"/>
                    </a:schemeClr>
                  </a:solidFill>
                </a:rPr>
                <a:t>Settlement Account Design</a:t>
              </a:r>
            </a:p>
          </p:txBody>
        </p:sp>
      </p:grpSp>
      <p:pic>
        <p:nvPicPr>
          <p:cNvPr id="10" name="Picture 9">
            <a:extLst>
              <a:ext uri="{FF2B5EF4-FFF2-40B4-BE49-F238E27FC236}">
                <a16:creationId xmlns:a16="http://schemas.microsoft.com/office/drawing/2014/main" id="{53DF93E2-B417-166E-FC98-00A37C3997D1}"/>
              </a:ext>
            </a:extLst>
          </p:cNvPr>
          <p:cNvPicPr>
            <a:picLocks/>
          </p:cNvPicPr>
          <p:nvPr/>
        </p:nvPicPr>
        <p:blipFill rotWithShape="1">
          <a:blip r:embed="rId12"/>
          <a:srcRect l="11638" r="11558"/>
          <a:stretch/>
        </p:blipFill>
        <p:spPr>
          <a:xfrm>
            <a:off x="3397271" y="2806676"/>
            <a:ext cx="548640" cy="548640"/>
          </a:xfrm>
          <a:prstGeom prst="ellipse">
            <a:avLst/>
          </a:prstGeom>
          <a:effectLst>
            <a:outerShdw blurRad="63500" sx="102000" sy="102000" algn="ctr" rotWithShape="0">
              <a:prstClr val="black">
                <a:alpha val="40000"/>
              </a:prstClr>
            </a:outerShdw>
          </a:effectLst>
        </p:spPr>
      </p:pic>
      <p:pic>
        <p:nvPicPr>
          <p:cNvPr id="11" name="Picture 10">
            <a:extLst>
              <a:ext uri="{FF2B5EF4-FFF2-40B4-BE49-F238E27FC236}">
                <a16:creationId xmlns:a16="http://schemas.microsoft.com/office/drawing/2014/main" id="{B5E6E4E6-F4D3-1EBD-8BBE-B7FA96020959}"/>
              </a:ext>
            </a:extLst>
          </p:cNvPr>
          <p:cNvPicPr>
            <a:picLocks/>
          </p:cNvPicPr>
          <p:nvPr/>
        </p:nvPicPr>
        <p:blipFill rotWithShape="1">
          <a:blip r:embed="rId13"/>
          <a:srcRect l="12211" r="12212"/>
          <a:stretch/>
        </p:blipFill>
        <p:spPr>
          <a:xfrm>
            <a:off x="1908880" y="3736158"/>
            <a:ext cx="548640" cy="548640"/>
          </a:xfrm>
          <a:prstGeom prst="ellipse">
            <a:avLst/>
          </a:prstGeom>
        </p:spPr>
      </p:pic>
      <p:pic>
        <p:nvPicPr>
          <p:cNvPr id="3" name="Picture 14" descr="Flag of Tanzania | Britannica">
            <a:extLst>
              <a:ext uri="{FF2B5EF4-FFF2-40B4-BE49-F238E27FC236}">
                <a16:creationId xmlns:a16="http://schemas.microsoft.com/office/drawing/2014/main" id="{A21DD408-21BA-E2C6-CF62-362B1B4EF7C6}"/>
              </a:ext>
            </a:extLst>
          </p:cNvPr>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29785" y="3711043"/>
            <a:ext cx="559631" cy="549730"/>
          </a:xfrm>
          <a:prstGeom prst="ellipse">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4A664F23-C493-86A4-B17C-390F6916C8F3}"/>
              </a:ext>
            </a:extLst>
          </p:cNvPr>
          <p:cNvSpPr/>
          <p:nvPr/>
        </p:nvSpPr>
        <p:spPr bwMode="auto">
          <a:xfrm>
            <a:off x="6718979" y="4297171"/>
            <a:ext cx="968928" cy="228497"/>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0" rIns="0" bIns="0" numCol="1" spcCol="0" rtlCol="0" anchor="ctr" anchorCtr="0" compatLnSpc="1">
            <a:prstTxWarp prst="textNoShape">
              <a:avLst/>
            </a:prstTxWarp>
          </a:bodyPr>
          <a:lstStyle/>
          <a:p>
            <a:pPr algn="ctr" defTabSz="914099"/>
            <a:r>
              <a:rPr lang="en-US" sz="1000" dirty="0">
                <a:solidFill>
                  <a:schemeClr val="tx1"/>
                </a:solidFill>
              </a:rPr>
              <a:t>TIPS</a:t>
            </a:r>
          </a:p>
        </p:txBody>
      </p:sp>
    </p:spTree>
    <p:extLst>
      <p:ext uri="{BB962C8B-B14F-4D97-AF65-F5344CB8AC3E}">
        <p14:creationId xmlns:p14="http://schemas.microsoft.com/office/powerpoint/2010/main" val="3161034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43FACC-4096-224E-9A9E-6C2F374B75D5}"/>
              </a:ext>
            </a:extLst>
          </p:cNvPr>
          <p:cNvSpPr>
            <a:spLocks noGrp="1"/>
          </p:cNvSpPr>
          <p:nvPr>
            <p:ph type="body" sz="quarter" idx="13"/>
          </p:nvPr>
        </p:nvSpPr>
        <p:spPr>
          <a:xfrm>
            <a:off x="411480" y="996696"/>
            <a:ext cx="8545513" cy="5903588"/>
          </a:xfrm>
        </p:spPr>
        <p:txBody>
          <a:bodyPr/>
          <a:lstStyle/>
          <a:p>
            <a:r>
              <a:rPr lang="en-US" sz="1400" dirty="0"/>
              <a:t>IPS implementers have a choice between two common settlement models or may elect to take elements from each for a hybrid approach.  </a:t>
            </a:r>
          </a:p>
        </p:txBody>
      </p:sp>
      <p:sp>
        <p:nvSpPr>
          <p:cNvPr id="4" name="Slide Number Placeholder 3">
            <a:extLst>
              <a:ext uri="{FF2B5EF4-FFF2-40B4-BE49-F238E27FC236}">
                <a16:creationId xmlns:a16="http://schemas.microsoft.com/office/drawing/2014/main" id="{583491A4-0374-444B-B481-A8EEA65E7D19}"/>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15</a:t>
            </a:fld>
            <a:endParaRPr lang="en-US" dirty="0">
              <a:solidFill>
                <a:prstClr val="black">
                  <a:tint val="75000"/>
                </a:prstClr>
              </a:solidFill>
            </a:endParaRPr>
          </a:p>
        </p:txBody>
      </p:sp>
      <p:sp>
        <p:nvSpPr>
          <p:cNvPr id="8" name="Rectangle 7">
            <a:extLst>
              <a:ext uri="{FF2B5EF4-FFF2-40B4-BE49-F238E27FC236}">
                <a16:creationId xmlns:a16="http://schemas.microsoft.com/office/drawing/2014/main" id="{99BB09D9-BE59-E950-3AC3-36233B485A70}"/>
              </a:ext>
            </a:extLst>
          </p:cNvPr>
          <p:cNvSpPr/>
          <p:nvPr/>
        </p:nvSpPr>
        <p:spPr bwMode="auto">
          <a:xfrm>
            <a:off x="460884" y="5916313"/>
            <a:ext cx="8146910" cy="599440"/>
          </a:xfrm>
          <a:prstGeom prst="rect">
            <a:avLst/>
          </a:prstGeom>
          <a:solidFill>
            <a:schemeClr val="tx1">
              <a:lumMod val="60000"/>
              <a:lumOff val="40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r>
              <a:rPr lang="en-US" sz="1100" dirty="0">
                <a:solidFill>
                  <a:schemeClr val="bg1"/>
                </a:solidFill>
              </a:rPr>
              <a:t>Most DNS and RTGS systems have limited operating hours that are typically Monday through Friday for a select number of hours and do not operate on the weekend. </a:t>
            </a:r>
            <a:r>
              <a:rPr lang="en-US" sz="1100" b="1" dirty="0">
                <a:solidFill>
                  <a:schemeClr val="bg1"/>
                </a:solidFill>
              </a:rPr>
              <a:t>“Off-hours” refers to times outside of the normal operating hours, including evenings, weekends, and holidays.</a:t>
            </a:r>
          </a:p>
        </p:txBody>
      </p:sp>
      <p:cxnSp>
        <p:nvCxnSpPr>
          <p:cNvPr id="5" name="Straight Connector 4">
            <a:extLst>
              <a:ext uri="{FF2B5EF4-FFF2-40B4-BE49-F238E27FC236}">
                <a16:creationId xmlns:a16="http://schemas.microsoft.com/office/drawing/2014/main" id="{7655AA6E-547F-DE2B-CB1A-CC0AB7315A4C}"/>
              </a:ext>
            </a:extLst>
          </p:cNvPr>
          <p:cNvCxnSpPr>
            <a:cxnSpLocks/>
          </p:cNvCxnSpPr>
          <p:nvPr/>
        </p:nvCxnSpPr>
        <p:spPr>
          <a:xfrm>
            <a:off x="2581096" y="3740827"/>
            <a:ext cx="4503174" cy="0"/>
          </a:xfrm>
          <a:prstGeom prst="line">
            <a:avLst/>
          </a:prstGeom>
          <a:ln w="38100">
            <a:solidFill>
              <a:srgbClr val="C00000"/>
            </a:solidFill>
            <a:tailEnd type="none"/>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F1EA50D0-5875-0357-2865-815FA5E8489F}"/>
              </a:ext>
            </a:extLst>
          </p:cNvPr>
          <p:cNvSpPr txBox="1"/>
          <p:nvPr/>
        </p:nvSpPr>
        <p:spPr>
          <a:xfrm>
            <a:off x="460884" y="1728119"/>
            <a:ext cx="2520376" cy="4133184"/>
          </a:xfrm>
          <a:prstGeom prst="rect">
            <a:avLst/>
          </a:prstGeom>
          <a:solidFill>
            <a:schemeClr val="accent5">
              <a:lumMod val="40000"/>
              <a:lumOff val="60000"/>
            </a:schemeClr>
          </a:solidFill>
          <a:ln w="3175">
            <a:solidFill>
              <a:srgbClr val="CE6B29"/>
            </a:solidFill>
            <a:headEnd type="oval"/>
            <a:tailEnd type="triangle"/>
          </a:ln>
        </p:spPr>
        <p:txBody>
          <a:bodyPr wrap="square" lIns="91440" rIns="0"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effectLst/>
                <a:uLnTx/>
                <a:uFillTx/>
                <a:ea typeface="+mn-ea"/>
                <a:cs typeface="Calibri" panose="020F0502020204030204" pitchFamily="34" charset="0"/>
              </a:rPr>
              <a:t>Deferred Net Settlement</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b="1" dirty="0">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
                <a:schemeClr val="bg2">
                  <a:lumMod val="50000"/>
                </a:schemeClr>
              </a:buClr>
              <a:buSzTx/>
              <a:buFont typeface="Arial" panose="020B0604020202020204" pitchFamily="34" charset="0"/>
              <a:buChar char="•"/>
              <a:tabLst/>
              <a:defRPr/>
            </a:pPr>
            <a:r>
              <a:rPr lang="en-US" sz="1200" b="0" dirty="0">
                <a:solidFill>
                  <a:schemeClr val="tx1"/>
                </a:solidFill>
              </a:rPr>
              <a:t>Settlement is deferred to a time after the transaction occurs (is cleared). The number of settlement windows range from one to several per business day; during off hours, settlement is deferred to next business day</a:t>
            </a:r>
          </a:p>
          <a:p>
            <a:pPr marL="171450" marR="0" lvl="0" indent="-171450" algn="l" defTabSz="457200" rtl="0" eaLnBrk="1" fontAlgn="auto" latinLnBrk="0" hangingPunct="1">
              <a:lnSpc>
                <a:spcPct val="100000"/>
              </a:lnSpc>
              <a:spcBef>
                <a:spcPts val="0"/>
              </a:spcBef>
              <a:spcAft>
                <a:spcPts val="0"/>
              </a:spcAft>
              <a:buClr>
                <a:schemeClr val="bg2">
                  <a:lumMod val="50000"/>
                </a:schemeClr>
              </a:buClr>
              <a:buSzTx/>
              <a:buFont typeface="Arial" panose="020B0604020202020204" pitchFamily="34" charset="0"/>
              <a:buChar char="•"/>
              <a:tabLst/>
              <a:defRPr/>
            </a:pPr>
            <a:r>
              <a:rPr lang="en-US" sz="1200" b="0" dirty="0">
                <a:solidFill>
                  <a:schemeClr val="tx1"/>
                </a:solidFill>
              </a:rPr>
              <a:t>DNS typically provide netting, which means that settlement obligations of participants are calculated as the net amount arising out of sending and receiving transactions</a:t>
            </a:r>
          </a:p>
          <a:p>
            <a:pPr marL="171450" lvl="0" indent="-171450">
              <a:buClr>
                <a:schemeClr val="bg2">
                  <a:lumMod val="50000"/>
                </a:schemeClr>
              </a:buClr>
              <a:buFont typeface="Arial" panose="020B0604020202020204" pitchFamily="34" charset="0"/>
              <a:buChar char="•"/>
            </a:pPr>
            <a:r>
              <a:rPr lang="en-US" sz="1200" b="0" dirty="0">
                <a:solidFill>
                  <a:schemeClr val="tx1"/>
                </a:solidFill>
              </a:rPr>
              <a:t>Netting is most often multilateral. Multilateral means that settlement obligations are calculated across all participants, rather than bilaterally between two participants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u="none" strike="noStrike" kern="1200" cap="none" spc="0" normalizeH="0" baseline="0" noProof="0" dirty="0">
              <a:ln>
                <a:noFill/>
              </a:ln>
              <a:effectLst/>
              <a:uLnTx/>
              <a:uFillTx/>
              <a:ea typeface="+mn-ea"/>
              <a:cs typeface="Calibri" panose="020F0502020204030204" pitchFamily="34" charset="0"/>
            </a:endParaRPr>
          </a:p>
        </p:txBody>
      </p:sp>
      <p:sp>
        <p:nvSpPr>
          <p:cNvPr id="10" name="TextBox 9">
            <a:extLst>
              <a:ext uri="{FF2B5EF4-FFF2-40B4-BE49-F238E27FC236}">
                <a16:creationId xmlns:a16="http://schemas.microsoft.com/office/drawing/2014/main" id="{A2F3328D-314B-CBB2-5D6B-2687B1673FFD}"/>
              </a:ext>
            </a:extLst>
          </p:cNvPr>
          <p:cNvSpPr txBox="1"/>
          <p:nvPr/>
        </p:nvSpPr>
        <p:spPr>
          <a:xfrm>
            <a:off x="3311812" y="1728120"/>
            <a:ext cx="2520376" cy="4133184"/>
          </a:xfrm>
          <a:prstGeom prst="rect">
            <a:avLst/>
          </a:prstGeom>
          <a:solidFill>
            <a:schemeClr val="accent5">
              <a:lumMod val="40000"/>
              <a:lumOff val="60000"/>
            </a:schemeClr>
          </a:solidFill>
          <a:ln w="3175">
            <a:solidFill>
              <a:srgbClr val="CE6B29"/>
            </a:solidFill>
            <a:headEnd type="oval"/>
            <a:tailEnd type="triangle"/>
          </a:ln>
        </p:spPr>
        <p:txBody>
          <a:bodyPr wrap="square" lIns="91440" rIns="0"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effectLst/>
                <a:uLnTx/>
                <a:uFillTx/>
                <a:ea typeface="+mn-ea"/>
                <a:cs typeface="Calibri" panose="020F0502020204030204" pitchFamily="34" charset="0"/>
              </a:rPr>
              <a:t>Hybrid</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b="1" dirty="0">
              <a:cs typeface="Calibri" panose="020F0502020204030204" pitchFamily="34" charset="0"/>
            </a:endParaRPr>
          </a:p>
          <a:p>
            <a:pPr marL="0" indent="0">
              <a:buFontTx/>
              <a:buNone/>
            </a:pPr>
            <a:r>
              <a:rPr lang="en-US" sz="1200" b="0" i="1" dirty="0">
                <a:solidFill>
                  <a:schemeClr val="tx1"/>
                </a:solidFill>
              </a:rPr>
              <a:t>Select variation examples:</a:t>
            </a:r>
          </a:p>
          <a:p>
            <a:pPr marL="0" indent="0">
              <a:buFontTx/>
              <a:buNone/>
            </a:pPr>
            <a:endParaRPr lang="en-US" sz="1200" b="0" i="1" dirty="0">
              <a:solidFill>
                <a:schemeClr val="tx1"/>
              </a:solidFill>
            </a:endParaRPr>
          </a:p>
          <a:p>
            <a:pPr marL="171450" indent="-171450">
              <a:buFont typeface="Arial" panose="020B0604020202020204" pitchFamily="34" charset="0"/>
              <a:buChar char="•"/>
            </a:pPr>
            <a:r>
              <a:rPr lang="en-US" sz="1200" b="0" i="1" dirty="0">
                <a:solidFill>
                  <a:schemeClr val="tx1"/>
                </a:solidFill>
              </a:rPr>
              <a:t>Variation 1: </a:t>
            </a:r>
            <a:r>
              <a:rPr lang="en-US" sz="1200" b="0" dirty="0">
                <a:solidFill>
                  <a:schemeClr val="tx1"/>
                </a:solidFill>
              </a:rPr>
              <a:t>Transactions are netted prior to settlement as in DSN model. Settlement windows are very frequent and essentially real-time</a:t>
            </a:r>
          </a:p>
          <a:p>
            <a:pPr marL="171450" indent="-171450">
              <a:buFont typeface="Arial" panose="020B0604020202020204" pitchFamily="34" charset="0"/>
              <a:buChar char="•"/>
            </a:pPr>
            <a:endParaRPr lang="en-US" sz="1200" b="0" dirty="0">
              <a:solidFill>
                <a:schemeClr val="tx1"/>
              </a:solidFill>
            </a:endParaRPr>
          </a:p>
          <a:p>
            <a:pPr marL="171450" indent="-171450">
              <a:buFont typeface="Arial" panose="020B0604020202020204" pitchFamily="34" charset="0"/>
              <a:buChar char="•"/>
            </a:pPr>
            <a:r>
              <a:rPr lang="en-US" sz="1200" b="0" i="1" kern="1200" dirty="0">
                <a:solidFill>
                  <a:schemeClr val="tx1"/>
                </a:solidFill>
                <a:latin typeface="+mn-lt"/>
                <a:ea typeface="+mn-ea"/>
                <a:cs typeface="+mn-cs"/>
              </a:rPr>
              <a:t>Variation 2: </a:t>
            </a:r>
            <a:r>
              <a:rPr lang="en-US" sz="1200" b="0" dirty="0">
                <a:solidFill>
                  <a:schemeClr val="tx1"/>
                </a:solidFill>
              </a:rPr>
              <a:t>Transactions are processed on a deferred basis but are not netted</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u="none" strike="noStrike" kern="1200" cap="none" spc="0" normalizeH="0" baseline="0" noProof="0" dirty="0">
              <a:ln>
                <a:noFill/>
              </a:ln>
              <a:effectLst/>
              <a:uLnTx/>
              <a:uFillTx/>
              <a:ea typeface="+mn-ea"/>
              <a:cs typeface="Calibri" panose="020F0502020204030204" pitchFamily="34" charset="0"/>
            </a:endParaRPr>
          </a:p>
        </p:txBody>
      </p:sp>
      <p:sp>
        <p:nvSpPr>
          <p:cNvPr id="11" name="TextBox 10">
            <a:extLst>
              <a:ext uri="{FF2B5EF4-FFF2-40B4-BE49-F238E27FC236}">
                <a16:creationId xmlns:a16="http://schemas.microsoft.com/office/drawing/2014/main" id="{BA4A5C0B-C4D3-6398-8952-D5D26B7E6B8C}"/>
              </a:ext>
            </a:extLst>
          </p:cNvPr>
          <p:cNvSpPr txBox="1"/>
          <p:nvPr/>
        </p:nvSpPr>
        <p:spPr>
          <a:xfrm>
            <a:off x="6087418" y="1728120"/>
            <a:ext cx="2520376" cy="4133184"/>
          </a:xfrm>
          <a:prstGeom prst="rect">
            <a:avLst/>
          </a:prstGeom>
          <a:solidFill>
            <a:schemeClr val="accent5">
              <a:lumMod val="40000"/>
              <a:lumOff val="60000"/>
            </a:schemeClr>
          </a:solidFill>
          <a:ln w="3175">
            <a:solidFill>
              <a:srgbClr val="CE6B29"/>
            </a:solidFill>
            <a:headEnd type="oval"/>
            <a:tailEnd type="triangle"/>
          </a:ln>
        </p:spPr>
        <p:txBody>
          <a:bodyPr wrap="square" lIns="91440" rIns="0" rtlCol="0" anchor="t">
            <a:noAutofit/>
          </a:bodyPr>
          <a:lstStyle/>
          <a:p>
            <a:pPr algn="ctr"/>
            <a:r>
              <a:rPr lang="en-US" sz="1400" b="1" dirty="0">
                <a:latin typeface="Arial" panose="020B0604020202020204" pitchFamily="34" charset="0"/>
                <a:cs typeface="Arial" panose="020B0604020202020204" pitchFamily="34" charset="0"/>
              </a:rPr>
              <a:t>Real-Time Gross Settlement</a:t>
            </a:r>
          </a:p>
          <a:p>
            <a:pPr algn="ctr"/>
            <a:endParaRPr lang="en-US" sz="1400" b="1" dirty="0">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
                <a:schemeClr val="bg2">
                  <a:lumMod val="50000"/>
                </a:schemeClr>
              </a:buClr>
              <a:buSzTx/>
              <a:buFont typeface="Arial" panose="020B0604020202020204" pitchFamily="34" charset="0"/>
              <a:buChar char="•"/>
              <a:tabLst/>
              <a:defRPr/>
            </a:pPr>
            <a:r>
              <a:rPr lang="en-US" sz="1200" b="0" dirty="0">
                <a:solidFill>
                  <a:schemeClr val="tx1"/>
                </a:solidFill>
              </a:rPr>
              <a:t>In real-time gross settlement systems, each individual transfer is posted to a participant’s settlement bank account in real-time and at the gross (i.e., full) amount, with no netting of transactions</a:t>
            </a:r>
          </a:p>
          <a:p>
            <a:pPr marL="171450" marR="0" lvl="0" indent="-171450" algn="l" defTabSz="457200" rtl="0" eaLnBrk="1" fontAlgn="auto" latinLnBrk="0" hangingPunct="1">
              <a:lnSpc>
                <a:spcPct val="100000"/>
              </a:lnSpc>
              <a:spcBef>
                <a:spcPts val="0"/>
              </a:spcBef>
              <a:spcAft>
                <a:spcPts val="0"/>
              </a:spcAft>
              <a:buClr>
                <a:schemeClr val="bg2">
                  <a:lumMod val="50000"/>
                </a:schemeClr>
              </a:buClr>
              <a:buSzTx/>
              <a:buFont typeface="Arial" panose="020B0604020202020204" pitchFamily="34" charset="0"/>
              <a:buChar char="•"/>
              <a:tabLst/>
              <a:defRPr/>
            </a:pPr>
            <a:r>
              <a:rPr lang="en-US" sz="1200" b="0" dirty="0">
                <a:solidFill>
                  <a:schemeClr val="tx1"/>
                </a:solidFill>
              </a:rPr>
              <a:t>In contrast to DNS model, there are no settlement windows</a:t>
            </a:r>
          </a:p>
          <a:p>
            <a:pPr marL="171450" marR="0" lvl="0" indent="-171450" algn="l" defTabSz="457200" rtl="0" eaLnBrk="1" fontAlgn="auto" latinLnBrk="0" hangingPunct="1">
              <a:lnSpc>
                <a:spcPct val="100000"/>
              </a:lnSpc>
              <a:spcBef>
                <a:spcPts val="0"/>
              </a:spcBef>
              <a:spcAft>
                <a:spcPts val="0"/>
              </a:spcAft>
              <a:buClr>
                <a:schemeClr val="bg2">
                  <a:lumMod val="50000"/>
                </a:schemeClr>
              </a:buClr>
              <a:buSzTx/>
              <a:buFont typeface="Arial" panose="020B0604020202020204" pitchFamily="34" charset="0"/>
              <a:buChar char="•"/>
              <a:tabLst/>
              <a:defRPr/>
            </a:pPr>
            <a:r>
              <a:rPr lang="en-US" sz="1200" b="0" dirty="0">
                <a:solidFill>
                  <a:schemeClr val="tx1"/>
                </a:solidFill>
              </a:rPr>
              <a:t>Unless the RTGS is set up to settle 24x7x365, transactions are deferred during the off-hours of the RTGS system and processed once it is online again</a:t>
            </a:r>
          </a:p>
          <a:p>
            <a:pPr marR="0" lvl="0" algn="l" defTabSz="457200" rtl="0" eaLnBrk="1" fontAlgn="auto" latinLnBrk="0" hangingPunct="1">
              <a:lnSpc>
                <a:spcPct val="100000"/>
              </a:lnSpc>
              <a:spcBef>
                <a:spcPts val="0"/>
              </a:spcBef>
              <a:spcAft>
                <a:spcPts val="0"/>
              </a:spcAft>
              <a:buClr>
                <a:schemeClr val="bg2">
                  <a:lumMod val="50000"/>
                </a:schemeClr>
              </a:buClr>
              <a:buSzTx/>
              <a:tabLst/>
              <a:defRPr/>
            </a:pPr>
            <a:endParaRPr lang="en-US" sz="1200" dirty="0"/>
          </a:p>
          <a:p>
            <a:pPr marR="0" lvl="0" algn="l" defTabSz="457200" rtl="0" eaLnBrk="1" fontAlgn="auto" latinLnBrk="0" hangingPunct="1">
              <a:lnSpc>
                <a:spcPct val="100000"/>
              </a:lnSpc>
              <a:spcBef>
                <a:spcPts val="0"/>
              </a:spcBef>
              <a:spcAft>
                <a:spcPts val="0"/>
              </a:spcAft>
              <a:buClr>
                <a:schemeClr val="bg2">
                  <a:lumMod val="50000"/>
                </a:schemeClr>
              </a:buClr>
              <a:buSzTx/>
              <a:tabLst/>
              <a:defRPr/>
            </a:pPr>
            <a:r>
              <a:rPr lang="en-US" sz="1000" b="0" i="1" dirty="0">
                <a:solidFill>
                  <a:schemeClr val="tx1"/>
                </a:solidFill>
              </a:rPr>
              <a:t>Note: </a:t>
            </a:r>
            <a:r>
              <a:rPr lang="en-US" sz="1000" i="1" dirty="0"/>
              <a:t>We are using the term RTGS generically to refer to this type of settlement approach for retail payments in IPS, not specifically to wholesale RTGS systems</a:t>
            </a:r>
            <a:endParaRPr lang="en-US" sz="1000" b="0" i="1" dirty="0">
              <a:solidFill>
                <a:schemeClr val="tx1"/>
              </a:solidFill>
            </a:endParaRPr>
          </a:p>
          <a:p>
            <a:pPr algn="ctr"/>
            <a:endParaRPr lang="en-US" sz="1400" b="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A08C5D35-DC72-B475-1240-03F3D7C77141}"/>
              </a:ext>
            </a:extLst>
          </p:cNvPr>
          <p:cNvSpPr txBox="1"/>
          <p:nvPr/>
        </p:nvSpPr>
        <p:spPr>
          <a:xfrm>
            <a:off x="233303" y="278063"/>
            <a:ext cx="6440751" cy="338554"/>
          </a:xfrm>
          <a:prstGeom prst="rect">
            <a:avLst/>
          </a:prstGeom>
          <a:noFill/>
        </p:spPr>
        <p:txBody>
          <a:bodyPr wrap="square">
            <a:spAutoFit/>
          </a:bodyPr>
          <a:lstStyle/>
          <a:p>
            <a:pPr>
              <a:spcBef>
                <a:spcPct val="0"/>
              </a:spcBef>
            </a:pPr>
            <a:r>
              <a:rPr lang="en-US" sz="1600" dirty="0">
                <a:solidFill>
                  <a:schemeClr val="bg1"/>
                </a:solidFill>
                <a:latin typeface="Arial"/>
                <a:cs typeface="Arial"/>
              </a:rPr>
              <a:t>Choice of model is between two main approaches</a:t>
            </a:r>
          </a:p>
        </p:txBody>
      </p:sp>
      <p:grpSp>
        <p:nvGrpSpPr>
          <p:cNvPr id="3" name="Group 2">
            <a:extLst>
              <a:ext uri="{FF2B5EF4-FFF2-40B4-BE49-F238E27FC236}">
                <a16:creationId xmlns:a16="http://schemas.microsoft.com/office/drawing/2014/main" id="{0279092E-24E5-DF0E-11E4-88E206BAA5A0}"/>
              </a:ext>
            </a:extLst>
          </p:cNvPr>
          <p:cNvGrpSpPr/>
          <p:nvPr/>
        </p:nvGrpSpPr>
        <p:grpSpPr>
          <a:xfrm>
            <a:off x="915867" y="757790"/>
            <a:ext cx="7312267" cy="165402"/>
            <a:chOff x="983226" y="757790"/>
            <a:chExt cx="7312267" cy="165402"/>
          </a:xfrm>
        </p:grpSpPr>
        <p:sp>
          <p:nvSpPr>
            <p:cNvPr id="7" name="Rectangle 6">
              <a:extLst>
                <a:ext uri="{FF2B5EF4-FFF2-40B4-BE49-F238E27FC236}">
                  <a16:creationId xmlns:a16="http://schemas.microsoft.com/office/drawing/2014/main" id="{C5BF9607-A923-9B2F-C954-601F836C832A}"/>
                </a:ext>
              </a:extLst>
            </p:cNvPr>
            <p:cNvSpPr/>
            <p:nvPr/>
          </p:nvSpPr>
          <p:spPr bwMode="auto">
            <a:xfrm>
              <a:off x="983226" y="757790"/>
              <a:ext cx="1828800" cy="165402"/>
            </a:xfrm>
            <a:prstGeom prst="rect">
              <a:avLst/>
            </a:prstGeom>
            <a:solidFill>
              <a:schemeClr val="accent3"/>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dirty="0">
                  <a:solidFill>
                    <a:schemeClr val="tx1">
                      <a:lumMod val="75000"/>
                    </a:schemeClr>
                  </a:solidFill>
                </a:rPr>
                <a:t>Access to Settlement Accounts</a:t>
              </a:r>
            </a:p>
          </p:txBody>
        </p:sp>
        <p:sp>
          <p:nvSpPr>
            <p:cNvPr id="9" name="Rectangle 8">
              <a:extLst>
                <a:ext uri="{FF2B5EF4-FFF2-40B4-BE49-F238E27FC236}">
                  <a16:creationId xmlns:a16="http://schemas.microsoft.com/office/drawing/2014/main" id="{AA5AC092-8989-777E-8F17-02F089605A52}"/>
                </a:ext>
              </a:extLst>
            </p:cNvPr>
            <p:cNvSpPr/>
            <p:nvPr/>
          </p:nvSpPr>
          <p:spPr bwMode="auto">
            <a:xfrm>
              <a:off x="2811048" y="757790"/>
              <a:ext cx="1828800" cy="165402"/>
            </a:xfrm>
            <a:prstGeom prst="rect">
              <a:avLst/>
            </a:prstGeom>
            <a:solidFill>
              <a:schemeClr val="accent5">
                <a:lumMod val="40000"/>
                <a:lumOff val="60000"/>
              </a:schemeClr>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dirty="0">
                  <a:solidFill>
                    <a:schemeClr val="tx1">
                      <a:lumMod val="75000"/>
                    </a:schemeClr>
                  </a:solidFill>
                </a:rPr>
                <a:t>Settlement Model</a:t>
              </a:r>
            </a:p>
          </p:txBody>
        </p:sp>
        <p:sp>
          <p:nvSpPr>
            <p:cNvPr id="12" name="Rectangle 11">
              <a:extLst>
                <a:ext uri="{FF2B5EF4-FFF2-40B4-BE49-F238E27FC236}">
                  <a16:creationId xmlns:a16="http://schemas.microsoft.com/office/drawing/2014/main" id="{6A73334E-168F-EDEC-3042-73214D0F20D1}"/>
                </a:ext>
              </a:extLst>
            </p:cNvPr>
            <p:cNvSpPr/>
            <p:nvPr/>
          </p:nvSpPr>
          <p:spPr bwMode="auto">
            <a:xfrm>
              <a:off x="4638870" y="757790"/>
              <a:ext cx="1828800" cy="165402"/>
            </a:xfrm>
            <a:prstGeom prst="rect">
              <a:avLst/>
            </a:prstGeom>
            <a:solidFill>
              <a:schemeClr val="accent5">
                <a:lumMod val="40000"/>
                <a:lumOff val="60000"/>
              </a:schemeClr>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dirty="0">
                  <a:solidFill>
                    <a:schemeClr val="tx1">
                      <a:lumMod val="75000"/>
                    </a:schemeClr>
                  </a:solidFill>
                </a:rPr>
                <a:t>Risk Management</a:t>
              </a:r>
            </a:p>
          </p:txBody>
        </p:sp>
        <p:sp>
          <p:nvSpPr>
            <p:cNvPr id="13" name="Rectangle 12">
              <a:extLst>
                <a:ext uri="{FF2B5EF4-FFF2-40B4-BE49-F238E27FC236}">
                  <a16:creationId xmlns:a16="http://schemas.microsoft.com/office/drawing/2014/main" id="{4DBE2ECA-E842-D533-148A-FD57540A8C47}"/>
                </a:ext>
              </a:extLst>
            </p:cNvPr>
            <p:cNvSpPr/>
            <p:nvPr/>
          </p:nvSpPr>
          <p:spPr bwMode="auto">
            <a:xfrm>
              <a:off x="6466693" y="757790"/>
              <a:ext cx="1828800" cy="165402"/>
            </a:xfrm>
            <a:prstGeom prst="rect">
              <a:avLst/>
            </a:prstGeom>
            <a:solidFill>
              <a:schemeClr val="accent5">
                <a:lumMod val="40000"/>
                <a:lumOff val="60000"/>
              </a:schemeClr>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dirty="0">
                  <a:solidFill>
                    <a:schemeClr val="tx1">
                      <a:lumMod val="75000"/>
                    </a:schemeClr>
                  </a:solidFill>
                </a:rPr>
                <a:t>Settlement Account Design</a:t>
              </a:r>
            </a:p>
          </p:txBody>
        </p:sp>
      </p:grpSp>
      <p:sp>
        <p:nvSpPr>
          <p:cNvPr id="15" name="Footer Placeholder 1">
            <a:extLst>
              <a:ext uri="{FF2B5EF4-FFF2-40B4-BE49-F238E27FC236}">
                <a16:creationId xmlns:a16="http://schemas.microsoft.com/office/drawing/2014/main" id="{470FF26E-4512-FD5E-7369-0E967F39DDC9}"/>
              </a:ext>
            </a:extLst>
          </p:cNvPr>
          <p:cNvSpPr txBox="1">
            <a:spLocks/>
          </p:cNvSpPr>
          <p:nvPr/>
        </p:nvSpPr>
        <p:spPr>
          <a:xfrm>
            <a:off x="447675" y="6492240"/>
            <a:ext cx="3086100" cy="365125"/>
          </a:xfrm>
          <a:prstGeom prst="rect">
            <a:avLst/>
          </a:prstGeom>
        </p:spPr>
        <p:txBody>
          <a:bodyPr/>
          <a:lstStyle>
            <a:defPPr>
              <a:defRPr lang="en-US"/>
            </a:defPPr>
            <a:lvl1pPr marL="0" algn="l" defTabSz="1470484" rtl="0" eaLnBrk="1" latinLnBrk="0" hangingPunct="1">
              <a:defRPr sz="2895" kern="1200">
                <a:solidFill>
                  <a:schemeClr val="tx1"/>
                </a:solidFill>
                <a:latin typeface="+mn-lt"/>
                <a:ea typeface="+mn-ea"/>
                <a:cs typeface="+mn-cs"/>
              </a:defRPr>
            </a:lvl1pPr>
            <a:lvl2pPr marL="735242" algn="l" defTabSz="1470484" rtl="0" eaLnBrk="1" latinLnBrk="0" hangingPunct="1">
              <a:defRPr sz="2895" kern="1200">
                <a:solidFill>
                  <a:schemeClr val="tx1"/>
                </a:solidFill>
                <a:latin typeface="+mn-lt"/>
                <a:ea typeface="+mn-ea"/>
                <a:cs typeface="+mn-cs"/>
              </a:defRPr>
            </a:lvl2pPr>
            <a:lvl3pPr marL="1470484" algn="l" defTabSz="1470484" rtl="0" eaLnBrk="1" latinLnBrk="0" hangingPunct="1">
              <a:defRPr sz="2895" kern="1200">
                <a:solidFill>
                  <a:schemeClr val="tx1"/>
                </a:solidFill>
                <a:latin typeface="+mn-lt"/>
                <a:ea typeface="+mn-ea"/>
                <a:cs typeface="+mn-cs"/>
              </a:defRPr>
            </a:lvl3pPr>
            <a:lvl4pPr marL="2205726" algn="l" defTabSz="1470484" rtl="0" eaLnBrk="1" latinLnBrk="0" hangingPunct="1">
              <a:defRPr sz="2895" kern="1200">
                <a:solidFill>
                  <a:schemeClr val="tx1"/>
                </a:solidFill>
                <a:latin typeface="+mn-lt"/>
                <a:ea typeface="+mn-ea"/>
                <a:cs typeface="+mn-cs"/>
              </a:defRPr>
            </a:lvl4pPr>
            <a:lvl5pPr marL="2940968" algn="l" defTabSz="1470484" rtl="0" eaLnBrk="1" latinLnBrk="0" hangingPunct="1">
              <a:defRPr sz="2895" kern="1200">
                <a:solidFill>
                  <a:schemeClr val="tx1"/>
                </a:solidFill>
                <a:latin typeface="+mn-lt"/>
                <a:ea typeface="+mn-ea"/>
                <a:cs typeface="+mn-cs"/>
              </a:defRPr>
            </a:lvl5pPr>
            <a:lvl6pPr marL="3676210" algn="l" defTabSz="1470484" rtl="0" eaLnBrk="1" latinLnBrk="0" hangingPunct="1">
              <a:defRPr sz="2895" kern="1200">
                <a:solidFill>
                  <a:schemeClr val="tx1"/>
                </a:solidFill>
                <a:latin typeface="+mn-lt"/>
                <a:ea typeface="+mn-ea"/>
                <a:cs typeface="+mn-cs"/>
              </a:defRPr>
            </a:lvl6pPr>
            <a:lvl7pPr marL="4411451" algn="l" defTabSz="1470484" rtl="0" eaLnBrk="1" latinLnBrk="0" hangingPunct="1">
              <a:defRPr sz="2895" kern="1200">
                <a:solidFill>
                  <a:schemeClr val="tx1"/>
                </a:solidFill>
                <a:latin typeface="+mn-lt"/>
                <a:ea typeface="+mn-ea"/>
                <a:cs typeface="+mn-cs"/>
              </a:defRPr>
            </a:lvl7pPr>
            <a:lvl8pPr marL="5146694" algn="l" defTabSz="1470484" rtl="0" eaLnBrk="1" latinLnBrk="0" hangingPunct="1">
              <a:defRPr sz="2895" kern="1200">
                <a:solidFill>
                  <a:schemeClr val="tx1"/>
                </a:solidFill>
                <a:latin typeface="+mn-lt"/>
                <a:ea typeface="+mn-ea"/>
                <a:cs typeface="+mn-cs"/>
              </a:defRPr>
            </a:lvl8pPr>
            <a:lvl9pPr marL="5881936" algn="l" defTabSz="1470484" rtl="0" eaLnBrk="1" latinLnBrk="0" hangingPunct="1">
              <a:defRPr sz="2895" kern="1200">
                <a:solidFill>
                  <a:schemeClr val="tx1"/>
                </a:solidFill>
                <a:latin typeface="+mn-lt"/>
                <a:ea typeface="+mn-ea"/>
                <a:cs typeface="+mn-cs"/>
              </a:defRPr>
            </a:lvl9pPr>
          </a:lstStyle>
          <a:p>
            <a:r>
              <a:rPr lang="en-US" sz="1200" dirty="0">
                <a:solidFill>
                  <a:schemeClr val="accent5">
                    <a:lumMod val="75000"/>
                  </a:schemeClr>
                </a:solidFill>
              </a:rPr>
              <a:t>Gates Foundation, 2024</a:t>
            </a:r>
          </a:p>
        </p:txBody>
      </p:sp>
    </p:spTree>
    <p:extLst>
      <p:ext uri="{BB962C8B-B14F-4D97-AF65-F5344CB8AC3E}">
        <p14:creationId xmlns:p14="http://schemas.microsoft.com/office/powerpoint/2010/main" val="1097697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06CF1-BDD3-7221-F6CA-D559526436FC}"/>
            </a:ext>
          </a:extLst>
        </p:cNvPr>
        <p:cNvGrpSpPr/>
        <p:nvPr/>
      </p:nvGrpSpPr>
      <p:grpSpPr>
        <a:xfrm>
          <a:off x="0" y="0"/>
          <a:ext cx="0" cy="0"/>
          <a:chOff x="0" y="0"/>
          <a:chExt cx="0" cy="0"/>
        </a:xfrm>
      </p:grpSpPr>
      <p:sp>
        <p:nvSpPr>
          <p:cNvPr id="25" name="Rounded Rectangle 24">
            <a:extLst>
              <a:ext uri="{FF2B5EF4-FFF2-40B4-BE49-F238E27FC236}">
                <a16:creationId xmlns:a16="http://schemas.microsoft.com/office/drawing/2014/main" id="{A641F194-F483-25BD-2FA9-30B5D2374780}"/>
              </a:ext>
            </a:extLst>
          </p:cNvPr>
          <p:cNvSpPr/>
          <p:nvPr/>
        </p:nvSpPr>
        <p:spPr bwMode="auto">
          <a:xfrm>
            <a:off x="1194077" y="2413094"/>
            <a:ext cx="1239637" cy="685729"/>
          </a:xfrm>
          <a:prstGeom prst="roundRect">
            <a:avLst/>
          </a:prstGeom>
          <a:solidFill>
            <a:schemeClr val="accent3"/>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r>
              <a:rPr lang="en-US" sz="1200" b="1" dirty="0">
                <a:solidFill>
                  <a:schemeClr val="accent6"/>
                </a:solidFill>
              </a:rPr>
              <a:t>Benefits</a:t>
            </a:r>
          </a:p>
        </p:txBody>
      </p:sp>
      <p:sp>
        <p:nvSpPr>
          <p:cNvPr id="2" name="Text Placeholder 1">
            <a:extLst>
              <a:ext uri="{FF2B5EF4-FFF2-40B4-BE49-F238E27FC236}">
                <a16:creationId xmlns:a16="http://schemas.microsoft.com/office/drawing/2014/main" id="{F731B0A8-B9D0-5AC2-B678-C373A2E8506D}"/>
              </a:ext>
            </a:extLst>
          </p:cNvPr>
          <p:cNvSpPr>
            <a:spLocks noGrp="1"/>
          </p:cNvSpPr>
          <p:nvPr>
            <p:ph type="body" sz="quarter" idx="13"/>
          </p:nvPr>
        </p:nvSpPr>
        <p:spPr>
          <a:xfrm>
            <a:off x="545694" y="1051560"/>
            <a:ext cx="8052612" cy="541867"/>
          </a:xfrm>
        </p:spPr>
        <p:txBody>
          <a:bodyPr/>
          <a:lstStyle/>
          <a:p>
            <a:r>
              <a:rPr lang="en-US" sz="1400" dirty="0"/>
              <a:t>Each model comes with benefits and constraints. The key constraints of the settlement models are related to management of settlement, credit, and liquidity risk. The presence and level of these risks varies by model.</a:t>
            </a:r>
          </a:p>
        </p:txBody>
      </p:sp>
      <p:sp>
        <p:nvSpPr>
          <p:cNvPr id="3" name="Title 2">
            <a:extLst>
              <a:ext uri="{FF2B5EF4-FFF2-40B4-BE49-F238E27FC236}">
                <a16:creationId xmlns:a16="http://schemas.microsoft.com/office/drawing/2014/main" id="{CFEBF0A5-319D-8F7E-B607-EFBDEAD6A74A}"/>
              </a:ext>
            </a:extLst>
          </p:cNvPr>
          <p:cNvSpPr>
            <a:spLocks noGrp="1"/>
          </p:cNvSpPr>
          <p:nvPr>
            <p:ph type="title"/>
          </p:nvPr>
        </p:nvSpPr>
        <p:spPr/>
        <p:txBody>
          <a:bodyPr/>
          <a:lstStyle/>
          <a:p>
            <a:r>
              <a:rPr lang="en-US" dirty="0"/>
              <a:t>Each settlement model comes with trade-offs</a:t>
            </a:r>
          </a:p>
        </p:txBody>
      </p:sp>
      <p:sp>
        <p:nvSpPr>
          <p:cNvPr id="4" name="Slide Number Placeholder 3">
            <a:extLst>
              <a:ext uri="{FF2B5EF4-FFF2-40B4-BE49-F238E27FC236}">
                <a16:creationId xmlns:a16="http://schemas.microsoft.com/office/drawing/2014/main" id="{76DA5D60-7170-19E9-00AE-02689264B849}"/>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16</a:t>
            </a:fld>
            <a:endParaRPr lang="en-US" dirty="0">
              <a:solidFill>
                <a:prstClr val="black">
                  <a:tint val="75000"/>
                </a:prstClr>
              </a:solidFill>
            </a:endParaRPr>
          </a:p>
        </p:txBody>
      </p:sp>
      <p:graphicFrame>
        <p:nvGraphicFramePr>
          <p:cNvPr id="7" name="Table 6">
            <a:extLst>
              <a:ext uri="{FF2B5EF4-FFF2-40B4-BE49-F238E27FC236}">
                <a16:creationId xmlns:a16="http://schemas.microsoft.com/office/drawing/2014/main" id="{FAC39F91-39B1-B21B-8A43-7B0CEB287F36}"/>
              </a:ext>
            </a:extLst>
          </p:cNvPr>
          <p:cNvGraphicFramePr>
            <a:graphicFrameLocks noGrp="1"/>
          </p:cNvGraphicFramePr>
          <p:nvPr>
            <p:extLst>
              <p:ext uri="{D42A27DB-BD31-4B8C-83A1-F6EECF244321}">
                <p14:modId xmlns:p14="http://schemas.microsoft.com/office/powerpoint/2010/main" val="3790232548"/>
              </p:ext>
            </p:extLst>
          </p:nvPr>
        </p:nvGraphicFramePr>
        <p:xfrm>
          <a:off x="2060812" y="1730453"/>
          <a:ext cx="6319458" cy="3519245"/>
        </p:xfrm>
        <a:graphic>
          <a:graphicData uri="http://schemas.openxmlformats.org/drawingml/2006/table">
            <a:tbl>
              <a:tblPr firstRow="1" bandRow="1">
                <a:tableStyleId>{5940675A-B579-460E-94D1-54222C63F5DA}</a:tableStyleId>
              </a:tblPr>
              <a:tblGrid>
                <a:gridCol w="457305">
                  <a:extLst>
                    <a:ext uri="{9D8B030D-6E8A-4147-A177-3AD203B41FA5}">
                      <a16:colId xmlns:a16="http://schemas.microsoft.com/office/drawing/2014/main" val="2068321849"/>
                    </a:ext>
                  </a:extLst>
                </a:gridCol>
                <a:gridCol w="2709559">
                  <a:extLst>
                    <a:ext uri="{9D8B030D-6E8A-4147-A177-3AD203B41FA5}">
                      <a16:colId xmlns:a16="http://schemas.microsoft.com/office/drawing/2014/main" val="2842888662"/>
                    </a:ext>
                  </a:extLst>
                </a:gridCol>
                <a:gridCol w="3152594">
                  <a:extLst>
                    <a:ext uri="{9D8B030D-6E8A-4147-A177-3AD203B41FA5}">
                      <a16:colId xmlns:a16="http://schemas.microsoft.com/office/drawing/2014/main" val="2516399844"/>
                    </a:ext>
                  </a:extLst>
                </a:gridCol>
              </a:tblGrid>
              <a:tr h="364565">
                <a:tc>
                  <a:txBody>
                    <a:bodyPr/>
                    <a:lstStyle/>
                    <a:p>
                      <a:endParaRPr lang="en-US" sz="120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t>DNS</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t>RTGS</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3773537"/>
                  </a:ext>
                </a:extLst>
              </a:tr>
              <a:tr h="256973">
                <a:tc>
                  <a:txBody>
                    <a:bodyPr/>
                    <a:lstStyle/>
                    <a:p>
                      <a:pPr>
                        <a:lnSpc>
                          <a:spcPct val="150000"/>
                        </a:lnSpc>
                        <a:spcBef>
                          <a:spcPts val="300"/>
                        </a:spcBef>
                      </a:pPr>
                      <a:endParaRPr lang="en-US" sz="12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01168"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200" b="0" kern="1200" dirty="0">
                          <a:solidFill>
                            <a:schemeClr val="tx1"/>
                          </a:solidFill>
                          <a:latin typeface="+mn-lt"/>
                          <a:ea typeface="+mn-ea"/>
                          <a:cs typeface="+mn-cs"/>
                        </a:rPr>
                        <a:t>Netting in a deferred settlement model reduces the liquidity needs for participants</a:t>
                      </a:r>
                    </a:p>
                    <a:p>
                      <a:pPr marL="201168"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200" b="0" kern="1200" dirty="0">
                          <a:solidFill>
                            <a:schemeClr val="tx1"/>
                          </a:solidFill>
                          <a:latin typeface="+mn-lt"/>
                          <a:ea typeface="+mn-ea"/>
                          <a:cs typeface="+mn-cs"/>
                        </a:rPr>
                        <a:t>Deferred settlement is more easily adaptable to off-hours of settlement systems</a:t>
                      </a:r>
                    </a:p>
                    <a:p>
                      <a:pPr marL="201168" indent="0">
                        <a:spcAft>
                          <a:spcPts val="600"/>
                        </a:spcAft>
                        <a:buFont typeface="Arial" panose="020B0604020202020204" pitchFamily="34" charset="0"/>
                        <a:buNone/>
                      </a:pPr>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201168" indent="0">
                        <a:spcAft>
                          <a:spcPts val="600"/>
                        </a:spcAft>
                        <a:buFont typeface="Arial" panose="020B0604020202020204" pitchFamily="34" charset="0"/>
                        <a:buNone/>
                        <a:tabLst/>
                      </a:pPr>
                      <a:r>
                        <a:rPr lang="en-US" sz="1200" b="0" dirty="0"/>
                        <a:t>Eliminates settlement risk and credit risk between participants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701231854"/>
                  </a:ext>
                </a:extLst>
              </a:tr>
              <a:tr h="520869">
                <a:tc>
                  <a:txBody>
                    <a:bodyPr/>
                    <a:lstStyle/>
                    <a:p>
                      <a:pPr>
                        <a:lnSpc>
                          <a:spcPct val="150000"/>
                        </a:lnSpc>
                      </a:pPr>
                      <a:endParaRPr lang="en-US" sz="12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01168"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200" b="0" kern="1200" dirty="0">
                          <a:solidFill>
                            <a:schemeClr val="tx1"/>
                          </a:solidFill>
                          <a:latin typeface="+mn-lt"/>
                          <a:ea typeface="+mn-ea"/>
                          <a:cs typeface="+mn-cs"/>
                        </a:rPr>
                        <a:t>Deferring settlement introduces settlement and credit risk between participants</a:t>
                      </a:r>
                    </a:p>
                    <a:p>
                      <a:pPr marL="201168"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200" b="0" kern="1200" dirty="0">
                          <a:solidFill>
                            <a:schemeClr val="tx1"/>
                          </a:solidFill>
                          <a:latin typeface="+mn-lt"/>
                          <a:ea typeface="+mn-ea"/>
                          <a:cs typeface="+mn-cs"/>
                        </a:rPr>
                        <a:t>Settlement and credit risk increase during off hours (e.g., weekend, holidays)</a:t>
                      </a:r>
                    </a:p>
                    <a:p>
                      <a:pPr marL="201168" indent="0">
                        <a:spcAft>
                          <a:spcPts val="600"/>
                        </a:spcAft>
                        <a:buFont typeface="Arial" panose="020B0604020202020204" pitchFamily="34" charset="0"/>
                        <a:buNone/>
                      </a:pPr>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alpha val="80000"/>
                      </a:schemeClr>
                    </a:solidFill>
                  </a:tcPr>
                </a:tc>
                <a:tc>
                  <a:txBody>
                    <a:bodyPr/>
                    <a:lstStyle/>
                    <a:p>
                      <a:pPr marL="201168"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200" b="0" kern="1200" dirty="0">
                          <a:solidFill>
                            <a:schemeClr val="tx1"/>
                          </a:solidFill>
                          <a:latin typeface="+mn-lt"/>
                          <a:ea typeface="+mn-ea"/>
                          <a:cs typeface="+mn-cs"/>
                        </a:rPr>
                        <a:t>Gross settlement requires participants to maintain higher levels of liquidity than in DNS models – failure to maintain sufficient liquidity can lead to transaction failure</a:t>
                      </a:r>
                    </a:p>
                    <a:p>
                      <a:pPr marL="201168"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200" b="0" kern="1200" dirty="0">
                          <a:solidFill>
                            <a:schemeClr val="tx1"/>
                          </a:solidFill>
                          <a:latin typeface="+mn-lt"/>
                          <a:ea typeface="+mn-ea"/>
                          <a:cs typeface="+mn-cs"/>
                        </a:rPr>
                        <a:t>Real-time settlement also requires close management of liquidity at all times, especially during off hours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alpha val="80000"/>
                      </a:schemeClr>
                    </a:solidFill>
                  </a:tcPr>
                </a:tc>
                <a:extLst>
                  <a:ext uri="{0D108BD9-81ED-4DB2-BD59-A6C34878D82A}">
                    <a16:rowId xmlns:a16="http://schemas.microsoft.com/office/drawing/2014/main" val="162692680"/>
                  </a:ext>
                </a:extLst>
              </a:tr>
            </a:tbl>
          </a:graphicData>
        </a:graphic>
      </p:graphicFrame>
      <p:sp>
        <p:nvSpPr>
          <p:cNvPr id="8" name="Rectangle 7">
            <a:extLst>
              <a:ext uri="{FF2B5EF4-FFF2-40B4-BE49-F238E27FC236}">
                <a16:creationId xmlns:a16="http://schemas.microsoft.com/office/drawing/2014/main" id="{D3EEA122-7FD8-ADE7-55E2-FA75AB1B510D}"/>
              </a:ext>
            </a:extLst>
          </p:cNvPr>
          <p:cNvSpPr/>
          <p:nvPr/>
        </p:nvSpPr>
        <p:spPr bwMode="auto">
          <a:xfrm>
            <a:off x="596057" y="5865595"/>
            <a:ext cx="7772399" cy="613732"/>
          </a:xfrm>
          <a:prstGeom prst="rect">
            <a:avLst/>
          </a:prstGeom>
          <a:solidFill>
            <a:schemeClr val="tx1">
              <a:lumMod val="60000"/>
              <a:lumOff val="40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r>
              <a:rPr lang="en-US" sz="1400" dirty="0">
                <a:solidFill>
                  <a:schemeClr val="bg1"/>
                </a:solidFill>
              </a:rPr>
              <a:t>The risks inherent in each model are managed with a multitude of tools.</a:t>
            </a:r>
          </a:p>
        </p:txBody>
      </p:sp>
      <p:sp>
        <p:nvSpPr>
          <p:cNvPr id="26" name="Rounded Rectangle 25">
            <a:extLst>
              <a:ext uri="{FF2B5EF4-FFF2-40B4-BE49-F238E27FC236}">
                <a16:creationId xmlns:a16="http://schemas.microsoft.com/office/drawing/2014/main" id="{65CE22EC-5EDA-CDC0-F87B-D33724E51941}"/>
              </a:ext>
            </a:extLst>
          </p:cNvPr>
          <p:cNvSpPr/>
          <p:nvPr/>
        </p:nvSpPr>
        <p:spPr bwMode="auto">
          <a:xfrm>
            <a:off x="1194076" y="4034365"/>
            <a:ext cx="1239637" cy="691161"/>
          </a:xfrm>
          <a:prstGeom prst="roundRect">
            <a:avLst/>
          </a:prstGeom>
          <a:solidFill>
            <a:schemeClr val="tx2">
              <a:lumMod val="60000"/>
              <a:lumOff val="40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r>
              <a:rPr lang="en-US" sz="1200" b="1" dirty="0">
                <a:solidFill>
                  <a:schemeClr val="accent6"/>
                </a:solidFill>
              </a:rPr>
              <a:t>Constraints</a:t>
            </a:r>
          </a:p>
        </p:txBody>
      </p:sp>
      <p:sp>
        <p:nvSpPr>
          <p:cNvPr id="60" name="Cross 59">
            <a:extLst>
              <a:ext uri="{FF2B5EF4-FFF2-40B4-BE49-F238E27FC236}">
                <a16:creationId xmlns:a16="http://schemas.microsoft.com/office/drawing/2014/main" id="{5BD1F442-027A-042D-715D-590DAAC8ADA1}"/>
              </a:ext>
            </a:extLst>
          </p:cNvPr>
          <p:cNvSpPr/>
          <p:nvPr/>
        </p:nvSpPr>
        <p:spPr>
          <a:xfrm>
            <a:off x="2612879" y="2169166"/>
            <a:ext cx="137160" cy="137160"/>
          </a:xfrm>
          <a:prstGeom prst="plus">
            <a:avLst>
              <a:gd name="adj" fmla="val 32810"/>
            </a:avLst>
          </a:prstGeom>
          <a:solidFill>
            <a:schemeClr val="accent3"/>
          </a:solidFill>
          <a:ln>
            <a:solidFill>
              <a:schemeClr val="accent3">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61" name="Cross 60">
            <a:extLst>
              <a:ext uri="{FF2B5EF4-FFF2-40B4-BE49-F238E27FC236}">
                <a16:creationId xmlns:a16="http://schemas.microsoft.com/office/drawing/2014/main" id="{1DE52805-3E81-6C3F-9840-3CDDC8362544}"/>
              </a:ext>
            </a:extLst>
          </p:cNvPr>
          <p:cNvSpPr/>
          <p:nvPr/>
        </p:nvSpPr>
        <p:spPr>
          <a:xfrm>
            <a:off x="2612879" y="2786408"/>
            <a:ext cx="137160" cy="137160"/>
          </a:xfrm>
          <a:prstGeom prst="plus">
            <a:avLst>
              <a:gd name="adj" fmla="val 32810"/>
            </a:avLst>
          </a:prstGeom>
          <a:solidFill>
            <a:schemeClr val="accent3"/>
          </a:solidFill>
          <a:ln>
            <a:solidFill>
              <a:schemeClr val="accent3">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62" name="Cross 61">
            <a:extLst>
              <a:ext uri="{FF2B5EF4-FFF2-40B4-BE49-F238E27FC236}">
                <a16:creationId xmlns:a16="http://schemas.microsoft.com/office/drawing/2014/main" id="{715E6307-D1AA-8C60-2362-5E0E0E998933}"/>
              </a:ext>
            </a:extLst>
          </p:cNvPr>
          <p:cNvSpPr/>
          <p:nvPr/>
        </p:nvSpPr>
        <p:spPr>
          <a:xfrm>
            <a:off x="5305773" y="2168862"/>
            <a:ext cx="137160" cy="137160"/>
          </a:xfrm>
          <a:prstGeom prst="plus">
            <a:avLst>
              <a:gd name="adj" fmla="val 32810"/>
            </a:avLst>
          </a:prstGeom>
          <a:solidFill>
            <a:schemeClr val="accent3"/>
          </a:solidFill>
          <a:ln>
            <a:solidFill>
              <a:schemeClr val="accent3">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63" name="Rectangle 62">
            <a:extLst>
              <a:ext uri="{FF2B5EF4-FFF2-40B4-BE49-F238E27FC236}">
                <a16:creationId xmlns:a16="http://schemas.microsoft.com/office/drawing/2014/main" id="{596AEF21-0706-6C1B-9B01-D906454AA2A6}"/>
              </a:ext>
            </a:extLst>
          </p:cNvPr>
          <p:cNvSpPr/>
          <p:nvPr/>
        </p:nvSpPr>
        <p:spPr bwMode="auto">
          <a:xfrm>
            <a:off x="2588923" y="3723412"/>
            <a:ext cx="164592" cy="54864"/>
          </a:xfrm>
          <a:prstGeom prst="rect">
            <a:avLst/>
          </a:prstGeom>
          <a:solidFill>
            <a:schemeClr val="accent4"/>
          </a:solidFill>
          <a:ln w="12700">
            <a:solidFill>
              <a:schemeClr val="accent4">
                <a:lumMod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endParaRPr lang="en-US" sz="1000" dirty="0">
              <a:solidFill>
                <a:schemeClr val="bg1"/>
              </a:solidFill>
            </a:endParaRPr>
          </a:p>
        </p:txBody>
      </p:sp>
      <p:sp>
        <p:nvSpPr>
          <p:cNvPr id="64" name="Rectangle 63">
            <a:extLst>
              <a:ext uri="{FF2B5EF4-FFF2-40B4-BE49-F238E27FC236}">
                <a16:creationId xmlns:a16="http://schemas.microsoft.com/office/drawing/2014/main" id="{F538D194-0E2B-8623-7474-F24B539A2F49}"/>
              </a:ext>
            </a:extLst>
          </p:cNvPr>
          <p:cNvSpPr/>
          <p:nvPr/>
        </p:nvSpPr>
        <p:spPr bwMode="auto">
          <a:xfrm>
            <a:off x="2585447" y="4352514"/>
            <a:ext cx="164592" cy="54864"/>
          </a:xfrm>
          <a:prstGeom prst="rect">
            <a:avLst/>
          </a:prstGeom>
          <a:solidFill>
            <a:schemeClr val="accent4"/>
          </a:solidFill>
          <a:ln w="12700">
            <a:solidFill>
              <a:schemeClr val="accent4">
                <a:lumMod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endParaRPr lang="en-US" sz="1000" dirty="0">
              <a:solidFill>
                <a:schemeClr val="bg1"/>
              </a:solidFill>
            </a:endParaRPr>
          </a:p>
        </p:txBody>
      </p:sp>
      <p:sp>
        <p:nvSpPr>
          <p:cNvPr id="65" name="Rectangle 64">
            <a:extLst>
              <a:ext uri="{FF2B5EF4-FFF2-40B4-BE49-F238E27FC236}">
                <a16:creationId xmlns:a16="http://schemas.microsoft.com/office/drawing/2014/main" id="{FFB2E429-1032-D8D3-C034-1A822F7F16F2}"/>
              </a:ext>
            </a:extLst>
          </p:cNvPr>
          <p:cNvSpPr/>
          <p:nvPr/>
        </p:nvSpPr>
        <p:spPr bwMode="auto">
          <a:xfrm>
            <a:off x="5292057" y="3725023"/>
            <a:ext cx="164592" cy="54864"/>
          </a:xfrm>
          <a:prstGeom prst="rect">
            <a:avLst/>
          </a:prstGeom>
          <a:solidFill>
            <a:schemeClr val="accent4"/>
          </a:solidFill>
          <a:ln w="12700">
            <a:solidFill>
              <a:schemeClr val="accent4">
                <a:lumMod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endParaRPr lang="en-US" sz="1000" dirty="0">
              <a:solidFill>
                <a:schemeClr val="bg1"/>
              </a:solidFill>
            </a:endParaRPr>
          </a:p>
        </p:txBody>
      </p:sp>
      <p:sp>
        <p:nvSpPr>
          <p:cNvPr id="66" name="Rectangle 65">
            <a:extLst>
              <a:ext uri="{FF2B5EF4-FFF2-40B4-BE49-F238E27FC236}">
                <a16:creationId xmlns:a16="http://schemas.microsoft.com/office/drawing/2014/main" id="{28AA12F6-8113-D227-E196-4509A9EFC699}"/>
              </a:ext>
            </a:extLst>
          </p:cNvPr>
          <p:cNvSpPr/>
          <p:nvPr/>
        </p:nvSpPr>
        <p:spPr bwMode="auto">
          <a:xfrm>
            <a:off x="5292057" y="4714497"/>
            <a:ext cx="164592" cy="54864"/>
          </a:xfrm>
          <a:prstGeom prst="rect">
            <a:avLst/>
          </a:prstGeom>
          <a:solidFill>
            <a:schemeClr val="accent4"/>
          </a:solidFill>
          <a:ln w="12700">
            <a:solidFill>
              <a:schemeClr val="accent4">
                <a:lumMod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endParaRPr lang="en-US" sz="1000" dirty="0">
              <a:solidFill>
                <a:schemeClr val="bg1"/>
              </a:solidFill>
            </a:endParaRPr>
          </a:p>
        </p:txBody>
      </p:sp>
      <p:grpSp>
        <p:nvGrpSpPr>
          <p:cNvPr id="10" name="Group 9">
            <a:extLst>
              <a:ext uri="{FF2B5EF4-FFF2-40B4-BE49-F238E27FC236}">
                <a16:creationId xmlns:a16="http://schemas.microsoft.com/office/drawing/2014/main" id="{4773BDEF-024F-19F9-A936-71C20CB94676}"/>
              </a:ext>
            </a:extLst>
          </p:cNvPr>
          <p:cNvGrpSpPr/>
          <p:nvPr/>
        </p:nvGrpSpPr>
        <p:grpSpPr>
          <a:xfrm>
            <a:off x="915867" y="757790"/>
            <a:ext cx="7312267" cy="165402"/>
            <a:chOff x="983226" y="757790"/>
            <a:chExt cx="7312267" cy="165402"/>
          </a:xfrm>
        </p:grpSpPr>
        <p:sp>
          <p:nvSpPr>
            <p:cNvPr id="13" name="Rectangle 12">
              <a:extLst>
                <a:ext uri="{FF2B5EF4-FFF2-40B4-BE49-F238E27FC236}">
                  <a16:creationId xmlns:a16="http://schemas.microsoft.com/office/drawing/2014/main" id="{97F33474-0D30-5E9C-D4A9-2379463D8911}"/>
                </a:ext>
              </a:extLst>
            </p:cNvPr>
            <p:cNvSpPr/>
            <p:nvPr/>
          </p:nvSpPr>
          <p:spPr bwMode="auto">
            <a:xfrm>
              <a:off x="983226" y="757790"/>
              <a:ext cx="1828800" cy="165402"/>
            </a:xfrm>
            <a:prstGeom prst="rect">
              <a:avLst/>
            </a:prstGeom>
            <a:solidFill>
              <a:schemeClr val="accent5">
                <a:lumMod val="40000"/>
                <a:lumOff val="60000"/>
              </a:schemeClr>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dirty="0">
                  <a:solidFill>
                    <a:schemeClr val="tx1">
                      <a:lumMod val="75000"/>
                    </a:schemeClr>
                  </a:solidFill>
                </a:rPr>
                <a:t>Access to Settlement Accounts</a:t>
              </a:r>
            </a:p>
          </p:txBody>
        </p:sp>
        <p:sp>
          <p:nvSpPr>
            <p:cNvPr id="14" name="Rectangle 13">
              <a:extLst>
                <a:ext uri="{FF2B5EF4-FFF2-40B4-BE49-F238E27FC236}">
                  <a16:creationId xmlns:a16="http://schemas.microsoft.com/office/drawing/2014/main" id="{B4C9F185-90CC-408D-FB06-481F50FD6E91}"/>
                </a:ext>
              </a:extLst>
            </p:cNvPr>
            <p:cNvSpPr/>
            <p:nvPr/>
          </p:nvSpPr>
          <p:spPr bwMode="auto">
            <a:xfrm>
              <a:off x="2811048" y="757790"/>
              <a:ext cx="1828800" cy="165402"/>
            </a:xfrm>
            <a:prstGeom prst="rect">
              <a:avLst/>
            </a:prstGeom>
            <a:solidFill>
              <a:schemeClr val="accent3"/>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dirty="0">
                  <a:solidFill>
                    <a:schemeClr val="tx1">
                      <a:lumMod val="75000"/>
                    </a:schemeClr>
                  </a:solidFill>
                </a:rPr>
                <a:t>Settlement Model</a:t>
              </a:r>
            </a:p>
          </p:txBody>
        </p:sp>
        <p:sp>
          <p:nvSpPr>
            <p:cNvPr id="15" name="Rectangle 14">
              <a:extLst>
                <a:ext uri="{FF2B5EF4-FFF2-40B4-BE49-F238E27FC236}">
                  <a16:creationId xmlns:a16="http://schemas.microsoft.com/office/drawing/2014/main" id="{B7187EBC-7525-7167-44D1-B7FBA666DD54}"/>
                </a:ext>
              </a:extLst>
            </p:cNvPr>
            <p:cNvSpPr/>
            <p:nvPr/>
          </p:nvSpPr>
          <p:spPr bwMode="auto">
            <a:xfrm>
              <a:off x="4638870" y="757790"/>
              <a:ext cx="1828800" cy="165402"/>
            </a:xfrm>
            <a:prstGeom prst="rect">
              <a:avLst/>
            </a:prstGeom>
            <a:solidFill>
              <a:schemeClr val="accent5">
                <a:lumMod val="40000"/>
                <a:lumOff val="60000"/>
              </a:schemeClr>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dirty="0">
                  <a:solidFill>
                    <a:schemeClr val="tx1">
                      <a:lumMod val="75000"/>
                    </a:schemeClr>
                  </a:solidFill>
                </a:rPr>
                <a:t>Risk Management</a:t>
              </a:r>
            </a:p>
          </p:txBody>
        </p:sp>
        <p:sp>
          <p:nvSpPr>
            <p:cNvPr id="16" name="Rectangle 15">
              <a:extLst>
                <a:ext uri="{FF2B5EF4-FFF2-40B4-BE49-F238E27FC236}">
                  <a16:creationId xmlns:a16="http://schemas.microsoft.com/office/drawing/2014/main" id="{B4B65FBF-D63C-33B5-7AC0-5C6483416BF9}"/>
                </a:ext>
              </a:extLst>
            </p:cNvPr>
            <p:cNvSpPr/>
            <p:nvPr/>
          </p:nvSpPr>
          <p:spPr bwMode="auto">
            <a:xfrm>
              <a:off x="6466693" y="757790"/>
              <a:ext cx="1828800" cy="165402"/>
            </a:xfrm>
            <a:prstGeom prst="rect">
              <a:avLst/>
            </a:prstGeom>
            <a:solidFill>
              <a:schemeClr val="accent5">
                <a:lumMod val="40000"/>
                <a:lumOff val="60000"/>
              </a:schemeClr>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dirty="0">
                  <a:solidFill>
                    <a:schemeClr val="tx1">
                      <a:lumMod val="75000"/>
                    </a:schemeClr>
                  </a:solidFill>
                </a:rPr>
                <a:t>Settlement Account Design</a:t>
              </a:r>
            </a:p>
          </p:txBody>
        </p:sp>
      </p:grpSp>
      <p:sp>
        <p:nvSpPr>
          <p:cNvPr id="5" name="Footer Placeholder 1">
            <a:extLst>
              <a:ext uri="{FF2B5EF4-FFF2-40B4-BE49-F238E27FC236}">
                <a16:creationId xmlns:a16="http://schemas.microsoft.com/office/drawing/2014/main" id="{792652F3-A0FE-2F2F-5847-FAA9E5585155}"/>
              </a:ext>
            </a:extLst>
          </p:cNvPr>
          <p:cNvSpPr txBox="1">
            <a:spLocks/>
          </p:cNvSpPr>
          <p:nvPr/>
        </p:nvSpPr>
        <p:spPr>
          <a:xfrm>
            <a:off x="447675" y="6492240"/>
            <a:ext cx="3086100" cy="365125"/>
          </a:xfrm>
          <a:prstGeom prst="rect">
            <a:avLst/>
          </a:prstGeom>
        </p:spPr>
        <p:txBody>
          <a:bodyPr/>
          <a:lstStyle>
            <a:defPPr>
              <a:defRPr lang="en-US"/>
            </a:defPPr>
            <a:lvl1pPr marL="0" algn="l" defTabSz="1470484" rtl="0" eaLnBrk="1" latinLnBrk="0" hangingPunct="1">
              <a:defRPr sz="2895" kern="1200">
                <a:solidFill>
                  <a:schemeClr val="tx1"/>
                </a:solidFill>
                <a:latin typeface="+mn-lt"/>
                <a:ea typeface="+mn-ea"/>
                <a:cs typeface="+mn-cs"/>
              </a:defRPr>
            </a:lvl1pPr>
            <a:lvl2pPr marL="735242" algn="l" defTabSz="1470484" rtl="0" eaLnBrk="1" latinLnBrk="0" hangingPunct="1">
              <a:defRPr sz="2895" kern="1200">
                <a:solidFill>
                  <a:schemeClr val="tx1"/>
                </a:solidFill>
                <a:latin typeface="+mn-lt"/>
                <a:ea typeface="+mn-ea"/>
                <a:cs typeface="+mn-cs"/>
              </a:defRPr>
            </a:lvl2pPr>
            <a:lvl3pPr marL="1470484" algn="l" defTabSz="1470484" rtl="0" eaLnBrk="1" latinLnBrk="0" hangingPunct="1">
              <a:defRPr sz="2895" kern="1200">
                <a:solidFill>
                  <a:schemeClr val="tx1"/>
                </a:solidFill>
                <a:latin typeface="+mn-lt"/>
                <a:ea typeface="+mn-ea"/>
                <a:cs typeface="+mn-cs"/>
              </a:defRPr>
            </a:lvl3pPr>
            <a:lvl4pPr marL="2205726" algn="l" defTabSz="1470484" rtl="0" eaLnBrk="1" latinLnBrk="0" hangingPunct="1">
              <a:defRPr sz="2895" kern="1200">
                <a:solidFill>
                  <a:schemeClr val="tx1"/>
                </a:solidFill>
                <a:latin typeface="+mn-lt"/>
                <a:ea typeface="+mn-ea"/>
                <a:cs typeface="+mn-cs"/>
              </a:defRPr>
            </a:lvl4pPr>
            <a:lvl5pPr marL="2940968" algn="l" defTabSz="1470484" rtl="0" eaLnBrk="1" latinLnBrk="0" hangingPunct="1">
              <a:defRPr sz="2895" kern="1200">
                <a:solidFill>
                  <a:schemeClr val="tx1"/>
                </a:solidFill>
                <a:latin typeface="+mn-lt"/>
                <a:ea typeface="+mn-ea"/>
                <a:cs typeface="+mn-cs"/>
              </a:defRPr>
            </a:lvl5pPr>
            <a:lvl6pPr marL="3676210" algn="l" defTabSz="1470484" rtl="0" eaLnBrk="1" latinLnBrk="0" hangingPunct="1">
              <a:defRPr sz="2895" kern="1200">
                <a:solidFill>
                  <a:schemeClr val="tx1"/>
                </a:solidFill>
                <a:latin typeface="+mn-lt"/>
                <a:ea typeface="+mn-ea"/>
                <a:cs typeface="+mn-cs"/>
              </a:defRPr>
            </a:lvl6pPr>
            <a:lvl7pPr marL="4411451" algn="l" defTabSz="1470484" rtl="0" eaLnBrk="1" latinLnBrk="0" hangingPunct="1">
              <a:defRPr sz="2895" kern="1200">
                <a:solidFill>
                  <a:schemeClr val="tx1"/>
                </a:solidFill>
                <a:latin typeface="+mn-lt"/>
                <a:ea typeface="+mn-ea"/>
                <a:cs typeface="+mn-cs"/>
              </a:defRPr>
            </a:lvl7pPr>
            <a:lvl8pPr marL="5146694" algn="l" defTabSz="1470484" rtl="0" eaLnBrk="1" latinLnBrk="0" hangingPunct="1">
              <a:defRPr sz="2895" kern="1200">
                <a:solidFill>
                  <a:schemeClr val="tx1"/>
                </a:solidFill>
                <a:latin typeface="+mn-lt"/>
                <a:ea typeface="+mn-ea"/>
                <a:cs typeface="+mn-cs"/>
              </a:defRPr>
            </a:lvl8pPr>
            <a:lvl9pPr marL="5881936" algn="l" defTabSz="1470484" rtl="0" eaLnBrk="1" latinLnBrk="0" hangingPunct="1">
              <a:defRPr sz="2895" kern="1200">
                <a:solidFill>
                  <a:schemeClr val="tx1"/>
                </a:solidFill>
                <a:latin typeface="+mn-lt"/>
                <a:ea typeface="+mn-ea"/>
                <a:cs typeface="+mn-cs"/>
              </a:defRPr>
            </a:lvl9pPr>
          </a:lstStyle>
          <a:p>
            <a:r>
              <a:rPr lang="en-US" sz="1200" dirty="0">
                <a:solidFill>
                  <a:schemeClr val="accent5">
                    <a:lumMod val="75000"/>
                  </a:schemeClr>
                </a:solidFill>
              </a:rPr>
              <a:t>Gates Foundation, 2024</a:t>
            </a:r>
          </a:p>
        </p:txBody>
      </p:sp>
    </p:spTree>
    <p:extLst>
      <p:ext uri="{BB962C8B-B14F-4D97-AF65-F5344CB8AC3E}">
        <p14:creationId xmlns:p14="http://schemas.microsoft.com/office/powerpoint/2010/main" val="805360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4BAD6-34D4-C983-BAAD-52410BD910A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2E9FB69-6AC7-E9E5-7505-ECE1A02B97A0}"/>
              </a:ext>
            </a:extLst>
          </p:cNvPr>
          <p:cNvSpPr>
            <a:spLocks noGrp="1"/>
          </p:cNvSpPr>
          <p:nvPr>
            <p:ph type="title"/>
          </p:nvPr>
        </p:nvSpPr>
        <p:spPr>
          <a:xfrm>
            <a:off x="96207" y="252914"/>
            <a:ext cx="6577847" cy="246221"/>
          </a:xfrm>
        </p:spPr>
        <p:txBody>
          <a:bodyPr/>
          <a:lstStyle/>
          <a:p>
            <a:r>
              <a:rPr lang="en-US" dirty="0"/>
              <a:t>Settlement models may utilize new or existing systems</a:t>
            </a:r>
          </a:p>
        </p:txBody>
      </p:sp>
      <p:sp>
        <p:nvSpPr>
          <p:cNvPr id="4" name="Slide Number Placeholder 3">
            <a:extLst>
              <a:ext uri="{FF2B5EF4-FFF2-40B4-BE49-F238E27FC236}">
                <a16:creationId xmlns:a16="http://schemas.microsoft.com/office/drawing/2014/main" id="{92661B55-ACBA-28A6-B1FA-1F001C20735A}"/>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17</a:t>
            </a:fld>
            <a:endParaRPr lang="en-US" dirty="0">
              <a:solidFill>
                <a:prstClr val="black">
                  <a:tint val="75000"/>
                </a:prstClr>
              </a:solidFill>
            </a:endParaRPr>
          </a:p>
        </p:txBody>
      </p:sp>
      <p:sp>
        <p:nvSpPr>
          <p:cNvPr id="5" name="Content Placeholder 4">
            <a:extLst>
              <a:ext uri="{FF2B5EF4-FFF2-40B4-BE49-F238E27FC236}">
                <a16:creationId xmlns:a16="http://schemas.microsoft.com/office/drawing/2014/main" id="{DE3F9FFF-3115-1F18-E322-13C1B92F7698}"/>
              </a:ext>
            </a:extLst>
          </p:cNvPr>
          <p:cNvSpPr>
            <a:spLocks noGrp="1"/>
          </p:cNvSpPr>
          <p:nvPr>
            <p:ph sz="quarter" idx="14"/>
          </p:nvPr>
        </p:nvSpPr>
        <p:spPr>
          <a:xfrm>
            <a:off x="411480" y="996696"/>
            <a:ext cx="8545513" cy="2810718"/>
          </a:xfrm>
        </p:spPr>
        <p:txBody>
          <a:bodyPr/>
          <a:lstStyle/>
          <a:p>
            <a:r>
              <a:rPr lang="en-US" dirty="0"/>
              <a:t>Before the development of IPS, many countries have had deferred net settlement systems and/or real-time gross settlement systems in place for years for processing other types of transactions</a:t>
            </a:r>
          </a:p>
          <a:p>
            <a:pPr lvl="1"/>
            <a:r>
              <a:rPr lang="en-US" dirty="0"/>
              <a:t>RTGS have been commonly used for wholesale payments, while DNS for ACH or batch payments</a:t>
            </a:r>
          </a:p>
          <a:p>
            <a:r>
              <a:rPr lang="en-US" dirty="0"/>
              <a:t>For selecting the right model for IPS settlement, implementers consider the following: </a:t>
            </a:r>
          </a:p>
          <a:p>
            <a:pPr marL="800100" lvl="1" indent="-342900">
              <a:buFont typeface="+mj-lt"/>
              <a:buAutoNum type="arabicPeriod"/>
            </a:pPr>
            <a:r>
              <a:rPr lang="en-US" dirty="0"/>
              <a:t>What settlement system is already available in the country?</a:t>
            </a:r>
          </a:p>
          <a:p>
            <a:pPr marL="800100" lvl="1" indent="-342900">
              <a:buFont typeface="+mj-lt"/>
              <a:buAutoNum type="arabicPeriod"/>
            </a:pPr>
            <a:r>
              <a:rPr lang="en-US" dirty="0"/>
              <a:t>Can and should one of the systems be used for IPS settlement? Why/why not?</a:t>
            </a:r>
          </a:p>
          <a:p>
            <a:pPr marL="800100" lvl="1" indent="-342900">
              <a:buFont typeface="+mj-lt"/>
              <a:buAutoNum type="arabicPeriod"/>
            </a:pPr>
            <a:r>
              <a:rPr lang="en-US" dirty="0"/>
              <a:t>If an existing system is selected, does it need to be adapted and how?</a:t>
            </a:r>
          </a:p>
          <a:p>
            <a:pPr marL="800100" lvl="1" indent="-342900">
              <a:buFont typeface="+mj-lt"/>
              <a:buAutoNum type="arabicPeriod"/>
            </a:pPr>
            <a:r>
              <a:rPr lang="en-US" dirty="0"/>
              <a:t>If an existing system is deemed inadequate, what type of system should be implemented? </a:t>
            </a:r>
          </a:p>
          <a:p>
            <a:pPr marL="342900" lvl="1" indent="-342900"/>
            <a:r>
              <a:rPr lang="en-US" dirty="0"/>
              <a:t>Most IPS are supported by an existing settlement system, with some system adaptations implemented over time. However, Brazil’s Pix and U.S. FedNow have implemented dedicated approaches.</a:t>
            </a:r>
          </a:p>
          <a:p>
            <a:pPr marL="800100" lvl="1" indent="-342900">
              <a:buFont typeface="+mj-lt"/>
              <a:buAutoNum type="arabicPeriod"/>
            </a:pPr>
            <a:endParaRPr lang="en-US" dirty="0"/>
          </a:p>
          <a:p>
            <a:endParaRPr lang="en-US" dirty="0"/>
          </a:p>
        </p:txBody>
      </p:sp>
      <p:graphicFrame>
        <p:nvGraphicFramePr>
          <p:cNvPr id="7" name="Table 6">
            <a:extLst>
              <a:ext uri="{FF2B5EF4-FFF2-40B4-BE49-F238E27FC236}">
                <a16:creationId xmlns:a16="http://schemas.microsoft.com/office/drawing/2014/main" id="{01C59D67-F76C-ED81-9FFF-7D4E70322BA1}"/>
              </a:ext>
            </a:extLst>
          </p:cNvPr>
          <p:cNvGraphicFramePr>
            <a:graphicFrameLocks noGrp="1"/>
          </p:cNvGraphicFramePr>
          <p:nvPr>
            <p:extLst>
              <p:ext uri="{D42A27DB-BD31-4B8C-83A1-F6EECF244321}">
                <p14:modId xmlns:p14="http://schemas.microsoft.com/office/powerpoint/2010/main" val="3115716914"/>
              </p:ext>
            </p:extLst>
          </p:nvPr>
        </p:nvGraphicFramePr>
        <p:xfrm>
          <a:off x="648182" y="3880918"/>
          <a:ext cx="7959612" cy="2535513"/>
        </p:xfrm>
        <a:graphic>
          <a:graphicData uri="http://schemas.openxmlformats.org/drawingml/2006/table">
            <a:tbl>
              <a:tblPr firstRow="1" bandRow="1">
                <a:tableStyleId>{5C22544A-7EE6-4342-B048-85BDC9FD1C3A}</a:tableStyleId>
              </a:tblPr>
              <a:tblGrid>
                <a:gridCol w="7959612">
                  <a:extLst>
                    <a:ext uri="{9D8B030D-6E8A-4147-A177-3AD203B41FA5}">
                      <a16:colId xmlns:a16="http://schemas.microsoft.com/office/drawing/2014/main" val="130490035"/>
                    </a:ext>
                  </a:extLst>
                </a:gridCol>
              </a:tblGrid>
              <a:tr h="290569">
                <a:tc>
                  <a:txBody>
                    <a:bodyPr/>
                    <a:lstStyle/>
                    <a:p>
                      <a:pPr algn="ctr"/>
                      <a:r>
                        <a:rPr lang="en-US" sz="1300" dirty="0"/>
                        <a:t>To adapt or implement new?</a:t>
                      </a:r>
                    </a:p>
                  </a:txBody>
                  <a:tcPr>
                    <a:solidFill>
                      <a:schemeClr val="tx1">
                        <a:lumMod val="60000"/>
                        <a:lumOff val="40000"/>
                      </a:schemeClr>
                    </a:solidFill>
                  </a:tcPr>
                </a:tc>
                <a:extLst>
                  <a:ext uri="{0D108BD9-81ED-4DB2-BD59-A6C34878D82A}">
                    <a16:rowId xmlns:a16="http://schemas.microsoft.com/office/drawing/2014/main" val="56591713"/>
                  </a:ext>
                </a:extLst>
              </a:tr>
              <a:tr h="2244944">
                <a:tc>
                  <a:txBody>
                    <a:bodyPr/>
                    <a:lstStyle/>
                    <a:p>
                      <a:pPr defTabSz="914099"/>
                      <a:r>
                        <a:rPr lang="en-US" sz="1200" dirty="0">
                          <a:solidFill>
                            <a:schemeClr val="tx1"/>
                          </a:solidFill>
                        </a:rPr>
                        <a:t>Depending on the design of the existing DNS or RTGS and the IPS requirements, it may be sufficient for launch as is or with limited adaptation. However, as the IPS evolves, additional adaptation (and investment) may be desired. For example, some DNS systems have added more settlement windows.</a:t>
                      </a:r>
                    </a:p>
                    <a:p>
                      <a:pPr defTabSz="914099"/>
                      <a:endParaRPr lang="en-US" sz="1200" dirty="0">
                        <a:solidFill>
                          <a:schemeClr val="tx1"/>
                        </a:solidFill>
                      </a:endParaRPr>
                    </a:p>
                    <a:p>
                      <a:pPr defTabSz="914099"/>
                      <a:r>
                        <a:rPr lang="en-US" sz="1200" dirty="0">
                          <a:solidFill>
                            <a:schemeClr val="tx1"/>
                          </a:solidFill>
                        </a:rPr>
                        <a:t>Implementers noted that adapting the existing RTGS to IPS requirements would be more costly and take more time than building a new system. Specifically, they noted the following IPS settlement needs: </a:t>
                      </a:r>
                    </a:p>
                    <a:p>
                      <a:pPr marL="285750" indent="-285750" defTabSz="914099">
                        <a:buFont typeface="Arial" panose="020B0604020202020204" pitchFamily="34" charset="0"/>
                        <a:buChar char="•"/>
                      </a:pPr>
                      <a:r>
                        <a:rPr lang="en-US" sz="1200" dirty="0">
                          <a:solidFill>
                            <a:schemeClr val="tx1"/>
                          </a:solidFill>
                        </a:rPr>
                        <a:t>Supporting a 24x7x365 operating environment, utilizing ISO 20022 message standards, and settling a vastly higher volume of transactions.</a:t>
                      </a:r>
                    </a:p>
                    <a:p>
                      <a:pPr marL="0" marR="0" lvl="0" indent="0" algn="l" defTabSz="914099"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lvl="0" indent="0" algn="l" defTabSz="914099" rtl="0" eaLnBrk="1" fontAlgn="auto" latinLnBrk="0" hangingPunct="1">
                        <a:lnSpc>
                          <a:spcPct val="100000"/>
                        </a:lnSpc>
                        <a:spcBef>
                          <a:spcPts val="0"/>
                        </a:spcBef>
                        <a:spcAft>
                          <a:spcPts val="0"/>
                        </a:spcAft>
                        <a:buClrTx/>
                        <a:buSzTx/>
                        <a:buFontTx/>
                        <a:buNone/>
                        <a:tabLst/>
                        <a:defRPr/>
                      </a:pPr>
                      <a:r>
                        <a:rPr lang="en-US" sz="1200" dirty="0">
                          <a:solidFill>
                            <a:schemeClr val="tx1"/>
                          </a:solidFill>
                        </a:rPr>
                        <a:t>Another consideration with building new settlement systems is the impact on DFSPs and whether they will be required to incur costs to adapt to the new systems.</a:t>
                      </a:r>
                    </a:p>
                  </a:txBody>
                  <a:tcPr>
                    <a:solidFill>
                      <a:schemeClr val="bg2">
                        <a:lumMod val="40000"/>
                        <a:lumOff val="60000"/>
                      </a:schemeClr>
                    </a:solidFill>
                  </a:tcPr>
                </a:tc>
                <a:extLst>
                  <a:ext uri="{0D108BD9-81ED-4DB2-BD59-A6C34878D82A}">
                    <a16:rowId xmlns:a16="http://schemas.microsoft.com/office/drawing/2014/main" val="1292110569"/>
                  </a:ext>
                </a:extLst>
              </a:tr>
            </a:tbl>
          </a:graphicData>
        </a:graphic>
      </p:graphicFrame>
      <p:grpSp>
        <p:nvGrpSpPr>
          <p:cNvPr id="8" name="Group 7">
            <a:extLst>
              <a:ext uri="{FF2B5EF4-FFF2-40B4-BE49-F238E27FC236}">
                <a16:creationId xmlns:a16="http://schemas.microsoft.com/office/drawing/2014/main" id="{6EF6BCA0-F45F-D8EE-CA06-BEC20D2A470A}"/>
              </a:ext>
            </a:extLst>
          </p:cNvPr>
          <p:cNvGrpSpPr/>
          <p:nvPr/>
        </p:nvGrpSpPr>
        <p:grpSpPr>
          <a:xfrm>
            <a:off x="915867" y="757790"/>
            <a:ext cx="7312267" cy="165402"/>
            <a:chOff x="983226" y="757790"/>
            <a:chExt cx="7312267" cy="165402"/>
          </a:xfrm>
        </p:grpSpPr>
        <p:sp>
          <p:nvSpPr>
            <p:cNvPr id="12" name="Rectangle 11">
              <a:extLst>
                <a:ext uri="{FF2B5EF4-FFF2-40B4-BE49-F238E27FC236}">
                  <a16:creationId xmlns:a16="http://schemas.microsoft.com/office/drawing/2014/main" id="{EA4AC05E-E652-1A6B-3BAF-936D89A75682}"/>
                </a:ext>
              </a:extLst>
            </p:cNvPr>
            <p:cNvSpPr/>
            <p:nvPr/>
          </p:nvSpPr>
          <p:spPr bwMode="auto">
            <a:xfrm>
              <a:off x="983226" y="757790"/>
              <a:ext cx="1828800" cy="165402"/>
            </a:xfrm>
            <a:prstGeom prst="rect">
              <a:avLst/>
            </a:prstGeom>
            <a:solidFill>
              <a:schemeClr val="accent5">
                <a:lumMod val="40000"/>
                <a:lumOff val="60000"/>
              </a:schemeClr>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dirty="0">
                  <a:solidFill>
                    <a:schemeClr val="tx1">
                      <a:lumMod val="75000"/>
                    </a:schemeClr>
                  </a:solidFill>
                </a:rPr>
                <a:t>Access to Settlement Accounts</a:t>
              </a:r>
            </a:p>
          </p:txBody>
        </p:sp>
        <p:sp>
          <p:nvSpPr>
            <p:cNvPr id="13" name="Rectangle 12">
              <a:extLst>
                <a:ext uri="{FF2B5EF4-FFF2-40B4-BE49-F238E27FC236}">
                  <a16:creationId xmlns:a16="http://schemas.microsoft.com/office/drawing/2014/main" id="{BFF65BA2-B5BF-3CE5-5552-34938891272B}"/>
                </a:ext>
              </a:extLst>
            </p:cNvPr>
            <p:cNvSpPr/>
            <p:nvPr/>
          </p:nvSpPr>
          <p:spPr bwMode="auto">
            <a:xfrm>
              <a:off x="2811048" y="757790"/>
              <a:ext cx="1828800" cy="165402"/>
            </a:xfrm>
            <a:prstGeom prst="rect">
              <a:avLst/>
            </a:prstGeom>
            <a:solidFill>
              <a:schemeClr val="accent3"/>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dirty="0">
                  <a:solidFill>
                    <a:schemeClr val="tx1">
                      <a:lumMod val="75000"/>
                    </a:schemeClr>
                  </a:solidFill>
                </a:rPr>
                <a:t>Settlement Model</a:t>
              </a:r>
            </a:p>
          </p:txBody>
        </p:sp>
        <p:sp>
          <p:nvSpPr>
            <p:cNvPr id="14" name="Rectangle 13">
              <a:extLst>
                <a:ext uri="{FF2B5EF4-FFF2-40B4-BE49-F238E27FC236}">
                  <a16:creationId xmlns:a16="http://schemas.microsoft.com/office/drawing/2014/main" id="{32AC36BB-33D5-CF17-1B3D-C0DC38801EC0}"/>
                </a:ext>
              </a:extLst>
            </p:cNvPr>
            <p:cNvSpPr/>
            <p:nvPr/>
          </p:nvSpPr>
          <p:spPr bwMode="auto">
            <a:xfrm>
              <a:off x="4638870" y="757790"/>
              <a:ext cx="1828800" cy="165402"/>
            </a:xfrm>
            <a:prstGeom prst="rect">
              <a:avLst/>
            </a:prstGeom>
            <a:solidFill>
              <a:schemeClr val="accent5">
                <a:lumMod val="40000"/>
                <a:lumOff val="60000"/>
              </a:schemeClr>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dirty="0">
                  <a:solidFill>
                    <a:schemeClr val="tx1">
                      <a:lumMod val="75000"/>
                    </a:schemeClr>
                  </a:solidFill>
                </a:rPr>
                <a:t>Risk Management</a:t>
              </a:r>
            </a:p>
          </p:txBody>
        </p:sp>
        <p:sp>
          <p:nvSpPr>
            <p:cNvPr id="15" name="Rectangle 14">
              <a:extLst>
                <a:ext uri="{FF2B5EF4-FFF2-40B4-BE49-F238E27FC236}">
                  <a16:creationId xmlns:a16="http://schemas.microsoft.com/office/drawing/2014/main" id="{A6A905FB-5139-F6A0-F12C-AA15D9F8C0FF}"/>
                </a:ext>
              </a:extLst>
            </p:cNvPr>
            <p:cNvSpPr/>
            <p:nvPr/>
          </p:nvSpPr>
          <p:spPr bwMode="auto">
            <a:xfrm>
              <a:off x="6466693" y="757790"/>
              <a:ext cx="1828800" cy="165402"/>
            </a:xfrm>
            <a:prstGeom prst="rect">
              <a:avLst/>
            </a:prstGeom>
            <a:solidFill>
              <a:schemeClr val="accent5">
                <a:lumMod val="40000"/>
                <a:lumOff val="60000"/>
              </a:schemeClr>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dirty="0">
                  <a:solidFill>
                    <a:schemeClr val="tx1">
                      <a:lumMod val="75000"/>
                    </a:schemeClr>
                  </a:solidFill>
                </a:rPr>
                <a:t>Settlement Account Design</a:t>
              </a:r>
            </a:p>
          </p:txBody>
        </p:sp>
      </p:grpSp>
      <p:sp>
        <p:nvSpPr>
          <p:cNvPr id="2" name="Footer Placeholder 1">
            <a:extLst>
              <a:ext uri="{FF2B5EF4-FFF2-40B4-BE49-F238E27FC236}">
                <a16:creationId xmlns:a16="http://schemas.microsoft.com/office/drawing/2014/main" id="{1778C516-D6C6-AE73-88FD-2CC8505D339F}"/>
              </a:ext>
            </a:extLst>
          </p:cNvPr>
          <p:cNvSpPr txBox="1">
            <a:spLocks/>
          </p:cNvSpPr>
          <p:nvPr/>
        </p:nvSpPr>
        <p:spPr>
          <a:xfrm>
            <a:off x="447675" y="6492240"/>
            <a:ext cx="3086100" cy="365125"/>
          </a:xfrm>
          <a:prstGeom prst="rect">
            <a:avLst/>
          </a:prstGeom>
        </p:spPr>
        <p:txBody>
          <a:bodyPr/>
          <a:lstStyle>
            <a:defPPr>
              <a:defRPr lang="en-US"/>
            </a:defPPr>
            <a:lvl1pPr marL="0" algn="l" defTabSz="1470484" rtl="0" eaLnBrk="1" latinLnBrk="0" hangingPunct="1">
              <a:defRPr sz="2895" kern="1200">
                <a:solidFill>
                  <a:schemeClr val="tx1"/>
                </a:solidFill>
                <a:latin typeface="+mn-lt"/>
                <a:ea typeface="+mn-ea"/>
                <a:cs typeface="+mn-cs"/>
              </a:defRPr>
            </a:lvl1pPr>
            <a:lvl2pPr marL="735242" algn="l" defTabSz="1470484" rtl="0" eaLnBrk="1" latinLnBrk="0" hangingPunct="1">
              <a:defRPr sz="2895" kern="1200">
                <a:solidFill>
                  <a:schemeClr val="tx1"/>
                </a:solidFill>
                <a:latin typeface="+mn-lt"/>
                <a:ea typeface="+mn-ea"/>
                <a:cs typeface="+mn-cs"/>
              </a:defRPr>
            </a:lvl2pPr>
            <a:lvl3pPr marL="1470484" algn="l" defTabSz="1470484" rtl="0" eaLnBrk="1" latinLnBrk="0" hangingPunct="1">
              <a:defRPr sz="2895" kern="1200">
                <a:solidFill>
                  <a:schemeClr val="tx1"/>
                </a:solidFill>
                <a:latin typeface="+mn-lt"/>
                <a:ea typeface="+mn-ea"/>
                <a:cs typeface="+mn-cs"/>
              </a:defRPr>
            </a:lvl3pPr>
            <a:lvl4pPr marL="2205726" algn="l" defTabSz="1470484" rtl="0" eaLnBrk="1" latinLnBrk="0" hangingPunct="1">
              <a:defRPr sz="2895" kern="1200">
                <a:solidFill>
                  <a:schemeClr val="tx1"/>
                </a:solidFill>
                <a:latin typeface="+mn-lt"/>
                <a:ea typeface="+mn-ea"/>
                <a:cs typeface="+mn-cs"/>
              </a:defRPr>
            </a:lvl4pPr>
            <a:lvl5pPr marL="2940968" algn="l" defTabSz="1470484" rtl="0" eaLnBrk="1" latinLnBrk="0" hangingPunct="1">
              <a:defRPr sz="2895" kern="1200">
                <a:solidFill>
                  <a:schemeClr val="tx1"/>
                </a:solidFill>
                <a:latin typeface="+mn-lt"/>
                <a:ea typeface="+mn-ea"/>
                <a:cs typeface="+mn-cs"/>
              </a:defRPr>
            </a:lvl5pPr>
            <a:lvl6pPr marL="3676210" algn="l" defTabSz="1470484" rtl="0" eaLnBrk="1" latinLnBrk="0" hangingPunct="1">
              <a:defRPr sz="2895" kern="1200">
                <a:solidFill>
                  <a:schemeClr val="tx1"/>
                </a:solidFill>
                <a:latin typeface="+mn-lt"/>
                <a:ea typeface="+mn-ea"/>
                <a:cs typeface="+mn-cs"/>
              </a:defRPr>
            </a:lvl6pPr>
            <a:lvl7pPr marL="4411451" algn="l" defTabSz="1470484" rtl="0" eaLnBrk="1" latinLnBrk="0" hangingPunct="1">
              <a:defRPr sz="2895" kern="1200">
                <a:solidFill>
                  <a:schemeClr val="tx1"/>
                </a:solidFill>
                <a:latin typeface="+mn-lt"/>
                <a:ea typeface="+mn-ea"/>
                <a:cs typeface="+mn-cs"/>
              </a:defRPr>
            </a:lvl7pPr>
            <a:lvl8pPr marL="5146694" algn="l" defTabSz="1470484" rtl="0" eaLnBrk="1" latinLnBrk="0" hangingPunct="1">
              <a:defRPr sz="2895" kern="1200">
                <a:solidFill>
                  <a:schemeClr val="tx1"/>
                </a:solidFill>
                <a:latin typeface="+mn-lt"/>
                <a:ea typeface="+mn-ea"/>
                <a:cs typeface="+mn-cs"/>
              </a:defRPr>
            </a:lvl8pPr>
            <a:lvl9pPr marL="5881936" algn="l" defTabSz="1470484" rtl="0" eaLnBrk="1" latinLnBrk="0" hangingPunct="1">
              <a:defRPr sz="2895" kern="1200">
                <a:solidFill>
                  <a:schemeClr val="tx1"/>
                </a:solidFill>
                <a:latin typeface="+mn-lt"/>
                <a:ea typeface="+mn-ea"/>
                <a:cs typeface="+mn-cs"/>
              </a:defRPr>
            </a:lvl9pPr>
          </a:lstStyle>
          <a:p>
            <a:r>
              <a:rPr lang="en-US" sz="1200" dirty="0">
                <a:solidFill>
                  <a:schemeClr val="accent5">
                    <a:lumMod val="75000"/>
                  </a:schemeClr>
                </a:solidFill>
              </a:rPr>
              <a:t>Gates Foundation, 2024</a:t>
            </a:r>
          </a:p>
        </p:txBody>
      </p:sp>
    </p:spTree>
    <p:extLst>
      <p:ext uri="{BB962C8B-B14F-4D97-AF65-F5344CB8AC3E}">
        <p14:creationId xmlns:p14="http://schemas.microsoft.com/office/powerpoint/2010/main" val="3270372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D5355-32B3-FCA1-6BBB-064768C45A65}"/>
            </a:ext>
          </a:extLst>
        </p:cNvPr>
        <p:cNvGrpSpPr/>
        <p:nvPr/>
      </p:nvGrpSpPr>
      <p:grpSpPr>
        <a:xfrm>
          <a:off x="0" y="0"/>
          <a:ext cx="0" cy="0"/>
          <a:chOff x="0" y="0"/>
          <a:chExt cx="0" cy="0"/>
        </a:xfrm>
      </p:grpSpPr>
      <p:cxnSp>
        <p:nvCxnSpPr>
          <p:cNvPr id="51" name="Straight Connector 50">
            <a:extLst>
              <a:ext uri="{FF2B5EF4-FFF2-40B4-BE49-F238E27FC236}">
                <a16:creationId xmlns:a16="http://schemas.microsoft.com/office/drawing/2014/main" id="{DAC39F06-538D-1214-47A0-06701B6078EC}"/>
              </a:ext>
            </a:extLst>
          </p:cNvPr>
          <p:cNvCxnSpPr>
            <a:cxnSpLocks/>
          </p:cNvCxnSpPr>
          <p:nvPr/>
        </p:nvCxnSpPr>
        <p:spPr>
          <a:xfrm>
            <a:off x="2480835" y="2241115"/>
            <a:ext cx="4503174" cy="0"/>
          </a:xfrm>
          <a:prstGeom prst="line">
            <a:avLst/>
          </a:prstGeom>
          <a:ln w="38100">
            <a:solidFill>
              <a:srgbClr val="C00000"/>
            </a:solidFill>
            <a:tailEnd type="none"/>
          </a:ln>
          <a:effectLst/>
        </p:spPr>
        <p:style>
          <a:lnRef idx="2">
            <a:schemeClr val="accent1"/>
          </a:lnRef>
          <a:fillRef idx="0">
            <a:schemeClr val="accent1"/>
          </a:fillRef>
          <a:effectRef idx="1">
            <a:schemeClr val="accent1"/>
          </a:effectRef>
          <a:fontRef idx="minor">
            <a:schemeClr val="tx1"/>
          </a:fontRef>
        </p:style>
      </p:cxnSp>
      <p:sp>
        <p:nvSpPr>
          <p:cNvPr id="2" name="Text Placeholder 1">
            <a:extLst>
              <a:ext uri="{FF2B5EF4-FFF2-40B4-BE49-F238E27FC236}">
                <a16:creationId xmlns:a16="http://schemas.microsoft.com/office/drawing/2014/main" id="{D5025493-170A-27FB-6B4E-3293A2FEA8B9}"/>
              </a:ext>
            </a:extLst>
          </p:cNvPr>
          <p:cNvSpPr>
            <a:spLocks noGrp="1"/>
          </p:cNvSpPr>
          <p:nvPr>
            <p:ph type="body" sz="quarter" idx="13"/>
          </p:nvPr>
        </p:nvSpPr>
        <p:spPr>
          <a:xfrm>
            <a:off x="411480" y="996696"/>
            <a:ext cx="8545513" cy="1005705"/>
          </a:xfrm>
        </p:spPr>
        <p:txBody>
          <a:bodyPr/>
          <a:lstStyle/>
          <a:p>
            <a:r>
              <a:rPr lang="en-US" sz="1400" dirty="0"/>
              <a:t>More IPS are implementing real-time gross settlement at the start. Some IPS are working towards shifting from a DNS to the RTGS model.</a:t>
            </a:r>
          </a:p>
          <a:p>
            <a:endParaRPr lang="en-US" sz="1400" dirty="0"/>
          </a:p>
        </p:txBody>
      </p:sp>
      <p:sp>
        <p:nvSpPr>
          <p:cNvPr id="3" name="Title 2">
            <a:extLst>
              <a:ext uri="{FF2B5EF4-FFF2-40B4-BE49-F238E27FC236}">
                <a16:creationId xmlns:a16="http://schemas.microsoft.com/office/drawing/2014/main" id="{708A1B49-992D-15C7-FB34-0FB2D7886161}"/>
              </a:ext>
            </a:extLst>
          </p:cNvPr>
          <p:cNvSpPr>
            <a:spLocks noGrp="1"/>
          </p:cNvSpPr>
          <p:nvPr>
            <p:ph type="title"/>
          </p:nvPr>
        </p:nvSpPr>
        <p:spPr>
          <a:xfrm>
            <a:off x="96207" y="252914"/>
            <a:ext cx="6577847" cy="246221"/>
          </a:xfrm>
        </p:spPr>
        <p:txBody>
          <a:bodyPr/>
          <a:lstStyle/>
          <a:p>
            <a:r>
              <a:rPr lang="en-US" dirty="0"/>
              <a:t>A shift to more real-time gross settlement models</a:t>
            </a:r>
          </a:p>
        </p:txBody>
      </p:sp>
      <p:sp>
        <p:nvSpPr>
          <p:cNvPr id="4" name="Slide Number Placeholder 3">
            <a:extLst>
              <a:ext uri="{FF2B5EF4-FFF2-40B4-BE49-F238E27FC236}">
                <a16:creationId xmlns:a16="http://schemas.microsoft.com/office/drawing/2014/main" id="{6F4BE029-E77F-DEBE-D93E-16A0F2DB0E91}"/>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18</a:t>
            </a:fld>
            <a:endParaRPr lang="en-US" dirty="0">
              <a:solidFill>
                <a:prstClr val="black">
                  <a:tint val="75000"/>
                </a:prstClr>
              </a:solidFill>
            </a:endParaRPr>
          </a:p>
        </p:txBody>
      </p:sp>
      <p:sp>
        <p:nvSpPr>
          <p:cNvPr id="38" name="TextBox 37">
            <a:extLst>
              <a:ext uri="{FF2B5EF4-FFF2-40B4-BE49-F238E27FC236}">
                <a16:creationId xmlns:a16="http://schemas.microsoft.com/office/drawing/2014/main" id="{4B07656F-9356-B63A-266B-50395A13C34C}"/>
              </a:ext>
            </a:extLst>
          </p:cNvPr>
          <p:cNvSpPr txBox="1"/>
          <p:nvPr/>
        </p:nvSpPr>
        <p:spPr>
          <a:xfrm>
            <a:off x="532816" y="1780244"/>
            <a:ext cx="2520376" cy="825892"/>
          </a:xfrm>
          <a:prstGeom prst="rect">
            <a:avLst/>
          </a:prstGeom>
          <a:solidFill>
            <a:schemeClr val="accent5">
              <a:lumMod val="40000"/>
              <a:lumOff val="60000"/>
            </a:schemeClr>
          </a:solidFill>
          <a:ln w="3175">
            <a:solidFill>
              <a:srgbClr val="CE6B29"/>
            </a:solidFill>
            <a:headEnd type="oval"/>
            <a:tailEnd type="triangle"/>
          </a:ln>
        </p:spPr>
        <p:txBody>
          <a:bodyPr wrap="square" lIns="91440" r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effectLst/>
                <a:uLnTx/>
                <a:uFillTx/>
                <a:ea typeface="+mn-ea"/>
                <a:cs typeface="Calibri" panose="020F0502020204030204" pitchFamily="34" charset="0"/>
              </a:rPr>
              <a:t>Deferred Net Settlement</a:t>
            </a:r>
          </a:p>
        </p:txBody>
      </p:sp>
      <p:sp>
        <p:nvSpPr>
          <p:cNvPr id="45" name="TextBox 44">
            <a:extLst>
              <a:ext uri="{FF2B5EF4-FFF2-40B4-BE49-F238E27FC236}">
                <a16:creationId xmlns:a16="http://schemas.microsoft.com/office/drawing/2014/main" id="{4F53B937-6808-7D3E-711B-2EF1D1DB5DF3}"/>
              </a:ext>
            </a:extLst>
          </p:cNvPr>
          <p:cNvSpPr txBox="1"/>
          <p:nvPr/>
        </p:nvSpPr>
        <p:spPr>
          <a:xfrm>
            <a:off x="3383744" y="1780244"/>
            <a:ext cx="2520376" cy="825891"/>
          </a:xfrm>
          <a:prstGeom prst="rect">
            <a:avLst/>
          </a:prstGeom>
          <a:solidFill>
            <a:schemeClr val="accent5">
              <a:lumMod val="40000"/>
              <a:lumOff val="60000"/>
            </a:schemeClr>
          </a:solidFill>
          <a:ln w="3175">
            <a:solidFill>
              <a:srgbClr val="CE6B29"/>
            </a:solidFill>
            <a:headEnd type="oval"/>
            <a:tailEnd type="triangle"/>
          </a:ln>
        </p:spPr>
        <p:txBody>
          <a:bodyPr wrap="square" lIns="91440" r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effectLst/>
                <a:uLnTx/>
                <a:uFillTx/>
                <a:ea typeface="+mn-ea"/>
                <a:cs typeface="Calibri" panose="020F0502020204030204" pitchFamily="34" charset="0"/>
              </a:rPr>
              <a:t>Hybrid</a:t>
            </a:r>
          </a:p>
        </p:txBody>
      </p:sp>
      <p:sp>
        <p:nvSpPr>
          <p:cNvPr id="46" name="TextBox 45">
            <a:extLst>
              <a:ext uri="{FF2B5EF4-FFF2-40B4-BE49-F238E27FC236}">
                <a16:creationId xmlns:a16="http://schemas.microsoft.com/office/drawing/2014/main" id="{E8B440AF-68A4-01B1-54A8-30E59783B6E3}"/>
              </a:ext>
            </a:extLst>
          </p:cNvPr>
          <p:cNvSpPr txBox="1"/>
          <p:nvPr/>
        </p:nvSpPr>
        <p:spPr>
          <a:xfrm>
            <a:off x="6293240" y="1780244"/>
            <a:ext cx="2520376" cy="825891"/>
          </a:xfrm>
          <a:prstGeom prst="rect">
            <a:avLst/>
          </a:prstGeom>
          <a:solidFill>
            <a:schemeClr val="accent5">
              <a:lumMod val="40000"/>
              <a:lumOff val="60000"/>
            </a:schemeClr>
          </a:solidFill>
          <a:ln w="3175">
            <a:solidFill>
              <a:srgbClr val="CE6B29"/>
            </a:solidFill>
            <a:headEnd type="oval"/>
            <a:tailEnd type="triangle"/>
          </a:ln>
        </p:spPr>
        <p:txBody>
          <a:bodyPr wrap="square" lIns="91440" rIns="0" rtlCol="0" anchor="ctr">
            <a:noAutofit/>
          </a:bodyPr>
          <a:lstStyle/>
          <a:p>
            <a:pPr algn="ctr"/>
            <a:r>
              <a:rPr lang="en-US" sz="1400" b="1" dirty="0">
                <a:latin typeface="Arial" panose="020B0604020202020204" pitchFamily="34" charset="0"/>
                <a:cs typeface="Arial" panose="020B0604020202020204" pitchFamily="34" charset="0"/>
              </a:rPr>
              <a:t>Real-time Gross Settlement</a:t>
            </a:r>
          </a:p>
        </p:txBody>
      </p:sp>
      <p:pic>
        <p:nvPicPr>
          <p:cNvPr id="5" name="Picture 18" descr="Flag of the United States of America | Britannica">
            <a:extLst>
              <a:ext uri="{FF2B5EF4-FFF2-40B4-BE49-F238E27FC236}">
                <a16:creationId xmlns:a16="http://schemas.microsoft.com/office/drawing/2014/main" id="{C9739BDA-90D7-C8CF-00BC-3472AB181F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4688" y="3779269"/>
            <a:ext cx="548640" cy="548640"/>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18" descr="Flag of the United States of America | Britannica">
            <a:extLst>
              <a:ext uri="{FF2B5EF4-FFF2-40B4-BE49-F238E27FC236}">
                <a16:creationId xmlns:a16="http://schemas.microsoft.com/office/drawing/2014/main" id="{0C00D817-E814-ECD1-8352-2D47DE9FC2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6048" y="3779269"/>
            <a:ext cx="548640" cy="548640"/>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02522C7-641C-61AE-F565-F5C3D3B56CF5}"/>
              </a:ext>
            </a:extLst>
          </p:cNvPr>
          <p:cNvPicPr>
            <a:picLocks noChangeAspect="1"/>
          </p:cNvPicPr>
          <p:nvPr/>
        </p:nvPicPr>
        <p:blipFill>
          <a:blip r:embed="rId3"/>
          <a:stretch>
            <a:fillRect/>
          </a:stretch>
        </p:blipFill>
        <p:spPr>
          <a:xfrm>
            <a:off x="6524471" y="2811421"/>
            <a:ext cx="548640" cy="548640"/>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5BA6FA72-6381-0D72-CB69-2E2B3FBF87AE}"/>
              </a:ext>
            </a:extLst>
          </p:cNvPr>
          <p:cNvPicPr>
            <a:picLocks noChangeAspect="1"/>
          </p:cNvPicPr>
          <p:nvPr/>
        </p:nvPicPr>
        <p:blipFill>
          <a:blip r:embed="rId4"/>
          <a:stretch>
            <a:fillRect/>
          </a:stretch>
        </p:blipFill>
        <p:spPr>
          <a:xfrm>
            <a:off x="2244160" y="3683701"/>
            <a:ext cx="548640" cy="548640"/>
          </a:xfrm>
          <a:prstGeom prst="rect">
            <a:avLst/>
          </a:prstGeom>
          <a:effectLst>
            <a:outerShdw blurRad="50800" dist="38100" dir="2700000" algn="tl" rotWithShape="0">
              <a:prstClr val="black">
                <a:alpha val="40000"/>
              </a:prstClr>
            </a:outerShdw>
          </a:effectLst>
        </p:spPr>
      </p:pic>
      <p:pic>
        <p:nvPicPr>
          <p:cNvPr id="11" name="Picture 2" descr="flag of Nigeria | Britannica">
            <a:extLst>
              <a:ext uri="{FF2B5EF4-FFF2-40B4-BE49-F238E27FC236}">
                <a16:creationId xmlns:a16="http://schemas.microsoft.com/office/drawing/2014/main" id="{AA5E77F2-7D58-57BA-3F93-16453AC61E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159" y="3707327"/>
            <a:ext cx="548640" cy="548640"/>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24649E24-93DB-24B3-4E68-8078EB50DD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53969" y="2809344"/>
            <a:ext cx="548640" cy="54864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1D35476-DC98-4184-27FA-97C94692D4CD}"/>
              </a:ext>
            </a:extLst>
          </p:cNvPr>
          <p:cNvPicPr>
            <a:picLocks noChangeAspect="1"/>
          </p:cNvPicPr>
          <p:nvPr/>
        </p:nvPicPr>
        <p:blipFill>
          <a:blip r:embed="rId7"/>
          <a:stretch>
            <a:fillRect/>
          </a:stretch>
        </p:blipFill>
        <p:spPr>
          <a:xfrm>
            <a:off x="1482534" y="2783882"/>
            <a:ext cx="548640" cy="548640"/>
          </a:xfrm>
          <a:prstGeom prst="rect">
            <a:avLst/>
          </a:prstGeom>
          <a:effectLst>
            <a:outerShdw blurRad="50800" dist="38100" dir="2700000" algn="tl" rotWithShape="0">
              <a:prstClr val="black">
                <a:alpha val="40000"/>
              </a:prstClr>
            </a:outerShdw>
          </a:effectLst>
        </p:spPr>
      </p:pic>
      <p:pic>
        <p:nvPicPr>
          <p:cNvPr id="14" name="Picture 4" descr="Flag of Ghana - Wikipedia">
            <a:extLst>
              <a:ext uri="{FF2B5EF4-FFF2-40B4-BE49-F238E27FC236}">
                <a16:creationId xmlns:a16="http://schemas.microsoft.com/office/drawing/2014/main" id="{4CBA1118-EEDF-B342-C9AD-B38CC1754D5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703" y="2815633"/>
            <a:ext cx="548640" cy="548640"/>
          </a:xfrm>
          <a:prstGeom prst="ellipse">
            <a:avLst/>
          </a:prstGeom>
          <a:noFill/>
          <a:extLst>
            <a:ext uri="{909E8E84-426E-40DD-AFC4-6F175D3DCCD1}">
              <a14:hiddenFill xmlns:a14="http://schemas.microsoft.com/office/drawing/2010/main">
                <a:solidFill>
                  <a:srgbClr val="FFFFFF"/>
                </a:solidFill>
              </a14:hiddenFill>
            </a:ext>
          </a:extLst>
        </p:spPr>
      </p:pic>
      <p:pic>
        <p:nvPicPr>
          <p:cNvPr id="16" name="Picture 4" descr="Mexico - Wikipedia">
            <a:extLst>
              <a:ext uri="{FF2B5EF4-FFF2-40B4-BE49-F238E27FC236}">
                <a16:creationId xmlns:a16="http://schemas.microsoft.com/office/drawing/2014/main" id="{0332E3CE-9065-4E7D-07D6-3C2F98EA2DB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91287" y="2820507"/>
            <a:ext cx="548640" cy="548640"/>
          </a:xfrm>
          <a:prstGeom prst="ellipse">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95A0E39A-3C36-3DFF-9E2A-A39FE4E6193E}"/>
              </a:ext>
            </a:extLst>
          </p:cNvPr>
          <p:cNvPicPr>
            <a:picLocks noChangeAspect="1"/>
          </p:cNvPicPr>
          <p:nvPr/>
        </p:nvPicPr>
        <p:blipFill>
          <a:blip r:embed="rId10"/>
          <a:stretch>
            <a:fillRect/>
          </a:stretch>
        </p:blipFill>
        <p:spPr>
          <a:xfrm>
            <a:off x="1488940" y="3683701"/>
            <a:ext cx="548640" cy="548640"/>
          </a:xfrm>
          <a:prstGeom prst="ellipse">
            <a:avLst/>
          </a:prstGeom>
          <a:effectLst>
            <a:outerShdw blurRad="50800" dist="38100" dir="5400000" algn="t" rotWithShape="0">
              <a:prstClr val="black">
                <a:alpha val="40000"/>
              </a:prstClr>
            </a:outerShdw>
          </a:effectLst>
        </p:spPr>
      </p:pic>
      <p:pic>
        <p:nvPicPr>
          <p:cNvPr id="19" name="Picture 2" descr="Flag of Europe - Wikipedia">
            <a:extLst>
              <a:ext uri="{FF2B5EF4-FFF2-40B4-BE49-F238E27FC236}">
                <a16:creationId xmlns:a16="http://schemas.microsoft.com/office/drawing/2014/main" id="{0D03ADB4-D621-1F36-1B03-9F208CD2C784}"/>
              </a:ext>
            </a:extLst>
          </p:cNvPr>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44672" y="2809344"/>
            <a:ext cx="548640" cy="548640"/>
          </a:xfrm>
          <a:prstGeom prst="ellipse">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86375BFC-12C1-F634-FB07-3F6404836C6E}"/>
              </a:ext>
            </a:extLst>
          </p:cNvPr>
          <p:cNvSpPr/>
          <p:nvPr/>
        </p:nvSpPr>
        <p:spPr bwMode="auto">
          <a:xfrm>
            <a:off x="1445463" y="3388876"/>
            <a:ext cx="591907" cy="227969"/>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0" rIns="0" bIns="0" numCol="1" spcCol="0" rtlCol="0" anchor="ctr" anchorCtr="0" compatLnSpc="1">
            <a:prstTxWarp prst="textNoShape">
              <a:avLst/>
            </a:prstTxWarp>
          </a:bodyPr>
          <a:lstStyle/>
          <a:p>
            <a:pPr algn="ctr" defTabSz="914099"/>
            <a:r>
              <a:rPr lang="en-US" sz="1000" dirty="0">
                <a:solidFill>
                  <a:schemeClr val="tx1"/>
                </a:solidFill>
              </a:rPr>
              <a:t>UPI</a:t>
            </a:r>
          </a:p>
        </p:txBody>
      </p:sp>
      <p:sp>
        <p:nvSpPr>
          <p:cNvPr id="21" name="Rectangle 20">
            <a:extLst>
              <a:ext uri="{FF2B5EF4-FFF2-40B4-BE49-F238E27FC236}">
                <a16:creationId xmlns:a16="http://schemas.microsoft.com/office/drawing/2014/main" id="{975A9732-9B81-F179-B98E-149EBDC377A3}"/>
              </a:ext>
            </a:extLst>
          </p:cNvPr>
          <p:cNvSpPr/>
          <p:nvPr/>
        </p:nvSpPr>
        <p:spPr bwMode="auto">
          <a:xfrm>
            <a:off x="468451" y="4317589"/>
            <a:ext cx="968928" cy="228497"/>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0" rIns="0" bIns="0" numCol="1" spcCol="0" rtlCol="0" anchor="ctr" anchorCtr="0" compatLnSpc="1">
            <a:prstTxWarp prst="textNoShape">
              <a:avLst/>
            </a:prstTxWarp>
          </a:bodyPr>
          <a:lstStyle/>
          <a:p>
            <a:pPr algn="ctr" defTabSz="914099"/>
            <a:r>
              <a:rPr lang="en-US" sz="1000" dirty="0">
                <a:solidFill>
                  <a:schemeClr val="tx1"/>
                </a:solidFill>
              </a:rPr>
              <a:t>NIP</a:t>
            </a:r>
          </a:p>
        </p:txBody>
      </p:sp>
      <p:sp>
        <p:nvSpPr>
          <p:cNvPr id="22" name="Rectangle 21">
            <a:extLst>
              <a:ext uri="{FF2B5EF4-FFF2-40B4-BE49-F238E27FC236}">
                <a16:creationId xmlns:a16="http://schemas.microsoft.com/office/drawing/2014/main" id="{F5189142-A118-93A9-8909-031EF9B673DC}"/>
              </a:ext>
            </a:extLst>
          </p:cNvPr>
          <p:cNvSpPr/>
          <p:nvPr/>
        </p:nvSpPr>
        <p:spPr bwMode="auto">
          <a:xfrm>
            <a:off x="601967" y="3406935"/>
            <a:ext cx="756324" cy="228496"/>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0" rIns="0" bIns="0" numCol="1" spcCol="0" rtlCol="0" anchor="ctr" anchorCtr="0" compatLnSpc="1">
            <a:prstTxWarp prst="textNoShape">
              <a:avLst/>
            </a:prstTxWarp>
          </a:bodyPr>
          <a:lstStyle/>
          <a:p>
            <a:pPr algn="ctr" defTabSz="914099"/>
            <a:r>
              <a:rPr lang="en-US" sz="1000" dirty="0">
                <a:solidFill>
                  <a:schemeClr val="tx1"/>
                </a:solidFill>
              </a:rPr>
              <a:t>GIP</a:t>
            </a:r>
          </a:p>
        </p:txBody>
      </p:sp>
      <p:sp>
        <p:nvSpPr>
          <p:cNvPr id="23" name="Rectangle 22">
            <a:extLst>
              <a:ext uri="{FF2B5EF4-FFF2-40B4-BE49-F238E27FC236}">
                <a16:creationId xmlns:a16="http://schemas.microsoft.com/office/drawing/2014/main" id="{A1C4089B-63CC-99D4-CEE7-8AF57BE624E4}"/>
              </a:ext>
            </a:extLst>
          </p:cNvPr>
          <p:cNvSpPr/>
          <p:nvPr/>
        </p:nvSpPr>
        <p:spPr bwMode="auto">
          <a:xfrm>
            <a:off x="2229998" y="3371435"/>
            <a:ext cx="699552" cy="227968"/>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0" rIns="0" bIns="0" numCol="1" spcCol="0" rtlCol="0" anchor="ctr" anchorCtr="0" compatLnSpc="1">
            <a:prstTxWarp prst="textNoShape">
              <a:avLst/>
            </a:prstTxWarp>
          </a:bodyPr>
          <a:lstStyle/>
          <a:p>
            <a:pPr algn="ctr" defTabSz="914099"/>
            <a:r>
              <a:rPr lang="en-US" sz="1000" dirty="0">
                <a:solidFill>
                  <a:schemeClr val="tx1"/>
                </a:solidFill>
              </a:rPr>
              <a:t> PesaLink</a:t>
            </a:r>
          </a:p>
        </p:txBody>
      </p:sp>
      <p:sp>
        <p:nvSpPr>
          <p:cNvPr id="24" name="Rectangle 23">
            <a:extLst>
              <a:ext uri="{FF2B5EF4-FFF2-40B4-BE49-F238E27FC236}">
                <a16:creationId xmlns:a16="http://schemas.microsoft.com/office/drawing/2014/main" id="{38086F2D-1FF9-467B-A889-27927AC0EFF3}"/>
              </a:ext>
            </a:extLst>
          </p:cNvPr>
          <p:cNvSpPr/>
          <p:nvPr/>
        </p:nvSpPr>
        <p:spPr bwMode="auto">
          <a:xfrm>
            <a:off x="1488940" y="4340053"/>
            <a:ext cx="591907" cy="227969"/>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0" rIns="0" bIns="0" numCol="1" spcCol="0" rtlCol="0" anchor="ctr" anchorCtr="0" compatLnSpc="1">
            <a:prstTxWarp prst="textNoShape">
              <a:avLst/>
            </a:prstTxWarp>
          </a:bodyPr>
          <a:lstStyle/>
          <a:p>
            <a:pPr algn="ctr" defTabSz="914099"/>
            <a:r>
              <a:rPr lang="en-US" sz="1000" dirty="0">
                <a:solidFill>
                  <a:schemeClr val="tx1"/>
                </a:solidFill>
              </a:rPr>
              <a:t>FAST</a:t>
            </a:r>
          </a:p>
        </p:txBody>
      </p:sp>
      <p:sp>
        <p:nvSpPr>
          <p:cNvPr id="25" name="Rectangle 24">
            <a:extLst>
              <a:ext uri="{FF2B5EF4-FFF2-40B4-BE49-F238E27FC236}">
                <a16:creationId xmlns:a16="http://schemas.microsoft.com/office/drawing/2014/main" id="{19A3F21C-FFD0-74AE-BD93-EB157F6839D0}"/>
              </a:ext>
            </a:extLst>
          </p:cNvPr>
          <p:cNvSpPr/>
          <p:nvPr/>
        </p:nvSpPr>
        <p:spPr bwMode="auto">
          <a:xfrm>
            <a:off x="2037580" y="4304411"/>
            <a:ext cx="968928" cy="228497"/>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0" rIns="0" bIns="0" numCol="1" spcCol="0" rtlCol="0" anchor="ctr" anchorCtr="0" compatLnSpc="1">
            <a:prstTxWarp prst="textNoShape">
              <a:avLst/>
            </a:prstTxWarp>
          </a:bodyPr>
          <a:lstStyle/>
          <a:p>
            <a:pPr algn="ctr" defTabSz="914099"/>
            <a:r>
              <a:rPr lang="en-US" sz="1000" dirty="0">
                <a:solidFill>
                  <a:schemeClr val="tx1"/>
                </a:solidFill>
              </a:rPr>
              <a:t>FPS</a:t>
            </a:r>
          </a:p>
        </p:txBody>
      </p:sp>
      <p:sp>
        <p:nvSpPr>
          <p:cNvPr id="26" name="Rectangle 25">
            <a:extLst>
              <a:ext uri="{FF2B5EF4-FFF2-40B4-BE49-F238E27FC236}">
                <a16:creationId xmlns:a16="http://schemas.microsoft.com/office/drawing/2014/main" id="{B1D42497-750E-A53C-B155-BF2ED524BF1B}"/>
              </a:ext>
            </a:extLst>
          </p:cNvPr>
          <p:cNvSpPr/>
          <p:nvPr/>
        </p:nvSpPr>
        <p:spPr bwMode="auto">
          <a:xfrm>
            <a:off x="3756905" y="3398921"/>
            <a:ext cx="756324" cy="228496"/>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0" rIns="0" bIns="0" numCol="1" spcCol="0" rtlCol="0" anchor="ctr" anchorCtr="0" compatLnSpc="1">
            <a:prstTxWarp prst="textNoShape">
              <a:avLst/>
            </a:prstTxWarp>
          </a:bodyPr>
          <a:lstStyle/>
          <a:p>
            <a:pPr algn="ctr" defTabSz="914099"/>
            <a:r>
              <a:rPr lang="en-US" sz="1000" dirty="0">
                <a:solidFill>
                  <a:schemeClr val="tx1"/>
                </a:solidFill>
              </a:rPr>
              <a:t>Interac</a:t>
            </a:r>
          </a:p>
        </p:txBody>
      </p:sp>
      <p:sp>
        <p:nvSpPr>
          <p:cNvPr id="28" name="Rectangle 27">
            <a:extLst>
              <a:ext uri="{FF2B5EF4-FFF2-40B4-BE49-F238E27FC236}">
                <a16:creationId xmlns:a16="http://schemas.microsoft.com/office/drawing/2014/main" id="{8B8DB65D-D25F-F1F3-5009-FF98B214CDDA}"/>
              </a:ext>
            </a:extLst>
          </p:cNvPr>
          <p:cNvSpPr/>
          <p:nvPr/>
        </p:nvSpPr>
        <p:spPr bwMode="auto">
          <a:xfrm>
            <a:off x="6505771" y="3444643"/>
            <a:ext cx="591907" cy="227969"/>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0" rIns="0" bIns="0" numCol="1" spcCol="0" rtlCol="0" anchor="ctr" anchorCtr="0" compatLnSpc="1">
            <a:prstTxWarp prst="textNoShape">
              <a:avLst/>
            </a:prstTxWarp>
          </a:bodyPr>
          <a:lstStyle/>
          <a:p>
            <a:pPr algn="ctr" defTabSz="914099"/>
            <a:r>
              <a:rPr lang="en-US" sz="1000" dirty="0">
                <a:solidFill>
                  <a:schemeClr val="tx1"/>
                </a:solidFill>
              </a:rPr>
              <a:t>NPP</a:t>
            </a:r>
          </a:p>
        </p:txBody>
      </p:sp>
      <p:sp>
        <p:nvSpPr>
          <p:cNvPr id="29" name="Rectangle 28">
            <a:extLst>
              <a:ext uri="{FF2B5EF4-FFF2-40B4-BE49-F238E27FC236}">
                <a16:creationId xmlns:a16="http://schemas.microsoft.com/office/drawing/2014/main" id="{4F23D11C-4F78-77FF-F716-2A9A5983841A}"/>
              </a:ext>
            </a:extLst>
          </p:cNvPr>
          <p:cNvSpPr/>
          <p:nvPr/>
        </p:nvSpPr>
        <p:spPr bwMode="auto">
          <a:xfrm>
            <a:off x="7027644" y="3418218"/>
            <a:ext cx="968928" cy="228497"/>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0" rIns="0" bIns="0" numCol="1" spcCol="0" rtlCol="0" anchor="ctr" anchorCtr="0" compatLnSpc="1">
            <a:prstTxWarp prst="textNoShape">
              <a:avLst/>
            </a:prstTxWarp>
          </a:bodyPr>
          <a:lstStyle/>
          <a:p>
            <a:pPr algn="ctr" defTabSz="914099"/>
            <a:r>
              <a:rPr lang="en-US" sz="1000" dirty="0">
                <a:solidFill>
                  <a:schemeClr val="tx1"/>
                </a:solidFill>
              </a:rPr>
              <a:t>Pix</a:t>
            </a:r>
          </a:p>
        </p:txBody>
      </p:sp>
      <p:sp>
        <p:nvSpPr>
          <p:cNvPr id="30" name="Rectangle 29">
            <a:extLst>
              <a:ext uri="{FF2B5EF4-FFF2-40B4-BE49-F238E27FC236}">
                <a16:creationId xmlns:a16="http://schemas.microsoft.com/office/drawing/2014/main" id="{013DC488-3051-2E72-1BB9-9AE3EC98171C}"/>
              </a:ext>
            </a:extLst>
          </p:cNvPr>
          <p:cNvSpPr/>
          <p:nvPr/>
        </p:nvSpPr>
        <p:spPr bwMode="auto">
          <a:xfrm>
            <a:off x="7193708" y="4389652"/>
            <a:ext cx="756324" cy="228496"/>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0" rIns="0" bIns="0" numCol="1" spcCol="0" rtlCol="0" anchor="ctr" anchorCtr="0" compatLnSpc="1">
            <a:prstTxWarp prst="textNoShape">
              <a:avLst/>
            </a:prstTxWarp>
          </a:bodyPr>
          <a:lstStyle/>
          <a:p>
            <a:pPr algn="ctr" defTabSz="914099"/>
            <a:r>
              <a:rPr lang="en-US" sz="1000" dirty="0">
                <a:solidFill>
                  <a:schemeClr val="tx1"/>
                </a:solidFill>
              </a:rPr>
              <a:t>RTP</a:t>
            </a:r>
          </a:p>
        </p:txBody>
      </p:sp>
      <p:sp>
        <p:nvSpPr>
          <p:cNvPr id="31" name="Rectangle 30">
            <a:extLst>
              <a:ext uri="{FF2B5EF4-FFF2-40B4-BE49-F238E27FC236}">
                <a16:creationId xmlns:a16="http://schemas.microsoft.com/office/drawing/2014/main" id="{009F7912-C961-091D-0B1F-19A87025DEE7}"/>
              </a:ext>
            </a:extLst>
          </p:cNvPr>
          <p:cNvSpPr/>
          <p:nvPr/>
        </p:nvSpPr>
        <p:spPr bwMode="auto">
          <a:xfrm>
            <a:off x="6445832" y="4381885"/>
            <a:ext cx="699552" cy="227968"/>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0" rIns="0" bIns="0" numCol="1" spcCol="0" rtlCol="0" anchor="ctr" anchorCtr="0" compatLnSpc="1">
            <a:prstTxWarp prst="textNoShape">
              <a:avLst/>
            </a:prstTxWarp>
          </a:bodyPr>
          <a:lstStyle/>
          <a:p>
            <a:pPr algn="ctr" defTabSz="914099"/>
            <a:r>
              <a:rPr lang="en-US" sz="1000" dirty="0">
                <a:solidFill>
                  <a:schemeClr val="tx1"/>
                </a:solidFill>
              </a:rPr>
              <a:t>FedNow</a:t>
            </a:r>
          </a:p>
        </p:txBody>
      </p:sp>
      <p:sp>
        <p:nvSpPr>
          <p:cNvPr id="32" name="Rectangle 31">
            <a:extLst>
              <a:ext uri="{FF2B5EF4-FFF2-40B4-BE49-F238E27FC236}">
                <a16:creationId xmlns:a16="http://schemas.microsoft.com/office/drawing/2014/main" id="{402FB374-A1CC-1504-0B95-EB27C509E38A}"/>
              </a:ext>
            </a:extLst>
          </p:cNvPr>
          <p:cNvSpPr/>
          <p:nvPr/>
        </p:nvSpPr>
        <p:spPr bwMode="auto">
          <a:xfrm>
            <a:off x="7844688" y="3398233"/>
            <a:ext cx="968928" cy="228497"/>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0" rIns="0" bIns="0" numCol="1" spcCol="0" rtlCol="0" anchor="ctr" anchorCtr="0" compatLnSpc="1">
            <a:prstTxWarp prst="textNoShape">
              <a:avLst/>
            </a:prstTxWarp>
          </a:bodyPr>
          <a:lstStyle/>
          <a:p>
            <a:pPr algn="ctr" defTabSz="914099"/>
            <a:r>
              <a:rPr lang="en-US" sz="1000" dirty="0">
                <a:solidFill>
                  <a:schemeClr val="tx1"/>
                </a:solidFill>
              </a:rPr>
              <a:t>SCT Inst</a:t>
            </a:r>
          </a:p>
        </p:txBody>
      </p:sp>
      <p:sp>
        <p:nvSpPr>
          <p:cNvPr id="33" name="Rectangle 32">
            <a:extLst>
              <a:ext uri="{FF2B5EF4-FFF2-40B4-BE49-F238E27FC236}">
                <a16:creationId xmlns:a16="http://schemas.microsoft.com/office/drawing/2014/main" id="{46F3A953-B87D-39A9-DD85-D0D556051DB1}"/>
              </a:ext>
            </a:extLst>
          </p:cNvPr>
          <p:cNvSpPr/>
          <p:nvPr/>
        </p:nvSpPr>
        <p:spPr bwMode="auto">
          <a:xfrm>
            <a:off x="4581143" y="3397376"/>
            <a:ext cx="968928" cy="228497"/>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0" rIns="0" bIns="0" numCol="1" spcCol="0" rtlCol="0" anchor="ctr" anchorCtr="0" compatLnSpc="1">
            <a:prstTxWarp prst="textNoShape">
              <a:avLst/>
            </a:prstTxWarp>
          </a:bodyPr>
          <a:lstStyle/>
          <a:p>
            <a:pPr algn="ctr" defTabSz="914099"/>
            <a:r>
              <a:rPr lang="en-US" sz="1000" dirty="0">
                <a:solidFill>
                  <a:schemeClr val="tx1"/>
                </a:solidFill>
              </a:rPr>
              <a:t>SPEI</a:t>
            </a:r>
          </a:p>
        </p:txBody>
      </p:sp>
      <p:sp>
        <p:nvSpPr>
          <p:cNvPr id="36" name="Rectangle 35">
            <a:extLst>
              <a:ext uri="{FF2B5EF4-FFF2-40B4-BE49-F238E27FC236}">
                <a16:creationId xmlns:a16="http://schemas.microsoft.com/office/drawing/2014/main" id="{18785920-03BB-9811-690F-DF014FF479C1}"/>
              </a:ext>
            </a:extLst>
          </p:cNvPr>
          <p:cNvSpPr/>
          <p:nvPr/>
        </p:nvSpPr>
        <p:spPr>
          <a:xfrm>
            <a:off x="1002490" y="5888302"/>
            <a:ext cx="7702723" cy="548640"/>
          </a:xfrm>
          <a:prstGeom prst="rect">
            <a:avLst/>
          </a:prstGeom>
          <a:solidFill>
            <a:schemeClr val="bg1">
              <a:lumMod val="95000"/>
            </a:schemeClr>
          </a:solidFill>
          <a:ln w="12700" cmpd="sng">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r>
              <a:rPr lang="en-US" sz="1100" dirty="0">
                <a:solidFill>
                  <a:schemeClr val="tx1"/>
                </a:solidFill>
                <a:latin typeface="Arial" panose="020B0604020202020204" pitchFamily="34" charset="0"/>
                <a:cs typeface="Arial" panose="020B0604020202020204" pitchFamily="34" charset="0"/>
              </a:rPr>
              <a:t>The SPEI system includes netting and settlement windows are set in seconds (virtually real-time), making it a unique hybrid of the DNS and RTGS models</a:t>
            </a:r>
          </a:p>
        </p:txBody>
      </p:sp>
      <p:sp>
        <p:nvSpPr>
          <p:cNvPr id="37" name="Rectangle 36">
            <a:extLst>
              <a:ext uri="{FF2B5EF4-FFF2-40B4-BE49-F238E27FC236}">
                <a16:creationId xmlns:a16="http://schemas.microsoft.com/office/drawing/2014/main" id="{793EB9F9-2791-5A68-51A6-8FF285E4F97F}"/>
              </a:ext>
            </a:extLst>
          </p:cNvPr>
          <p:cNvSpPr/>
          <p:nvPr/>
        </p:nvSpPr>
        <p:spPr>
          <a:xfrm>
            <a:off x="1002490" y="5275438"/>
            <a:ext cx="7702723" cy="548640"/>
          </a:xfrm>
          <a:prstGeom prst="rect">
            <a:avLst/>
          </a:prstGeom>
          <a:solidFill>
            <a:schemeClr val="bg1">
              <a:lumMod val="95000"/>
            </a:schemeClr>
          </a:solidFill>
          <a:ln w="12700" cmpd="sng">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r>
              <a:rPr lang="en-US" sz="1100" dirty="0">
                <a:solidFill>
                  <a:schemeClr val="tx1"/>
                </a:solidFill>
                <a:latin typeface="Arial" panose="020B0604020202020204" pitchFamily="34" charset="0"/>
                <a:cs typeface="Arial" panose="020B0604020202020204" pitchFamily="34" charset="0"/>
              </a:rPr>
              <a:t>The current Interac settlement model relies on next day (deferred) settlement, However, transactions are settled on a gross rather than net basis</a:t>
            </a:r>
          </a:p>
        </p:txBody>
      </p:sp>
      <p:sp>
        <p:nvSpPr>
          <p:cNvPr id="39" name="Rectangle 38">
            <a:extLst>
              <a:ext uri="{FF2B5EF4-FFF2-40B4-BE49-F238E27FC236}">
                <a16:creationId xmlns:a16="http://schemas.microsoft.com/office/drawing/2014/main" id="{F2AC12D1-A7BF-13BA-BBB5-1A52A93C0D21}"/>
              </a:ext>
            </a:extLst>
          </p:cNvPr>
          <p:cNvSpPr/>
          <p:nvPr/>
        </p:nvSpPr>
        <p:spPr>
          <a:xfrm>
            <a:off x="503215" y="4800551"/>
            <a:ext cx="8201998" cy="314367"/>
          </a:xfrm>
          <a:prstGeom prst="rect">
            <a:avLst/>
          </a:prstGeom>
          <a:solidFill>
            <a:schemeClr val="tx1">
              <a:lumMod val="60000"/>
              <a:lumOff val="40000"/>
            </a:schemeClr>
          </a:solidFill>
          <a:ln w="12700" cmpd="sng">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pPr algn="ctr"/>
            <a:r>
              <a:rPr lang="en-US" sz="1100" b="1" dirty="0">
                <a:solidFill>
                  <a:schemeClr val="bg1"/>
                </a:solidFill>
                <a:latin typeface="Avenir Book" panose="02000503020000020003" pitchFamily="2" charset="0"/>
              </a:rPr>
              <a:t>Select IPS Spotlights</a:t>
            </a:r>
          </a:p>
        </p:txBody>
      </p:sp>
      <p:pic>
        <p:nvPicPr>
          <p:cNvPr id="41" name="Picture 4" descr="Mexico - Wikipedia">
            <a:extLst>
              <a:ext uri="{FF2B5EF4-FFF2-40B4-BE49-F238E27FC236}">
                <a16:creationId xmlns:a16="http://schemas.microsoft.com/office/drawing/2014/main" id="{886EE3D8-0828-48F6-0CD0-75E19408A8E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7025" y="5883839"/>
            <a:ext cx="548640" cy="548640"/>
          </a:xfrm>
          <a:prstGeom prst="ellipse">
            <a:avLst/>
          </a:prstGeom>
          <a:noFill/>
          <a:extLst>
            <a:ext uri="{909E8E84-426E-40DD-AFC4-6F175D3DCCD1}">
              <a14:hiddenFill xmlns:a14="http://schemas.microsoft.com/office/drawing/2010/main">
                <a:solidFill>
                  <a:srgbClr val="FFFFFF"/>
                </a:solidFill>
              </a14:hiddenFill>
            </a:ext>
          </a:extLst>
        </p:spPr>
      </p:pic>
      <p:pic>
        <p:nvPicPr>
          <p:cNvPr id="42" name="Picture 41">
            <a:extLst>
              <a:ext uri="{FF2B5EF4-FFF2-40B4-BE49-F238E27FC236}">
                <a16:creationId xmlns:a16="http://schemas.microsoft.com/office/drawing/2014/main" id="{3F04E029-4AB2-DB78-8F20-B5685FFC22DE}"/>
              </a:ext>
            </a:extLst>
          </p:cNvPr>
          <p:cNvPicPr>
            <a:picLocks noChangeAspect="1"/>
          </p:cNvPicPr>
          <p:nvPr/>
        </p:nvPicPr>
        <p:blipFill>
          <a:blip r:embed="rId12"/>
          <a:stretch>
            <a:fillRect/>
          </a:stretch>
        </p:blipFill>
        <p:spPr>
          <a:xfrm>
            <a:off x="396383" y="5235604"/>
            <a:ext cx="548640" cy="548640"/>
          </a:xfrm>
          <a:prstGeom prst="ellipse">
            <a:avLst/>
          </a:prstGeom>
        </p:spPr>
      </p:pic>
      <p:grpSp>
        <p:nvGrpSpPr>
          <p:cNvPr id="6" name="Group 5">
            <a:extLst>
              <a:ext uri="{FF2B5EF4-FFF2-40B4-BE49-F238E27FC236}">
                <a16:creationId xmlns:a16="http://schemas.microsoft.com/office/drawing/2014/main" id="{BB27F155-50CC-4C3C-4EC4-7104F7F8FBC5}"/>
              </a:ext>
            </a:extLst>
          </p:cNvPr>
          <p:cNvGrpSpPr/>
          <p:nvPr/>
        </p:nvGrpSpPr>
        <p:grpSpPr>
          <a:xfrm>
            <a:off x="915867" y="757790"/>
            <a:ext cx="7312267" cy="165402"/>
            <a:chOff x="983226" y="757790"/>
            <a:chExt cx="7312267" cy="165402"/>
          </a:xfrm>
        </p:grpSpPr>
        <p:sp>
          <p:nvSpPr>
            <p:cNvPr id="9" name="Rectangle 8">
              <a:extLst>
                <a:ext uri="{FF2B5EF4-FFF2-40B4-BE49-F238E27FC236}">
                  <a16:creationId xmlns:a16="http://schemas.microsoft.com/office/drawing/2014/main" id="{E37F4601-2ABF-BB0E-FBCF-A5D303574F19}"/>
                </a:ext>
              </a:extLst>
            </p:cNvPr>
            <p:cNvSpPr/>
            <p:nvPr/>
          </p:nvSpPr>
          <p:spPr bwMode="auto">
            <a:xfrm>
              <a:off x="983226" y="757790"/>
              <a:ext cx="1828800" cy="165402"/>
            </a:xfrm>
            <a:prstGeom prst="rect">
              <a:avLst/>
            </a:prstGeom>
            <a:solidFill>
              <a:schemeClr val="accent5">
                <a:lumMod val="40000"/>
                <a:lumOff val="60000"/>
              </a:schemeClr>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dirty="0">
                  <a:solidFill>
                    <a:schemeClr val="tx1">
                      <a:lumMod val="75000"/>
                    </a:schemeClr>
                  </a:solidFill>
                </a:rPr>
                <a:t>Access to Settlement Accounts</a:t>
              </a:r>
            </a:p>
          </p:txBody>
        </p:sp>
        <p:sp>
          <p:nvSpPr>
            <p:cNvPr id="35" name="Rectangle 34">
              <a:extLst>
                <a:ext uri="{FF2B5EF4-FFF2-40B4-BE49-F238E27FC236}">
                  <a16:creationId xmlns:a16="http://schemas.microsoft.com/office/drawing/2014/main" id="{1597B4F1-6306-3D5A-2890-821379F8BA98}"/>
                </a:ext>
              </a:extLst>
            </p:cNvPr>
            <p:cNvSpPr/>
            <p:nvPr/>
          </p:nvSpPr>
          <p:spPr bwMode="auto">
            <a:xfrm>
              <a:off x="2811048" y="757790"/>
              <a:ext cx="1828800" cy="165402"/>
            </a:xfrm>
            <a:prstGeom prst="rect">
              <a:avLst/>
            </a:prstGeom>
            <a:solidFill>
              <a:schemeClr val="accent3"/>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dirty="0">
                  <a:solidFill>
                    <a:schemeClr val="tx1">
                      <a:lumMod val="75000"/>
                    </a:schemeClr>
                  </a:solidFill>
                </a:rPr>
                <a:t>Settlement Model</a:t>
              </a:r>
            </a:p>
          </p:txBody>
        </p:sp>
        <p:sp>
          <p:nvSpPr>
            <p:cNvPr id="47" name="Rectangle 46">
              <a:extLst>
                <a:ext uri="{FF2B5EF4-FFF2-40B4-BE49-F238E27FC236}">
                  <a16:creationId xmlns:a16="http://schemas.microsoft.com/office/drawing/2014/main" id="{B4D87EDB-07FF-CC35-C06A-826C334E6806}"/>
                </a:ext>
              </a:extLst>
            </p:cNvPr>
            <p:cNvSpPr/>
            <p:nvPr/>
          </p:nvSpPr>
          <p:spPr bwMode="auto">
            <a:xfrm>
              <a:off x="4638870" y="757790"/>
              <a:ext cx="1828800" cy="165402"/>
            </a:xfrm>
            <a:prstGeom prst="rect">
              <a:avLst/>
            </a:prstGeom>
            <a:solidFill>
              <a:schemeClr val="accent5">
                <a:lumMod val="40000"/>
                <a:lumOff val="60000"/>
              </a:schemeClr>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dirty="0">
                  <a:solidFill>
                    <a:schemeClr val="tx1">
                      <a:lumMod val="75000"/>
                    </a:schemeClr>
                  </a:solidFill>
                </a:rPr>
                <a:t>Risk Management</a:t>
              </a:r>
            </a:p>
          </p:txBody>
        </p:sp>
        <p:sp>
          <p:nvSpPr>
            <p:cNvPr id="48" name="Rectangle 47">
              <a:extLst>
                <a:ext uri="{FF2B5EF4-FFF2-40B4-BE49-F238E27FC236}">
                  <a16:creationId xmlns:a16="http://schemas.microsoft.com/office/drawing/2014/main" id="{499AF5EE-90CE-1173-852F-39B65D335E9E}"/>
                </a:ext>
              </a:extLst>
            </p:cNvPr>
            <p:cNvSpPr/>
            <p:nvPr/>
          </p:nvSpPr>
          <p:spPr bwMode="auto">
            <a:xfrm>
              <a:off x="6466693" y="757790"/>
              <a:ext cx="1828800" cy="165402"/>
            </a:xfrm>
            <a:prstGeom prst="rect">
              <a:avLst/>
            </a:prstGeom>
            <a:solidFill>
              <a:schemeClr val="accent5">
                <a:lumMod val="40000"/>
                <a:lumOff val="60000"/>
              </a:schemeClr>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dirty="0">
                  <a:solidFill>
                    <a:schemeClr val="tx1">
                      <a:lumMod val="75000"/>
                    </a:schemeClr>
                  </a:solidFill>
                </a:rPr>
                <a:t>Settlement Account Design</a:t>
              </a:r>
            </a:p>
          </p:txBody>
        </p:sp>
      </p:grpSp>
      <p:pic>
        <p:nvPicPr>
          <p:cNvPr id="49" name="Picture 48">
            <a:extLst>
              <a:ext uri="{FF2B5EF4-FFF2-40B4-BE49-F238E27FC236}">
                <a16:creationId xmlns:a16="http://schemas.microsoft.com/office/drawing/2014/main" id="{5570E3AF-A84C-327C-9B01-00329A6811A4}"/>
              </a:ext>
            </a:extLst>
          </p:cNvPr>
          <p:cNvPicPr>
            <a:picLocks/>
          </p:cNvPicPr>
          <p:nvPr/>
        </p:nvPicPr>
        <p:blipFill rotWithShape="1">
          <a:blip r:embed="rId12"/>
          <a:srcRect l="11638" r="11558"/>
          <a:stretch/>
        </p:blipFill>
        <p:spPr>
          <a:xfrm>
            <a:off x="3847296" y="2848139"/>
            <a:ext cx="548640" cy="548640"/>
          </a:xfrm>
          <a:prstGeom prst="ellipse">
            <a:avLst/>
          </a:prstGeom>
          <a:effectLst>
            <a:outerShdw blurRad="63500" sx="102000" sy="102000" algn="ctr" rotWithShape="0">
              <a:prstClr val="black">
                <a:alpha val="40000"/>
              </a:prstClr>
            </a:outerShdw>
          </a:effectLst>
        </p:spPr>
      </p:pic>
      <p:pic>
        <p:nvPicPr>
          <p:cNvPr id="50" name="Picture 49">
            <a:extLst>
              <a:ext uri="{FF2B5EF4-FFF2-40B4-BE49-F238E27FC236}">
                <a16:creationId xmlns:a16="http://schemas.microsoft.com/office/drawing/2014/main" id="{A6EC5574-DA53-CDCF-4CE2-A4BB011CF7B4}"/>
              </a:ext>
            </a:extLst>
          </p:cNvPr>
          <p:cNvPicPr>
            <a:picLocks/>
          </p:cNvPicPr>
          <p:nvPr/>
        </p:nvPicPr>
        <p:blipFill rotWithShape="1">
          <a:blip r:embed="rId13"/>
          <a:srcRect l="12211" r="12212"/>
          <a:stretch/>
        </p:blipFill>
        <p:spPr>
          <a:xfrm>
            <a:off x="2294365" y="2807027"/>
            <a:ext cx="548640" cy="548640"/>
          </a:xfrm>
          <a:prstGeom prst="ellipse">
            <a:avLst/>
          </a:prstGeom>
        </p:spPr>
      </p:pic>
      <p:sp>
        <p:nvSpPr>
          <p:cNvPr id="15" name="Footer Placeholder 1">
            <a:extLst>
              <a:ext uri="{FF2B5EF4-FFF2-40B4-BE49-F238E27FC236}">
                <a16:creationId xmlns:a16="http://schemas.microsoft.com/office/drawing/2014/main" id="{6BEA94B4-A1FD-A050-B923-4FFE2E7BCD20}"/>
              </a:ext>
            </a:extLst>
          </p:cNvPr>
          <p:cNvSpPr txBox="1">
            <a:spLocks/>
          </p:cNvSpPr>
          <p:nvPr/>
        </p:nvSpPr>
        <p:spPr>
          <a:xfrm>
            <a:off x="447675" y="6492240"/>
            <a:ext cx="3086100" cy="365125"/>
          </a:xfrm>
          <a:prstGeom prst="rect">
            <a:avLst/>
          </a:prstGeom>
        </p:spPr>
        <p:txBody>
          <a:bodyPr/>
          <a:lstStyle>
            <a:defPPr>
              <a:defRPr lang="en-US"/>
            </a:defPPr>
            <a:lvl1pPr marL="0" algn="l" defTabSz="1470484" rtl="0" eaLnBrk="1" latinLnBrk="0" hangingPunct="1">
              <a:defRPr sz="2895" kern="1200">
                <a:solidFill>
                  <a:schemeClr val="tx1"/>
                </a:solidFill>
                <a:latin typeface="+mn-lt"/>
                <a:ea typeface="+mn-ea"/>
                <a:cs typeface="+mn-cs"/>
              </a:defRPr>
            </a:lvl1pPr>
            <a:lvl2pPr marL="735242" algn="l" defTabSz="1470484" rtl="0" eaLnBrk="1" latinLnBrk="0" hangingPunct="1">
              <a:defRPr sz="2895" kern="1200">
                <a:solidFill>
                  <a:schemeClr val="tx1"/>
                </a:solidFill>
                <a:latin typeface="+mn-lt"/>
                <a:ea typeface="+mn-ea"/>
                <a:cs typeface="+mn-cs"/>
              </a:defRPr>
            </a:lvl2pPr>
            <a:lvl3pPr marL="1470484" algn="l" defTabSz="1470484" rtl="0" eaLnBrk="1" latinLnBrk="0" hangingPunct="1">
              <a:defRPr sz="2895" kern="1200">
                <a:solidFill>
                  <a:schemeClr val="tx1"/>
                </a:solidFill>
                <a:latin typeface="+mn-lt"/>
                <a:ea typeface="+mn-ea"/>
                <a:cs typeface="+mn-cs"/>
              </a:defRPr>
            </a:lvl3pPr>
            <a:lvl4pPr marL="2205726" algn="l" defTabSz="1470484" rtl="0" eaLnBrk="1" latinLnBrk="0" hangingPunct="1">
              <a:defRPr sz="2895" kern="1200">
                <a:solidFill>
                  <a:schemeClr val="tx1"/>
                </a:solidFill>
                <a:latin typeface="+mn-lt"/>
                <a:ea typeface="+mn-ea"/>
                <a:cs typeface="+mn-cs"/>
              </a:defRPr>
            </a:lvl4pPr>
            <a:lvl5pPr marL="2940968" algn="l" defTabSz="1470484" rtl="0" eaLnBrk="1" latinLnBrk="0" hangingPunct="1">
              <a:defRPr sz="2895" kern="1200">
                <a:solidFill>
                  <a:schemeClr val="tx1"/>
                </a:solidFill>
                <a:latin typeface="+mn-lt"/>
                <a:ea typeface="+mn-ea"/>
                <a:cs typeface="+mn-cs"/>
              </a:defRPr>
            </a:lvl5pPr>
            <a:lvl6pPr marL="3676210" algn="l" defTabSz="1470484" rtl="0" eaLnBrk="1" latinLnBrk="0" hangingPunct="1">
              <a:defRPr sz="2895" kern="1200">
                <a:solidFill>
                  <a:schemeClr val="tx1"/>
                </a:solidFill>
                <a:latin typeface="+mn-lt"/>
                <a:ea typeface="+mn-ea"/>
                <a:cs typeface="+mn-cs"/>
              </a:defRPr>
            </a:lvl6pPr>
            <a:lvl7pPr marL="4411451" algn="l" defTabSz="1470484" rtl="0" eaLnBrk="1" latinLnBrk="0" hangingPunct="1">
              <a:defRPr sz="2895" kern="1200">
                <a:solidFill>
                  <a:schemeClr val="tx1"/>
                </a:solidFill>
                <a:latin typeface="+mn-lt"/>
                <a:ea typeface="+mn-ea"/>
                <a:cs typeface="+mn-cs"/>
              </a:defRPr>
            </a:lvl7pPr>
            <a:lvl8pPr marL="5146694" algn="l" defTabSz="1470484" rtl="0" eaLnBrk="1" latinLnBrk="0" hangingPunct="1">
              <a:defRPr sz="2895" kern="1200">
                <a:solidFill>
                  <a:schemeClr val="tx1"/>
                </a:solidFill>
                <a:latin typeface="+mn-lt"/>
                <a:ea typeface="+mn-ea"/>
                <a:cs typeface="+mn-cs"/>
              </a:defRPr>
            </a:lvl8pPr>
            <a:lvl9pPr marL="5881936" algn="l" defTabSz="1470484" rtl="0" eaLnBrk="1" latinLnBrk="0" hangingPunct="1">
              <a:defRPr sz="2895" kern="1200">
                <a:solidFill>
                  <a:schemeClr val="tx1"/>
                </a:solidFill>
                <a:latin typeface="+mn-lt"/>
                <a:ea typeface="+mn-ea"/>
                <a:cs typeface="+mn-cs"/>
              </a:defRPr>
            </a:lvl9pPr>
          </a:lstStyle>
          <a:p>
            <a:r>
              <a:rPr lang="en-US" sz="1200" dirty="0">
                <a:solidFill>
                  <a:schemeClr val="accent5">
                    <a:lumMod val="75000"/>
                  </a:schemeClr>
                </a:solidFill>
              </a:rPr>
              <a:t>Gates Foundation, 2024</a:t>
            </a:r>
          </a:p>
        </p:txBody>
      </p:sp>
      <p:pic>
        <p:nvPicPr>
          <p:cNvPr id="17" name="Picture 14" descr="Flag of Tanzania | Britannica">
            <a:extLst>
              <a:ext uri="{FF2B5EF4-FFF2-40B4-BE49-F238E27FC236}">
                <a16:creationId xmlns:a16="http://schemas.microsoft.com/office/drawing/2014/main" id="{CA578C0D-9B8D-0D50-C5B8-04D1051A323A}"/>
              </a:ext>
            </a:extLst>
          </p:cNvPr>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39176" y="3817428"/>
            <a:ext cx="559631" cy="549730"/>
          </a:xfrm>
          <a:prstGeom prst="ellipse">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AF679FBB-1782-3325-9AF7-09758C2174A6}"/>
              </a:ext>
            </a:extLst>
          </p:cNvPr>
          <p:cNvSpPr/>
          <p:nvPr/>
        </p:nvSpPr>
        <p:spPr bwMode="auto">
          <a:xfrm>
            <a:off x="7940829" y="4406305"/>
            <a:ext cx="756324" cy="228496"/>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0" rIns="0" bIns="0" numCol="1" spcCol="0" rtlCol="0" anchor="ctr" anchorCtr="0" compatLnSpc="1">
            <a:prstTxWarp prst="textNoShape">
              <a:avLst/>
            </a:prstTxWarp>
          </a:bodyPr>
          <a:lstStyle/>
          <a:p>
            <a:pPr algn="ctr" defTabSz="914099"/>
            <a:r>
              <a:rPr lang="en-US" sz="1000" dirty="0">
                <a:solidFill>
                  <a:schemeClr val="tx1"/>
                </a:solidFill>
              </a:rPr>
              <a:t>TIPS</a:t>
            </a:r>
          </a:p>
        </p:txBody>
      </p:sp>
    </p:spTree>
    <p:extLst>
      <p:ext uri="{BB962C8B-B14F-4D97-AF65-F5344CB8AC3E}">
        <p14:creationId xmlns:p14="http://schemas.microsoft.com/office/powerpoint/2010/main" val="2541536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5E9334-65D2-104B-8FB8-BDEC27825D72}"/>
              </a:ext>
            </a:extLst>
          </p:cNvPr>
          <p:cNvSpPr>
            <a:spLocks noGrp="1"/>
          </p:cNvSpPr>
          <p:nvPr>
            <p:ph type="title"/>
          </p:nvPr>
        </p:nvSpPr>
        <p:spPr/>
        <p:txBody>
          <a:bodyPr/>
          <a:lstStyle/>
          <a:p>
            <a:r>
              <a:rPr lang="en-US" dirty="0"/>
              <a:t>Table of Contents</a:t>
            </a:r>
          </a:p>
        </p:txBody>
      </p:sp>
      <p:sp>
        <p:nvSpPr>
          <p:cNvPr id="4" name="Slide Number Placeholder 3">
            <a:extLst>
              <a:ext uri="{FF2B5EF4-FFF2-40B4-BE49-F238E27FC236}">
                <a16:creationId xmlns:a16="http://schemas.microsoft.com/office/drawing/2014/main" id="{583491A4-0374-444B-B481-A8EEA65E7D19}"/>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1</a:t>
            </a:fld>
            <a:endParaRPr lang="en-US" dirty="0">
              <a:solidFill>
                <a:prstClr val="black">
                  <a:tint val="75000"/>
                </a:prstClr>
              </a:solidFill>
            </a:endParaRPr>
          </a:p>
        </p:txBody>
      </p:sp>
      <p:sp>
        <p:nvSpPr>
          <p:cNvPr id="5" name="Content Placeholder 4">
            <a:extLst>
              <a:ext uri="{FF2B5EF4-FFF2-40B4-BE49-F238E27FC236}">
                <a16:creationId xmlns:a16="http://schemas.microsoft.com/office/drawing/2014/main" id="{1DD9ED69-652A-3642-8C2B-69D9A7BCDFC7}"/>
              </a:ext>
            </a:extLst>
          </p:cNvPr>
          <p:cNvSpPr>
            <a:spLocks noGrp="1"/>
          </p:cNvSpPr>
          <p:nvPr>
            <p:ph sz="quarter" idx="14"/>
          </p:nvPr>
        </p:nvSpPr>
        <p:spPr>
          <a:xfrm>
            <a:off x="421441" y="1407585"/>
            <a:ext cx="8545513" cy="4233560"/>
          </a:xfrm>
        </p:spPr>
        <p:txBody>
          <a:bodyPr/>
          <a:lstStyle/>
          <a:p>
            <a:pPr marL="0" indent="0">
              <a:buNone/>
            </a:pPr>
            <a:r>
              <a:rPr lang="en-US" b="1" dirty="0"/>
              <a:t>Primer on Instant Payment Systems Settlement</a:t>
            </a:r>
          </a:p>
          <a:p>
            <a:pPr>
              <a:buFont typeface="+mj-lt"/>
              <a:buAutoNum type="arabicPeriod"/>
            </a:pPr>
            <a:r>
              <a:rPr lang="en-US" dirty="0"/>
              <a:t>Overview of key terminology and processes</a:t>
            </a:r>
          </a:p>
          <a:p>
            <a:pPr marL="0" indent="0">
              <a:buNone/>
            </a:pPr>
            <a:endParaRPr lang="en-US" dirty="0"/>
          </a:p>
          <a:p>
            <a:pPr marL="0" indent="0">
              <a:buNone/>
            </a:pPr>
            <a:r>
              <a:rPr lang="en-US" b="1" dirty="0"/>
              <a:t>Market Landscape Report</a:t>
            </a:r>
          </a:p>
          <a:p>
            <a:pPr>
              <a:buFont typeface="+mj-lt"/>
              <a:buAutoNum type="arabicPeriod"/>
            </a:pPr>
            <a:r>
              <a:rPr lang="en-US" dirty="0"/>
              <a:t>Introduction to the Report</a:t>
            </a:r>
          </a:p>
          <a:p>
            <a:pPr lvl="1">
              <a:buFont typeface="+mj-lt"/>
              <a:buAutoNum type="alphaLcPeriod"/>
            </a:pPr>
            <a:r>
              <a:rPr lang="en-US" dirty="0"/>
              <a:t>Overview of Research</a:t>
            </a:r>
          </a:p>
          <a:p>
            <a:pPr marL="800100" lvl="1" indent="-342900">
              <a:buFont typeface="+mj-lt"/>
              <a:buAutoNum type="alphaLcPeriod"/>
            </a:pPr>
            <a:r>
              <a:rPr lang="en-US" dirty="0"/>
              <a:t>Executive Summary</a:t>
            </a:r>
          </a:p>
          <a:p>
            <a:pPr>
              <a:buFont typeface="+mj-lt"/>
              <a:buAutoNum type="arabicPeriod"/>
            </a:pPr>
            <a:r>
              <a:rPr lang="en-US" dirty="0"/>
              <a:t>Understanding the Landscape of Settlement in IPS</a:t>
            </a:r>
          </a:p>
          <a:p>
            <a:pPr marL="800100" lvl="1" indent="-342900">
              <a:buFont typeface="+mj-lt"/>
              <a:buAutoNum type="alphaLcPeriod"/>
            </a:pPr>
            <a:r>
              <a:rPr lang="en-US" dirty="0"/>
              <a:t>Access to Settlement Accounts</a:t>
            </a:r>
          </a:p>
          <a:p>
            <a:pPr marL="800100" lvl="1" indent="-342900">
              <a:buFont typeface="+mj-lt"/>
              <a:buAutoNum type="alphaLcPeriod"/>
            </a:pPr>
            <a:r>
              <a:rPr lang="en-US" dirty="0"/>
              <a:t>Settlement Models</a:t>
            </a:r>
          </a:p>
          <a:p>
            <a:pPr marL="800100" lvl="1" indent="-342900">
              <a:buFont typeface="+mj-lt"/>
              <a:buAutoNum type="alphaLcPeriod"/>
            </a:pPr>
            <a:r>
              <a:rPr lang="en-US" dirty="0"/>
              <a:t>Management of Risks</a:t>
            </a:r>
          </a:p>
          <a:p>
            <a:pPr marL="800100" lvl="1" indent="-342900">
              <a:buFont typeface="+mj-lt"/>
              <a:buAutoNum type="alphaLcPeriod"/>
            </a:pPr>
            <a:r>
              <a:rPr lang="en-US" dirty="0"/>
              <a:t>Settlement Account Design</a:t>
            </a:r>
          </a:p>
          <a:p>
            <a:pPr>
              <a:buFont typeface="+mj-lt"/>
              <a:buAutoNum type="arabicPeriod"/>
            </a:pPr>
            <a:r>
              <a:rPr lang="en-US" dirty="0"/>
              <a:t>Settlement Considerations for Enhancing Inclusivity</a:t>
            </a:r>
          </a:p>
          <a:p>
            <a:pPr>
              <a:buFont typeface="+mj-lt"/>
              <a:buAutoNum type="arabicPeriod"/>
            </a:pPr>
            <a:r>
              <a:rPr lang="en-US" dirty="0"/>
              <a:t>RTGS Spotlights: </a:t>
            </a:r>
            <a:r>
              <a:rPr lang="en-US" dirty="0" err="1"/>
              <a:t>FedNow</a:t>
            </a:r>
            <a:r>
              <a:rPr lang="en-US" dirty="0"/>
              <a:t>, Pix, TIPS</a:t>
            </a:r>
          </a:p>
          <a:p>
            <a:pPr>
              <a:buFont typeface="+mj-lt"/>
              <a:buAutoNum type="arabicPeriod"/>
            </a:pPr>
            <a:r>
              <a:rPr lang="en-US" dirty="0"/>
              <a:t>DNS Spotlights: FPS, UPI</a:t>
            </a:r>
          </a:p>
          <a:p>
            <a:pPr>
              <a:buFont typeface="+mj-lt"/>
              <a:buAutoNum type="arabicPeriod"/>
            </a:pPr>
            <a:r>
              <a:rPr lang="en-US" dirty="0"/>
              <a:t>Appendix</a:t>
            </a:r>
          </a:p>
          <a:p>
            <a:pPr marL="457200" lvl="1" indent="0">
              <a:buNone/>
            </a:pPr>
            <a:endParaRPr lang="en-US" dirty="0"/>
          </a:p>
          <a:p>
            <a:endParaRPr lang="en-US" dirty="0"/>
          </a:p>
          <a:p>
            <a:endParaRPr lang="en-US" dirty="0"/>
          </a:p>
          <a:p>
            <a:endParaRPr lang="en-US" dirty="0"/>
          </a:p>
          <a:p>
            <a:endParaRPr lang="en-US" dirty="0"/>
          </a:p>
        </p:txBody>
      </p:sp>
      <p:sp>
        <p:nvSpPr>
          <p:cNvPr id="6" name="Footer Placeholder 1">
            <a:extLst>
              <a:ext uri="{FF2B5EF4-FFF2-40B4-BE49-F238E27FC236}">
                <a16:creationId xmlns:a16="http://schemas.microsoft.com/office/drawing/2014/main" id="{D0851FB1-FB42-8286-D199-957BE1F234BA}"/>
              </a:ext>
            </a:extLst>
          </p:cNvPr>
          <p:cNvSpPr txBox="1">
            <a:spLocks/>
          </p:cNvSpPr>
          <p:nvPr/>
        </p:nvSpPr>
        <p:spPr>
          <a:xfrm>
            <a:off x="447675" y="6492240"/>
            <a:ext cx="3086100" cy="365125"/>
          </a:xfrm>
          <a:prstGeom prst="rect">
            <a:avLst/>
          </a:prstGeom>
        </p:spPr>
        <p:txBody>
          <a:bodyPr/>
          <a:lstStyle>
            <a:defPPr>
              <a:defRPr lang="en-US"/>
            </a:defPPr>
            <a:lvl1pPr marL="0" algn="l" defTabSz="1470484" rtl="0" eaLnBrk="1" latinLnBrk="0" hangingPunct="1">
              <a:defRPr sz="2895" kern="1200">
                <a:solidFill>
                  <a:schemeClr val="tx1"/>
                </a:solidFill>
                <a:latin typeface="+mn-lt"/>
                <a:ea typeface="+mn-ea"/>
                <a:cs typeface="+mn-cs"/>
              </a:defRPr>
            </a:lvl1pPr>
            <a:lvl2pPr marL="735242" algn="l" defTabSz="1470484" rtl="0" eaLnBrk="1" latinLnBrk="0" hangingPunct="1">
              <a:defRPr sz="2895" kern="1200">
                <a:solidFill>
                  <a:schemeClr val="tx1"/>
                </a:solidFill>
                <a:latin typeface="+mn-lt"/>
                <a:ea typeface="+mn-ea"/>
                <a:cs typeface="+mn-cs"/>
              </a:defRPr>
            </a:lvl2pPr>
            <a:lvl3pPr marL="1470484" algn="l" defTabSz="1470484" rtl="0" eaLnBrk="1" latinLnBrk="0" hangingPunct="1">
              <a:defRPr sz="2895" kern="1200">
                <a:solidFill>
                  <a:schemeClr val="tx1"/>
                </a:solidFill>
                <a:latin typeface="+mn-lt"/>
                <a:ea typeface="+mn-ea"/>
                <a:cs typeface="+mn-cs"/>
              </a:defRPr>
            </a:lvl3pPr>
            <a:lvl4pPr marL="2205726" algn="l" defTabSz="1470484" rtl="0" eaLnBrk="1" latinLnBrk="0" hangingPunct="1">
              <a:defRPr sz="2895" kern="1200">
                <a:solidFill>
                  <a:schemeClr val="tx1"/>
                </a:solidFill>
                <a:latin typeface="+mn-lt"/>
                <a:ea typeface="+mn-ea"/>
                <a:cs typeface="+mn-cs"/>
              </a:defRPr>
            </a:lvl4pPr>
            <a:lvl5pPr marL="2940968" algn="l" defTabSz="1470484" rtl="0" eaLnBrk="1" latinLnBrk="0" hangingPunct="1">
              <a:defRPr sz="2895" kern="1200">
                <a:solidFill>
                  <a:schemeClr val="tx1"/>
                </a:solidFill>
                <a:latin typeface="+mn-lt"/>
                <a:ea typeface="+mn-ea"/>
                <a:cs typeface="+mn-cs"/>
              </a:defRPr>
            </a:lvl5pPr>
            <a:lvl6pPr marL="3676210" algn="l" defTabSz="1470484" rtl="0" eaLnBrk="1" latinLnBrk="0" hangingPunct="1">
              <a:defRPr sz="2895" kern="1200">
                <a:solidFill>
                  <a:schemeClr val="tx1"/>
                </a:solidFill>
                <a:latin typeface="+mn-lt"/>
                <a:ea typeface="+mn-ea"/>
                <a:cs typeface="+mn-cs"/>
              </a:defRPr>
            </a:lvl6pPr>
            <a:lvl7pPr marL="4411451" algn="l" defTabSz="1470484" rtl="0" eaLnBrk="1" latinLnBrk="0" hangingPunct="1">
              <a:defRPr sz="2895" kern="1200">
                <a:solidFill>
                  <a:schemeClr val="tx1"/>
                </a:solidFill>
                <a:latin typeface="+mn-lt"/>
                <a:ea typeface="+mn-ea"/>
                <a:cs typeface="+mn-cs"/>
              </a:defRPr>
            </a:lvl7pPr>
            <a:lvl8pPr marL="5146694" algn="l" defTabSz="1470484" rtl="0" eaLnBrk="1" latinLnBrk="0" hangingPunct="1">
              <a:defRPr sz="2895" kern="1200">
                <a:solidFill>
                  <a:schemeClr val="tx1"/>
                </a:solidFill>
                <a:latin typeface="+mn-lt"/>
                <a:ea typeface="+mn-ea"/>
                <a:cs typeface="+mn-cs"/>
              </a:defRPr>
            </a:lvl8pPr>
            <a:lvl9pPr marL="5881936" algn="l" defTabSz="1470484" rtl="0" eaLnBrk="1" latinLnBrk="0" hangingPunct="1">
              <a:defRPr sz="2895" kern="1200">
                <a:solidFill>
                  <a:schemeClr val="tx1"/>
                </a:solidFill>
                <a:latin typeface="+mn-lt"/>
                <a:ea typeface="+mn-ea"/>
                <a:cs typeface="+mn-cs"/>
              </a:defRPr>
            </a:lvl9pPr>
          </a:lstStyle>
          <a:p>
            <a:r>
              <a:rPr lang="en-US" sz="1200" dirty="0">
                <a:solidFill>
                  <a:schemeClr val="accent5">
                    <a:lumMod val="75000"/>
                  </a:schemeClr>
                </a:solidFill>
              </a:rPr>
              <a:t>Gates Foundation</a:t>
            </a:r>
          </a:p>
        </p:txBody>
      </p:sp>
    </p:spTree>
    <p:extLst>
      <p:ext uri="{BB962C8B-B14F-4D97-AF65-F5344CB8AC3E}">
        <p14:creationId xmlns:p14="http://schemas.microsoft.com/office/powerpoint/2010/main" val="3170384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1A73A-B16A-DC3B-9956-F1BEF77796C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F583ED0-4B5F-8393-E405-83E1BF3D5CD4}"/>
              </a:ext>
            </a:extLst>
          </p:cNvPr>
          <p:cNvSpPr>
            <a:spLocks noGrp="1"/>
          </p:cNvSpPr>
          <p:nvPr>
            <p:ph type="body" sz="quarter" idx="13"/>
          </p:nvPr>
        </p:nvSpPr>
        <p:spPr>
          <a:xfrm>
            <a:off x="411480" y="996696"/>
            <a:ext cx="8545513" cy="1198880"/>
          </a:xfrm>
        </p:spPr>
        <p:txBody>
          <a:bodyPr/>
          <a:lstStyle/>
          <a:p>
            <a:r>
              <a:rPr lang="en-US" sz="1400" dirty="0"/>
              <a:t>Regardless of the model, successful settlement depends on sufficient liquidity being available in participants’ settlement account. </a:t>
            </a:r>
          </a:p>
          <a:p>
            <a:pPr marL="171450" indent="-171450">
              <a:buFont typeface="Arial" panose="020B0604020202020204" pitchFamily="34" charset="0"/>
              <a:buChar char="•"/>
            </a:pPr>
            <a:r>
              <a:rPr lang="en-US" sz="1400" dirty="0"/>
              <a:t>The exact sources and use of funds will depend on the design of the IPS settlement model, including its account structure design (whether the account is dedicated to IPS transactions only or used for payments of various schemes) and specific liquidity tools</a:t>
            </a:r>
          </a:p>
        </p:txBody>
      </p:sp>
      <p:sp>
        <p:nvSpPr>
          <p:cNvPr id="3" name="Title 2">
            <a:extLst>
              <a:ext uri="{FF2B5EF4-FFF2-40B4-BE49-F238E27FC236}">
                <a16:creationId xmlns:a16="http://schemas.microsoft.com/office/drawing/2014/main" id="{465DE4CC-B83C-EDF1-0B8E-3D9AA5C4E421}"/>
              </a:ext>
            </a:extLst>
          </p:cNvPr>
          <p:cNvSpPr>
            <a:spLocks noGrp="1"/>
          </p:cNvSpPr>
          <p:nvPr>
            <p:ph type="title"/>
          </p:nvPr>
        </p:nvSpPr>
        <p:spPr>
          <a:xfrm>
            <a:off x="87063" y="275060"/>
            <a:ext cx="6577847" cy="246221"/>
          </a:xfrm>
        </p:spPr>
        <p:txBody>
          <a:bodyPr/>
          <a:lstStyle/>
          <a:p>
            <a:r>
              <a:rPr lang="en-US" dirty="0"/>
              <a:t>The sources and uses of funds need to be managed closely</a:t>
            </a:r>
          </a:p>
        </p:txBody>
      </p:sp>
      <p:sp>
        <p:nvSpPr>
          <p:cNvPr id="4" name="Slide Number Placeholder 3">
            <a:extLst>
              <a:ext uri="{FF2B5EF4-FFF2-40B4-BE49-F238E27FC236}">
                <a16:creationId xmlns:a16="http://schemas.microsoft.com/office/drawing/2014/main" id="{6B6440E0-77F4-4EF9-71B5-90E8B8C19AEC}"/>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19</a:t>
            </a:fld>
            <a:endParaRPr lang="en-US" dirty="0">
              <a:solidFill>
                <a:prstClr val="black">
                  <a:tint val="75000"/>
                </a:prstClr>
              </a:solidFill>
            </a:endParaRPr>
          </a:p>
        </p:txBody>
      </p:sp>
      <p:sp>
        <p:nvSpPr>
          <p:cNvPr id="18" name="Rectangle 17">
            <a:extLst>
              <a:ext uri="{FF2B5EF4-FFF2-40B4-BE49-F238E27FC236}">
                <a16:creationId xmlns:a16="http://schemas.microsoft.com/office/drawing/2014/main" id="{8A06103E-1D59-4DF7-0296-5F472F0C69FC}"/>
              </a:ext>
            </a:extLst>
          </p:cNvPr>
          <p:cNvSpPr/>
          <p:nvPr/>
        </p:nvSpPr>
        <p:spPr bwMode="auto">
          <a:xfrm>
            <a:off x="526280" y="5197025"/>
            <a:ext cx="7921995" cy="1286532"/>
          </a:xfrm>
          <a:prstGeom prst="rect">
            <a:avLst/>
          </a:prstGeom>
          <a:solidFill>
            <a:schemeClr val="tx1">
              <a:lumMod val="65000"/>
              <a:lumOff val="35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r>
              <a:rPr lang="en-US" sz="1200" dirty="0">
                <a:solidFill>
                  <a:schemeClr val="bg1"/>
                </a:solidFill>
              </a:rPr>
              <a:t>While IPS may provide liquidity management tools, the responsibility for liquidity management remains with participants and can be challenging especially during off hours. Direct settlement participants may particularly struggle to estimate the liquidity needs of the indirect participants they sponsor, which may discourage them from acting as a sponsor leaving non-banks with no access to settlement.</a:t>
            </a:r>
          </a:p>
          <a:p>
            <a:pPr algn="ctr" defTabSz="914099"/>
            <a:endParaRPr lang="en-US" sz="1200" dirty="0">
              <a:solidFill>
                <a:schemeClr val="bg1"/>
              </a:solidFill>
            </a:endParaRPr>
          </a:p>
          <a:p>
            <a:pPr algn="ctr" defTabSz="914099"/>
            <a:r>
              <a:rPr lang="en-US" sz="1200" dirty="0">
                <a:solidFill>
                  <a:schemeClr val="bg1"/>
                </a:solidFill>
              </a:rPr>
              <a:t>Due to higher liquidity demands in RTGS, close liquidity management is particularly important.</a:t>
            </a:r>
          </a:p>
        </p:txBody>
      </p:sp>
      <p:sp>
        <p:nvSpPr>
          <p:cNvPr id="6" name="Rounded Rectangle 5">
            <a:extLst>
              <a:ext uri="{FF2B5EF4-FFF2-40B4-BE49-F238E27FC236}">
                <a16:creationId xmlns:a16="http://schemas.microsoft.com/office/drawing/2014/main" id="{ACC3360C-0D1F-1A8A-3D85-5DE38C7F0EC2}"/>
              </a:ext>
            </a:extLst>
          </p:cNvPr>
          <p:cNvSpPr/>
          <p:nvPr/>
        </p:nvSpPr>
        <p:spPr bwMode="auto">
          <a:xfrm>
            <a:off x="3506838" y="2900186"/>
            <a:ext cx="1960880" cy="1198880"/>
          </a:xfrm>
          <a:prstGeom prst="roundRect">
            <a:avLst/>
          </a:prstGeom>
          <a:solidFill>
            <a:schemeClr val="accent3">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r>
              <a:rPr lang="en-US" sz="1600" b="1" dirty="0">
                <a:solidFill>
                  <a:schemeClr val="bg1"/>
                </a:solidFill>
              </a:rPr>
              <a:t>Settlement Account Balance</a:t>
            </a:r>
          </a:p>
        </p:txBody>
      </p:sp>
      <p:sp>
        <p:nvSpPr>
          <p:cNvPr id="7" name="Up Arrow 6">
            <a:extLst>
              <a:ext uri="{FF2B5EF4-FFF2-40B4-BE49-F238E27FC236}">
                <a16:creationId xmlns:a16="http://schemas.microsoft.com/office/drawing/2014/main" id="{671D0167-845B-7C21-A635-0590DE7512D4}"/>
              </a:ext>
            </a:extLst>
          </p:cNvPr>
          <p:cNvSpPr/>
          <p:nvPr/>
        </p:nvSpPr>
        <p:spPr bwMode="auto">
          <a:xfrm>
            <a:off x="2861272" y="2493292"/>
            <a:ext cx="582991" cy="1986772"/>
          </a:xfrm>
          <a:prstGeom prst="upArrow">
            <a:avLst/>
          </a:prstGeom>
          <a:solidFill>
            <a:schemeClr val="accent3">
              <a:lumMod val="60000"/>
              <a:lumOff val="40000"/>
            </a:schemeClr>
          </a:solidFill>
          <a:ln w="12700">
            <a:solidFill>
              <a:schemeClr val="bg1">
                <a:lumMod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endParaRPr lang="en-US" sz="1000" dirty="0">
              <a:solidFill>
                <a:schemeClr val="bg1"/>
              </a:solidFill>
            </a:endParaRPr>
          </a:p>
        </p:txBody>
      </p:sp>
      <p:graphicFrame>
        <p:nvGraphicFramePr>
          <p:cNvPr id="9" name="Table 8">
            <a:extLst>
              <a:ext uri="{FF2B5EF4-FFF2-40B4-BE49-F238E27FC236}">
                <a16:creationId xmlns:a16="http://schemas.microsoft.com/office/drawing/2014/main" id="{8059FEAD-9882-F66A-33CC-07778C810BEE}"/>
              </a:ext>
            </a:extLst>
          </p:cNvPr>
          <p:cNvGraphicFramePr>
            <a:graphicFrameLocks noGrp="1"/>
          </p:cNvGraphicFramePr>
          <p:nvPr>
            <p:extLst>
              <p:ext uri="{D42A27DB-BD31-4B8C-83A1-F6EECF244321}">
                <p14:modId xmlns:p14="http://schemas.microsoft.com/office/powerpoint/2010/main" val="206794590"/>
              </p:ext>
            </p:extLst>
          </p:nvPr>
        </p:nvGraphicFramePr>
        <p:xfrm>
          <a:off x="638848" y="2412926"/>
          <a:ext cx="2175496" cy="2679528"/>
        </p:xfrm>
        <a:graphic>
          <a:graphicData uri="http://schemas.openxmlformats.org/drawingml/2006/table">
            <a:tbl>
              <a:tblPr firstRow="1" bandRow="1">
                <a:tableStyleId>{8EC20E35-A176-4012-BC5E-935CFFF8708E}</a:tableStyleId>
              </a:tblPr>
              <a:tblGrid>
                <a:gridCol w="2175496">
                  <a:extLst>
                    <a:ext uri="{9D8B030D-6E8A-4147-A177-3AD203B41FA5}">
                      <a16:colId xmlns:a16="http://schemas.microsoft.com/office/drawing/2014/main" val="478455246"/>
                    </a:ext>
                  </a:extLst>
                </a:gridCol>
              </a:tblGrid>
              <a:tr h="393528">
                <a:tc>
                  <a:txBody>
                    <a:bodyPr/>
                    <a:lstStyle/>
                    <a:p>
                      <a:pPr algn="ctr"/>
                      <a:r>
                        <a:rPr lang="en-US" sz="1400" dirty="0"/>
                        <a:t>Sources of funds</a:t>
                      </a:r>
                    </a:p>
                  </a:txBody>
                  <a:tcPr>
                    <a:solidFill>
                      <a:schemeClr val="accent2">
                        <a:lumMod val="75000"/>
                      </a:schemeClr>
                    </a:solidFill>
                  </a:tcPr>
                </a:tc>
                <a:extLst>
                  <a:ext uri="{0D108BD9-81ED-4DB2-BD59-A6C34878D82A}">
                    <a16:rowId xmlns:a16="http://schemas.microsoft.com/office/drawing/2014/main" val="1834618540"/>
                  </a:ext>
                </a:extLst>
              </a:tr>
              <a:tr h="1588240">
                <a:tc>
                  <a:txBody>
                    <a:bodyPr/>
                    <a:lstStyle/>
                    <a:p>
                      <a:pPr marL="171450" indent="-171450">
                        <a:buFont typeface="Arial" panose="020B0604020202020204" pitchFamily="34" charset="0"/>
                        <a:buChar char="•"/>
                        <a:tabLst/>
                      </a:pPr>
                      <a:r>
                        <a:rPr lang="en-US" sz="1200" dirty="0"/>
                        <a:t>Existing balances (e.g., reserves)</a:t>
                      </a:r>
                    </a:p>
                    <a:p>
                      <a:pPr marL="171450" indent="-171450">
                        <a:buFont typeface="Arial" panose="020B0604020202020204" pitchFamily="34" charset="0"/>
                        <a:buChar char="•"/>
                        <a:tabLst/>
                      </a:pPr>
                      <a:r>
                        <a:rPr lang="en-US" sz="1200" dirty="0"/>
                        <a:t>Instant payments inflows</a:t>
                      </a:r>
                    </a:p>
                    <a:p>
                      <a:pPr marL="171450" indent="-171450">
                        <a:buFont typeface="Arial" panose="020B0604020202020204" pitchFamily="34" charset="0"/>
                        <a:buChar char="•"/>
                        <a:tabLst/>
                      </a:pPr>
                      <a:r>
                        <a:rPr lang="en-US" sz="1200" dirty="0"/>
                        <a:t>Prefunding of account by participant</a:t>
                      </a:r>
                    </a:p>
                    <a:p>
                      <a:pPr marL="171450" indent="-171450">
                        <a:buFont typeface="Arial" panose="020B0604020202020204" pitchFamily="34" charset="0"/>
                        <a:buChar char="•"/>
                        <a:tabLst/>
                      </a:pPr>
                      <a:r>
                        <a:rPr lang="en-US" sz="1200" dirty="0"/>
                        <a:t>Intraday credit extended by settlement bank (collateralized and/or uncollateralized)</a:t>
                      </a:r>
                    </a:p>
                    <a:p>
                      <a:pPr marL="171450" indent="-171450">
                        <a:buFont typeface="Arial" panose="020B0604020202020204" pitchFamily="34" charset="0"/>
                        <a:buChar char="•"/>
                        <a:tabLst/>
                      </a:pPr>
                      <a:r>
                        <a:rPr lang="en-US" sz="1200" dirty="0"/>
                        <a:t>Liquidity provided by another DFSP </a:t>
                      </a:r>
                    </a:p>
                    <a:p>
                      <a:pPr marL="171450" indent="-171450">
                        <a:buFont typeface="Arial" panose="020B0604020202020204" pitchFamily="34" charset="0"/>
                        <a:buChar char="•"/>
                        <a:tabLst/>
                      </a:pPr>
                      <a:r>
                        <a:rPr lang="en-US" sz="1200" dirty="0"/>
                        <a:t>Interest income</a:t>
                      </a:r>
                    </a:p>
                  </a:txBody>
                  <a:tcPr>
                    <a:solidFill>
                      <a:schemeClr val="bg2">
                        <a:lumMod val="20000"/>
                        <a:lumOff val="80000"/>
                      </a:schemeClr>
                    </a:solidFill>
                  </a:tcPr>
                </a:tc>
                <a:extLst>
                  <a:ext uri="{0D108BD9-81ED-4DB2-BD59-A6C34878D82A}">
                    <a16:rowId xmlns:a16="http://schemas.microsoft.com/office/drawing/2014/main" val="874285664"/>
                  </a:ext>
                </a:extLst>
              </a:tr>
            </a:tbl>
          </a:graphicData>
        </a:graphic>
      </p:graphicFrame>
      <p:graphicFrame>
        <p:nvGraphicFramePr>
          <p:cNvPr id="12" name="Table 11">
            <a:extLst>
              <a:ext uri="{FF2B5EF4-FFF2-40B4-BE49-F238E27FC236}">
                <a16:creationId xmlns:a16="http://schemas.microsoft.com/office/drawing/2014/main" id="{2D5EF093-F02D-02A1-3AB9-5E20C00C5D1B}"/>
              </a:ext>
            </a:extLst>
          </p:cNvPr>
          <p:cNvGraphicFramePr>
            <a:graphicFrameLocks noGrp="1"/>
          </p:cNvGraphicFramePr>
          <p:nvPr>
            <p:extLst>
              <p:ext uri="{D42A27DB-BD31-4B8C-83A1-F6EECF244321}">
                <p14:modId xmlns:p14="http://schemas.microsoft.com/office/powerpoint/2010/main" val="498498218"/>
              </p:ext>
            </p:extLst>
          </p:nvPr>
        </p:nvGraphicFramePr>
        <p:xfrm>
          <a:off x="6191498" y="2407532"/>
          <a:ext cx="2237862" cy="2679528"/>
        </p:xfrm>
        <a:graphic>
          <a:graphicData uri="http://schemas.openxmlformats.org/drawingml/2006/table">
            <a:tbl>
              <a:tblPr firstRow="1" bandRow="1">
                <a:tableStyleId>{8EC20E35-A176-4012-BC5E-935CFFF8708E}</a:tableStyleId>
              </a:tblPr>
              <a:tblGrid>
                <a:gridCol w="2237862">
                  <a:extLst>
                    <a:ext uri="{9D8B030D-6E8A-4147-A177-3AD203B41FA5}">
                      <a16:colId xmlns:a16="http://schemas.microsoft.com/office/drawing/2014/main" val="478455246"/>
                    </a:ext>
                  </a:extLst>
                </a:gridCol>
              </a:tblGrid>
              <a:tr h="532086">
                <a:tc>
                  <a:txBody>
                    <a:bodyPr/>
                    <a:lstStyle/>
                    <a:p>
                      <a:pPr algn="ctr"/>
                      <a:r>
                        <a:rPr lang="en-US" sz="1400" dirty="0"/>
                        <a:t>Use of funds</a:t>
                      </a:r>
                    </a:p>
                  </a:txBody>
                  <a:tcPr>
                    <a:solidFill>
                      <a:schemeClr val="accent2">
                        <a:lumMod val="75000"/>
                      </a:schemeClr>
                    </a:solidFill>
                  </a:tcPr>
                </a:tc>
                <a:extLst>
                  <a:ext uri="{0D108BD9-81ED-4DB2-BD59-A6C34878D82A}">
                    <a16:rowId xmlns:a16="http://schemas.microsoft.com/office/drawing/2014/main" val="1834618540"/>
                  </a:ext>
                </a:extLst>
              </a:tr>
              <a:tr h="2147442">
                <a:tc>
                  <a:txBody>
                    <a:bodyPr/>
                    <a:lstStyle/>
                    <a:p>
                      <a:pPr marL="171450" indent="-171450">
                        <a:buFont typeface="Arial" panose="020B0604020202020204" pitchFamily="34" charset="0"/>
                        <a:buChar char="•"/>
                        <a:tabLst/>
                      </a:pPr>
                      <a:r>
                        <a:rPr lang="en-US" sz="1200" dirty="0"/>
                        <a:t>Payments’ outflows for instant payments as well as other types (if a co-mingled account)</a:t>
                      </a:r>
                    </a:p>
                    <a:p>
                      <a:pPr marL="285750" indent="-285750">
                        <a:buFont typeface="Arial" panose="020B0604020202020204" pitchFamily="34" charset="0"/>
                        <a:buChar char="•"/>
                      </a:pPr>
                      <a:endParaRPr lang="en-US" sz="1200" dirty="0"/>
                    </a:p>
                  </a:txBody>
                  <a:tcPr>
                    <a:solidFill>
                      <a:schemeClr val="bg2">
                        <a:lumMod val="20000"/>
                        <a:lumOff val="80000"/>
                      </a:schemeClr>
                    </a:solidFill>
                  </a:tcPr>
                </a:tc>
                <a:extLst>
                  <a:ext uri="{0D108BD9-81ED-4DB2-BD59-A6C34878D82A}">
                    <a16:rowId xmlns:a16="http://schemas.microsoft.com/office/drawing/2014/main" val="874285664"/>
                  </a:ext>
                </a:extLst>
              </a:tr>
            </a:tbl>
          </a:graphicData>
        </a:graphic>
      </p:graphicFrame>
      <p:sp>
        <p:nvSpPr>
          <p:cNvPr id="15" name="Up Arrow 14">
            <a:extLst>
              <a:ext uri="{FF2B5EF4-FFF2-40B4-BE49-F238E27FC236}">
                <a16:creationId xmlns:a16="http://schemas.microsoft.com/office/drawing/2014/main" id="{FD00C67E-5E26-3C75-EC8A-B5E3C605A760}"/>
              </a:ext>
            </a:extLst>
          </p:cNvPr>
          <p:cNvSpPr/>
          <p:nvPr/>
        </p:nvSpPr>
        <p:spPr bwMode="auto">
          <a:xfrm rot="10800000">
            <a:off x="5514648" y="2493292"/>
            <a:ext cx="582992" cy="1986772"/>
          </a:xfrm>
          <a:prstGeom prst="upArrow">
            <a:avLst/>
          </a:prstGeom>
          <a:solidFill>
            <a:schemeClr val="accent3">
              <a:lumMod val="60000"/>
              <a:lumOff val="40000"/>
            </a:schemeClr>
          </a:solidFill>
          <a:ln w="12700">
            <a:solidFill>
              <a:schemeClr val="bg1">
                <a:lumMod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endParaRPr lang="en-US" sz="1000" dirty="0">
              <a:solidFill>
                <a:schemeClr val="bg1"/>
              </a:solidFill>
            </a:endParaRPr>
          </a:p>
        </p:txBody>
      </p:sp>
      <p:grpSp>
        <p:nvGrpSpPr>
          <p:cNvPr id="8" name="Group 7">
            <a:extLst>
              <a:ext uri="{FF2B5EF4-FFF2-40B4-BE49-F238E27FC236}">
                <a16:creationId xmlns:a16="http://schemas.microsoft.com/office/drawing/2014/main" id="{7A11C98D-8278-6DDA-7F89-2D3D1A4A28EA}"/>
              </a:ext>
            </a:extLst>
          </p:cNvPr>
          <p:cNvGrpSpPr/>
          <p:nvPr/>
        </p:nvGrpSpPr>
        <p:grpSpPr>
          <a:xfrm>
            <a:off x="915867" y="757790"/>
            <a:ext cx="7312267" cy="165402"/>
            <a:chOff x="983226" y="757790"/>
            <a:chExt cx="7312267" cy="165402"/>
          </a:xfrm>
        </p:grpSpPr>
        <p:sp>
          <p:nvSpPr>
            <p:cNvPr id="16" name="Rectangle 15">
              <a:extLst>
                <a:ext uri="{FF2B5EF4-FFF2-40B4-BE49-F238E27FC236}">
                  <a16:creationId xmlns:a16="http://schemas.microsoft.com/office/drawing/2014/main" id="{E582D1A8-88D4-64F4-36B4-D5F6B4D3B479}"/>
                </a:ext>
              </a:extLst>
            </p:cNvPr>
            <p:cNvSpPr/>
            <p:nvPr/>
          </p:nvSpPr>
          <p:spPr bwMode="auto">
            <a:xfrm>
              <a:off x="983226" y="757790"/>
              <a:ext cx="1828800" cy="165402"/>
            </a:xfrm>
            <a:prstGeom prst="rect">
              <a:avLst/>
            </a:prstGeom>
            <a:solidFill>
              <a:schemeClr val="accent5">
                <a:lumMod val="40000"/>
                <a:lumOff val="60000"/>
              </a:schemeClr>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dirty="0">
                  <a:solidFill>
                    <a:schemeClr val="tx1">
                      <a:lumMod val="75000"/>
                    </a:schemeClr>
                  </a:solidFill>
                </a:rPr>
                <a:t>Access to Settlement Accounts</a:t>
              </a:r>
            </a:p>
          </p:txBody>
        </p:sp>
        <p:sp>
          <p:nvSpPr>
            <p:cNvPr id="17" name="Rectangle 16">
              <a:extLst>
                <a:ext uri="{FF2B5EF4-FFF2-40B4-BE49-F238E27FC236}">
                  <a16:creationId xmlns:a16="http://schemas.microsoft.com/office/drawing/2014/main" id="{F86C10C5-DA6F-D2DA-934D-6E651261C8EA}"/>
                </a:ext>
              </a:extLst>
            </p:cNvPr>
            <p:cNvSpPr/>
            <p:nvPr/>
          </p:nvSpPr>
          <p:spPr bwMode="auto">
            <a:xfrm>
              <a:off x="2811048" y="757790"/>
              <a:ext cx="1828800" cy="165402"/>
            </a:xfrm>
            <a:prstGeom prst="rect">
              <a:avLst/>
            </a:prstGeom>
            <a:solidFill>
              <a:schemeClr val="accent5">
                <a:lumMod val="40000"/>
                <a:lumOff val="60000"/>
              </a:schemeClr>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dirty="0">
                  <a:solidFill>
                    <a:schemeClr val="tx1">
                      <a:lumMod val="75000"/>
                    </a:schemeClr>
                  </a:solidFill>
                </a:rPr>
                <a:t>Settlement Model</a:t>
              </a:r>
            </a:p>
          </p:txBody>
        </p:sp>
        <p:sp>
          <p:nvSpPr>
            <p:cNvPr id="19" name="Rectangle 18">
              <a:extLst>
                <a:ext uri="{FF2B5EF4-FFF2-40B4-BE49-F238E27FC236}">
                  <a16:creationId xmlns:a16="http://schemas.microsoft.com/office/drawing/2014/main" id="{7FF594E5-5A1A-7B69-3409-4CD237BA4B88}"/>
                </a:ext>
              </a:extLst>
            </p:cNvPr>
            <p:cNvSpPr/>
            <p:nvPr/>
          </p:nvSpPr>
          <p:spPr bwMode="auto">
            <a:xfrm>
              <a:off x="4638870" y="757790"/>
              <a:ext cx="1828800" cy="165402"/>
            </a:xfrm>
            <a:prstGeom prst="rect">
              <a:avLst/>
            </a:prstGeom>
            <a:solidFill>
              <a:schemeClr val="accent3"/>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dirty="0">
                  <a:solidFill>
                    <a:schemeClr val="tx1">
                      <a:lumMod val="75000"/>
                    </a:schemeClr>
                  </a:solidFill>
                </a:rPr>
                <a:t>Risk Management</a:t>
              </a:r>
            </a:p>
          </p:txBody>
        </p:sp>
        <p:sp>
          <p:nvSpPr>
            <p:cNvPr id="20" name="Rectangle 19">
              <a:extLst>
                <a:ext uri="{FF2B5EF4-FFF2-40B4-BE49-F238E27FC236}">
                  <a16:creationId xmlns:a16="http://schemas.microsoft.com/office/drawing/2014/main" id="{099F56DF-50AB-4D1C-3741-B41CAFDBDE68}"/>
                </a:ext>
              </a:extLst>
            </p:cNvPr>
            <p:cNvSpPr/>
            <p:nvPr/>
          </p:nvSpPr>
          <p:spPr bwMode="auto">
            <a:xfrm>
              <a:off x="6466693" y="757790"/>
              <a:ext cx="1828800" cy="165402"/>
            </a:xfrm>
            <a:prstGeom prst="rect">
              <a:avLst/>
            </a:prstGeom>
            <a:solidFill>
              <a:schemeClr val="accent5">
                <a:lumMod val="40000"/>
                <a:lumOff val="60000"/>
              </a:schemeClr>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dirty="0">
                  <a:solidFill>
                    <a:schemeClr val="tx1">
                      <a:lumMod val="75000"/>
                    </a:schemeClr>
                  </a:solidFill>
                </a:rPr>
                <a:t>Settlement Account Design</a:t>
              </a:r>
            </a:p>
          </p:txBody>
        </p:sp>
      </p:grpSp>
      <p:sp>
        <p:nvSpPr>
          <p:cNvPr id="5" name="Footer Placeholder 1">
            <a:extLst>
              <a:ext uri="{FF2B5EF4-FFF2-40B4-BE49-F238E27FC236}">
                <a16:creationId xmlns:a16="http://schemas.microsoft.com/office/drawing/2014/main" id="{AA2C1915-03C2-FE69-3086-25E74117068E}"/>
              </a:ext>
            </a:extLst>
          </p:cNvPr>
          <p:cNvSpPr txBox="1">
            <a:spLocks/>
          </p:cNvSpPr>
          <p:nvPr/>
        </p:nvSpPr>
        <p:spPr>
          <a:xfrm>
            <a:off x="447675" y="6492240"/>
            <a:ext cx="3086100" cy="365125"/>
          </a:xfrm>
          <a:prstGeom prst="rect">
            <a:avLst/>
          </a:prstGeom>
        </p:spPr>
        <p:txBody>
          <a:bodyPr/>
          <a:lstStyle>
            <a:defPPr>
              <a:defRPr lang="en-US"/>
            </a:defPPr>
            <a:lvl1pPr marL="0" algn="l" defTabSz="1470484" rtl="0" eaLnBrk="1" latinLnBrk="0" hangingPunct="1">
              <a:defRPr sz="2895" kern="1200">
                <a:solidFill>
                  <a:schemeClr val="tx1"/>
                </a:solidFill>
                <a:latin typeface="+mn-lt"/>
                <a:ea typeface="+mn-ea"/>
                <a:cs typeface="+mn-cs"/>
              </a:defRPr>
            </a:lvl1pPr>
            <a:lvl2pPr marL="735242" algn="l" defTabSz="1470484" rtl="0" eaLnBrk="1" latinLnBrk="0" hangingPunct="1">
              <a:defRPr sz="2895" kern="1200">
                <a:solidFill>
                  <a:schemeClr val="tx1"/>
                </a:solidFill>
                <a:latin typeface="+mn-lt"/>
                <a:ea typeface="+mn-ea"/>
                <a:cs typeface="+mn-cs"/>
              </a:defRPr>
            </a:lvl2pPr>
            <a:lvl3pPr marL="1470484" algn="l" defTabSz="1470484" rtl="0" eaLnBrk="1" latinLnBrk="0" hangingPunct="1">
              <a:defRPr sz="2895" kern="1200">
                <a:solidFill>
                  <a:schemeClr val="tx1"/>
                </a:solidFill>
                <a:latin typeface="+mn-lt"/>
                <a:ea typeface="+mn-ea"/>
                <a:cs typeface="+mn-cs"/>
              </a:defRPr>
            </a:lvl3pPr>
            <a:lvl4pPr marL="2205726" algn="l" defTabSz="1470484" rtl="0" eaLnBrk="1" latinLnBrk="0" hangingPunct="1">
              <a:defRPr sz="2895" kern="1200">
                <a:solidFill>
                  <a:schemeClr val="tx1"/>
                </a:solidFill>
                <a:latin typeface="+mn-lt"/>
                <a:ea typeface="+mn-ea"/>
                <a:cs typeface="+mn-cs"/>
              </a:defRPr>
            </a:lvl4pPr>
            <a:lvl5pPr marL="2940968" algn="l" defTabSz="1470484" rtl="0" eaLnBrk="1" latinLnBrk="0" hangingPunct="1">
              <a:defRPr sz="2895" kern="1200">
                <a:solidFill>
                  <a:schemeClr val="tx1"/>
                </a:solidFill>
                <a:latin typeface="+mn-lt"/>
                <a:ea typeface="+mn-ea"/>
                <a:cs typeface="+mn-cs"/>
              </a:defRPr>
            </a:lvl5pPr>
            <a:lvl6pPr marL="3676210" algn="l" defTabSz="1470484" rtl="0" eaLnBrk="1" latinLnBrk="0" hangingPunct="1">
              <a:defRPr sz="2895" kern="1200">
                <a:solidFill>
                  <a:schemeClr val="tx1"/>
                </a:solidFill>
                <a:latin typeface="+mn-lt"/>
                <a:ea typeface="+mn-ea"/>
                <a:cs typeface="+mn-cs"/>
              </a:defRPr>
            </a:lvl6pPr>
            <a:lvl7pPr marL="4411451" algn="l" defTabSz="1470484" rtl="0" eaLnBrk="1" latinLnBrk="0" hangingPunct="1">
              <a:defRPr sz="2895" kern="1200">
                <a:solidFill>
                  <a:schemeClr val="tx1"/>
                </a:solidFill>
                <a:latin typeface="+mn-lt"/>
                <a:ea typeface="+mn-ea"/>
                <a:cs typeface="+mn-cs"/>
              </a:defRPr>
            </a:lvl7pPr>
            <a:lvl8pPr marL="5146694" algn="l" defTabSz="1470484" rtl="0" eaLnBrk="1" latinLnBrk="0" hangingPunct="1">
              <a:defRPr sz="2895" kern="1200">
                <a:solidFill>
                  <a:schemeClr val="tx1"/>
                </a:solidFill>
                <a:latin typeface="+mn-lt"/>
                <a:ea typeface="+mn-ea"/>
                <a:cs typeface="+mn-cs"/>
              </a:defRPr>
            </a:lvl8pPr>
            <a:lvl9pPr marL="5881936" algn="l" defTabSz="1470484" rtl="0" eaLnBrk="1" latinLnBrk="0" hangingPunct="1">
              <a:defRPr sz="2895" kern="1200">
                <a:solidFill>
                  <a:schemeClr val="tx1"/>
                </a:solidFill>
                <a:latin typeface="+mn-lt"/>
                <a:ea typeface="+mn-ea"/>
                <a:cs typeface="+mn-cs"/>
              </a:defRPr>
            </a:lvl9pPr>
          </a:lstStyle>
          <a:p>
            <a:r>
              <a:rPr lang="en-US" sz="1200" dirty="0">
                <a:solidFill>
                  <a:schemeClr val="accent5">
                    <a:lumMod val="75000"/>
                  </a:schemeClr>
                </a:solidFill>
              </a:rPr>
              <a:t>Gates Foundation, 2024</a:t>
            </a:r>
          </a:p>
        </p:txBody>
      </p:sp>
    </p:spTree>
    <p:extLst>
      <p:ext uri="{BB962C8B-B14F-4D97-AF65-F5344CB8AC3E}">
        <p14:creationId xmlns:p14="http://schemas.microsoft.com/office/powerpoint/2010/main" val="3887779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77B72-E3AB-B4B4-071D-39DAA685F9E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8E2DEAF-8065-CEDD-F8EF-7EDDCB431428}"/>
              </a:ext>
            </a:extLst>
          </p:cNvPr>
          <p:cNvSpPr>
            <a:spLocks noGrp="1"/>
          </p:cNvSpPr>
          <p:nvPr>
            <p:ph type="body" sz="quarter" idx="13"/>
          </p:nvPr>
        </p:nvSpPr>
        <p:spPr>
          <a:xfrm>
            <a:off x="411480" y="996696"/>
            <a:ext cx="8545513" cy="809417"/>
          </a:xfrm>
        </p:spPr>
        <p:txBody>
          <a:bodyPr/>
          <a:lstStyle/>
          <a:p>
            <a:r>
              <a:rPr lang="en-US" sz="1400" dirty="0"/>
              <a:t>Prefunding and provision of intraday credit by the settlement banks are common tools used in settlement models. The design of these features needs to carefully consider various trade-offs, including level of risk mitigation, cost to the IPS and participants, and impact on different types and sizes of participants.</a:t>
            </a:r>
          </a:p>
          <a:p>
            <a:endParaRPr lang="en-US" sz="1400" dirty="0"/>
          </a:p>
          <a:p>
            <a:endParaRPr lang="en-US" sz="1400" dirty="0"/>
          </a:p>
        </p:txBody>
      </p:sp>
      <p:sp>
        <p:nvSpPr>
          <p:cNvPr id="3" name="Title 2">
            <a:extLst>
              <a:ext uri="{FF2B5EF4-FFF2-40B4-BE49-F238E27FC236}">
                <a16:creationId xmlns:a16="http://schemas.microsoft.com/office/drawing/2014/main" id="{953F9783-9161-8A11-EE83-B281B361D98D}"/>
              </a:ext>
            </a:extLst>
          </p:cNvPr>
          <p:cNvSpPr>
            <a:spLocks noGrp="1"/>
          </p:cNvSpPr>
          <p:nvPr>
            <p:ph type="title"/>
          </p:nvPr>
        </p:nvSpPr>
        <p:spPr/>
        <p:txBody>
          <a:bodyPr/>
          <a:lstStyle/>
          <a:p>
            <a:r>
              <a:rPr lang="en-US" dirty="0"/>
              <a:t>Traditional tools are available for managing liquidity</a:t>
            </a:r>
          </a:p>
        </p:txBody>
      </p:sp>
      <p:sp>
        <p:nvSpPr>
          <p:cNvPr id="4" name="Slide Number Placeholder 3">
            <a:extLst>
              <a:ext uri="{FF2B5EF4-FFF2-40B4-BE49-F238E27FC236}">
                <a16:creationId xmlns:a16="http://schemas.microsoft.com/office/drawing/2014/main" id="{482FE058-FAA3-2535-EDA3-6CC21BB3106D}"/>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20</a:t>
            </a:fld>
            <a:endParaRPr lang="en-US" dirty="0">
              <a:solidFill>
                <a:prstClr val="black">
                  <a:tint val="75000"/>
                </a:prstClr>
              </a:solidFill>
            </a:endParaRPr>
          </a:p>
        </p:txBody>
      </p:sp>
      <p:sp>
        <p:nvSpPr>
          <p:cNvPr id="6" name="Rounded Rectangle 5">
            <a:extLst>
              <a:ext uri="{FF2B5EF4-FFF2-40B4-BE49-F238E27FC236}">
                <a16:creationId xmlns:a16="http://schemas.microsoft.com/office/drawing/2014/main" id="{D3118A1E-DE3C-92A8-39EF-9EF982B02004}"/>
              </a:ext>
            </a:extLst>
          </p:cNvPr>
          <p:cNvSpPr/>
          <p:nvPr/>
        </p:nvSpPr>
        <p:spPr bwMode="auto">
          <a:xfrm>
            <a:off x="411480" y="4445266"/>
            <a:ext cx="1854677" cy="955040"/>
          </a:xfrm>
          <a:prstGeom prst="roundRect">
            <a:avLst/>
          </a:prstGeom>
          <a:solidFill>
            <a:schemeClr val="tx1">
              <a:lumMod val="65000"/>
              <a:lumOff val="35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r>
              <a:rPr lang="en-US" sz="1600" dirty="0">
                <a:solidFill>
                  <a:schemeClr val="bg1"/>
                </a:solidFill>
              </a:rPr>
              <a:t>Intraday credit</a:t>
            </a:r>
          </a:p>
        </p:txBody>
      </p:sp>
      <p:sp>
        <p:nvSpPr>
          <p:cNvPr id="8" name="Rounded Rectangle 7">
            <a:extLst>
              <a:ext uri="{FF2B5EF4-FFF2-40B4-BE49-F238E27FC236}">
                <a16:creationId xmlns:a16="http://schemas.microsoft.com/office/drawing/2014/main" id="{75C56936-3E8A-BA93-8AAC-BC5FE09D5B9F}"/>
              </a:ext>
            </a:extLst>
          </p:cNvPr>
          <p:cNvSpPr/>
          <p:nvPr/>
        </p:nvSpPr>
        <p:spPr bwMode="auto">
          <a:xfrm>
            <a:off x="2468880" y="2082159"/>
            <a:ext cx="6138914" cy="1590551"/>
          </a:xfrm>
          <a:prstGeom prst="roundRect">
            <a:avLst/>
          </a:prstGeom>
          <a:solidFill>
            <a:schemeClr val="bg1"/>
          </a:solidFill>
          <a:ln w="12700">
            <a:solidFill>
              <a:schemeClr val="accent6">
                <a:lumMod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marL="171450" lvl="0" indent="-171450">
              <a:buFont typeface="Arial" panose="020B0604020202020204" pitchFamily="34" charset="0"/>
              <a:buChar char="•"/>
            </a:pPr>
            <a:r>
              <a:rPr lang="en-US" sz="1200" dirty="0">
                <a:solidFill>
                  <a:schemeClr val="tx1"/>
                </a:solidFill>
              </a:rPr>
              <a:t>Participants may be required to maintain a certain amount of funds in their account at all times; in some IPS this is not required but encouraged</a:t>
            </a:r>
          </a:p>
          <a:p>
            <a:pPr marL="171450" lvl="0" indent="-171450">
              <a:buFont typeface="Arial" panose="020B0604020202020204" pitchFamily="34" charset="0"/>
              <a:buChar char="•"/>
            </a:pPr>
            <a:r>
              <a:rPr lang="en-US" sz="1200" dirty="0">
                <a:solidFill>
                  <a:schemeClr val="tx1"/>
                </a:solidFill>
              </a:rPr>
              <a:t>Prefunding may be costly, especially to smaller participants, in terms of operational resource needs as well as inability to deploy the funds elsewhere to earn a return; prefunding for off-hours settlement may be particularly challenging </a:t>
            </a:r>
          </a:p>
          <a:p>
            <a:pPr marL="171450" lvl="0" indent="-171450">
              <a:buFont typeface="Arial" panose="020B0604020202020204" pitchFamily="34" charset="0"/>
              <a:buChar char="•"/>
            </a:pPr>
            <a:r>
              <a:rPr lang="en-US" sz="1200" dirty="0">
                <a:solidFill>
                  <a:schemeClr val="tx1"/>
                </a:solidFill>
              </a:rPr>
              <a:t>Some settlement banks are reducing the cost of prefunding by paying a rate of return on balances held in the settlement accounts overnight</a:t>
            </a:r>
          </a:p>
        </p:txBody>
      </p:sp>
      <p:sp>
        <p:nvSpPr>
          <p:cNvPr id="9" name="Rounded Rectangle 8">
            <a:extLst>
              <a:ext uri="{FF2B5EF4-FFF2-40B4-BE49-F238E27FC236}">
                <a16:creationId xmlns:a16="http://schemas.microsoft.com/office/drawing/2014/main" id="{8FF2F01A-472A-6CE4-7518-AD1925A8C8D9}"/>
              </a:ext>
            </a:extLst>
          </p:cNvPr>
          <p:cNvSpPr/>
          <p:nvPr/>
        </p:nvSpPr>
        <p:spPr bwMode="auto">
          <a:xfrm>
            <a:off x="2459197" y="4001855"/>
            <a:ext cx="6138914" cy="1859449"/>
          </a:xfrm>
          <a:prstGeom prst="roundRect">
            <a:avLst/>
          </a:prstGeom>
          <a:solidFill>
            <a:schemeClr val="bg1"/>
          </a:solidFill>
          <a:ln w="12700">
            <a:solidFill>
              <a:schemeClr val="accent6">
                <a:lumMod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marL="171450" indent="-171450">
              <a:buFont typeface="Arial" panose="020B0604020202020204" pitchFamily="34" charset="0"/>
              <a:buChar char="•"/>
            </a:pPr>
            <a:r>
              <a:rPr lang="en-US" sz="1200" dirty="0">
                <a:solidFill>
                  <a:schemeClr val="tx1"/>
                </a:solidFill>
              </a:rPr>
              <a:t>The settlement bank may be willing to extend intraday credit (and potentially overnight) to participants up to a certain amount. This allows a participant to temporarily go into a negative position on the books of the settlement bank</a:t>
            </a:r>
          </a:p>
          <a:p>
            <a:pPr marL="628650" lvl="1" indent="-171450">
              <a:buFont typeface="Arial" panose="020B0604020202020204" pitchFamily="34" charset="0"/>
              <a:buChar char="•"/>
            </a:pPr>
            <a:r>
              <a:rPr lang="en-US" sz="1200" dirty="0">
                <a:solidFill>
                  <a:schemeClr val="tx1"/>
                </a:solidFill>
              </a:rPr>
              <a:t>The limit on the amount of intraday credit that a settlement bank is willing to extend is typically referred to as the Net Debit Cap</a:t>
            </a:r>
          </a:p>
          <a:p>
            <a:pPr marL="171450" indent="-171450">
              <a:buFont typeface="Arial" panose="020B0604020202020204" pitchFamily="34" charset="0"/>
              <a:buChar char="•"/>
            </a:pPr>
            <a:r>
              <a:rPr lang="en-US" sz="1200" dirty="0">
                <a:solidFill>
                  <a:schemeClr val="tx1"/>
                </a:solidFill>
              </a:rPr>
              <a:t>To get access to intraday credit participants may be required to post collateral to the central bank, which reduces the central bank’s risk exposure in case the participants is not able to cover its negative position. However, this adds cost to participants.</a:t>
            </a:r>
          </a:p>
        </p:txBody>
      </p:sp>
      <p:sp>
        <p:nvSpPr>
          <p:cNvPr id="13" name="Rounded Rectangle 12">
            <a:extLst>
              <a:ext uri="{FF2B5EF4-FFF2-40B4-BE49-F238E27FC236}">
                <a16:creationId xmlns:a16="http://schemas.microsoft.com/office/drawing/2014/main" id="{8C87DB84-C96B-80A7-A05B-DAFAE2F9AE4A}"/>
              </a:ext>
            </a:extLst>
          </p:cNvPr>
          <p:cNvSpPr/>
          <p:nvPr/>
        </p:nvSpPr>
        <p:spPr bwMode="auto">
          <a:xfrm>
            <a:off x="421163" y="2399915"/>
            <a:ext cx="1854677" cy="955040"/>
          </a:xfrm>
          <a:prstGeom prst="roundRect">
            <a:avLst/>
          </a:prstGeom>
          <a:solidFill>
            <a:schemeClr val="tx1">
              <a:lumMod val="65000"/>
              <a:lumOff val="35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r>
              <a:rPr lang="en-US" sz="1600" dirty="0">
                <a:solidFill>
                  <a:schemeClr val="bg1"/>
                </a:solidFill>
              </a:rPr>
              <a:t>Prefunding</a:t>
            </a:r>
          </a:p>
        </p:txBody>
      </p:sp>
      <p:grpSp>
        <p:nvGrpSpPr>
          <p:cNvPr id="14" name="Group 13">
            <a:extLst>
              <a:ext uri="{FF2B5EF4-FFF2-40B4-BE49-F238E27FC236}">
                <a16:creationId xmlns:a16="http://schemas.microsoft.com/office/drawing/2014/main" id="{45072510-5C01-9CE8-D57D-A495E49F051F}"/>
              </a:ext>
            </a:extLst>
          </p:cNvPr>
          <p:cNvGrpSpPr/>
          <p:nvPr/>
        </p:nvGrpSpPr>
        <p:grpSpPr>
          <a:xfrm>
            <a:off x="915867" y="757790"/>
            <a:ext cx="7312267" cy="165402"/>
            <a:chOff x="983226" y="757790"/>
            <a:chExt cx="7312267" cy="165402"/>
          </a:xfrm>
        </p:grpSpPr>
        <p:sp>
          <p:nvSpPr>
            <p:cNvPr id="15" name="Rectangle 14">
              <a:extLst>
                <a:ext uri="{FF2B5EF4-FFF2-40B4-BE49-F238E27FC236}">
                  <a16:creationId xmlns:a16="http://schemas.microsoft.com/office/drawing/2014/main" id="{CF4CAC19-2C6B-BE17-FF5A-5919D877A03A}"/>
                </a:ext>
              </a:extLst>
            </p:cNvPr>
            <p:cNvSpPr/>
            <p:nvPr/>
          </p:nvSpPr>
          <p:spPr bwMode="auto">
            <a:xfrm>
              <a:off x="983226" y="757790"/>
              <a:ext cx="1828800" cy="165402"/>
            </a:xfrm>
            <a:prstGeom prst="rect">
              <a:avLst/>
            </a:prstGeom>
            <a:solidFill>
              <a:schemeClr val="accent5">
                <a:lumMod val="40000"/>
                <a:lumOff val="60000"/>
              </a:schemeClr>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dirty="0">
                  <a:solidFill>
                    <a:schemeClr val="tx1">
                      <a:lumMod val="75000"/>
                    </a:schemeClr>
                  </a:solidFill>
                </a:rPr>
                <a:t>Access to Settlement Accounts</a:t>
              </a:r>
            </a:p>
          </p:txBody>
        </p:sp>
        <p:sp>
          <p:nvSpPr>
            <p:cNvPr id="16" name="Rectangle 15">
              <a:extLst>
                <a:ext uri="{FF2B5EF4-FFF2-40B4-BE49-F238E27FC236}">
                  <a16:creationId xmlns:a16="http://schemas.microsoft.com/office/drawing/2014/main" id="{10CF1F12-FFE3-995C-6F27-A3B315370658}"/>
                </a:ext>
              </a:extLst>
            </p:cNvPr>
            <p:cNvSpPr/>
            <p:nvPr/>
          </p:nvSpPr>
          <p:spPr bwMode="auto">
            <a:xfrm>
              <a:off x="2811048" y="757790"/>
              <a:ext cx="1828800" cy="165402"/>
            </a:xfrm>
            <a:prstGeom prst="rect">
              <a:avLst/>
            </a:prstGeom>
            <a:solidFill>
              <a:schemeClr val="accent5">
                <a:lumMod val="40000"/>
                <a:lumOff val="60000"/>
              </a:schemeClr>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dirty="0">
                  <a:solidFill>
                    <a:schemeClr val="tx1">
                      <a:lumMod val="75000"/>
                    </a:schemeClr>
                  </a:solidFill>
                </a:rPr>
                <a:t>Settlement Model</a:t>
              </a:r>
            </a:p>
          </p:txBody>
        </p:sp>
        <p:sp>
          <p:nvSpPr>
            <p:cNvPr id="17" name="Rectangle 16">
              <a:extLst>
                <a:ext uri="{FF2B5EF4-FFF2-40B4-BE49-F238E27FC236}">
                  <a16:creationId xmlns:a16="http://schemas.microsoft.com/office/drawing/2014/main" id="{3DDA90BF-73F8-65A4-20C0-73FF97977FC8}"/>
                </a:ext>
              </a:extLst>
            </p:cNvPr>
            <p:cNvSpPr/>
            <p:nvPr/>
          </p:nvSpPr>
          <p:spPr bwMode="auto">
            <a:xfrm>
              <a:off x="4638870" y="757790"/>
              <a:ext cx="1828800" cy="165402"/>
            </a:xfrm>
            <a:prstGeom prst="rect">
              <a:avLst/>
            </a:prstGeom>
            <a:solidFill>
              <a:schemeClr val="accent3"/>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dirty="0">
                  <a:solidFill>
                    <a:schemeClr val="tx1">
                      <a:lumMod val="75000"/>
                    </a:schemeClr>
                  </a:solidFill>
                </a:rPr>
                <a:t>Risk Management</a:t>
              </a:r>
            </a:p>
          </p:txBody>
        </p:sp>
        <p:sp>
          <p:nvSpPr>
            <p:cNvPr id="18" name="Rectangle 17">
              <a:extLst>
                <a:ext uri="{FF2B5EF4-FFF2-40B4-BE49-F238E27FC236}">
                  <a16:creationId xmlns:a16="http://schemas.microsoft.com/office/drawing/2014/main" id="{678CF6AE-D2C2-DCC5-A792-9563E5970B4C}"/>
                </a:ext>
              </a:extLst>
            </p:cNvPr>
            <p:cNvSpPr/>
            <p:nvPr/>
          </p:nvSpPr>
          <p:spPr bwMode="auto">
            <a:xfrm>
              <a:off x="6466693" y="757790"/>
              <a:ext cx="1828800" cy="165402"/>
            </a:xfrm>
            <a:prstGeom prst="rect">
              <a:avLst/>
            </a:prstGeom>
            <a:solidFill>
              <a:schemeClr val="accent5">
                <a:lumMod val="40000"/>
                <a:lumOff val="60000"/>
              </a:schemeClr>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dirty="0">
                  <a:solidFill>
                    <a:schemeClr val="tx1">
                      <a:lumMod val="75000"/>
                    </a:schemeClr>
                  </a:solidFill>
                </a:rPr>
                <a:t>Settlement Account Design</a:t>
              </a:r>
            </a:p>
          </p:txBody>
        </p:sp>
      </p:grpSp>
      <p:sp>
        <p:nvSpPr>
          <p:cNvPr id="5" name="Footer Placeholder 1">
            <a:extLst>
              <a:ext uri="{FF2B5EF4-FFF2-40B4-BE49-F238E27FC236}">
                <a16:creationId xmlns:a16="http://schemas.microsoft.com/office/drawing/2014/main" id="{4ABC59B0-7331-E253-B463-A0511324D464}"/>
              </a:ext>
            </a:extLst>
          </p:cNvPr>
          <p:cNvSpPr txBox="1">
            <a:spLocks/>
          </p:cNvSpPr>
          <p:nvPr/>
        </p:nvSpPr>
        <p:spPr>
          <a:xfrm>
            <a:off x="447675" y="6492240"/>
            <a:ext cx="3086100" cy="365125"/>
          </a:xfrm>
          <a:prstGeom prst="rect">
            <a:avLst/>
          </a:prstGeom>
        </p:spPr>
        <p:txBody>
          <a:bodyPr/>
          <a:lstStyle>
            <a:defPPr>
              <a:defRPr lang="en-US"/>
            </a:defPPr>
            <a:lvl1pPr marL="0" algn="l" defTabSz="1470484" rtl="0" eaLnBrk="1" latinLnBrk="0" hangingPunct="1">
              <a:defRPr sz="2895" kern="1200">
                <a:solidFill>
                  <a:schemeClr val="tx1"/>
                </a:solidFill>
                <a:latin typeface="+mn-lt"/>
                <a:ea typeface="+mn-ea"/>
                <a:cs typeface="+mn-cs"/>
              </a:defRPr>
            </a:lvl1pPr>
            <a:lvl2pPr marL="735242" algn="l" defTabSz="1470484" rtl="0" eaLnBrk="1" latinLnBrk="0" hangingPunct="1">
              <a:defRPr sz="2895" kern="1200">
                <a:solidFill>
                  <a:schemeClr val="tx1"/>
                </a:solidFill>
                <a:latin typeface="+mn-lt"/>
                <a:ea typeface="+mn-ea"/>
                <a:cs typeface="+mn-cs"/>
              </a:defRPr>
            </a:lvl2pPr>
            <a:lvl3pPr marL="1470484" algn="l" defTabSz="1470484" rtl="0" eaLnBrk="1" latinLnBrk="0" hangingPunct="1">
              <a:defRPr sz="2895" kern="1200">
                <a:solidFill>
                  <a:schemeClr val="tx1"/>
                </a:solidFill>
                <a:latin typeface="+mn-lt"/>
                <a:ea typeface="+mn-ea"/>
                <a:cs typeface="+mn-cs"/>
              </a:defRPr>
            </a:lvl3pPr>
            <a:lvl4pPr marL="2205726" algn="l" defTabSz="1470484" rtl="0" eaLnBrk="1" latinLnBrk="0" hangingPunct="1">
              <a:defRPr sz="2895" kern="1200">
                <a:solidFill>
                  <a:schemeClr val="tx1"/>
                </a:solidFill>
                <a:latin typeface="+mn-lt"/>
                <a:ea typeface="+mn-ea"/>
                <a:cs typeface="+mn-cs"/>
              </a:defRPr>
            </a:lvl4pPr>
            <a:lvl5pPr marL="2940968" algn="l" defTabSz="1470484" rtl="0" eaLnBrk="1" latinLnBrk="0" hangingPunct="1">
              <a:defRPr sz="2895" kern="1200">
                <a:solidFill>
                  <a:schemeClr val="tx1"/>
                </a:solidFill>
                <a:latin typeface="+mn-lt"/>
                <a:ea typeface="+mn-ea"/>
                <a:cs typeface="+mn-cs"/>
              </a:defRPr>
            </a:lvl5pPr>
            <a:lvl6pPr marL="3676210" algn="l" defTabSz="1470484" rtl="0" eaLnBrk="1" latinLnBrk="0" hangingPunct="1">
              <a:defRPr sz="2895" kern="1200">
                <a:solidFill>
                  <a:schemeClr val="tx1"/>
                </a:solidFill>
                <a:latin typeface="+mn-lt"/>
                <a:ea typeface="+mn-ea"/>
                <a:cs typeface="+mn-cs"/>
              </a:defRPr>
            </a:lvl6pPr>
            <a:lvl7pPr marL="4411451" algn="l" defTabSz="1470484" rtl="0" eaLnBrk="1" latinLnBrk="0" hangingPunct="1">
              <a:defRPr sz="2895" kern="1200">
                <a:solidFill>
                  <a:schemeClr val="tx1"/>
                </a:solidFill>
                <a:latin typeface="+mn-lt"/>
                <a:ea typeface="+mn-ea"/>
                <a:cs typeface="+mn-cs"/>
              </a:defRPr>
            </a:lvl7pPr>
            <a:lvl8pPr marL="5146694" algn="l" defTabSz="1470484" rtl="0" eaLnBrk="1" latinLnBrk="0" hangingPunct="1">
              <a:defRPr sz="2895" kern="1200">
                <a:solidFill>
                  <a:schemeClr val="tx1"/>
                </a:solidFill>
                <a:latin typeface="+mn-lt"/>
                <a:ea typeface="+mn-ea"/>
                <a:cs typeface="+mn-cs"/>
              </a:defRPr>
            </a:lvl8pPr>
            <a:lvl9pPr marL="5881936" algn="l" defTabSz="1470484" rtl="0" eaLnBrk="1" latinLnBrk="0" hangingPunct="1">
              <a:defRPr sz="2895" kern="1200">
                <a:solidFill>
                  <a:schemeClr val="tx1"/>
                </a:solidFill>
                <a:latin typeface="+mn-lt"/>
                <a:ea typeface="+mn-ea"/>
                <a:cs typeface="+mn-cs"/>
              </a:defRPr>
            </a:lvl9pPr>
          </a:lstStyle>
          <a:p>
            <a:r>
              <a:rPr lang="en-US" sz="1200" dirty="0">
                <a:solidFill>
                  <a:schemeClr val="accent5">
                    <a:lumMod val="75000"/>
                  </a:schemeClr>
                </a:solidFill>
              </a:rPr>
              <a:t>Gates Foundation, 2024</a:t>
            </a:r>
          </a:p>
        </p:txBody>
      </p:sp>
    </p:spTree>
    <p:extLst>
      <p:ext uri="{BB962C8B-B14F-4D97-AF65-F5344CB8AC3E}">
        <p14:creationId xmlns:p14="http://schemas.microsoft.com/office/powerpoint/2010/main" val="2547008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D8C83-ACD7-71F2-786B-6820C2C754D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AB51EBF-55BA-4EFB-2281-4B47368C3876}"/>
              </a:ext>
            </a:extLst>
          </p:cNvPr>
          <p:cNvSpPr>
            <a:spLocks noGrp="1"/>
          </p:cNvSpPr>
          <p:nvPr>
            <p:ph type="body" sz="quarter" idx="13"/>
          </p:nvPr>
        </p:nvSpPr>
        <p:spPr>
          <a:xfrm>
            <a:off x="411480" y="996696"/>
            <a:ext cx="8545513" cy="912684"/>
          </a:xfrm>
        </p:spPr>
        <p:txBody>
          <a:bodyPr/>
          <a:lstStyle/>
          <a:p>
            <a:r>
              <a:rPr lang="en-US" sz="1400" dirty="0"/>
              <a:t>With liquidity needs typically much higher in RTGS models, IPS that rely on these models are introducing various new tools to support participants in managing liquidity.</a:t>
            </a:r>
          </a:p>
        </p:txBody>
      </p:sp>
      <p:sp>
        <p:nvSpPr>
          <p:cNvPr id="3" name="Title 2">
            <a:extLst>
              <a:ext uri="{FF2B5EF4-FFF2-40B4-BE49-F238E27FC236}">
                <a16:creationId xmlns:a16="http://schemas.microsoft.com/office/drawing/2014/main" id="{07B71E2B-784F-A342-B8D8-5BC84D59D29A}"/>
              </a:ext>
            </a:extLst>
          </p:cNvPr>
          <p:cNvSpPr>
            <a:spLocks noGrp="1"/>
          </p:cNvSpPr>
          <p:nvPr>
            <p:ph type="title"/>
          </p:nvPr>
        </p:nvSpPr>
        <p:spPr/>
        <p:txBody>
          <a:bodyPr/>
          <a:lstStyle/>
          <a:p>
            <a:r>
              <a:rPr lang="en-US" dirty="0"/>
              <a:t>More innovative liquidity tools are being implemented</a:t>
            </a:r>
          </a:p>
        </p:txBody>
      </p:sp>
      <p:sp>
        <p:nvSpPr>
          <p:cNvPr id="4" name="Slide Number Placeholder 3">
            <a:extLst>
              <a:ext uri="{FF2B5EF4-FFF2-40B4-BE49-F238E27FC236}">
                <a16:creationId xmlns:a16="http://schemas.microsoft.com/office/drawing/2014/main" id="{0558B835-C19F-1CAC-AA5E-F06C102EF583}"/>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21</a:t>
            </a:fld>
            <a:endParaRPr lang="en-US" dirty="0">
              <a:solidFill>
                <a:prstClr val="black">
                  <a:tint val="75000"/>
                </a:prstClr>
              </a:solidFill>
            </a:endParaRPr>
          </a:p>
        </p:txBody>
      </p:sp>
      <p:graphicFrame>
        <p:nvGraphicFramePr>
          <p:cNvPr id="6" name="Table 5">
            <a:extLst>
              <a:ext uri="{FF2B5EF4-FFF2-40B4-BE49-F238E27FC236}">
                <a16:creationId xmlns:a16="http://schemas.microsoft.com/office/drawing/2014/main" id="{6378A39B-B8A2-BAEA-0CC5-827FDCBA1403}"/>
              </a:ext>
            </a:extLst>
          </p:cNvPr>
          <p:cNvGraphicFramePr>
            <a:graphicFrameLocks noGrp="1"/>
          </p:cNvGraphicFramePr>
          <p:nvPr>
            <p:extLst>
              <p:ext uri="{D42A27DB-BD31-4B8C-83A1-F6EECF244321}">
                <p14:modId xmlns:p14="http://schemas.microsoft.com/office/powerpoint/2010/main" val="1558434461"/>
              </p:ext>
            </p:extLst>
          </p:nvPr>
        </p:nvGraphicFramePr>
        <p:xfrm>
          <a:off x="481779" y="1596599"/>
          <a:ext cx="8146191" cy="5139332"/>
        </p:xfrm>
        <a:graphic>
          <a:graphicData uri="http://schemas.openxmlformats.org/drawingml/2006/table">
            <a:tbl>
              <a:tblPr firstRow="1" bandRow="1">
                <a:tableStyleId>{793D81CF-94F2-401A-BA57-92F5A7B2D0C5}</a:tableStyleId>
              </a:tblPr>
              <a:tblGrid>
                <a:gridCol w="1807335">
                  <a:extLst>
                    <a:ext uri="{9D8B030D-6E8A-4147-A177-3AD203B41FA5}">
                      <a16:colId xmlns:a16="http://schemas.microsoft.com/office/drawing/2014/main" val="3366810957"/>
                    </a:ext>
                  </a:extLst>
                </a:gridCol>
                <a:gridCol w="208280">
                  <a:extLst>
                    <a:ext uri="{9D8B030D-6E8A-4147-A177-3AD203B41FA5}">
                      <a16:colId xmlns:a16="http://schemas.microsoft.com/office/drawing/2014/main" val="2761358909"/>
                    </a:ext>
                  </a:extLst>
                </a:gridCol>
                <a:gridCol w="2072803">
                  <a:extLst>
                    <a:ext uri="{9D8B030D-6E8A-4147-A177-3AD203B41FA5}">
                      <a16:colId xmlns:a16="http://schemas.microsoft.com/office/drawing/2014/main" val="3952549115"/>
                    </a:ext>
                  </a:extLst>
                </a:gridCol>
                <a:gridCol w="208280">
                  <a:extLst>
                    <a:ext uri="{9D8B030D-6E8A-4147-A177-3AD203B41FA5}">
                      <a16:colId xmlns:a16="http://schemas.microsoft.com/office/drawing/2014/main" val="2080199141"/>
                    </a:ext>
                  </a:extLst>
                </a:gridCol>
                <a:gridCol w="1826998">
                  <a:extLst>
                    <a:ext uri="{9D8B030D-6E8A-4147-A177-3AD203B41FA5}">
                      <a16:colId xmlns:a16="http://schemas.microsoft.com/office/drawing/2014/main" val="2524642615"/>
                    </a:ext>
                  </a:extLst>
                </a:gridCol>
                <a:gridCol w="208280">
                  <a:extLst>
                    <a:ext uri="{9D8B030D-6E8A-4147-A177-3AD203B41FA5}">
                      <a16:colId xmlns:a16="http://schemas.microsoft.com/office/drawing/2014/main" val="3845342665"/>
                    </a:ext>
                  </a:extLst>
                </a:gridCol>
                <a:gridCol w="1814215">
                  <a:extLst>
                    <a:ext uri="{9D8B030D-6E8A-4147-A177-3AD203B41FA5}">
                      <a16:colId xmlns:a16="http://schemas.microsoft.com/office/drawing/2014/main" val="4046635694"/>
                    </a:ext>
                  </a:extLst>
                </a:gridCol>
              </a:tblGrid>
              <a:tr h="293012">
                <a:tc>
                  <a:txBody>
                    <a:bodyPr/>
                    <a:lstStyle/>
                    <a:p>
                      <a:r>
                        <a:rPr lang="en-US" sz="1200" dirty="0"/>
                        <a:t>US FedNow</a:t>
                      </a:r>
                    </a:p>
                  </a:txBody>
                  <a:tcPr>
                    <a:lnR>
                      <a:noFill/>
                    </a:lnR>
                  </a:tcPr>
                </a:tc>
                <a:tc>
                  <a:txBody>
                    <a:bodyPr/>
                    <a:lstStyle/>
                    <a:p>
                      <a:endParaRPr lang="en-US" sz="1200" dirty="0"/>
                    </a:p>
                  </a:txBody>
                  <a:tcP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200" dirty="0"/>
                        <a:t>Europe TIPS </a:t>
                      </a:r>
                    </a:p>
                  </a:txBody>
                  <a:tcPr>
                    <a:lnL>
                      <a:noFill/>
                    </a:lnL>
                    <a:lnR>
                      <a:noFill/>
                    </a:lnR>
                  </a:tcPr>
                </a:tc>
                <a:tc>
                  <a:txBody>
                    <a:bodyPr/>
                    <a:lstStyle/>
                    <a:p>
                      <a:endParaRPr lang="en-US" sz="1200" dirty="0"/>
                    </a:p>
                  </a:txBody>
                  <a:tcP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200" dirty="0"/>
                        <a:t>Brazil Pix</a:t>
                      </a:r>
                    </a:p>
                  </a:txBody>
                  <a:tcPr>
                    <a:lnL>
                      <a:noFill/>
                    </a:lnL>
                    <a:lnR>
                      <a:noFill/>
                    </a:lnR>
                  </a:tcPr>
                </a:tc>
                <a:tc>
                  <a:txBody>
                    <a:bodyPr/>
                    <a:lstStyle/>
                    <a:p>
                      <a:endParaRPr lang="en-US" sz="1200" dirty="0"/>
                    </a:p>
                  </a:txBody>
                  <a:tcP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200" dirty="0"/>
                        <a:t>Australia NPP</a:t>
                      </a:r>
                    </a:p>
                  </a:txBody>
                  <a:tcPr>
                    <a:lnL>
                      <a:noFill/>
                    </a:lnL>
                  </a:tcPr>
                </a:tc>
                <a:extLst>
                  <a:ext uri="{0D108BD9-81ED-4DB2-BD59-A6C34878D82A}">
                    <a16:rowId xmlns:a16="http://schemas.microsoft.com/office/drawing/2014/main" val="560414072"/>
                  </a:ext>
                </a:extLst>
              </a:tr>
              <a:tr h="5791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Liquidity Management Transfers (LMT)</a:t>
                      </a:r>
                    </a:p>
                  </a:txBody>
                  <a:tcPr>
                    <a:lnR>
                      <a:noFill/>
                    </a:lnR>
                  </a:tcPr>
                </a:tc>
                <a:tc>
                  <a:txBody>
                    <a:bodyPr/>
                    <a:lstStyle/>
                    <a:p>
                      <a:pPr marL="0" algn="l" defTabSz="457200" rtl="0" eaLnBrk="1" latinLnBrk="0" hangingPunct="1"/>
                      <a:endParaRPr lang="en-US" sz="1200" kern="1200" dirty="0">
                        <a:solidFill>
                          <a:schemeClr val="dk1"/>
                        </a:solidFill>
                        <a:latin typeface="+mn-lt"/>
                        <a:ea typeface="+mn-ea"/>
                        <a:cs typeface="+mn-cs"/>
                      </a:endParaRPr>
                    </a:p>
                  </a:txBody>
                  <a:tcP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Balances fungible between different settlement accounts</a:t>
                      </a:r>
                    </a:p>
                  </a:txBody>
                  <a:tcPr>
                    <a:lnL>
                      <a:noFill/>
                    </a:lnL>
                    <a:lnR>
                      <a:noFill/>
                    </a:lnR>
                  </a:tcPr>
                </a:tc>
                <a:tc>
                  <a:txBody>
                    <a:bodyPr/>
                    <a:lstStyle/>
                    <a:p>
                      <a:pPr marL="0" algn="l" defTabSz="457200" rtl="0" eaLnBrk="1" latinLnBrk="0" hangingPunct="1"/>
                      <a:endParaRPr lang="en-US" sz="1200" kern="1200" dirty="0">
                        <a:solidFill>
                          <a:schemeClr val="dk1"/>
                        </a:solidFill>
                        <a:latin typeface="+mn-lt"/>
                        <a:ea typeface="+mn-ea"/>
                        <a:cs typeface="+mn-cs"/>
                      </a:endParaRPr>
                    </a:p>
                  </a:txBody>
                  <a:tcP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457200" rtl="0" eaLnBrk="1" latinLnBrk="0" hangingPunct="1"/>
                      <a:r>
                        <a:rPr lang="en-US" sz="1200" kern="1200" dirty="0">
                          <a:solidFill>
                            <a:schemeClr val="dk1"/>
                          </a:solidFill>
                          <a:latin typeface="+mn-lt"/>
                          <a:ea typeface="+mn-ea"/>
                          <a:cs typeface="+mn-cs"/>
                        </a:rPr>
                        <a:t>Interest on balances and automated sweeps</a:t>
                      </a:r>
                    </a:p>
                  </a:txBody>
                  <a:tcPr>
                    <a:lnL>
                      <a:noFill/>
                    </a:lnL>
                    <a:lnR>
                      <a:noFill/>
                    </a:lnR>
                  </a:tcPr>
                </a:tc>
                <a:tc>
                  <a:txBody>
                    <a:bodyPr/>
                    <a:lstStyle/>
                    <a:p>
                      <a:pPr marL="0" algn="l" defTabSz="457200" rtl="0" eaLnBrk="1" latinLnBrk="0" hangingPunct="1"/>
                      <a:endParaRPr lang="en-US" sz="1200" kern="1200" dirty="0">
                        <a:solidFill>
                          <a:schemeClr val="dk1"/>
                        </a:solidFill>
                        <a:latin typeface="+mn-lt"/>
                        <a:ea typeface="+mn-ea"/>
                        <a:cs typeface="+mn-cs"/>
                      </a:endParaRPr>
                    </a:p>
                  </a:txBody>
                  <a:tcP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457200" rtl="0" eaLnBrk="1" latinLnBrk="0" hangingPunct="1"/>
                      <a:r>
                        <a:rPr lang="en-US" sz="1200" kern="1200" dirty="0">
                          <a:solidFill>
                            <a:schemeClr val="dk1"/>
                          </a:solidFill>
                          <a:latin typeface="+mn-lt"/>
                          <a:ea typeface="+mn-ea"/>
                          <a:cs typeface="+mn-cs"/>
                        </a:rPr>
                        <a:t>Participant notifications</a:t>
                      </a:r>
                    </a:p>
                  </a:txBody>
                  <a:tcPr>
                    <a:lnL>
                      <a:noFill/>
                    </a:lnL>
                  </a:tcPr>
                </a:tc>
                <a:extLst>
                  <a:ext uri="{0D108BD9-81ED-4DB2-BD59-A6C34878D82A}">
                    <a16:rowId xmlns:a16="http://schemas.microsoft.com/office/drawing/2014/main" val="1242083379"/>
                  </a:ext>
                </a:extLst>
              </a:tr>
              <a:tr h="2819915">
                <a:tc>
                  <a:txBody>
                    <a:bodyPr/>
                    <a:lstStyle/>
                    <a:p>
                      <a:pPr marL="0" algn="l" defTabSz="457200" rtl="0" eaLnBrk="1" latinLnBrk="0" hangingPunct="1"/>
                      <a:r>
                        <a:rPr lang="en-US" sz="1200" kern="1200" dirty="0">
                          <a:solidFill>
                            <a:schemeClr val="dk1"/>
                          </a:solidFill>
                          <a:latin typeface="+mn-lt"/>
                          <a:ea typeface="+mn-ea"/>
                          <a:cs typeface="+mn-cs"/>
                        </a:rPr>
                        <a:t>Participants have access to dedicated LMT message types to transfer funds between each other in support of liquidity needs (optional service)</a:t>
                      </a:r>
                    </a:p>
                    <a:p>
                      <a:pPr marL="0" algn="l" defTabSz="457200" rtl="0" eaLnBrk="1" latinLnBrk="0" hangingPunct="1"/>
                      <a:endParaRPr lang="en-US" sz="1200" kern="1200" dirty="0">
                        <a:solidFill>
                          <a:schemeClr val="dk1"/>
                        </a:solidFill>
                        <a:latin typeface="+mn-lt"/>
                        <a:ea typeface="+mn-ea"/>
                        <a:cs typeface="+mn-cs"/>
                      </a:endParaRPr>
                    </a:p>
                  </a:txBody>
                  <a:tcPr>
                    <a:lnR>
                      <a:noFill/>
                    </a:lnR>
                  </a:tcPr>
                </a:tc>
                <a:tc>
                  <a:txBody>
                    <a:bodyPr/>
                    <a:lstStyle/>
                    <a:p>
                      <a:endParaRPr lang="en-US" dirty="0"/>
                    </a:p>
                  </a:txBody>
                  <a:tcP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200" b="0" i="0" kern="1200" dirty="0">
                          <a:solidFill>
                            <a:schemeClr val="dk1"/>
                          </a:solidFill>
                          <a:effectLst/>
                          <a:latin typeface="+mn-lt"/>
                          <a:ea typeface="+mn-ea"/>
                          <a:cs typeface="+mn-cs"/>
                        </a:rPr>
                        <a:t>Participants have a dedicated settlement account for instant payments. Maintaining a positive TIPS balance may offset an overdraft in the RTGS account of the same participant and the balance counts towards the fulfilment of minimum reserves. From a liquidity management point of view, liquidity is fungible between the two accounts</a:t>
                      </a:r>
                      <a:endParaRPr lang="en-US" sz="1200" dirty="0"/>
                    </a:p>
                  </a:txBody>
                  <a:tcPr>
                    <a:lnL>
                      <a:noFill/>
                    </a:lnL>
                    <a:lnR>
                      <a:noFill/>
                    </a:lnR>
                  </a:tcPr>
                </a:tc>
                <a:tc>
                  <a:txBody>
                    <a:bodyPr/>
                    <a:lstStyle/>
                    <a:p>
                      <a:endParaRPr lang="en-US" dirty="0"/>
                    </a:p>
                  </a:txBody>
                  <a:tcP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457200" rtl="0" eaLnBrk="1" latinLnBrk="0" hangingPunct="1"/>
                      <a:r>
                        <a:rPr lang="en-US" sz="1200" b="0" i="0" kern="1200" dirty="0">
                          <a:solidFill>
                            <a:schemeClr val="dk1"/>
                          </a:solidFill>
                          <a:effectLst/>
                          <a:latin typeface="+mn-lt"/>
                          <a:ea typeface="+mn-ea"/>
                          <a:cs typeface="+mn-cs"/>
                        </a:rPr>
                        <a:t>Legislation implemented in 2022 provides for interest to be paid on balances held in the dedicated SPI account for instant payments</a:t>
                      </a:r>
                    </a:p>
                    <a:p>
                      <a:pPr marL="0" algn="l" defTabSz="457200" rtl="0" eaLnBrk="1" latinLnBrk="0" hangingPunct="1"/>
                      <a:endParaRPr lang="en-US" sz="1200" b="0" i="0" kern="1200" dirty="0">
                        <a:solidFill>
                          <a:schemeClr val="dk1"/>
                        </a:solidFill>
                        <a:effectLst/>
                        <a:latin typeface="+mn-lt"/>
                        <a:ea typeface="+mn-ea"/>
                        <a:cs typeface="+mn-cs"/>
                      </a:endParaRPr>
                    </a:p>
                    <a:p>
                      <a:pPr marL="0" algn="l" defTabSz="457200" rtl="0" eaLnBrk="1" latinLnBrk="0" hangingPunct="1"/>
                      <a:r>
                        <a:rPr lang="en-US" sz="1200" b="0" i="0" kern="1200" dirty="0">
                          <a:solidFill>
                            <a:schemeClr val="dk1"/>
                          </a:solidFill>
                          <a:effectLst/>
                          <a:latin typeface="+mn-lt"/>
                          <a:ea typeface="+mn-ea"/>
                          <a:cs typeface="+mn-cs"/>
                        </a:rPr>
                        <a:t>SPI provides tool for automated sweeps of balances from STR (RTGS) to SPI at the end of each day; participants given flexibility to set the % of funds to sweep</a:t>
                      </a:r>
                    </a:p>
                  </a:txBody>
                  <a:tcPr>
                    <a:lnL>
                      <a:noFill/>
                    </a:lnL>
                    <a:lnR>
                      <a:noFill/>
                    </a:lnR>
                  </a:tcPr>
                </a:tc>
                <a:tc>
                  <a:txBody>
                    <a:bodyPr/>
                    <a:lstStyle/>
                    <a:p>
                      <a:endParaRPr lang="en-US" dirty="0"/>
                    </a:p>
                  </a:txBody>
                  <a:tcP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457200" rtl="0" eaLnBrk="1" latinLnBrk="0" hangingPunct="1"/>
                      <a:r>
                        <a:rPr lang="en-US" sz="1200" b="0" i="0" kern="1200" dirty="0">
                          <a:solidFill>
                            <a:schemeClr val="dk1"/>
                          </a:solidFill>
                          <a:effectLst/>
                          <a:latin typeface="+mn-lt"/>
                          <a:ea typeface="+mn-ea"/>
                          <a:cs typeface="+mn-cs"/>
                        </a:rPr>
                        <a:t>Participants are able to adjust the amount of funds available in their settlement account dedicated to instant payments by setting upper and lower ‘trigger points’ on their balances. This enables automatic movement of funds between the dedicated IPS (FSS) account and the broader high-value RTGS account (RITS)</a:t>
                      </a:r>
                    </a:p>
                  </a:txBody>
                  <a:tcPr>
                    <a:lnL>
                      <a:noFill/>
                    </a:lnL>
                  </a:tcPr>
                </a:tc>
                <a:extLst>
                  <a:ext uri="{0D108BD9-81ED-4DB2-BD59-A6C34878D82A}">
                    <a16:rowId xmlns:a16="http://schemas.microsoft.com/office/drawing/2014/main" val="2716015742"/>
                  </a:ext>
                </a:extLst>
              </a:tr>
              <a:tr h="1364475">
                <a:tc>
                  <a:txBody>
                    <a:bodyPr/>
                    <a:lstStyle/>
                    <a:p>
                      <a:pPr marL="0" algn="l" defTabSz="457200" rtl="0" eaLnBrk="1" latinLnBrk="0" hangingPunct="1"/>
                      <a:r>
                        <a:rPr lang="en-US" sz="1200" kern="1200" dirty="0">
                          <a:solidFill>
                            <a:schemeClr val="dk1"/>
                          </a:solidFill>
                          <a:latin typeface="+mn-lt"/>
                          <a:ea typeface="+mn-ea"/>
                          <a:cs typeface="+mn-cs"/>
                        </a:rPr>
                        <a:t>Provides an additional source of liquidity</a:t>
                      </a:r>
                    </a:p>
                  </a:txBody>
                  <a:tcPr>
                    <a:lnR>
                      <a:noFill/>
                    </a:lnR>
                  </a:tcPr>
                </a:tc>
                <a:tc>
                  <a:txBody>
                    <a:bodyPr/>
                    <a:lstStyle/>
                    <a:p>
                      <a:endParaRPr lang="en-US" dirty="0"/>
                    </a:p>
                  </a:txBody>
                  <a:tcP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200" dirty="0"/>
                        <a:t>Eases the management of liquidity between multiple accounts</a:t>
                      </a:r>
                    </a:p>
                  </a:txBody>
                  <a:tcPr>
                    <a:lnL>
                      <a:noFill/>
                    </a:lnL>
                    <a:lnR>
                      <a:noFill/>
                    </a:lnR>
                  </a:tcPr>
                </a:tc>
                <a:tc>
                  <a:txBody>
                    <a:bodyPr/>
                    <a:lstStyle/>
                    <a:p>
                      <a:endParaRPr lang="en-US" dirty="0"/>
                    </a:p>
                  </a:txBody>
                  <a:tcP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457200" rtl="0" eaLnBrk="1" latinLnBrk="0" hangingPunct="1"/>
                      <a:r>
                        <a:rPr lang="en-US" sz="1200" kern="1200" dirty="0">
                          <a:solidFill>
                            <a:schemeClr val="dk1"/>
                          </a:solidFill>
                          <a:latin typeface="+mn-lt"/>
                          <a:ea typeface="+mn-ea"/>
                          <a:cs typeface="+mn-cs"/>
                        </a:rPr>
                        <a:t>Interest income provides incentive to participants to hold sufficient liquidity; sweeps increase automation in liquidity management</a:t>
                      </a:r>
                    </a:p>
                  </a:txBody>
                  <a:tcPr>
                    <a:lnL>
                      <a:noFill/>
                    </a:lnL>
                    <a:lnR>
                      <a:noFill/>
                    </a:lnR>
                  </a:tcPr>
                </a:tc>
                <a:tc>
                  <a:txBody>
                    <a:bodyPr/>
                    <a:lstStyle/>
                    <a:p>
                      <a:pPr marL="0" algn="l" defTabSz="457200" rtl="0" eaLnBrk="1" latinLnBrk="0" hangingPunct="1"/>
                      <a:endParaRPr lang="en-US" sz="1200" kern="1200" dirty="0">
                        <a:solidFill>
                          <a:schemeClr val="dk1"/>
                        </a:solidFill>
                        <a:latin typeface="+mn-lt"/>
                        <a:ea typeface="+mn-ea"/>
                        <a:cs typeface="+mn-cs"/>
                      </a:endParaRPr>
                    </a:p>
                  </a:txBody>
                  <a:tcP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Automated notifications support participants in managing liquidity between accounts</a:t>
                      </a:r>
                    </a:p>
                  </a:txBody>
                  <a:tcPr>
                    <a:lnL>
                      <a:noFill/>
                    </a:lnL>
                  </a:tcPr>
                </a:tc>
                <a:extLst>
                  <a:ext uri="{0D108BD9-81ED-4DB2-BD59-A6C34878D82A}">
                    <a16:rowId xmlns:a16="http://schemas.microsoft.com/office/drawing/2014/main" val="619427574"/>
                  </a:ext>
                </a:extLst>
              </a:tr>
            </a:tbl>
          </a:graphicData>
        </a:graphic>
      </p:graphicFrame>
      <p:grpSp>
        <p:nvGrpSpPr>
          <p:cNvPr id="12" name="Group 11">
            <a:extLst>
              <a:ext uri="{FF2B5EF4-FFF2-40B4-BE49-F238E27FC236}">
                <a16:creationId xmlns:a16="http://schemas.microsoft.com/office/drawing/2014/main" id="{22DB1D5F-6157-0C91-6EF7-86FC17A6CC82}"/>
              </a:ext>
            </a:extLst>
          </p:cNvPr>
          <p:cNvGrpSpPr/>
          <p:nvPr/>
        </p:nvGrpSpPr>
        <p:grpSpPr>
          <a:xfrm>
            <a:off x="915867" y="757790"/>
            <a:ext cx="7312267" cy="165402"/>
            <a:chOff x="983226" y="757790"/>
            <a:chExt cx="7312267" cy="165402"/>
          </a:xfrm>
        </p:grpSpPr>
        <p:sp>
          <p:nvSpPr>
            <p:cNvPr id="14" name="Rectangle 13">
              <a:extLst>
                <a:ext uri="{FF2B5EF4-FFF2-40B4-BE49-F238E27FC236}">
                  <a16:creationId xmlns:a16="http://schemas.microsoft.com/office/drawing/2014/main" id="{23CD9D07-69D1-AED1-C8E4-E4DB99BDE081}"/>
                </a:ext>
              </a:extLst>
            </p:cNvPr>
            <p:cNvSpPr/>
            <p:nvPr/>
          </p:nvSpPr>
          <p:spPr bwMode="auto">
            <a:xfrm>
              <a:off x="983226" y="757790"/>
              <a:ext cx="1828800" cy="165402"/>
            </a:xfrm>
            <a:prstGeom prst="rect">
              <a:avLst/>
            </a:prstGeom>
            <a:solidFill>
              <a:schemeClr val="accent5">
                <a:lumMod val="40000"/>
                <a:lumOff val="60000"/>
              </a:schemeClr>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dirty="0">
                  <a:solidFill>
                    <a:schemeClr val="tx1">
                      <a:lumMod val="75000"/>
                    </a:schemeClr>
                  </a:solidFill>
                </a:rPr>
                <a:t>Access to Settlement Accounts</a:t>
              </a:r>
            </a:p>
          </p:txBody>
        </p:sp>
        <p:sp>
          <p:nvSpPr>
            <p:cNvPr id="15" name="Rectangle 14">
              <a:extLst>
                <a:ext uri="{FF2B5EF4-FFF2-40B4-BE49-F238E27FC236}">
                  <a16:creationId xmlns:a16="http://schemas.microsoft.com/office/drawing/2014/main" id="{854D7FD1-B64D-E9BE-9D81-E41951060098}"/>
                </a:ext>
              </a:extLst>
            </p:cNvPr>
            <p:cNvSpPr/>
            <p:nvPr/>
          </p:nvSpPr>
          <p:spPr bwMode="auto">
            <a:xfrm>
              <a:off x="2811048" y="757790"/>
              <a:ext cx="1828800" cy="165402"/>
            </a:xfrm>
            <a:prstGeom prst="rect">
              <a:avLst/>
            </a:prstGeom>
            <a:solidFill>
              <a:schemeClr val="accent5">
                <a:lumMod val="40000"/>
                <a:lumOff val="60000"/>
              </a:schemeClr>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dirty="0">
                  <a:solidFill>
                    <a:schemeClr val="tx1">
                      <a:lumMod val="75000"/>
                    </a:schemeClr>
                  </a:solidFill>
                </a:rPr>
                <a:t>Settlement Model</a:t>
              </a:r>
            </a:p>
          </p:txBody>
        </p:sp>
        <p:sp>
          <p:nvSpPr>
            <p:cNvPr id="16" name="Rectangle 15">
              <a:extLst>
                <a:ext uri="{FF2B5EF4-FFF2-40B4-BE49-F238E27FC236}">
                  <a16:creationId xmlns:a16="http://schemas.microsoft.com/office/drawing/2014/main" id="{61C17A13-FDA4-9432-AB15-783DB8AFA0C0}"/>
                </a:ext>
              </a:extLst>
            </p:cNvPr>
            <p:cNvSpPr/>
            <p:nvPr/>
          </p:nvSpPr>
          <p:spPr bwMode="auto">
            <a:xfrm>
              <a:off x="4638870" y="757790"/>
              <a:ext cx="1828800" cy="165402"/>
            </a:xfrm>
            <a:prstGeom prst="rect">
              <a:avLst/>
            </a:prstGeom>
            <a:solidFill>
              <a:schemeClr val="accent3"/>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dirty="0">
                  <a:solidFill>
                    <a:schemeClr val="tx1">
                      <a:lumMod val="75000"/>
                    </a:schemeClr>
                  </a:solidFill>
                </a:rPr>
                <a:t>Risk Management</a:t>
              </a:r>
            </a:p>
          </p:txBody>
        </p:sp>
        <p:sp>
          <p:nvSpPr>
            <p:cNvPr id="17" name="Rectangle 16">
              <a:extLst>
                <a:ext uri="{FF2B5EF4-FFF2-40B4-BE49-F238E27FC236}">
                  <a16:creationId xmlns:a16="http://schemas.microsoft.com/office/drawing/2014/main" id="{0FA04F27-2454-0B92-EE0B-5D94C73AA1BD}"/>
                </a:ext>
              </a:extLst>
            </p:cNvPr>
            <p:cNvSpPr/>
            <p:nvPr/>
          </p:nvSpPr>
          <p:spPr bwMode="auto">
            <a:xfrm>
              <a:off x="6466693" y="757790"/>
              <a:ext cx="1828800" cy="165402"/>
            </a:xfrm>
            <a:prstGeom prst="rect">
              <a:avLst/>
            </a:prstGeom>
            <a:solidFill>
              <a:schemeClr val="accent5">
                <a:lumMod val="40000"/>
                <a:lumOff val="60000"/>
              </a:schemeClr>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dirty="0">
                  <a:solidFill>
                    <a:schemeClr val="tx1">
                      <a:lumMod val="75000"/>
                    </a:schemeClr>
                  </a:solidFill>
                </a:rPr>
                <a:t>Settlement Account Design</a:t>
              </a:r>
            </a:p>
          </p:txBody>
        </p:sp>
      </p:grpSp>
      <p:sp>
        <p:nvSpPr>
          <p:cNvPr id="5" name="Footer Placeholder 1">
            <a:extLst>
              <a:ext uri="{FF2B5EF4-FFF2-40B4-BE49-F238E27FC236}">
                <a16:creationId xmlns:a16="http://schemas.microsoft.com/office/drawing/2014/main" id="{68D403C6-985B-F516-53BA-29A37805F224}"/>
              </a:ext>
            </a:extLst>
          </p:cNvPr>
          <p:cNvSpPr txBox="1">
            <a:spLocks/>
          </p:cNvSpPr>
          <p:nvPr/>
        </p:nvSpPr>
        <p:spPr>
          <a:xfrm>
            <a:off x="571989" y="6431841"/>
            <a:ext cx="3086100" cy="365125"/>
          </a:xfrm>
          <a:prstGeom prst="rect">
            <a:avLst/>
          </a:prstGeom>
        </p:spPr>
        <p:txBody>
          <a:bodyPr/>
          <a:lstStyle>
            <a:defPPr>
              <a:defRPr lang="en-US"/>
            </a:defPPr>
            <a:lvl1pPr marL="0" algn="l" defTabSz="1470484" rtl="0" eaLnBrk="1" latinLnBrk="0" hangingPunct="1">
              <a:defRPr sz="2895" kern="1200">
                <a:solidFill>
                  <a:schemeClr val="tx1"/>
                </a:solidFill>
                <a:latin typeface="+mn-lt"/>
                <a:ea typeface="+mn-ea"/>
                <a:cs typeface="+mn-cs"/>
              </a:defRPr>
            </a:lvl1pPr>
            <a:lvl2pPr marL="735242" algn="l" defTabSz="1470484" rtl="0" eaLnBrk="1" latinLnBrk="0" hangingPunct="1">
              <a:defRPr sz="2895" kern="1200">
                <a:solidFill>
                  <a:schemeClr val="tx1"/>
                </a:solidFill>
                <a:latin typeface="+mn-lt"/>
                <a:ea typeface="+mn-ea"/>
                <a:cs typeface="+mn-cs"/>
              </a:defRPr>
            </a:lvl2pPr>
            <a:lvl3pPr marL="1470484" algn="l" defTabSz="1470484" rtl="0" eaLnBrk="1" latinLnBrk="0" hangingPunct="1">
              <a:defRPr sz="2895" kern="1200">
                <a:solidFill>
                  <a:schemeClr val="tx1"/>
                </a:solidFill>
                <a:latin typeface="+mn-lt"/>
                <a:ea typeface="+mn-ea"/>
                <a:cs typeface="+mn-cs"/>
              </a:defRPr>
            </a:lvl3pPr>
            <a:lvl4pPr marL="2205726" algn="l" defTabSz="1470484" rtl="0" eaLnBrk="1" latinLnBrk="0" hangingPunct="1">
              <a:defRPr sz="2895" kern="1200">
                <a:solidFill>
                  <a:schemeClr val="tx1"/>
                </a:solidFill>
                <a:latin typeface="+mn-lt"/>
                <a:ea typeface="+mn-ea"/>
                <a:cs typeface="+mn-cs"/>
              </a:defRPr>
            </a:lvl4pPr>
            <a:lvl5pPr marL="2940968" algn="l" defTabSz="1470484" rtl="0" eaLnBrk="1" latinLnBrk="0" hangingPunct="1">
              <a:defRPr sz="2895" kern="1200">
                <a:solidFill>
                  <a:schemeClr val="tx1"/>
                </a:solidFill>
                <a:latin typeface="+mn-lt"/>
                <a:ea typeface="+mn-ea"/>
                <a:cs typeface="+mn-cs"/>
              </a:defRPr>
            </a:lvl5pPr>
            <a:lvl6pPr marL="3676210" algn="l" defTabSz="1470484" rtl="0" eaLnBrk="1" latinLnBrk="0" hangingPunct="1">
              <a:defRPr sz="2895" kern="1200">
                <a:solidFill>
                  <a:schemeClr val="tx1"/>
                </a:solidFill>
                <a:latin typeface="+mn-lt"/>
                <a:ea typeface="+mn-ea"/>
                <a:cs typeface="+mn-cs"/>
              </a:defRPr>
            </a:lvl6pPr>
            <a:lvl7pPr marL="4411451" algn="l" defTabSz="1470484" rtl="0" eaLnBrk="1" latinLnBrk="0" hangingPunct="1">
              <a:defRPr sz="2895" kern="1200">
                <a:solidFill>
                  <a:schemeClr val="tx1"/>
                </a:solidFill>
                <a:latin typeface="+mn-lt"/>
                <a:ea typeface="+mn-ea"/>
                <a:cs typeface="+mn-cs"/>
              </a:defRPr>
            </a:lvl7pPr>
            <a:lvl8pPr marL="5146694" algn="l" defTabSz="1470484" rtl="0" eaLnBrk="1" latinLnBrk="0" hangingPunct="1">
              <a:defRPr sz="2895" kern="1200">
                <a:solidFill>
                  <a:schemeClr val="tx1"/>
                </a:solidFill>
                <a:latin typeface="+mn-lt"/>
                <a:ea typeface="+mn-ea"/>
                <a:cs typeface="+mn-cs"/>
              </a:defRPr>
            </a:lvl8pPr>
            <a:lvl9pPr marL="5881936" algn="l" defTabSz="1470484" rtl="0" eaLnBrk="1" latinLnBrk="0" hangingPunct="1">
              <a:defRPr sz="2895" kern="1200">
                <a:solidFill>
                  <a:schemeClr val="tx1"/>
                </a:solidFill>
                <a:latin typeface="+mn-lt"/>
                <a:ea typeface="+mn-ea"/>
                <a:cs typeface="+mn-cs"/>
              </a:defRPr>
            </a:lvl9pPr>
          </a:lstStyle>
          <a:p>
            <a:r>
              <a:rPr lang="en-US" sz="1200" dirty="0">
                <a:solidFill>
                  <a:schemeClr val="accent5">
                    <a:lumMod val="75000"/>
                  </a:schemeClr>
                </a:solidFill>
              </a:rPr>
              <a:t>Gates Foundation, 2024</a:t>
            </a:r>
          </a:p>
        </p:txBody>
      </p:sp>
    </p:spTree>
    <p:extLst>
      <p:ext uri="{BB962C8B-B14F-4D97-AF65-F5344CB8AC3E}">
        <p14:creationId xmlns:p14="http://schemas.microsoft.com/office/powerpoint/2010/main" val="4227620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0F5B4-59A8-00CB-67F3-244A070234F5}"/>
            </a:ext>
          </a:extLst>
        </p:cNvPr>
        <p:cNvGrpSpPr/>
        <p:nvPr/>
      </p:nvGrpSpPr>
      <p:grpSpPr>
        <a:xfrm>
          <a:off x="0" y="0"/>
          <a:ext cx="0" cy="0"/>
          <a:chOff x="0" y="0"/>
          <a:chExt cx="0" cy="0"/>
        </a:xfrm>
      </p:grpSpPr>
      <p:sp>
        <p:nvSpPr>
          <p:cNvPr id="17" name="Oval 16">
            <a:extLst>
              <a:ext uri="{FF2B5EF4-FFF2-40B4-BE49-F238E27FC236}">
                <a16:creationId xmlns:a16="http://schemas.microsoft.com/office/drawing/2014/main" id="{9F43265D-76FF-171D-8C62-7FF59F92001A}"/>
              </a:ext>
            </a:extLst>
          </p:cNvPr>
          <p:cNvSpPr/>
          <p:nvPr/>
        </p:nvSpPr>
        <p:spPr bwMode="auto">
          <a:xfrm>
            <a:off x="2927930" y="4394200"/>
            <a:ext cx="914400" cy="855329"/>
          </a:xfrm>
          <a:prstGeom prst="ellipse">
            <a:avLst/>
          </a:prstGeom>
          <a:solidFill>
            <a:schemeClr val="tx1">
              <a:lumMod val="65000"/>
              <a:lumOff val="35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r>
              <a:rPr lang="en-US" sz="1000" b="1" dirty="0">
                <a:solidFill>
                  <a:schemeClr val="bg1"/>
                </a:solidFill>
              </a:rPr>
              <a:t>Current state</a:t>
            </a:r>
          </a:p>
        </p:txBody>
      </p:sp>
      <p:sp>
        <p:nvSpPr>
          <p:cNvPr id="3" name="Title 2">
            <a:extLst>
              <a:ext uri="{FF2B5EF4-FFF2-40B4-BE49-F238E27FC236}">
                <a16:creationId xmlns:a16="http://schemas.microsoft.com/office/drawing/2014/main" id="{B99E9669-07F1-3F8E-A0F1-17A16BB8C583}"/>
              </a:ext>
            </a:extLst>
          </p:cNvPr>
          <p:cNvSpPr>
            <a:spLocks noGrp="1"/>
          </p:cNvSpPr>
          <p:nvPr>
            <p:ph type="title"/>
          </p:nvPr>
        </p:nvSpPr>
        <p:spPr/>
        <p:txBody>
          <a:bodyPr/>
          <a:lstStyle/>
          <a:p>
            <a:r>
              <a:rPr lang="en-US" dirty="0"/>
              <a:t>Management of Risks: Role of automation</a:t>
            </a:r>
          </a:p>
        </p:txBody>
      </p:sp>
      <p:sp>
        <p:nvSpPr>
          <p:cNvPr id="4" name="Slide Number Placeholder 3">
            <a:extLst>
              <a:ext uri="{FF2B5EF4-FFF2-40B4-BE49-F238E27FC236}">
                <a16:creationId xmlns:a16="http://schemas.microsoft.com/office/drawing/2014/main" id="{D725E6DB-E69C-A5AD-745C-B8E010A3F6FB}"/>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22</a:t>
            </a:fld>
            <a:endParaRPr lang="en-US" dirty="0">
              <a:solidFill>
                <a:prstClr val="black">
                  <a:tint val="75000"/>
                </a:prstClr>
              </a:solidFill>
            </a:endParaRPr>
          </a:p>
        </p:txBody>
      </p:sp>
      <p:sp>
        <p:nvSpPr>
          <p:cNvPr id="6" name="Text Placeholder 5">
            <a:extLst>
              <a:ext uri="{FF2B5EF4-FFF2-40B4-BE49-F238E27FC236}">
                <a16:creationId xmlns:a16="http://schemas.microsoft.com/office/drawing/2014/main" id="{F06F4BBF-F940-D307-FF0F-71096F868D6A}"/>
              </a:ext>
            </a:extLst>
          </p:cNvPr>
          <p:cNvSpPr txBox="1">
            <a:spLocks/>
          </p:cNvSpPr>
          <p:nvPr/>
        </p:nvSpPr>
        <p:spPr>
          <a:xfrm>
            <a:off x="411480" y="996696"/>
            <a:ext cx="8229600" cy="627008"/>
          </a:xfrm>
          <a:prstGeom prst="rect">
            <a:avLst/>
          </a:prstGeom>
        </p:spPr>
        <p:txBody>
          <a:bodyPr/>
          <a:lstStyle>
            <a:lvl1pPr marL="0" indent="0" algn="l" defTabSz="457200" rtl="0" eaLnBrk="1" latinLnBrk="0" hangingPunct="1">
              <a:spcBef>
                <a:spcPct val="20000"/>
              </a:spcBef>
              <a:buClr>
                <a:schemeClr val="accent2"/>
              </a:buClr>
              <a:buFont typeface="Arial"/>
              <a:buNone/>
              <a:defRPr sz="1200" kern="1200">
                <a:solidFill>
                  <a:schemeClr val="tx1"/>
                </a:solidFill>
                <a:latin typeface="Arial"/>
                <a:ea typeface="+mn-ea"/>
                <a:cs typeface="Arial"/>
              </a:defRPr>
            </a:lvl1pPr>
            <a:lvl2pPr marL="742950" indent="-285750" algn="l" defTabSz="457200" rtl="0" eaLnBrk="1" latinLnBrk="0" hangingPunct="1">
              <a:spcBef>
                <a:spcPct val="20000"/>
              </a:spcBef>
              <a:buClr>
                <a:schemeClr val="accent2"/>
              </a:buClr>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Clr>
                <a:schemeClr val="accent2"/>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chemeClr val="accent2"/>
              </a:buClr>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Clr>
                <a:schemeClr val="accent2"/>
              </a:buClr>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t>While new tools continue to be implemented, monitoring and management of liquidity still involves manual processes by participants as well as the settlement bank.</a:t>
            </a:r>
          </a:p>
        </p:txBody>
      </p:sp>
      <p:grpSp>
        <p:nvGrpSpPr>
          <p:cNvPr id="11" name="Group 10">
            <a:extLst>
              <a:ext uri="{FF2B5EF4-FFF2-40B4-BE49-F238E27FC236}">
                <a16:creationId xmlns:a16="http://schemas.microsoft.com/office/drawing/2014/main" id="{19490B74-16DA-13DE-0FF6-54655A5836F5}"/>
              </a:ext>
            </a:extLst>
          </p:cNvPr>
          <p:cNvGrpSpPr/>
          <p:nvPr/>
        </p:nvGrpSpPr>
        <p:grpSpPr>
          <a:xfrm>
            <a:off x="915867" y="757790"/>
            <a:ext cx="7312267" cy="165402"/>
            <a:chOff x="983226" y="757790"/>
            <a:chExt cx="7312267" cy="165402"/>
          </a:xfrm>
        </p:grpSpPr>
        <p:sp>
          <p:nvSpPr>
            <p:cNvPr id="12" name="Rectangle 11">
              <a:extLst>
                <a:ext uri="{FF2B5EF4-FFF2-40B4-BE49-F238E27FC236}">
                  <a16:creationId xmlns:a16="http://schemas.microsoft.com/office/drawing/2014/main" id="{1A514F86-15A5-5FB2-8F34-49C9AE601D89}"/>
                </a:ext>
              </a:extLst>
            </p:cNvPr>
            <p:cNvSpPr/>
            <p:nvPr/>
          </p:nvSpPr>
          <p:spPr bwMode="auto">
            <a:xfrm>
              <a:off x="983226" y="757790"/>
              <a:ext cx="1828800" cy="165402"/>
            </a:xfrm>
            <a:prstGeom prst="rect">
              <a:avLst/>
            </a:prstGeom>
            <a:solidFill>
              <a:schemeClr val="accent5">
                <a:lumMod val="40000"/>
                <a:lumOff val="60000"/>
              </a:schemeClr>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dirty="0">
                  <a:solidFill>
                    <a:schemeClr val="tx1">
                      <a:lumMod val="75000"/>
                    </a:schemeClr>
                  </a:solidFill>
                </a:rPr>
                <a:t>Access to Settlement Accounts</a:t>
              </a:r>
            </a:p>
          </p:txBody>
        </p:sp>
        <p:sp>
          <p:nvSpPr>
            <p:cNvPr id="13" name="Rectangle 12">
              <a:extLst>
                <a:ext uri="{FF2B5EF4-FFF2-40B4-BE49-F238E27FC236}">
                  <a16:creationId xmlns:a16="http://schemas.microsoft.com/office/drawing/2014/main" id="{BC7A6F70-A6AC-0DE7-81CA-2E530AEC4A0D}"/>
                </a:ext>
              </a:extLst>
            </p:cNvPr>
            <p:cNvSpPr/>
            <p:nvPr/>
          </p:nvSpPr>
          <p:spPr bwMode="auto">
            <a:xfrm>
              <a:off x="2811048" y="757790"/>
              <a:ext cx="1828800" cy="165402"/>
            </a:xfrm>
            <a:prstGeom prst="rect">
              <a:avLst/>
            </a:prstGeom>
            <a:solidFill>
              <a:schemeClr val="accent5">
                <a:lumMod val="40000"/>
                <a:lumOff val="60000"/>
              </a:schemeClr>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dirty="0">
                  <a:solidFill>
                    <a:schemeClr val="tx1">
                      <a:lumMod val="75000"/>
                    </a:schemeClr>
                  </a:solidFill>
                </a:rPr>
                <a:t>Settlement Model</a:t>
              </a:r>
            </a:p>
          </p:txBody>
        </p:sp>
        <p:sp>
          <p:nvSpPr>
            <p:cNvPr id="14" name="Rectangle 13">
              <a:extLst>
                <a:ext uri="{FF2B5EF4-FFF2-40B4-BE49-F238E27FC236}">
                  <a16:creationId xmlns:a16="http://schemas.microsoft.com/office/drawing/2014/main" id="{689B2746-A657-C994-AE99-F015F5A73AF3}"/>
                </a:ext>
              </a:extLst>
            </p:cNvPr>
            <p:cNvSpPr/>
            <p:nvPr/>
          </p:nvSpPr>
          <p:spPr bwMode="auto">
            <a:xfrm>
              <a:off x="4638870" y="757790"/>
              <a:ext cx="1828800" cy="165402"/>
            </a:xfrm>
            <a:prstGeom prst="rect">
              <a:avLst/>
            </a:prstGeom>
            <a:solidFill>
              <a:schemeClr val="accent3"/>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dirty="0">
                  <a:solidFill>
                    <a:schemeClr val="tx1">
                      <a:lumMod val="75000"/>
                    </a:schemeClr>
                  </a:solidFill>
                </a:rPr>
                <a:t>Risk Management</a:t>
              </a:r>
            </a:p>
          </p:txBody>
        </p:sp>
        <p:sp>
          <p:nvSpPr>
            <p:cNvPr id="15" name="Rectangle 14">
              <a:extLst>
                <a:ext uri="{FF2B5EF4-FFF2-40B4-BE49-F238E27FC236}">
                  <a16:creationId xmlns:a16="http://schemas.microsoft.com/office/drawing/2014/main" id="{10225DB9-B6DC-248C-3263-605AFF3635D0}"/>
                </a:ext>
              </a:extLst>
            </p:cNvPr>
            <p:cNvSpPr/>
            <p:nvPr/>
          </p:nvSpPr>
          <p:spPr bwMode="auto">
            <a:xfrm>
              <a:off x="6466693" y="757790"/>
              <a:ext cx="1828800" cy="165402"/>
            </a:xfrm>
            <a:prstGeom prst="rect">
              <a:avLst/>
            </a:prstGeom>
            <a:solidFill>
              <a:schemeClr val="accent5">
                <a:lumMod val="40000"/>
                <a:lumOff val="60000"/>
              </a:schemeClr>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dirty="0">
                  <a:solidFill>
                    <a:schemeClr val="tx1">
                      <a:lumMod val="75000"/>
                    </a:schemeClr>
                  </a:solidFill>
                </a:rPr>
                <a:t>Settlement Account Design</a:t>
              </a:r>
            </a:p>
          </p:txBody>
        </p:sp>
      </p:grpSp>
      <p:sp>
        <p:nvSpPr>
          <p:cNvPr id="2" name="Footer Placeholder 1">
            <a:extLst>
              <a:ext uri="{FF2B5EF4-FFF2-40B4-BE49-F238E27FC236}">
                <a16:creationId xmlns:a16="http://schemas.microsoft.com/office/drawing/2014/main" id="{933DC57A-1AB5-7875-8D40-6AD4716242DF}"/>
              </a:ext>
            </a:extLst>
          </p:cNvPr>
          <p:cNvSpPr txBox="1">
            <a:spLocks/>
          </p:cNvSpPr>
          <p:nvPr/>
        </p:nvSpPr>
        <p:spPr>
          <a:xfrm>
            <a:off x="447675" y="6492240"/>
            <a:ext cx="3086100" cy="365125"/>
          </a:xfrm>
          <a:prstGeom prst="rect">
            <a:avLst/>
          </a:prstGeom>
        </p:spPr>
        <p:txBody>
          <a:bodyPr/>
          <a:lstStyle>
            <a:defPPr>
              <a:defRPr lang="en-US"/>
            </a:defPPr>
            <a:lvl1pPr marL="0" algn="l" defTabSz="1470484" rtl="0" eaLnBrk="1" latinLnBrk="0" hangingPunct="1">
              <a:defRPr sz="2895" kern="1200">
                <a:solidFill>
                  <a:schemeClr val="tx1"/>
                </a:solidFill>
                <a:latin typeface="+mn-lt"/>
                <a:ea typeface="+mn-ea"/>
                <a:cs typeface="+mn-cs"/>
              </a:defRPr>
            </a:lvl1pPr>
            <a:lvl2pPr marL="735242" algn="l" defTabSz="1470484" rtl="0" eaLnBrk="1" latinLnBrk="0" hangingPunct="1">
              <a:defRPr sz="2895" kern="1200">
                <a:solidFill>
                  <a:schemeClr val="tx1"/>
                </a:solidFill>
                <a:latin typeface="+mn-lt"/>
                <a:ea typeface="+mn-ea"/>
                <a:cs typeface="+mn-cs"/>
              </a:defRPr>
            </a:lvl2pPr>
            <a:lvl3pPr marL="1470484" algn="l" defTabSz="1470484" rtl="0" eaLnBrk="1" latinLnBrk="0" hangingPunct="1">
              <a:defRPr sz="2895" kern="1200">
                <a:solidFill>
                  <a:schemeClr val="tx1"/>
                </a:solidFill>
                <a:latin typeface="+mn-lt"/>
                <a:ea typeface="+mn-ea"/>
                <a:cs typeface="+mn-cs"/>
              </a:defRPr>
            </a:lvl3pPr>
            <a:lvl4pPr marL="2205726" algn="l" defTabSz="1470484" rtl="0" eaLnBrk="1" latinLnBrk="0" hangingPunct="1">
              <a:defRPr sz="2895" kern="1200">
                <a:solidFill>
                  <a:schemeClr val="tx1"/>
                </a:solidFill>
                <a:latin typeface="+mn-lt"/>
                <a:ea typeface="+mn-ea"/>
                <a:cs typeface="+mn-cs"/>
              </a:defRPr>
            </a:lvl4pPr>
            <a:lvl5pPr marL="2940968" algn="l" defTabSz="1470484" rtl="0" eaLnBrk="1" latinLnBrk="0" hangingPunct="1">
              <a:defRPr sz="2895" kern="1200">
                <a:solidFill>
                  <a:schemeClr val="tx1"/>
                </a:solidFill>
                <a:latin typeface="+mn-lt"/>
                <a:ea typeface="+mn-ea"/>
                <a:cs typeface="+mn-cs"/>
              </a:defRPr>
            </a:lvl5pPr>
            <a:lvl6pPr marL="3676210" algn="l" defTabSz="1470484" rtl="0" eaLnBrk="1" latinLnBrk="0" hangingPunct="1">
              <a:defRPr sz="2895" kern="1200">
                <a:solidFill>
                  <a:schemeClr val="tx1"/>
                </a:solidFill>
                <a:latin typeface="+mn-lt"/>
                <a:ea typeface="+mn-ea"/>
                <a:cs typeface="+mn-cs"/>
              </a:defRPr>
            </a:lvl6pPr>
            <a:lvl7pPr marL="4411451" algn="l" defTabSz="1470484" rtl="0" eaLnBrk="1" latinLnBrk="0" hangingPunct="1">
              <a:defRPr sz="2895" kern="1200">
                <a:solidFill>
                  <a:schemeClr val="tx1"/>
                </a:solidFill>
                <a:latin typeface="+mn-lt"/>
                <a:ea typeface="+mn-ea"/>
                <a:cs typeface="+mn-cs"/>
              </a:defRPr>
            </a:lvl7pPr>
            <a:lvl8pPr marL="5146694" algn="l" defTabSz="1470484" rtl="0" eaLnBrk="1" latinLnBrk="0" hangingPunct="1">
              <a:defRPr sz="2895" kern="1200">
                <a:solidFill>
                  <a:schemeClr val="tx1"/>
                </a:solidFill>
                <a:latin typeface="+mn-lt"/>
                <a:ea typeface="+mn-ea"/>
                <a:cs typeface="+mn-cs"/>
              </a:defRPr>
            </a:lvl8pPr>
            <a:lvl9pPr marL="5881936" algn="l" defTabSz="1470484" rtl="0" eaLnBrk="1" latinLnBrk="0" hangingPunct="1">
              <a:defRPr sz="2895" kern="1200">
                <a:solidFill>
                  <a:schemeClr val="tx1"/>
                </a:solidFill>
                <a:latin typeface="+mn-lt"/>
                <a:ea typeface="+mn-ea"/>
                <a:cs typeface="+mn-cs"/>
              </a:defRPr>
            </a:lvl9pPr>
          </a:lstStyle>
          <a:p>
            <a:r>
              <a:rPr lang="en-US" sz="1200" dirty="0">
                <a:solidFill>
                  <a:schemeClr val="accent5">
                    <a:lumMod val="75000"/>
                  </a:schemeClr>
                </a:solidFill>
              </a:rPr>
              <a:t>Gates Foundation, 2024</a:t>
            </a:r>
          </a:p>
        </p:txBody>
      </p:sp>
      <p:graphicFrame>
        <p:nvGraphicFramePr>
          <p:cNvPr id="5" name="Diagram 4">
            <a:extLst>
              <a:ext uri="{FF2B5EF4-FFF2-40B4-BE49-F238E27FC236}">
                <a16:creationId xmlns:a16="http://schemas.microsoft.com/office/drawing/2014/main" id="{776ADF5C-111B-254B-5957-8A32B8B7AADC}"/>
              </a:ext>
            </a:extLst>
          </p:cNvPr>
          <p:cNvGraphicFramePr/>
          <p:nvPr>
            <p:extLst>
              <p:ext uri="{D42A27DB-BD31-4B8C-83A1-F6EECF244321}">
                <p14:modId xmlns:p14="http://schemas.microsoft.com/office/powerpoint/2010/main" val="72033221"/>
              </p:ext>
            </p:extLst>
          </p:nvPr>
        </p:nvGraphicFramePr>
        <p:xfrm>
          <a:off x="659465" y="2396463"/>
          <a:ext cx="5224967" cy="2853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0801CC46-F0B9-F9D0-280F-7761347DCFDE}"/>
              </a:ext>
            </a:extLst>
          </p:cNvPr>
          <p:cNvSpPr txBox="1"/>
          <p:nvPr/>
        </p:nvSpPr>
        <p:spPr>
          <a:xfrm>
            <a:off x="730396" y="2160347"/>
            <a:ext cx="3931976" cy="584775"/>
          </a:xfrm>
          <a:prstGeom prst="rect">
            <a:avLst/>
          </a:prstGeom>
          <a:noFill/>
        </p:spPr>
        <p:txBody>
          <a:bodyPr wrap="square" rtlCol="0">
            <a:spAutoFit/>
          </a:bodyPr>
          <a:lstStyle/>
          <a:p>
            <a:pPr algn="ctr"/>
            <a:r>
              <a:rPr lang="en-US" sz="1600" b="1" dirty="0"/>
              <a:t>Degree of automation in settlement and liquidity management</a:t>
            </a:r>
          </a:p>
        </p:txBody>
      </p:sp>
      <p:sp>
        <p:nvSpPr>
          <p:cNvPr id="10" name="Rectangle 9">
            <a:extLst>
              <a:ext uri="{FF2B5EF4-FFF2-40B4-BE49-F238E27FC236}">
                <a16:creationId xmlns:a16="http://schemas.microsoft.com/office/drawing/2014/main" id="{5AA827C5-8578-7F39-CCF0-52C5D9A58CC4}"/>
              </a:ext>
            </a:extLst>
          </p:cNvPr>
          <p:cNvSpPr/>
          <p:nvPr/>
        </p:nvSpPr>
        <p:spPr bwMode="auto">
          <a:xfrm>
            <a:off x="3730636" y="4532371"/>
            <a:ext cx="3142071" cy="1748427"/>
          </a:xfrm>
          <a:prstGeom prst="rect">
            <a:avLst/>
          </a:prstGeom>
          <a:solidFill>
            <a:schemeClr val="tx1">
              <a:lumMod val="65000"/>
              <a:lumOff val="35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defTabSz="914099"/>
            <a:r>
              <a:rPr lang="en-US" sz="1000" dirty="0">
                <a:solidFill>
                  <a:schemeClr val="bg1"/>
                </a:solidFill>
              </a:rPr>
              <a:t>Settlement processes like generation of settlement positions by the IPS and processing of credit and debits tends to be automated and done through straight through processing in many IPS  </a:t>
            </a:r>
          </a:p>
          <a:p>
            <a:pPr defTabSz="914099"/>
            <a:endParaRPr lang="en-US" sz="1000" dirty="0">
              <a:solidFill>
                <a:schemeClr val="bg1"/>
              </a:solidFill>
            </a:endParaRPr>
          </a:p>
          <a:p>
            <a:pPr defTabSz="914099"/>
            <a:r>
              <a:rPr lang="en-US" sz="1000" dirty="0">
                <a:solidFill>
                  <a:schemeClr val="bg1"/>
                </a:solidFill>
              </a:rPr>
              <a:t>However, liquidity management remains somewhat manual both on the DFSP and the settlement bank side. For example, a settlement banks may flag low balances in DFSP accounts, but adding funds into the accounts involves manual processes </a:t>
            </a:r>
          </a:p>
        </p:txBody>
      </p:sp>
      <p:sp>
        <p:nvSpPr>
          <p:cNvPr id="16" name="Rectangle 15">
            <a:extLst>
              <a:ext uri="{FF2B5EF4-FFF2-40B4-BE49-F238E27FC236}">
                <a16:creationId xmlns:a16="http://schemas.microsoft.com/office/drawing/2014/main" id="{D84FA213-8DDD-914E-1836-28B488C482F3}"/>
              </a:ext>
            </a:extLst>
          </p:cNvPr>
          <p:cNvSpPr/>
          <p:nvPr/>
        </p:nvSpPr>
        <p:spPr bwMode="auto">
          <a:xfrm>
            <a:off x="5465723" y="2522156"/>
            <a:ext cx="3142071" cy="1619538"/>
          </a:xfrm>
          <a:prstGeom prst="rect">
            <a:avLst/>
          </a:prstGeom>
          <a:solidFill>
            <a:schemeClr val="accent2"/>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t" anchorCtr="0" compatLnSpc="1">
            <a:prstTxWarp prst="textNoShape">
              <a:avLst/>
            </a:prstTxWarp>
          </a:bodyPr>
          <a:lstStyle/>
          <a:p>
            <a:pPr defTabSz="914099"/>
            <a:r>
              <a:rPr lang="en-US" sz="1000" dirty="0">
                <a:solidFill>
                  <a:schemeClr val="bg1"/>
                </a:solidFill>
              </a:rPr>
              <a:t>The desired approach for settlement and liquidity management will involve a high level of automation in settlement and in liquidity management </a:t>
            </a:r>
          </a:p>
          <a:p>
            <a:pPr defTabSz="914099"/>
            <a:endParaRPr lang="en-US" sz="1000" dirty="0">
              <a:solidFill>
                <a:schemeClr val="bg1"/>
              </a:solidFill>
            </a:endParaRPr>
          </a:p>
          <a:p>
            <a:pPr defTabSz="914099"/>
            <a:r>
              <a:rPr lang="en-US" sz="1000" dirty="0">
                <a:solidFill>
                  <a:schemeClr val="bg1"/>
                </a:solidFill>
              </a:rPr>
              <a:t>For example, settlement accounts will be funded through automated processes on the DFSP side and through tools provided by the settlement bank and/or IPS; these may include automated sweeps between settlement accounts, tools that enable seamless funding by liquidity providers, and others   </a:t>
            </a:r>
          </a:p>
        </p:txBody>
      </p:sp>
      <p:sp>
        <p:nvSpPr>
          <p:cNvPr id="19" name="Oval 18">
            <a:extLst>
              <a:ext uri="{FF2B5EF4-FFF2-40B4-BE49-F238E27FC236}">
                <a16:creationId xmlns:a16="http://schemas.microsoft.com/office/drawing/2014/main" id="{BEEB53D5-E302-0161-98FB-E8FBEEE960BC}"/>
              </a:ext>
            </a:extLst>
          </p:cNvPr>
          <p:cNvSpPr/>
          <p:nvPr/>
        </p:nvSpPr>
        <p:spPr bwMode="auto">
          <a:xfrm>
            <a:off x="4844471" y="1707047"/>
            <a:ext cx="914400" cy="914400"/>
          </a:xfrm>
          <a:prstGeom prst="ellipse">
            <a:avLst/>
          </a:prstGeom>
          <a:solidFill>
            <a:schemeClr val="accent2"/>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r>
              <a:rPr lang="en-US" sz="1000" b="1" dirty="0">
                <a:solidFill>
                  <a:schemeClr val="bg1"/>
                </a:solidFill>
              </a:rPr>
              <a:t>Desired</a:t>
            </a:r>
          </a:p>
          <a:p>
            <a:pPr algn="ctr" defTabSz="914099"/>
            <a:r>
              <a:rPr lang="en-US" sz="1000" b="1" dirty="0">
                <a:solidFill>
                  <a:schemeClr val="bg1"/>
                </a:solidFill>
              </a:rPr>
              <a:t>state</a:t>
            </a:r>
          </a:p>
        </p:txBody>
      </p:sp>
    </p:spTree>
    <p:extLst>
      <p:ext uri="{BB962C8B-B14F-4D97-AF65-F5344CB8AC3E}">
        <p14:creationId xmlns:p14="http://schemas.microsoft.com/office/powerpoint/2010/main" val="767547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8F107-332E-AAAA-B7D7-4FB9FC46D15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974DA7F-38DE-2695-24B2-3B53AB7D2039}"/>
              </a:ext>
            </a:extLst>
          </p:cNvPr>
          <p:cNvSpPr>
            <a:spLocks noGrp="1"/>
          </p:cNvSpPr>
          <p:nvPr>
            <p:ph type="title"/>
          </p:nvPr>
        </p:nvSpPr>
        <p:spPr>
          <a:xfrm>
            <a:off x="96207" y="252914"/>
            <a:ext cx="6577847" cy="246221"/>
          </a:xfrm>
        </p:spPr>
        <p:txBody>
          <a:bodyPr/>
          <a:lstStyle/>
          <a:p>
            <a:r>
              <a:rPr lang="en-US" dirty="0"/>
              <a:t>Settlement windows in DNS systems vary</a:t>
            </a:r>
          </a:p>
        </p:txBody>
      </p:sp>
      <p:sp>
        <p:nvSpPr>
          <p:cNvPr id="4" name="Slide Number Placeholder 3">
            <a:extLst>
              <a:ext uri="{FF2B5EF4-FFF2-40B4-BE49-F238E27FC236}">
                <a16:creationId xmlns:a16="http://schemas.microsoft.com/office/drawing/2014/main" id="{011EC8BC-123E-33F6-E354-8A494611A5B7}"/>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23</a:t>
            </a:fld>
            <a:endParaRPr lang="en-US" dirty="0">
              <a:solidFill>
                <a:prstClr val="black">
                  <a:tint val="75000"/>
                </a:prstClr>
              </a:solidFill>
            </a:endParaRPr>
          </a:p>
        </p:txBody>
      </p:sp>
      <p:sp>
        <p:nvSpPr>
          <p:cNvPr id="6" name="Text Placeholder 5">
            <a:extLst>
              <a:ext uri="{FF2B5EF4-FFF2-40B4-BE49-F238E27FC236}">
                <a16:creationId xmlns:a16="http://schemas.microsoft.com/office/drawing/2014/main" id="{FDB054E7-D0E1-5BBD-7DE3-E0332723DA15}"/>
              </a:ext>
            </a:extLst>
          </p:cNvPr>
          <p:cNvSpPr txBox="1">
            <a:spLocks/>
          </p:cNvSpPr>
          <p:nvPr/>
        </p:nvSpPr>
        <p:spPr>
          <a:xfrm>
            <a:off x="411480" y="996696"/>
            <a:ext cx="8229600" cy="307777"/>
          </a:xfrm>
          <a:prstGeom prst="rect">
            <a:avLst/>
          </a:prstGeom>
        </p:spPr>
        <p:txBody>
          <a:bodyPr/>
          <a:lstStyle>
            <a:lvl1pPr marL="0" indent="0" algn="l" defTabSz="457200" rtl="0" eaLnBrk="1" latinLnBrk="0" hangingPunct="1">
              <a:spcBef>
                <a:spcPct val="20000"/>
              </a:spcBef>
              <a:buClr>
                <a:schemeClr val="accent2"/>
              </a:buClr>
              <a:buFont typeface="Arial"/>
              <a:buNone/>
              <a:defRPr sz="1200" kern="1200">
                <a:solidFill>
                  <a:schemeClr val="tx1"/>
                </a:solidFill>
                <a:latin typeface="Arial"/>
                <a:ea typeface="+mn-ea"/>
                <a:cs typeface="Arial"/>
              </a:defRPr>
            </a:lvl1pPr>
            <a:lvl2pPr marL="742950" indent="-285750" algn="l" defTabSz="457200" rtl="0" eaLnBrk="1" latinLnBrk="0" hangingPunct="1">
              <a:spcBef>
                <a:spcPct val="20000"/>
              </a:spcBef>
              <a:buClr>
                <a:schemeClr val="accent2"/>
              </a:buClr>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Clr>
                <a:schemeClr val="accent2"/>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chemeClr val="accent2"/>
              </a:buClr>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Clr>
                <a:schemeClr val="accent2"/>
              </a:buClr>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t>In DNS systems, the frequency and length of settlement windows are set in the scheme rules.</a:t>
            </a:r>
          </a:p>
        </p:txBody>
      </p:sp>
      <p:sp>
        <p:nvSpPr>
          <p:cNvPr id="9" name="Content Placeholder 2">
            <a:extLst>
              <a:ext uri="{FF2B5EF4-FFF2-40B4-BE49-F238E27FC236}">
                <a16:creationId xmlns:a16="http://schemas.microsoft.com/office/drawing/2014/main" id="{F01B896D-6261-7A9C-96B4-E9D34DCE11ED}"/>
              </a:ext>
            </a:extLst>
          </p:cNvPr>
          <p:cNvSpPr>
            <a:spLocks noGrp="1"/>
          </p:cNvSpPr>
          <p:nvPr>
            <p:ph sz="quarter" idx="14"/>
          </p:nvPr>
        </p:nvSpPr>
        <p:spPr>
          <a:xfrm>
            <a:off x="475613" y="1352908"/>
            <a:ext cx="8316695" cy="1548033"/>
          </a:xfrm>
        </p:spPr>
        <p:txBody>
          <a:bodyPr/>
          <a:lstStyle/>
          <a:p>
            <a:pPr marL="177800" indent="-177800"/>
            <a:r>
              <a:rPr lang="en-US" dirty="0"/>
              <a:t>Shorter settlement windows reduce the credit risk exposure between participants, while netting reduces their liquidity requirements</a:t>
            </a:r>
          </a:p>
          <a:p>
            <a:pPr marL="177800" indent="-177800"/>
            <a:r>
              <a:rPr lang="en-US" dirty="0"/>
              <a:t>However, the inability of the settlement bank to accept settlement entries during off hours and non-business days remains a challenge with positions (the resulting debits and credits after netting) building up over those timeframes</a:t>
            </a:r>
          </a:p>
          <a:p>
            <a:pPr marL="177800" indent="-177800"/>
            <a:r>
              <a:rPr lang="en-US" sz="1400" dirty="0"/>
              <a:t>The “freezing” of funds at the point of clearing is a beneficial functionality </a:t>
            </a:r>
            <a:r>
              <a:rPr lang="en-US" dirty="0"/>
              <a:t>in</a:t>
            </a:r>
            <a:r>
              <a:rPr lang="en-US" sz="1400" dirty="0"/>
              <a:t> DNS models as it ensures that funds will be available at the time of the next settlement window</a:t>
            </a:r>
            <a:endParaRPr lang="en-US" dirty="0"/>
          </a:p>
          <a:p>
            <a:pPr marL="177800" indent="-177800"/>
            <a:endParaRPr lang="en-US" dirty="0"/>
          </a:p>
        </p:txBody>
      </p:sp>
      <p:cxnSp>
        <p:nvCxnSpPr>
          <p:cNvPr id="11" name="Straight Connector 10">
            <a:extLst>
              <a:ext uri="{FF2B5EF4-FFF2-40B4-BE49-F238E27FC236}">
                <a16:creationId xmlns:a16="http://schemas.microsoft.com/office/drawing/2014/main" id="{7C8A4796-F91A-2D8C-320B-52396E11F28D}"/>
              </a:ext>
            </a:extLst>
          </p:cNvPr>
          <p:cNvCxnSpPr>
            <a:cxnSpLocks/>
            <a:endCxn id="19" idx="3"/>
          </p:cNvCxnSpPr>
          <p:nvPr/>
        </p:nvCxnSpPr>
        <p:spPr>
          <a:xfrm>
            <a:off x="1233377" y="4440232"/>
            <a:ext cx="6976215"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86B5CDC2-7239-D97C-4477-BFE2C020A915}"/>
              </a:ext>
            </a:extLst>
          </p:cNvPr>
          <p:cNvSpPr txBox="1"/>
          <p:nvPr/>
        </p:nvSpPr>
        <p:spPr>
          <a:xfrm>
            <a:off x="1030821" y="3534238"/>
            <a:ext cx="1828800" cy="1803306"/>
          </a:xfrm>
          <a:prstGeom prst="rect">
            <a:avLst/>
          </a:prstGeom>
          <a:solidFill>
            <a:schemeClr val="accent5">
              <a:lumMod val="40000"/>
              <a:lumOff val="60000"/>
            </a:schemeClr>
          </a:solidFill>
          <a:ln w="25400">
            <a:noFill/>
            <a:headEnd type="oval"/>
            <a:tailEnd type="triangle"/>
          </a:ln>
        </p:spPr>
        <p:txBody>
          <a:bodyPr wrap="square" lIns="91440" rIns="0" rtlCol="0" anchor="t">
            <a:noAutofit/>
          </a:bodyPr>
          <a:lstStyle/>
          <a:p>
            <a:pPr algn="ctr"/>
            <a:endParaRPr lang="en-US" sz="1100" dirty="0">
              <a:latin typeface="Arial" panose="020B0604020202020204" pitchFamily="34" charset="0"/>
              <a:cs typeface="Arial" panose="020B0604020202020204" pitchFamily="34" charset="0"/>
            </a:endParaRPr>
          </a:p>
          <a:p>
            <a:pPr algn="ctr"/>
            <a:r>
              <a:rPr lang="en-US" sz="1200" b="1" dirty="0">
                <a:latin typeface="Arial" panose="020B0604020202020204" pitchFamily="34" charset="0"/>
                <a:cs typeface="Arial" panose="020B0604020202020204" pitchFamily="34" charset="0"/>
              </a:rPr>
              <a:t>Once per day settlement</a:t>
            </a:r>
          </a:p>
          <a:p>
            <a:pPr algn="ctr"/>
            <a:endParaRPr lang="en-US" sz="12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Standard for legacy interoperable systems: settlement windows are each business day</a:t>
            </a:r>
            <a:endParaRPr lang="en-US" sz="1200" strike="sngStrike" dirty="0">
              <a:highlight>
                <a:srgbClr val="00FFFF"/>
              </a:highlight>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971B1495-7021-F70A-3F02-61B163C635F9}"/>
              </a:ext>
            </a:extLst>
          </p:cNvPr>
          <p:cNvSpPr txBox="1"/>
          <p:nvPr/>
        </p:nvSpPr>
        <p:spPr>
          <a:xfrm>
            <a:off x="3747344" y="3525556"/>
            <a:ext cx="1828800" cy="1811988"/>
          </a:xfrm>
          <a:prstGeom prst="rect">
            <a:avLst/>
          </a:prstGeom>
          <a:solidFill>
            <a:schemeClr val="accent5">
              <a:lumMod val="40000"/>
              <a:lumOff val="60000"/>
            </a:schemeClr>
          </a:solidFill>
          <a:ln w="25400">
            <a:noFill/>
            <a:headEnd type="oval"/>
            <a:tailEnd type="triangle"/>
          </a:ln>
        </p:spPr>
        <p:txBody>
          <a:bodyPr wrap="square" lIns="91440" rIns="0" rtlCol="0" anchor="t">
            <a:noAutofit/>
          </a:bodyPr>
          <a:lstStyle/>
          <a:p>
            <a:pPr algn="ctr"/>
            <a:endParaRPr lang="en-US" sz="1100" b="1" dirty="0">
              <a:latin typeface="Arial" panose="020B0604020202020204" pitchFamily="34" charset="0"/>
              <a:cs typeface="Arial" panose="020B0604020202020204" pitchFamily="34" charset="0"/>
            </a:endParaRPr>
          </a:p>
          <a:p>
            <a:pPr algn="ctr"/>
            <a:r>
              <a:rPr lang="en-US" sz="1200" b="1" dirty="0">
                <a:latin typeface="Arial" panose="020B0604020202020204" pitchFamily="34" charset="0"/>
                <a:cs typeface="Arial" panose="020B0604020202020204" pitchFamily="34" charset="0"/>
              </a:rPr>
              <a:t>Multiple times per day</a:t>
            </a:r>
          </a:p>
          <a:p>
            <a:pPr algn="ctr"/>
            <a:endParaRPr lang="en-US" sz="12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Settlement windows set multiple times per business day</a:t>
            </a:r>
          </a:p>
        </p:txBody>
      </p:sp>
      <p:sp>
        <p:nvSpPr>
          <p:cNvPr id="19" name="TextBox 18">
            <a:extLst>
              <a:ext uri="{FF2B5EF4-FFF2-40B4-BE49-F238E27FC236}">
                <a16:creationId xmlns:a16="http://schemas.microsoft.com/office/drawing/2014/main" id="{5A9E07E6-FE79-96D2-3B09-B66C1494FD8E}"/>
              </a:ext>
            </a:extLst>
          </p:cNvPr>
          <p:cNvSpPr txBox="1"/>
          <p:nvPr/>
        </p:nvSpPr>
        <p:spPr>
          <a:xfrm>
            <a:off x="6380792" y="3534238"/>
            <a:ext cx="1828800" cy="1811988"/>
          </a:xfrm>
          <a:prstGeom prst="rect">
            <a:avLst/>
          </a:prstGeom>
          <a:solidFill>
            <a:schemeClr val="accent5">
              <a:lumMod val="40000"/>
              <a:lumOff val="60000"/>
            </a:schemeClr>
          </a:solidFill>
          <a:ln w="25400">
            <a:noFill/>
            <a:headEnd type="oval"/>
            <a:tailEnd type="triangle"/>
          </a:ln>
        </p:spPr>
        <p:txBody>
          <a:bodyPr wrap="square" lIns="91440" rIns="0" rtlCol="0" anchor="t">
            <a:noAutofit/>
          </a:bodyPr>
          <a:lstStyle/>
          <a:p>
            <a:pPr algn="ctr"/>
            <a:endParaRPr lang="en-US" sz="1100" b="1" dirty="0">
              <a:latin typeface="Arial" panose="020B0604020202020204" pitchFamily="34" charset="0"/>
              <a:cs typeface="Arial" panose="020B0604020202020204" pitchFamily="34" charset="0"/>
            </a:endParaRPr>
          </a:p>
          <a:p>
            <a:pPr algn="ctr"/>
            <a:r>
              <a:rPr lang="en-US" sz="1200" b="1" dirty="0">
                <a:latin typeface="Arial" panose="020B0604020202020204" pitchFamily="34" charset="0"/>
                <a:cs typeface="Arial" panose="020B0604020202020204" pitchFamily="34" charset="0"/>
              </a:rPr>
              <a:t>Near real-time</a:t>
            </a:r>
          </a:p>
          <a:p>
            <a:pPr algn="ctr"/>
            <a:endParaRPr lang="en-US" sz="12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Settlement windows set in seconds: close to real-time  settlement</a:t>
            </a:r>
          </a:p>
        </p:txBody>
      </p:sp>
      <p:grpSp>
        <p:nvGrpSpPr>
          <p:cNvPr id="2" name="Group 1">
            <a:extLst>
              <a:ext uri="{FF2B5EF4-FFF2-40B4-BE49-F238E27FC236}">
                <a16:creationId xmlns:a16="http://schemas.microsoft.com/office/drawing/2014/main" id="{FE7414B6-A820-4455-DE4D-E2B7FCDC11BD}"/>
              </a:ext>
            </a:extLst>
          </p:cNvPr>
          <p:cNvGrpSpPr/>
          <p:nvPr/>
        </p:nvGrpSpPr>
        <p:grpSpPr>
          <a:xfrm>
            <a:off x="915867" y="757790"/>
            <a:ext cx="7312267" cy="165402"/>
            <a:chOff x="983226" y="757790"/>
            <a:chExt cx="7312267" cy="165402"/>
          </a:xfrm>
        </p:grpSpPr>
        <p:sp>
          <p:nvSpPr>
            <p:cNvPr id="7" name="Rectangle 6">
              <a:extLst>
                <a:ext uri="{FF2B5EF4-FFF2-40B4-BE49-F238E27FC236}">
                  <a16:creationId xmlns:a16="http://schemas.microsoft.com/office/drawing/2014/main" id="{18BEB78B-388E-A8FD-CA02-25E7F18B837C}"/>
                </a:ext>
              </a:extLst>
            </p:cNvPr>
            <p:cNvSpPr/>
            <p:nvPr/>
          </p:nvSpPr>
          <p:spPr bwMode="auto">
            <a:xfrm>
              <a:off x="983226" y="757790"/>
              <a:ext cx="1828800" cy="165402"/>
            </a:xfrm>
            <a:prstGeom prst="rect">
              <a:avLst/>
            </a:prstGeom>
            <a:solidFill>
              <a:schemeClr val="accent5">
                <a:lumMod val="40000"/>
                <a:lumOff val="60000"/>
              </a:schemeClr>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dirty="0">
                  <a:solidFill>
                    <a:schemeClr val="tx1">
                      <a:lumMod val="75000"/>
                    </a:schemeClr>
                  </a:solidFill>
                </a:rPr>
                <a:t>Access to Settlement Accounts</a:t>
              </a:r>
            </a:p>
          </p:txBody>
        </p:sp>
        <p:sp>
          <p:nvSpPr>
            <p:cNvPr id="8" name="Rectangle 7">
              <a:extLst>
                <a:ext uri="{FF2B5EF4-FFF2-40B4-BE49-F238E27FC236}">
                  <a16:creationId xmlns:a16="http://schemas.microsoft.com/office/drawing/2014/main" id="{803AA591-DA2C-C7E7-F0FA-12F27F508C6D}"/>
                </a:ext>
              </a:extLst>
            </p:cNvPr>
            <p:cNvSpPr/>
            <p:nvPr/>
          </p:nvSpPr>
          <p:spPr bwMode="auto">
            <a:xfrm>
              <a:off x="2811048" y="757790"/>
              <a:ext cx="1828800" cy="165402"/>
            </a:xfrm>
            <a:prstGeom prst="rect">
              <a:avLst/>
            </a:prstGeom>
            <a:solidFill>
              <a:schemeClr val="accent5">
                <a:lumMod val="40000"/>
                <a:lumOff val="60000"/>
              </a:schemeClr>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dirty="0">
                  <a:solidFill>
                    <a:schemeClr val="tx1">
                      <a:lumMod val="75000"/>
                    </a:schemeClr>
                  </a:solidFill>
                </a:rPr>
                <a:t>Settlement Model</a:t>
              </a:r>
            </a:p>
          </p:txBody>
        </p:sp>
        <p:sp>
          <p:nvSpPr>
            <p:cNvPr id="15" name="Rectangle 14">
              <a:extLst>
                <a:ext uri="{FF2B5EF4-FFF2-40B4-BE49-F238E27FC236}">
                  <a16:creationId xmlns:a16="http://schemas.microsoft.com/office/drawing/2014/main" id="{FDC652A5-6C2B-7745-AF17-E22F5EBC1FD2}"/>
                </a:ext>
              </a:extLst>
            </p:cNvPr>
            <p:cNvSpPr/>
            <p:nvPr/>
          </p:nvSpPr>
          <p:spPr bwMode="auto">
            <a:xfrm>
              <a:off x="4638870" y="757790"/>
              <a:ext cx="1828800" cy="165402"/>
            </a:xfrm>
            <a:prstGeom prst="rect">
              <a:avLst/>
            </a:prstGeom>
            <a:solidFill>
              <a:schemeClr val="accent3"/>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dirty="0">
                  <a:solidFill>
                    <a:schemeClr val="tx1">
                      <a:lumMod val="75000"/>
                    </a:schemeClr>
                  </a:solidFill>
                </a:rPr>
                <a:t>Risk Management</a:t>
              </a:r>
            </a:p>
          </p:txBody>
        </p:sp>
        <p:sp>
          <p:nvSpPr>
            <p:cNvPr id="18" name="Rectangle 17">
              <a:extLst>
                <a:ext uri="{FF2B5EF4-FFF2-40B4-BE49-F238E27FC236}">
                  <a16:creationId xmlns:a16="http://schemas.microsoft.com/office/drawing/2014/main" id="{7FAF5C29-AF4F-93C1-952F-95F28F6CA18A}"/>
                </a:ext>
              </a:extLst>
            </p:cNvPr>
            <p:cNvSpPr/>
            <p:nvPr/>
          </p:nvSpPr>
          <p:spPr bwMode="auto">
            <a:xfrm>
              <a:off x="6466693" y="757790"/>
              <a:ext cx="1828800" cy="165402"/>
            </a:xfrm>
            <a:prstGeom prst="rect">
              <a:avLst/>
            </a:prstGeom>
            <a:solidFill>
              <a:schemeClr val="accent5">
                <a:lumMod val="40000"/>
                <a:lumOff val="60000"/>
              </a:schemeClr>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dirty="0">
                  <a:solidFill>
                    <a:schemeClr val="tx1">
                      <a:lumMod val="75000"/>
                    </a:schemeClr>
                  </a:solidFill>
                </a:rPr>
                <a:t>Settlement Account Design</a:t>
              </a:r>
            </a:p>
          </p:txBody>
        </p:sp>
      </p:grpSp>
      <p:sp>
        <p:nvSpPr>
          <p:cNvPr id="5" name="Footer Placeholder 1">
            <a:extLst>
              <a:ext uri="{FF2B5EF4-FFF2-40B4-BE49-F238E27FC236}">
                <a16:creationId xmlns:a16="http://schemas.microsoft.com/office/drawing/2014/main" id="{8E10281A-0956-0C47-736B-0FB590E4EE9E}"/>
              </a:ext>
            </a:extLst>
          </p:cNvPr>
          <p:cNvSpPr txBox="1">
            <a:spLocks/>
          </p:cNvSpPr>
          <p:nvPr/>
        </p:nvSpPr>
        <p:spPr>
          <a:xfrm>
            <a:off x="447675" y="6492240"/>
            <a:ext cx="3086100" cy="365125"/>
          </a:xfrm>
          <a:prstGeom prst="rect">
            <a:avLst/>
          </a:prstGeom>
        </p:spPr>
        <p:txBody>
          <a:bodyPr/>
          <a:lstStyle>
            <a:defPPr>
              <a:defRPr lang="en-US"/>
            </a:defPPr>
            <a:lvl1pPr marL="0" algn="l" defTabSz="1470484" rtl="0" eaLnBrk="1" latinLnBrk="0" hangingPunct="1">
              <a:defRPr sz="2895" kern="1200">
                <a:solidFill>
                  <a:schemeClr val="tx1"/>
                </a:solidFill>
                <a:latin typeface="+mn-lt"/>
                <a:ea typeface="+mn-ea"/>
                <a:cs typeface="+mn-cs"/>
              </a:defRPr>
            </a:lvl1pPr>
            <a:lvl2pPr marL="735242" algn="l" defTabSz="1470484" rtl="0" eaLnBrk="1" latinLnBrk="0" hangingPunct="1">
              <a:defRPr sz="2895" kern="1200">
                <a:solidFill>
                  <a:schemeClr val="tx1"/>
                </a:solidFill>
                <a:latin typeface="+mn-lt"/>
                <a:ea typeface="+mn-ea"/>
                <a:cs typeface="+mn-cs"/>
              </a:defRPr>
            </a:lvl2pPr>
            <a:lvl3pPr marL="1470484" algn="l" defTabSz="1470484" rtl="0" eaLnBrk="1" latinLnBrk="0" hangingPunct="1">
              <a:defRPr sz="2895" kern="1200">
                <a:solidFill>
                  <a:schemeClr val="tx1"/>
                </a:solidFill>
                <a:latin typeface="+mn-lt"/>
                <a:ea typeface="+mn-ea"/>
                <a:cs typeface="+mn-cs"/>
              </a:defRPr>
            </a:lvl3pPr>
            <a:lvl4pPr marL="2205726" algn="l" defTabSz="1470484" rtl="0" eaLnBrk="1" latinLnBrk="0" hangingPunct="1">
              <a:defRPr sz="2895" kern="1200">
                <a:solidFill>
                  <a:schemeClr val="tx1"/>
                </a:solidFill>
                <a:latin typeface="+mn-lt"/>
                <a:ea typeface="+mn-ea"/>
                <a:cs typeface="+mn-cs"/>
              </a:defRPr>
            </a:lvl4pPr>
            <a:lvl5pPr marL="2940968" algn="l" defTabSz="1470484" rtl="0" eaLnBrk="1" latinLnBrk="0" hangingPunct="1">
              <a:defRPr sz="2895" kern="1200">
                <a:solidFill>
                  <a:schemeClr val="tx1"/>
                </a:solidFill>
                <a:latin typeface="+mn-lt"/>
                <a:ea typeface="+mn-ea"/>
                <a:cs typeface="+mn-cs"/>
              </a:defRPr>
            </a:lvl5pPr>
            <a:lvl6pPr marL="3676210" algn="l" defTabSz="1470484" rtl="0" eaLnBrk="1" latinLnBrk="0" hangingPunct="1">
              <a:defRPr sz="2895" kern="1200">
                <a:solidFill>
                  <a:schemeClr val="tx1"/>
                </a:solidFill>
                <a:latin typeface="+mn-lt"/>
                <a:ea typeface="+mn-ea"/>
                <a:cs typeface="+mn-cs"/>
              </a:defRPr>
            </a:lvl6pPr>
            <a:lvl7pPr marL="4411451" algn="l" defTabSz="1470484" rtl="0" eaLnBrk="1" latinLnBrk="0" hangingPunct="1">
              <a:defRPr sz="2895" kern="1200">
                <a:solidFill>
                  <a:schemeClr val="tx1"/>
                </a:solidFill>
                <a:latin typeface="+mn-lt"/>
                <a:ea typeface="+mn-ea"/>
                <a:cs typeface="+mn-cs"/>
              </a:defRPr>
            </a:lvl7pPr>
            <a:lvl8pPr marL="5146694" algn="l" defTabSz="1470484" rtl="0" eaLnBrk="1" latinLnBrk="0" hangingPunct="1">
              <a:defRPr sz="2895" kern="1200">
                <a:solidFill>
                  <a:schemeClr val="tx1"/>
                </a:solidFill>
                <a:latin typeface="+mn-lt"/>
                <a:ea typeface="+mn-ea"/>
                <a:cs typeface="+mn-cs"/>
              </a:defRPr>
            </a:lvl8pPr>
            <a:lvl9pPr marL="5881936" algn="l" defTabSz="1470484" rtl="0" eaLnBrk="1" latinLnBrk="0" hangingPunct="1">
              <a:defRPr sz="2895" kern="1200">
                <a:solidFill>
                  <a:schemeClr val="tx1"/>
                </a:solidFill>
                <a:latin typeface="+mn-lt"/>
                <a:ea typeface="+mn-ea"/>
                <a:cs typeface="+mn-cs"/>
              </a:defRPr>
            </a:lvl9pPr>
          </a:lstStyle>
          <a:p>
            <a:r>
              <a:rPr lang="en-US" sz="1200" dirty="0">
                <a:solidFill>
                  <a:schemeClr val="accent5">
                    <a:lumMod val="75000"/>
                  </a:schemeClr>
                </a:solidFill>
              </a:rPr>
              <a:t>Gates Foundation, 2024</a:t>
            </a:r>
          </a:p>
        </p:txBody>
      </p:sp>
    </p:spTree>
    <p:extLst>
      <p:ext uri="{BB962C8B-B14F-4D97-AF65-F5344CB8AC3E}">
        <p14:creationId xmlns:p14="http://schemas.microsoft.com/office/powerpoint/2010/main" val="1773324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8F107-332E-AAAA-B7D7-4FB9FC46D15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974DA7F-38DE-2695-24B2-3B53AB7D2039}"/>
              </a:ext>
            </a:extLst>
          </p:cNvPr>
          <p:cNvSpPr>
            <a:spLocks noGrp="1"/>
          </p:cNvSpPr>
          <p:nvPr>
            <p:ph type="title"/>
          </p:nvPr>
        </p:nvSpPr>
        <p:spPr/>
        <p:txBody>
          <a:bodyPr/>
          <a:lstStyle/>
          <a:p>
            <a:r>
              <a:rPr lang="en-US" dirty="0"/>
              <a:t>Most IPS have multiple settlement windows per day</a:t>
            </a:r>
          </a:p>
        </p:txBody>
      </p:sp>
      <p:sp>
        <p:nvSpPr>
          <p:cNvPr id="4" name="Slide Number Placeholder 3">
            <a:extLst>
              <a:ext uri="{FF2B5EF4-FFF2-40B4-BE49-F238E27FC236}">
                <a16:creationId xmlns:a16="http://schemas.microsoft.com/office/drawing/2014/main" id="{011EC8BC-123E-33F6-E354-8A494611A5B7}"/>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24</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737DA736-C9E1-9936-C501-86BC8BC85BB2}"/>
              </a:ext>
            </a:extLst>
          </p:cNvPr>
          <p:cNvPicPr>
            <a:picLocks noChangeAspect="1"/>
          </p:cNvPicPr>
          <p:nvPr/>
        </p:nvPicPr>
        <p:blipFill>
          <a:blip r:embed="rId2"/>
          <a:stretch>
            <a:fillRect/>
          </a:stretch>
        </p:blipFill>
        <p:spPr>
          <a:xfrm>
            <a:off x="4431501" y="2419374"/>
            <a:ext cx="548640" cy="548640"/>
          </a:xfrm>
          <a:prstGeom prst="rect">
            <a:avLst/>
          </a:prstGeom>
          <a:effectLst>
            <a:outerShdw blurRad="50800" dist="38100" dir="2700000" algn="tl" rotWithShape="0">
              <a:prstClr val="black">
                <a:alpha val="40000"/>
              </a:prstClr>
            </a:outerShdw>
          </a:effectLst>
        </p:spPr>
      </p:pic>
      <p:pic>
        <p:nvPicPr>
          <p:cNvPr id="8" name="Picture 2" descr="flag of Nigeria | Britannica">
            <a:extLst>
              <a:ext uri="{FF2B5EF4-FFF2-40B4-BE49-F238E27FC236}">
                <a16:creationId xmlns:a16="http://schemas.microsoft.com/office/drawing/2014/main" id="{D7264D84-33BF-4755-3057-49DD0209A3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6317" y="3493162"/>
            <a:ext cx="548640" cy="548640"/>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E05E30D-290D-AF37-6691-EB794DFFB988}"/>
              </a:ext>
            </a:extLst>
          </p:cNvPr>
          <p:cNvPicPr>
            <a:picLocks noChangeAspect="1"/>
          </p:cNvPicPr>
          <p:nvPr/>
        </p:nvPicPr>
        <p:blipFill>
          <a:blip r:embed="rId4"/>
          <a:stretch>
            <a:fillRect/>
          </a:stretch>
        </p:blipFill>
        <p:spPr>
          <a:xfrm>
            <a:off x="5067392" y="2419374"/>
            <a:ext cx="548640" cy="548640"/>
          </a:xfrm>
          <a:prstGeom prst="rect">
            <a:avLst/>
          </a:prstGeom>
          <a:effectLst>
            <a:outerShdw blurRad="50800" dist="38100" dir="2700000" algn="tl" rotWithShape="0">
              <a:prstClr val="black">
                <a:alpha val="40000"/>
              </a:prstClr>
            </a:outerShdw>
          </a:effectLst>
        </p:spPr>
      </p:pic>
      <p:pic>
        <p:nvPicPr>
          <p:cNvPr id="12" name="Picture 4" descr="Flag of Ghana - Wikipedia">
            <a:extLst>
              <a:ext uri="{FF2B5EF4-FFF2-40B4-BE49-F238E27FC236}">
                <a16:creationId xmlns:a16="http://schemas.microsoft.com/office/drawing/2014/main" id="{49E61C17-2305-120A-B5A6-C6DCD95A07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5103" y="3493162"/>
            <a:ext cx="548640" cy="548640"/>
          </a:xfrm>
          <a:prstGeom prst="ellipse">
            <a:avLst/>
          </a:prstGeom>
          <a:noFill/>
          <a:extLst>
            <a:ext uri="{909E8E84-426E-40DD-AFC4-6F175D3DCCD1}">
              <a14:hiddenFill xmlns:a14="http://schemas.microsoft.com/office/drawing/2010/main">
                <a:solidFill>
                  <a:srgbClr val="FFFFFF"/>
                </a:solidFill>
              </a14:hiddenFill>
            </a:ext>
          </a:extLst>
        </p:spPr>
      </p:pic>
      <p:pic>
        <p:nvPicPr>
          <p:cNvPr id="14" name="Picture 4" descr="Mexico - Wikipedia">
            <a:extLst>
              <a:ext uri="{FF2B5EF4-FFF2-40B4-BE49-F238E27FC236}">
                <a16:creationId xmlns:a16="http://schemas.microsoft.com/office/drawing/2014/main" id="{55133E61-9578-85CA-F895-FB8941B3DE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2474" y="2457655"/>
            <a:ext cx="548640" cy="548640"/>
          </a:xfrm>
          <a:prstGeom prst="ellipse">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7F013FF3-B92F-6152-979C-1B30198F312A}"/>
              </a:ext>
            </a:extLst>
          </p:cNvPr>
          <p:cNvPicPr>
            <a:picLocks noChangeAspect="1"/>
          </p:cNvPicPr>
          <p:nvPr/>
        </p:nvPicPr>
        <p:blipFill>
          <a:blip r:embed="rId7"/>
          <a:stretch>
            <a:fillRect/>
          </a:stretch>
        </p:blipFill>
        <p:spPr>
          <a:xfrm>
            <a:off x="4427312" y="3493162"/>
            <a:ext cx="548640" cy="548640"/>
          </a:xfrm>
          <a:prstGeom prst="ellipse">
            <a:avLst/>
          </a:prstGeom>
          <a:effectLst>
            <a:outerShdw blurRad="50800" dist="38100" dir="5400000" algn="t" rotWithShape="0">
              <a:prstClr val="black">
                <a:alpha val="40000"/>
              </a:prstClr>
            </a:outerShdw>
          </a:effectLst>
        </p:spPr>
      </p:pic>
      <p:sp>
        <p:nvSpPr>
          <p:cNvPr id="20" name="Rectangle 19">
            <a:extLst>
              <a:ext uri="{FF2B5EF4-FFF2-40B4-BE49-F238E27FC236}">
                <a16:creationId xmlns:a16="http://schemas.microsoft.com/office/drawing/2014/main" id="{EBF2E31A-0596-11C0-6F57-2DAECC145685}"/>
              </a:ext>
            </a:extLst>
          </p:cNvPr>
          <p:cNvSpPr/>
          <p:nvPr/>
        </p:nvSpPr>
        <p:spPr bwMode="auto">
          <a:xfrm>
            <a:off x="5045758" y="3131246"/>
            <a:ext cx="591907" cy="227969"/>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0" rIns="0" bIns="0" numCol="1" spcCol="0" rtlCol="0" anchor="ctr" anchorCtr="0" compatLnSpc="1">
            <a:prstTxWarp prst="textNoShape">
              <a:avLst/>
            </a:prstTxWarp>
          </a:bodyPr>
          <a:lstStyle/>
          <a:p>
            <a:pPr algn="ctr" defTabSz="914099"/>
            <a:r>
              <a:rPr lang="en-US" sz="900" dirty="0">
                <a:solidFill>
                  <a:schemeClr val="tx1"/>
                </a:solidFill>
              </a:rPr>
              <a:t>UPI </a:t>
            </a:r>
          </a:p>
          <a:p>
            <a:pPr algn="ctr" defTabSz="914099"/>
            <a:r>
              <a:rPr lang="en-US" sz="900" dirty="0">
                <a:solidFill>
                  <a:schemeClr val="tx1"/>
                </a:solidFill>
              </a:rPr>
              <a:t>(8 cycles)</a:t>
            </a:r>
          </a:p>
        </p:txBody>
      </p:sp>
      <p:sp>
        <p:nvSpPr>
          <p:cNvPr id="21" name="Rectangle 20">
            <a:extLst>
              <a:ext uri="{FF2B5EF4-FFF2-40B4-BE49-F238E27FC236}">
                <a16:creationId xmlns:a16="http://schemas.microsoft.com/office/drawing/2014/main" id="{8FB83345-91A2-8445-406C-221C5D07C3CC}"/>
              </a:ext>
            </a:extLst>
          </p:cNvPr>
          <p:cNvSpPr/>
          <p:nvPr/>
        </p:nvSpPr>
        <p:spPr bwMode="auto">
          <a:xfrm>
            <a:off x="5066317" y="4136669"/>
            <a:ext cx="591907" cy="295023"/>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0" rIns="0" bIns="0" numCol="1" spcCol="0" rtlCol="0" anchor="ctr" anchorCtr="0" compatLnSpc="1">
            <a:prstTxWarp prst="textNoShape">
              <a:avLst/>
            </a:prstTxWarp>
          </a:bodyPr>
          <a:lstStyle/>
          <a:p>
            <a:pPr algn="ctr" defTabSz="914099"/>
            <a:r>
              <a:rPr lang="en-US" sz="900" dirty="0">
                <a:solidFill>
                  <a:schemeClr val="tx1"/>
                </a:solidFill>
              </a:rPr>
              <a:t>NIP </a:t>
            </a:r>
          </a:p>
          <a:p>
            <a:pPr algn="ctr" defTabSz="914099"/>
            <a:r>
              <a:rPr lang="en-US" sz="900" dirty="0">
                <a:solidFill>
                  <a:schemeClr val="tx1"/>
                </a:solidFill>
              </a:rPr>
              <a:t>(4 cycles)</a:t>
            </a:r>
          </a:p>
        </p:txBody>
      </p:sp>
      <p:sp>
        <p:nvSpPr>
          <p:cNvPr id="22" name="Rectangle 21">
            <a:extLst>
              <a:ext uri="{FF2B5EF4-FFF2-40B4-BE49-F238E27FC236}">
                <a16:creationId xmlns:a16="http://schemas.microsoft.com/office/drawing/2014/main" id="{A6D36FD8-4A6F-E556-6900-87A9D75D21B5}"/>
              </a:ext>
            </a:extLst>
          </p:cNvPr>
          <p:cNvSpPr/>
          <p:nvPr/>
        </p:nvSpPr>
        <p:spPr bwMode="auto">
          <a:xfrm>
            <a:off x="3733429" y="4144249"/>
            <a:ext cx="591907" cy="227969"/>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0" rIns="0" bIns="0" numCol="1" spcCol="0" rtlCol="0" anchor="ctr" anchorCtr="0" compatLnSpc="1">
            <a:prstTxWarp prst="textNoShape">
              <a:avLst/>
            </a:prstTxWarp>
          </a:bodyPr>
          <a:lstStyle/>
          <a:p>
            <a:pPr algn="ctr" defTabSz="914099"/>
            <a:r>
              <a:rPr lang="en-US" sz="900" dirty="0">
                <a:solidFill>
                  <a:schemeClr val="tx1"/>
                </a:solidFill>
              </a:rPr>
              <a:t>GIP </a:t>
            </a:r>
          </a:p>
          <a:p>
            <a:pPr algn="ctr" defTabSz="914099"/>
            <a:r>
              <a:rPr lang="en-US" sz="900" dirty="0">
                <a:solidFill>
                  <a:schemeClr val="tx1"/>
                </a:solidFill>
              </a:rPr>
              <a:t>(2 cycles)</a:t>
            </a:r>
          </a:p>
        </p:txBody>
      </p:sp>
      <p:sp>
        <p:nvSpPr>
          <p:cNvPr id="23" name="Rectangle 22">
            <a:extLst>
              <a:ext uri="{FF2B5EF4-FFF2-40B4-BE49-F238E27FC236}">
                <a16:creationId xmlns:a16="http://schemas.microsoft.com/office/drawing/2014/main" id="{BE81CAE4-381F-43E7-0775-8D41BFEEDA70}"/>
              </a:ext>
            </a:extLst>
          </p:cNvPr>
          <p:cNvSpPr/>
          <p:nvPr/>
        </p:nvSpPr>
        <p:spPr bwMode="auto">
          <a:xfrm>
            <a:off x="3594774" y="2994813"/>
            <a:ext cx="835048" cy="446369"/>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0" rIns="0" bIns="0" numCol="1" spcCol="0" rtlCol="0" anchor="ctr" anchorCtr="0" compatLnSpc="1">
            <a:prstTxWarp prst="textNoShape">
              <a:avLst/>
            </a:prstTxWarp>
          </a:bodyPr>
          <a:lstStyle/>
          <a:p>
            <a:pPr algn="ctr" defTabSz="914099"/>
            <a:r>
              <a:rPr lang="en-US" sz="900" dirty="0">
                <a:solidFill>
                  <a:schemeClr val="tx1"/>
                </a:solidFill>
              </a:rPr>
              <a:t>PesaLink </a:t>
            </a:r>
          </a:p>
          <a:p>
            <a:pPr algn="ctr" defTabSz="914099"/>
            <a:r>
              <a:rPr lang="en-US" sz="900" dirty="0">
                <a:solidFill>
                  <a:schemeClr val="tx1"/>
                </a:solidFill>
              </a:rPr>
              <a:t>(2 cycles)</a:t>
            </a:r>
          </a:p>
        </p:txBody>
      </p:sp>
      <p:sp>
        <p:nvSpPr>
          <p:cNvPr id="25" name="Rectangle 24">
            <a:extLst>
              <a:ext uri="{FF2B5EF4-FFF2-40B4-BE49-F238E27FC236}">
                <a16:creationId xmlns:a16="http://schemas.microsoft.com/office/drawing/2014/main" id="{0543628A-3865-FBBA-A625-FF320139F0AB}"/>
              </a:ext>
            </a:extLst>
          </p:cNvPr>
          <p:cNvSpPr/>
          <p:nvPr/>
        </p:nvSpPr>
        <p:spPr bwMode="auto">
          <a:xfrm>
            <a:off x="4404603" y="4144249"/>
            <a:ext cx="591907" cy="227969"/>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0" rIns="0" bIns="0" numCol="1" spcCol="0" rtlCol="0" anchor="ctr" anchorCtr="0" compatLnSpc="1">
            <a:prstTxWarp prst="textNoShape">
              <a:avLst/>
            </a:prstTxWarp>
          </a:bodyPr>
          <a:lstStyle/>
          <a:p>
            <a:pPr algn="ctr" defTabSz="914099"/>
            <a:r>
              <a:rPr lang="en-US" sz="900" dirty="0">
                <a:solidFill>
                  <a:schemeClr val="tx1"/>
                </a:solidFill>
              </a:rPr>
              <a:t>FAST </a:t>
            </a:r>
          </a:p>
          <a:p>
            <a:pPr algn="ctr" defTabSz="914099"/>
            <a:r>
              <a:rPr lang="en-US" sz="900" dirty="0">
                <a:solidFill>
                  <a:schemeClr val="tx1"/>
                </a:solidFill>
              </a:rPr>
              <a:t>(2 cycles)</a:t>
            </a:r>
          </a:p>
        </p:txBody>
      </p:sp>
      <p:sp>
        <p:nvSpPr>
          <p:cNvPr id="26" name="Rectangle 25">
            <a:extLst>
              <a:ext uri="{FF2B5EF4-FFF2-40B4-BE49-F238E27FC236}">
                <a16:creationId xmlns:a16="http://schemas.microsoft.com/office/drawing/2014/main" id="{29113E3F-4131-5AB2-EA69-C73BACC18815}"/>
              </a:ext>
            </a:extLst>
          </p:cNvPr>
          <p:cNvSpPr/>
          <p:nvPr/>
        </p:nvSpPr>
        <p:spPr bwMode="auto">
          <a:xfrm>
            <a:off x="4427312" y="3040903"/>
            <a:ext cx="591907" cy="370992"/>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0" rIns="0" bIns="0" numCol="1" spcCol="0" rtlCol="0" anchor="ctr" anchorCtr="0" compatLnSpc="1">
            <a:prstTxWarp prst="textNoShape">
              <a:avLst/>
            </a:prstTxWarp>
          </a:bodyPr>
          <a:lstStyle/>
          <a:p>
            <a:pPr algn="ctr" defTabSz="914099"/>
            <a:r>
              <a:rPr lang="en-US" sz="900" dirty="0">
                <a:solidFill>
                  <a:schemeClr val="tx1"/>
                </a:solidFill>
              </a:rPr>
              <a:t>FPS </a:t>
            </a:r>
          </a:p>
          <a:p>
            <a:pPr algn="ctr" defTabSz="914099"/>
            <a:r>
              <a:rPr lang="en-US" sz="900" dirty="0">
                <a:solidFill>
                  <a:schemeClr val="tx1"/>
                </a:solidFill>
              </a:rPr>
              <a:t>(3 cycles)</a:t>
            </a:r>
          </a:p>
        </p:txBody>
      </p:sp>
      <p:sp>
        <p:nvSpPr>
          <p:cNvPr id="32" name="Rectangle 31">
            <a:extLst>
              <a:ext uri="{FF2B5EF4-FFF2-40B4-BE49-F238E27FC236}">
                <a16:creationId xmlns:a16="http://schemas.microsoft.com/office/drawing/2014/main" id="{5E2ADEC0-2604-C803-F9A0-F40F42685A1A}"/>
              </a:ext>
            </a:extLst>
          </p:cNvPr>
          <p:cNvSpPr/>
          <p:nvPr/>
        </p:nvSpPr>
        <p:spPr bwMode="auto">
          <a:xfrm>
            <a:off x="6812330" y="3183478"/>
            <a:ext cx="968928" cy="228497"/>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0" rIns="0" bIns="0" numCol="1" spcCol="0" rtlCol="0" anchor="ctr" anchorCtr="0" compatLnSpc="1">
            <a:prstTxWarp prst="textNoShape">
              <a:avLst/>
            </a:prstTxWarp>
          </a:bodyPr>
          <a:lstStyle/>
          <a:p>
            <a:pPr algn="ctr" defTabSz="914099"/>
            <a:r>
              <a:rPr lang="en-US" sz="900" dirty="0">
                <a:solidFill>
                  <a:schemeClr val="tx1"/>
                </a:solidFill>
              </a:rPr>
              <a:t>Mexico SPEI (every few seconds)</a:t>
            </a:r>
          </a:p>
        </p:txBody>
      </p:sp>
      <p:sp>
        <p:nvSpPr>
          <p:cNvPr id="35" name="Rectangle 34">
            <a:extLst>
              <a:ext uri="{FF2B5EF4-FFF2-40B4-BE49-F238E27FC236}">
                <a16:creationId xmlns:a16="http://schemas.microsoft.com/office/drawing/2014/main" id="{FE91BF96-9B54-4B37-43C0-562C81BE7808}"/>
              </a:ext>
            </a:extLst>
          </p:cNvPr>
          <p:cNvSpPr/>
          <p:nvPr/>
        </p:nvSpPr>
        <p:spPr>
          <a:xfrm>
            <a:off x="1038399" y="4929443"/>
            <a:ext cx="7702723" cy="506482"/>
          </a:xfrm>
          <a:prstGeom prst="rect">
            <a:avLst/>
          </a:prstGeom>
          <a:solidFill>
            <a:schemeClr val="bg1">
              <a:lumMod val="95000"/>
            </a:schemeClr>
          </a:solidFill>
          <a:ln w="12700" cmpd="sng">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r>
              <a:rPr lang="en-US" sz="1100" dirty="0">
                <a:solidFill>
                  <a:schemeClr val="accent1">
                    <a:lumMod val="75000"/>
                  </a:schemeClr>
                </a:solidFill>
                <a:latin typeface="+mj-lt"/>
              </a:rPr>
              <a:t>UPI currently operators with eight settlement windows per day (365 days per year), a significant increase from the previous four and six windows. The expansion of settlement windows was implemented to reduce settlement risk. </a:t>
            </a:r>
            <a:endParaRPr lang="en-US" sz="1100" b="1" dirty="0">
              <a:solidFill>
                <a:schemeClr val="accent1">
                  <a:lumMod val="75000"/>
                </a:schemeClr>
              </a:solidFill>
              <a:latin typeface="+mj-lt"/>
            </a:endParaRPr>
          </a:p>
        </p:txBody>
      </p:sp>
      <p:pic>
        <p:nvPicPr>
          <p:cNvPr id="39" name="Picture 38">
            <a:extLst>
              <a:ext uri="{FF2B5EF4-FFF2-40B4-BE49-F238E27FC236}">
                <a16:creationId xmlns:a16="http://schemas.microsoft.com/office/drawing/2014/main" id="{5AADB590-905C-FEC0-2A03-EE33DBC3F6AD}"/>
              </a:ext>
            </a:extLst>
          </p:cNvPr>
          <p:cNvPicPr>
            <a:picLocks noChangeAspect="1"/>
          </p:cNvPicPr>
          <p:nvPr/>
        </p:nvPicPr>
        <p:blipFill>
          <a:blip r:embed="rId4"/>
          <a:stretch>
            <a:fillRect/>
          </a:stretch>
        </p:blipFill>
        <p:spPr>
          <a:xfrm>
            <a:off x="462397" y="4927635"/>
            <a:ext cx="506482" cy="506482"/>
          </a:xfrm>
          <a:prstGeom prst="rect">
            <a:avLst/>
          </a:prstGeom>
          <a:effectLst>
            <a:outerShdw blurRad="50800" dist="38100" dir="2700000" algn="tl" rotWithShape="0">
              <a:prstClr val="black">
                <a:alpha val="40000"/>
              </a:prstClr>
            </a:outerShdw>
          </a:effectLst>
        </p:spPr>
      </p:pic>
      <p:sp>
        <p:nvSpPr>
          <p:cNvPr id="40" name="Rectangle 39">
            <a:extLst>
              <a:ext uri="{FF2B5EF4-FFF2-40B4-BE49-F238E27FC236}">
                <a16:creationId xmlns:a16="http://schemas.microsoft.com/office/drawing/2014/main" id="{3CB8A1F7-1872-C83D-F139-FEA9E89E1071}"/>
              </a:ext>
            </a:extLst>
          </p:cNvPr>
          <p:cNvSpPr/>
          <p:nvPr/>
        </p:nvSpPr>
        <p:spPr>
          <a:xfrm>
            <a:off x="510792" y="4504889"/>
            <a:ext cx="8229599" cy="314367"/>
          </a:xfrm>
          <a:prstGeom prst="rect">
            <a:avLst/>
          </a:prstGeom>
          <a:solidFill>
            <a:schemeClr val="tx1">
              <a:lumMod val="65000"/>
              <a:lumOff val="35000"/>
            </a:schemeClr>
          </a:solidFill>
          <a:ln w="12700" cmpd="sng">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pPr algn="ctr"/>
            <a:r>
              <a:rPr lang="en-US" sz="1100" b="1" dirty="0">
                <a:solidFill>
                  <a:schemeClr val="bg1"/>
                </a:solidFill>
                <a:latin typeface="+mj-lt"/>
              </a:rPr>
              <a:t>Select IPS Spotlights</a:t>
            </a:r>
          </a:p>
        </p:txBody>
      </p:sp>
      <p:cxnSp>
        <p:nvCxnSpPr>
          <p:cNvPr id="2" name="Straight Connector 1">
            <a:extLst>
              <a:ext uri="{FF2B5EF4-FFF2-40B4-BE49-F238E27FC236}">
                <a16:creationId xmlns:a16="http://schemas.microsoft.com/office/drawing/2014/main" id="{762ACAB4-2FE5-4030-DB01-6E61CDA8CB46}"/>
              </a:ext>
            </a:extLst>
          </p:cNvPr>
          <p:cNvCxnSpPr>
            <a:cxnSpLocks/>
          </p:cNvCxnSpPr>
          <p:nvPr/>
        </p:nvCxnSpPr>
        <p:spPr>
          <a:xfrm>
            <a:off x="1165873" y="2001619"/>
            <a:ext cx="6847509"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9990E69F-ADED-B110-C128-3B67243FF71B}"/>
              </a:ext>
            </a:extLst>
          </p:cNvPr>
          <p:cNvSpPr txBox="1"/>
          <p:nvPr/>
        </p:nvSpPr>
        <p:spPr>
          <a:xfrm>
            <a:off x="1030821" y="1627258"/>
            <a:ext cx="1828800" cy="641882"/>
          </a:xfrm>
          <a:prstGeom prst="rect">
            <a:avLst/>
          </a:prstGeom>
          <a:solidFill>
            <a:schemeClr val="accent5">
              <a:lumMod val="40000"/>
              <a:lumOff val="60000"/>
            </a:schemeClr>
          </a:solidFill>
          <a:ln w="25400">
            <a:noFill/>
            <a:headEnd type="oval"/>
            <a:tailEnd type="triangle"/>
          </a:ln>
        </p:spPr>
        <p:txBody>
          <a:bodyPr wrap="square" lIns="91440" rIns="0" rtlCol="0" anchor="t">
            <a:noAutofit/>
          </a:bodyPr>
          <a:lstStyle/>
          <a:p>
            <a:pPr algn="ctr"/>
            <a:endParaRPr lang="en-US" sz="1100" dirty="0">
              <a:latin typeface="Arial" panose="020B0604020202020204" pitchFamily="34" charset="0"/>
              <a:cs typeface="Arial" panose="020B0604020202020204" pitchFamily="34" charset="0"/>
            </a:endParaRPr>
          </a:p>
          <a:p>
            <a:pPr algn="ctr"/>
            <a:r>
              <a:rPr lang="en-US" sz="1100" b="1" dirty="0">
                <a:latin typeface="Arial" panose="020B0604020202020204" pitchFamily="34" charset="0"/>
                <a:cs typeface="Arial" panose="020B0604020202020204" pitchFamily="34" charset="0"/>
              </a:rPr>
              <a:t>Once per day</a:t>
            </a:r>
          </a:p>
          <a:p>
            <a:pPr algn="ctr"/>
            <a:endParaRPr lang="en-US" sz="11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5C974DD-35FA-5EF8-3443-017B904899F9}"/>
              </a:ext>
            </a:extLst>
          </p:cNvPr>
          <p:cNvSpPr txBox="1"/>
          <p:nvPr/>
        </p:nvSpPr>
        <p:spPr>
          <a:xfrm>
            <a:off x="3786157" y="1619348"/>
            <a:ext cx="1828800" cy="641882"/>
          </a:xfrm>
          <a:prstGeom prst="rect">
            <a:avLst/>
          </a:prstGeom>
          <a:solidFill>
            <a:schemeClr val="accent5">
              <a:lumMod val="40000"/>
              <a:lumOff val="60000"/>
            </a:schemeClr>
          </a:solidFill>
          <a:ln w="25400">
            <a:noFill/>
            <a:headEnd type="oval"/>
            <a:tailEnd type="triangle"/>
          </a:ln>
        </p:spPr>
        <p:txBody>
          <a:bodyPr wrap="square" lIns="91440" rIns="0" rtlCol="0" anchor="t">
            <a:noAutofit/>
          </a:bodyPr>
          <a:lstStyle/>
          <a:p>
            <a:pPr algn="ctr"/>
            <a:endParaRPr lang="en-US" sz="1100" b="1" dirty="0">
              <a:latin typeface="Arial" panose="020B0604020202020204" pitchFamily="34" charset="0"/>
              <a:cs typeface="Arial" panose="020B0604020202020204" pitchFamily="34" charset="0"/>
            </a:endParaRPr>
          </a:p>
          <a:p>
            <a:pPr algn="ctr"/>
            <a:r>
              <a:rPr lang="en-US" sz="1100" b="1" dirty="0">
                <a:latin typeface="Arial" panose="020B0604020202020204" pitchFamily="34" charset="0"/>
                <a:cs typeface="Arial" panose="020B0604020202020204" pitchFamily="34" charset="0"/>
              </a:rPr>
              <a:t>Multiple times per day</a:t>
            </a:r>
          </a:p>
          <a:p>
            <a:pPr algn="ctr"/>
            <a:endParaRPr lang="en-US" sz="11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31CF5943-29D4-4A5F-4C71-D89F7534956C}"/>
              </a:ext>
            </a:extLst>
          </p:cNvPr>
          <p:cNvSpPr txBox="1"/>
          <p:nvPr/>
        </p:nvSpPr>
        <p:spPr>
          <a:xfrm>
            <a:off x="6387658" y="1640004"/>
            <a:ext cx="1828800" cy="641882"/>
          </a:xfrm>
          <a:prstGeom prst="rect">
            <a:avLst/>
          </a:prstGeom>
          <a:solidFill>
            <a:schemeClr val="accent5">
              <a:lumMod val="40000"/>
              <a:lumOff val="60000"/>
            </a:schemeClr>
          </a:solidFill>
          <a:ln w="25400">
            <a:noFill/>
            <a:headEnd type="oval"/>
            <a:tailEnd type="triangle"/>
          </a:ln>
        </p:spPr>
        <p:txBody>
          <a:bodyPr wrap="square" lIns="91440" rIns="0" rtlCol="0" anchor="t">
            <a:noAutofit/>
          </a:bodyPr>
          <a:lstStyle/>
          <a:p>
            <a:pPr algn="ctr"/>
            <a:endParaRPr lang="en-US" sz="1100" b="1" dirty="0">
              <a:latin typeface="Arial" panose="020B0604020202020204" pitchFamily="34" charset="0"/>
              <a:cs typeface="Arial" panose="020B0604020202020204" pitchFamily="34" charset="0"/>
            </a:endParaRPr>
          </a:p>
          <a:p>
            <a:pPr algn="ctr"/>
            <a:r>
              <a:rPr lang="en-US" sz="1100" b="1" dirty="0">
                <a:latin typeface="Arial" panose="020B0604020202020204" pitchFamily="34" charset="0"/>
                <a:cs typeface="Arial" panose="020B0604020202020204" pitchFamily="34" charset="0"/>
              </a:rPr>
              <a:t>Near real-time</a:t>
            </a:r>
          </a:p>
          <a:p>
            <a:pPr algn="ctr"/>
            <a:endParaRPr lang="en-US" sz="1100" dirty="0">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6FD22CCE-316B-0D13-0769-3C19A464B8DB}"/>
              </a:ext>
            </a:extLst>
          </p:cNvPr>
          <p:cNvSpPr/>
          <p:nvPr/>
        </p:nvSpPr>
        <p:spPr bwMode="auto">
          <a:xfrm>
            <a:off x="1493823" y="3124306"/>
            <a:ext cx="849683" cy="357391"/>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0" rIns="0" bIns="0" numCol="1" spcCol="0" rtlCol="0" anchor="ctr" anchorCtr="0" compatLnSpc="1">
            <a:prstTxWarp prst="textNoShape">
              <a:avLst/>
            </a:prstTxWarp>
          </a:bodyPr>
          <a:lstStyle/>
          <a:p>
            <a:pPr algn="ctr" defTabSz="914099"/>
            <a:r>
              <a:rPr lang="en-US" sz="1000" dirty="0">
                <a:solidFill>
                  <a:schemeClr val="tx1"/>
                </a:solidFill>
              </a:rPr>
              <a:t>Interac</a:t>
            </a:r>
          </a:p>
          <a:p>
            <a:pPr algn="ctr" defTabSz="914099"/>
            <a:r>
              <a:rPr lang="en-US" sz="1000" dirty="0">
                <a:solidFill>
                  <a:schemeClr val="tx1"/>
                </a:solidFill>
              </a:rPr>
              <a:t>(next business day)</a:t>
            </a:r>
          </a:p>
        </p:txBody>
      </p:sp>
      <p:sp>
        <p:nvSpPr>
          <p:cNvPr id="43" name="Text Placeholder 5">
            <a:extLst>
              <a:ext uri="{FF2B5EF4-FFF2-40B4-BE49-F238E27FC236}">
                <a16:creationId xmlns:a16="http://schemas.microsoft.com/office/drawing/2014/main" id="{BFF2E127-B10F-0E9A-61BC-3710768922BD}"/>
              </a:ext>
            </a:extLst>
          </p:cNvPr>
          <p:cNvSpPr txBox="1">
            <a:spLocks/>
          </p:cNvSpPr>
          <p:nvPr/>
        </p:nvSpPr>
        <p:spPr>
          <a:xfrm>
            <a:off x="411480" y="996696"/>
            <a:ext cx="8229600" cy="713625"/>
          </a:xfrm>
          <a:prstGeom prst="rect">
            <a:avLst/>
          </a:prstGeom>
        </p:spPr>
        <p:txBody>
          <a:bodyPr/>
          <a:lstStyle>
            <a:lvl1pPr marL="0" indent="0" algn="l" defTabSz="457200" rtl="0" eaLnBrk="1" latinLnBrk="0" hangingPunct="1">
              <a:spcBef>
                <a:spcPct val="20000"/>
              </a:spcBef>
              <a:buClr>
                <a:schemeClr val="accent2"/>
              </a:buClr>
              <a:buFont typeface="Arial"/>
              <a:buNone/>
              <a:defRPr sz="1200" kern="1200">
                <a:solidFill>
                  <a:schemeClr val="tx1"/>
                </a:solidFill>
                <a:latin typeface="Arial"/>
                <a:ea typeface="+mn-ea"/>
                <a:cs typeface="Arial"/>
              </a:defRPr>
            </a:lvl1pPr>
            <a:lvl2pPr marL="742950" indent="-285750" algn="l" defTabSz="457200" rtl="0" eaLnBrk="1" latinLnBrk="0" hangingPunct="1">
              <a:spcBef>
                <a:spcPct val="20000"/>
              </a:spcBef>
              <a:buClr>
                <a:schemeClr val="accent2"/>
              </a:buClr>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Clr>
                <a:schemeClr val="accent2"/>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chemeClr val="accent2"/>
              </a:buClr>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Clr>
                <a:schemeClr val="accent2"/>
              </a:buClr>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t>Most DNS systems conduct same day settlement, multiple times per day. Some systems have over time increased the number of settlement windows, while others are contemplating doing so.</a:t>
            </a:r>
          </a:p>
        </p:txBody>
      </p:sp>
      <p:pic>
        <p:nvPicPr>
          <p:cNvPr id="30" name="Picture 2" descr="flag of Nigeria | Britannica">
            <a:extLst>
              <a:ext uri="{FF2B5EF4-FFF2-40B4-BE49-F238E27FC236}">
                <a16:creationId xmlns:a16="http://schemas.microsoft.com/office/drawing/2014/main" id="{25F23A70-DF3A-5E19-D596-2ED4603DF0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397" y="5485984"/>
            <a:ext cx="506482" cy="506482"/>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D5019D1B-445E-F5C4-48D6-C84BAB557361}"/>
              </a:ext>
            </a:extLst>
          </p:cNvPr>
          <p:cNvSpPr/>
          <p:nvPr/>
        </p:nvSpPr>
        <p:spPr>
          <a:xfrm>
            <a:off x="1038399" y="5483296"/>
            <a:ext cx="7702723" cy="506482"/>
          </a:xfrm>
          <a:prstGeom prst="rect">
            <a:avLst/>
          </a:prstGeom>
          <a:solidFill>
            <a:schemeClr val="bg1">
              <a:lumMod val="95000"/>
            </a:schemeClr>
          </a:solidFill>
          <a:ln w="12700" cmpd="sng">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r>
              <a:rPr lang="en-US" sz="1100" dirty="0">
                <a:solidFill>
                  <a:schemeClr val="accent1">
                    <a:lumMod val="75000"/>
                  </a:schemeClr>
                </a:solidFill>
                <a:latin typeface="+mj-lt"/>
              </a:rPr>
              <a:t>NIP originally started with one settlement window per day. A 2018 change in regulation led to an increase in settlement windows (for purposes of reducing settlement risk) to two windows followed by a further increase to four windows. </a:t>
            </a:r>
            <a:endParaRPr lang="en-US" sz="1100" b="1" dirty="0">
              <a:solidFill>
                <a:schemeClr val="accent1">
                  <a:lumMod val="75000"/>
                </a:schemeClr>
              </a:solidFill>
              <a:latin typeface="+mj-lt"/>
            </a:endParaRPr>
          </a:p>
        </p:txBody>
      </p:sp>
      <p:sp>
        <p:nvSpPr>
          <p:cNvPr id="49" name="Rectangle 48">
            <a:extLst>
              <a:ext uri="{FF2B5EF4-FFF2-40B4-BE49-F238E27FC236}">
                <a16:creationId xmlns:a16="http://schemas.microsoft.com/office/drawing/2014/main" id="{D7519E63-A974-1807-5EB4-2D3BA665BA26}"/>
              </a:ext>
            </a:extLst>
          </p:cNvPr>
          <p:cNvSpPr/>
          <p:nvPr/>
        </p:nvSpPr>
        <p:spPr>
          <a:xfrm>
            <a:off x="1038399" y="6038589"/>
            <a:ext cx="7702723" cy="506482"/>
          </a:xfrm>
          <a:prstGeom prst="rect">
            <a:avLst/>
          </a:prstGeom>
          <a:solidFill>
            <a:schemeClr val="bg1">
              <a:lumMod val="95000"/>
            </a:schemeClr>
          </a:solidFill>
          <a:ln w="12700" cmpd="sng">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r>
              <a:rPr lang="en-US" sz="1100" dirty="0">
                <a:solidFill>
                  <a:schemeClr val="accent1">
                    <a:lumMod val="75000"/>
                  </a:schemeClr>
                </a:solidFill>
                <a:latin typeface="+mj-lt"/>
              </a:rPr>
              <a:t>Mexico approach is unique in that it applies a combination of approaches. Settlement windows are set for at least every few seconds, but settlement is also set to vary by aggregate transaction value, which may be more frequent on higher volume days</a:t>
            </a:r>
            <a:endParaRPr lang="en-US" sz="1100" b="1" dirty="0">
              <a:solidFill>
                <a:schemeClr val="accent1">
                  <a:lumMod val="75000"/>
                </a:schemeClr>
              </a:solidFill>
              <a:latin typeface="+mj-lt"/>
            </a:endParaRPr>
          </a:p>
        </p:txBody>
      </p:sp>
      <p:pic>
        <p:nvPicPr>
          <p:cNvPr id="50" name="Picture 4" descr="Mexico - Wikipedia">
            <a:extLst>
              <a:ext uri="{FF2B5EF4-FFF2-40B4-BE49-F238E27FC236}">
                <a16:creationId xmlns:a16="http://schemas.microsoft.com/office/drawing/2014/main" id="{7DC6ED82-1585-9565-8FD1-80FF2D8FFD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239" y="6038589"/>
            <a:ext cx="548640" cy="548640"/>
          </a:xfrm>
          <a:prstGeom prst="ellipse">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0A4DC4EC-374B-704B-778C-4229D7C261E4}"/>
              </a:ext>
            </a:extLst>
          </p:cNvPr>
          <p:cNvGrpSpPr/>
          <p:nvPr/>
        </p:nvGrpSpPr>
        <p:grpSpPr>
          <a:xfrm>
            <a:off x="915867" y="757790"/>
            <a:ext cx="7312267" cy="165402"/>
            <a:chOff x="983226" y="757790"/>
            <a:chExt cx="7312267" cy="165402"/>
          </a:xfrm>
        </p:grpSpPr>
        <p:sp>
          <p:nvSpPr>
            <p:cNvPr id="24" name="Rectangle 23">
              <a:extLst>
                <a:ext uri="{FF2B5EF4-FFF2-40B4-BE49-F238E27FC236}">
                  <a16:creationId xmlns:a16="http://schemas.microsoft.com/office/drawing/2014/main" id="{61D6C278-4CA4-B4CD-7F1A-E2D06315045F}"/>
                </a:ext>
              </a:extLst>
            </p:cNvPr>
            <p:cNvSpPr/>
            <p:nvPr/>
          </p:nvSpPr>
          <p:spPr bwMode="auto">
            <a:xfrm>
              <a:off x="983226" y="757790"/>
              <a:ext cx="1828800" cy="165402"/>
            </a:xfrm>
            <a:prstGeom prst="rect">
              <a:avLst/>
            </a:prstGeom>
            <a:solidFill>
              <a:schemeClr val="accent5">
                <a:lumMod val="40000"/>
                <a:lumOff val="60000"/>
              </a:schemeClr>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dirty="0">
                  <a:solidFill>
                    <a:schemeClr val="tx1">
                      <a:lumMod val="75000"/>
                    </a:schemeClr>
                  </a:solidFill>
                </a:rPr>
                <a:t>Access to Settlement Accounts</a:t>
              </a:r>
            </a:p>
          </p:txBody>
        </p:sp>
        <p:sp>
          <p:nvSpPr>
            <p:cNvPr id="28" name="Rectangle 27">
              <a:extLst>
                <a:ext uri="{FF2B5EF4-FFF2-40B4-BE49-F238E27FC236}">
                  <a16:creationId xmlns:a16="http://schemas.microsoft.com/office/drawing/2014/main" id="{12E8723B-1E11-A1F0-F312-55EC87B7F49B}"/>
                </a:ext>
              </a:extLst>
            </p:cNvPr>
            <p:cNvSpPr/>
            <p:nvPr/>
          </p:nvSpPr>
          <p:spPr bwMode="auto">
            <a:xfrm>
              <a:off x="2811048" y="757790"/>
              <a:ext cx="1828800" cy="165402"/>
            </a:xfrm>
            <a:prstGeom prst="rect">
              <a:avLst/>
            </a:prstGeom>
            <a:solidFill>
              <a:schemeClr val="accent5">
                <a:lumMod val="40000"/>
                <a:lumOff val="60000"/>
              </a:schemeClr>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dirty="0">
                  <a:solidFill>
                    <a:schemeClr val="tx1">
                      <a:lumMod val="75000"/>
                    </a:schemeClr>
                  </a:solidFill>
                </a:rPr>
                <a:t>Settlement Model</a:t>
              </a:r>
            </a:p>
          </p:txBody>
        </p:sp>
        <p:sp>
          <p:nvSpPr>
            <p:cNvPr id="29" name="Rectangle 28">
              <a:extLst>
                <a:ext uri="{FF2B5EF4-FFF2-40B4-BE49-F238E27FC236}">
                  <a16:creationId xmlns:a16="http://schemas.microsoft.com/office/drawing/2014/main" id="{07948BF6-B9A5-F469-3DEC-E0F84AD0FC30}"/>
                </a:ext>
              </a:extLst>
            </p:cNvPr>
            <p:cNvSpPr/>
            <p:nvPr/>
          </p:nvSpPr>
          <p:spPr bwMode="auto">
            <a:xfrm>
              <a:off x="4638870" y="757790"/>
              <a:ext cx="1828800" cy="165402"/>
            </a:xfrm>
            <a:prstGeom prst="rect">
              <a:avLst/>
            </a:prstGeom>
            <a:solidFill>
              <a:schemeClr val="accent3"/>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dirty="0">
                  <a:solidFill>
                    <a:schemeClr val="tx1">
                      <a:lumMod val="75000"/>
                    </a:schemeClr>
                  </a:solidFill>
                </a:rPr>
                <a:t>Risk Management</a:t>
              </a:r>
            </a:p>
          </p:txBody>
        </p:sp>
        <p:sp>
          <p:nvSpPr>
            <p:cNvPr id="31" name="Rectangle 30">
              <a:extLst>
                <a:ext uri="{FF2B5EF4-FFF2-40B4-BE49-F238E27FC236}">
                  <a16:creationId xmlns:a16="http://schemas.microsoft.com/office/drawing/2014/main" id="{62A1BF50-65A1-4CDB-D911-06C7D0B9F8B8}"/>
                </a:ext>
              </a:extLst>
            </p:cNvPr>
            <p:cNvSpPr/>
            <p:nvPr/>
          </p:nvSpPr>
          <p:spPr bwMode="auto">
            <a:xfrm>
              <a:off x="6466693" y="757790"/>
              <a:ext cx="1828800" cy="165402"/>
            </a:xfrm>
            <a:prstGeom prst="rect">
              <a:avLst/>
            </a:prstGeom>
            <a:solidFill>
              <a:schemeClr val="accent5">
                <a:lumMod val="40000"/>
                <a:lumOff val="60000"/>
              </a:schemeClr>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dirty="0">
                  <a:solidFill>
                    <a:schemeClr val="tx1">
                      <a:lumMod val="75000"/>
                    </a:schemeClr>
                  </a:solidFill>
                </a:rPr>
                <a:t>Settlement Account Design</a:t>
              </a:r>
            </a:p>
          </p:txBody>
        </p:sp>
      </p:grpSp>
      <p:pic>
        <p:nvPicPr>
          <p:cNvPr id="33" name="Picture 32">
            <a:extLst>
              <a:ext uri="{FF2B5EF4-FFF2-40B4-BE49-F238E27FC236}">
                <a16:creationId xmlns:a16="http://schemas.microsoft.com/office/drawing/2014/main" id="{8C7E54EF-0F57-0E2F-C5ED-8D45D7518D52}"/>
              </a:ext>
            </a:extLst>
          </p:cNvPr>
          <p:cNvPicPr>
            <a:picLocks/>
          </p:cNvPicPr>
          <p:nvPr/>
        </p:nvPicPr>
        <p:blipFill rotWithShape="1">
          <a:blip r:embed="rId8"/>
          <a:srcRect l="11638" r="11558"/>
          <a:stretch/>
        </p:blipFill>
        <p:spPr>
          <a:xfrm>
            <a:off x="1644344" y="2465479"/>
            <a:ext cx="548640" cy="548640"/>
          </a:xfrm>
          <a:prstGeom prst="ellipse">
            <a:avLst/>
          </a:prstGeom>
          <a:effectLst>
            <a:outerShdw blurRad="63500" sx="102000" sy="102000" algn="ctr" rotWithShape="0">
              <a:prstClr val="black">
                <a:alpha val="40000"/>
              </a:prstClr>
            </a:outerShdw>
          </a:effectLst>
        </p:spPr>
      </p:pic>
      <p:pic>
        <p:nvPicPr>
          <p:cNvPr id="34" name="Picture 33">
            <a:extLst>
              <a:ext uri="{FF2B5EF4-FFF2-40B4-BE49-F238E27FC236}">
                <a16:creationId xmlns:a16="http://schemas.microsoft.com/office/drawing/2014/main" id="{544B3E57-3369-CC49-EB1A-43C7FA670619}"/>
              </a:ext>
            </a:extLst>
          </p:cNvPr>
          <p:cNvPicPr>
            <a:picLocks/>
          </p:cNvPicPr>
          <p:nvPr/>
        </p:nvPicPr>
        <p:blipFill rotWithShape="1">
          <a:blip r:embed="rId9"/>
          <a:srcRect l="12211" r="12212"/>
          <a:stretch/>
        </p:blipFill>
        <p:spPr>
          <a:xfrm>
            <a:off x="3737978" y="2423434"/>
            <a:ext cx="548640" cy="548640"/>
          </a:xfrm>
          <a:prstGeom prst="ellipse">
            <a:avLst/>
          </a:prstGeom>
        </p:spPr>
      </p:pic>
      <p:sp>
        <p:nvSpPr>
          <p:cNvPr id="11" name="Footer Placeholder 1">
            <a:extLst>
              <a:ext uri="{FF2B5EF4-FFF2-40B4-BE49-F238E27FC236}">
                <a16:creationId xmlns:a16="http://schemas.microsoft.com/office/drawing/2014/main" id="{FF784281-2972-E96D-DBB7-8C3578C4017B}"/>
              </a:ext>
            </a:extLst>
          </p:cNvPr>
          <p:cNvSpPr txBox="1">
            <a:spLocks/>
          </p:cNvSpPr>
          <p:nvPr/>
        </p:nvSpPr>
        <p:spPr>
          <a:xfrm>
            <a:off x="447675" y="6587229"/>
            <a:ext cx="3086100" cy="270136"/>
          </a:xfrm>
          <a:prstGeom prst="rect">
            <a:avLst/>
          </a:prstGeom>
        </p:spPr>
        <p:txBody>
          <a:bodyPr/>
          <a:lstStyle>
            <a:defPPr>
              <a:defRPr lang="en-US"/>
            </a:defPPr>
            <a:lvl1pPr marL="0" algn="l" defTabSz="1470484" rtl="0" eaLnBrk="1" latinLnBrk="0" hangingPunct="1">
              <a:defRPr sz="2895" kern="1200">
                <a:solidFill>
                  <a:schemeClr val="tx1"/>
                </a:solidFill>
                <a:latin typeface="+mn-lt"/>
                <a:ea typeface="+mn-ea"/>
                <a:cs typeface="+mn-cs"/>
              </a:defRPr>
            </a:lvl1pPr>
            <a:lvl2pPr marL="735242" algn="l" defTabSz="1470484" rtl="0" eaLnBrk="1" latinLnBrk="0" hangingPunct="1">
              <a:defRPr sz="2895" kern="1200">
                <a:solidFill>
                  <a:schemeClr val="tx1"/>
                </a:solidFill>
                <a:latin typeface="+mn-lt"/>
                <a:ea typeface="+mn-ea"/>
                <a:cs typeface="+mn-cs"/>
              </a:defRPr>
            </a:lvl2pPr>
            <a:lvl3pPr marL="1470484" algn="l" defTabSz="1470484" rtl="0" eaLnBrk="1" latinLnBrk="0" hangingPunct="1">
              <a:defRPr sz="2895" kern="1200">
                <a:solidFill>
                  <a:schemeClr val="tx1"/>
                </a:solidFill>
                <a:latin typeface="+mn-lt"/>
                <a:ea typeface="+mn-ea"/>
                <a:cs typeface="+mn-cs"/>
              </a:defRPr>
            </a:lvl3pPr>
            <a:lvl4pPr marL="2205726" algn="l" defTabSz="1470484" rtl="0" eaLnBrk="1" latinLnBrk="0" hangingPunct="1">
              <a:defRPr sz="2895" kern="1200">
                <a:solidFill>
                  <a:schemeClr val="tx1"/>
                </a:solidFill>
                <a:latin typeface="+mn-lt"/>
                <a:ea typeface="+mn-ea"/>
                <a:cs typeface="+mn-cs"/>
              </a:defRPr>
            </a:lvl4pPr>
            <a:lvl5pPr marL="2940968" algn="l" defTabSz="1470484" rtl="0" eaLnBrk="1" latinLnBrk="0" hangingPunct="1">
              <a:defRPr sz="2895" kern="1200">
                <a:solidFill>
                  <a:schemeClr val="tx1"/>
                </a:solidFill>
                <a:latin typeface="+mn-lt"/>
                <a:ea typeface="+mn-ea"/>
                <a:cs typeface="+mn-cs"/>
              </a:defRPr>
            </a:lvl5pPr>
            <a:lvl6pPr marL="3676210" algn="l" defTabSz="1470484" rtl="0" eaLnBrk="1" latinLnBrk="0" hangingPunct="1">
              <a:defRPr sz="2895" kern="1200">
                <a:solidFill>
                  <a:schemeClr val="tx1"/>
                </a:solidFill>
                <a:latin typeface="+mn-lt"/>
                <a:ea typeface="+mn-ea"/>
                <a:cs typeface="+mn-cs"/>
              </a:defRPr>
            </a:lvl6pPr>
            <a:lvl7pPr marL="4411451" algn="l" defTabSz="1470484" rtl="0" eaLnBrk="1" latinLnBrk="0" hangingPunct="1">
              <a:defRPr sz="2895" kern="1200">
                <a:solidFill>
                  <a:schemeClr val="tx1"/>
                </a:solidFill>
                <a:latin typeface="+mn-lt"/>
                <a:ea typeface="+mn-ea"/>
                <a:cs typeface="+mn-cs"/>
              </a:defRPr>
            </a:lvl7pPr>
            <a:lvl8pPr marL="5146694" algn="l" defTabSz="1470484" rtl="0" eaLnBrk="1" latinLnBrk="0" hangingPunct="1">
              <a:defRPr sz="2895" kern="1200">
                <a:solidFill>
                  <a:schemeClr val="tx1"/>
                </a:solidFill>
                <a:latin typeface="+mn-lt"/>
                <a:ea typeface="+mn-ea"/>
                <a:cs typeface="+mn-cs"/>
              </a:defRPr>
            </a:lvl8pPr>
            <a:lvl9pPr marL="5881936" algn="l" defTabSz="1470484" rtl="0" eaLnBrk="1" latinLnBrk="0" hangingPunct="1">
              <a:defRPr sz="2895" kern="1200">
                <a:solidFill>
                  <a:schemeClr val="tx1"/>
                </a:solidFill>
                <a:latin typeface="+mn-lt"/>
                <a:ea typeface="+mn-ea"/>
                <a:cs typeface="+mn-cs"/>
              </a:defRPr>
            </a:lvl9pPr>
          </a:lstStyle>
          <a:p>
            <a:r>
              <a:rPr lang="en-US" sz="1200" dirty="0">
                <a:solidFill>
                  <a:schemeClr val="accent5">
                    <a:lumMod val="75000"/>
                  </a:schemeClr>
                </a:solidFill>
              </a:rPr>
              <a:t>Gates Foundation, 2024</a:t>
            </a:r>
          </a:p>
        </p:txBody>
      </p:sp>
    </p:spTree>
    <p:extLst>
      <p:ext uri="{BB962C8B-B14F-4D97-AF65-F5344CB8AC3E}">
        <p14:creationId xmlns:p14="http://schemas.microsoft.com/office/powerpoint/2010/main" val="319268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17D56-FAA0-3C1B-67E3-54F096F17790}"/>
            </a:ext>
          </a:extLst>
        </p:cNvPr>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B47404F-222A-9CF2-5B97-BC5DAA9A6674}"/>
              </a:ext>
            </a:extLst>
          </p:cNvPr>
          <p:cNvCxnSpPr/>
          <p:nvPr/>
        </p:nvCxnSpPr>
        <p:spPr>
          <a:xfrm>
            <a:off x="713321" y="4901849"/>
            <a:ext cx="7927759"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3" name="Title 2">
            <a:extLst>
              <a:ext uri="{FF2B5EF4-FFF2-40B4-BE49-F238E27FC236}">
                <a16:creationId xmlns:a16="http://schemas.microsoft.com/office/drawing/2014/main" id="{BA86C4E0-0BE3-2D3A-637E-C95E8E9A9E3D}"/>
              </a:ext>
            </a:extLst>
          </p:cNvPr>
          <p:cNvSpPr>
            <a:spLocks noGrp="1"/>
          </p:cNvSpPr>
          <p:nvPr>
            <p:ph type="title"/>
          </p:nvPr>
        </p:nvSpPr>
        <p:spPr/>
        <p:txBody>
          <a:bodyPr/>
          <a:lstStyle/>
          <a:p>
            <a:r>
              <a:rPr lang="en-US" dirty="0"/>
              <a:t>RTGS models vary in their approach to off-hours settlement</a:t>
            </a:r>
          </a:p>
        </p:txBody>
      </p:sp>
      <p:sp>
        <p:nvSpPr>
          <p:cNvPr id="4" name="Slide Number Placeholder 3">
            <a:extLst>
              <a:ext uri="{FF2B5EF4-FFF2-40B4-BE49-F238E27FC236}">
                <a16:creationId xmlns:a16="http://schemas.microsoft.com/office/drawing/2014/main" id="{71B13065-B2BE-BAF4-669D-0D3C1A19AFF3}"/>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25</a:t>
            </a:fld>
            <a:endParaRPr lang="en-US" dirty="0">
              <a:solidFill>
                <a:prstClr val="black">
                  <a:tint val="75000"/>
                </a:prstClr>
              </a:solidFill>
            </a:endParaRPr>
          </a:p>
        </p:txBody>
      </p:sp>
      <p:sp>
        <p:nvSpPr>
          <p:cNvPr id="6" name="Text Placeholder 5">
            <a:extLst>
              <a:ext uri="{FF2B5EF4-FFF2-40B4-BE49-F238E27FC236}">
                <a16:creationId xmlns:a16="http://schemas.microsoft.com/office/drawing/2014/main" id="{07F4CA0D-5D7D-D144-9D2D-A1C2AA6FD475}"/>
              </a:ext>
            </a:extLst>
          </p:cNvPr>
          <p:cNvSpPr txBox="1">
            <a:spLocks/>
          </p:cNvSpPr>
          <p:nvPr/>
        </p:nvSpPr>
        <p:spPr>
          <a:xfrm>
            <a:off x="411480" y="996696"/>
            <a:ext cx="8229600" cy="2112864"/>
          </a:xfrm>
          <a:prstGeom prst="rect">
            <a:avLst/>
          </a:prstGeom>
        </p:spPr>
        <p:txBody>
          <a:bodyPr/>
          <a:lstStyle>
            <a:lvl1pPr marL="0" indent="0" algn="l" defTabSz="457200" rtl="0" eaLnBrk="1" latinLnBrk="0" hangingPunct="1">
              <a:spcBef>
                <a:spcPct val="20000"/>
              </a:spcBef>
              <a:buClr>
                <a:schemeClr val="accent2"/>
              </a:buClr>
              <a:buFont typeface="Arial"/>
              <a:buNone/>
              <a:defRPr sz="1200" kern="1200">
                <a:solidFill>
                  <a:schemeClr val="tx1"/>
                </a:solidFill>
                <a:latin typeface="Arial"/>
                <a:ea typeface="+mn-ea"/>
                <a:cs typeface="Arial"/>
              </a:defRPr>
            </a:lvl1pPr>
            <a:lvl2pPr marL="742950" indent="-285750" algn="l" defTabSz="457200" rtl="0" eaLnBrk="1" latinLnBrk="0" hangingPunct="1">
              <a:spcBef>
                <a:spcPct val="20000"/>
              </a:spcBef>
              <a:buClr>
                <a:schemeClr val="accent2"/>
              </a:buClr>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Clr>
                <a:schemeClr val="accent2"/>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chemeClr val="accent2"/>
              </a:buClr>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Clr>
                <a:schemeClr val="accent2"/>
              </a:buClr>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t>RTGS settlement models settle transactions on a gross-basis and in real-time, eliminating the need for pre-set settlement windows. However, they still face the challenge of addressing settlement during off hours. </a:t>
            </a:r>
          </a:p>
          <a:p>
            <a:pPr marL="171450" indent="-171450">
              <a:buFont typeface="Arial" panose="020B0604020202020204" pitchFamily="34" charset="0"/>
              <a:buChar char="•"/>
            </a:pPr>
            <a:r>
              <a:rPr lang="en-US" sz="1400" dirty="0"/>
              <a:t>Most RTGS models essentially become deferred models during the hours and days (e.g., weekend and holidays) that the RTGS system is not operating. The settlement amounts are still settled on a gross basis on the next operating day; this can be particularly challenging when holidays extend the weekend period</a:t>
            </a:r>
          </a:p>
          <a:p>
            <a:pPr marL="171450" indent="-171450">
              <a:buFont typeface="Arial" panose="020B0604020202020204" pitchFamily="34" charset="0"/>
              <a:buChar char="•"/>
            </a:pPr>
            <a:r>
              <a:rPr lang="en-US" sz="1400" dirty="0"/>
              <a:t>Some RTGS models are enabling settlement on a 24x7x365 basis closing the gap in timing between clearing and settlement of transactions</a:t>
            </a:r>
          </a:p>
          <a:p>
            <a:endParaRPr lang="en-US" sz="1400" dirty="0"/>
          </a:p>
        </p:txBody>
      </p:sp>
      <p:sp>
        <p:nvSpPr>
          <p:cNvPr id="39" name="TextBox 38">
            <a:extLst>
              <a:ext uri="{FF2B5EF4-FFF2-40B4-BE49-F238E27FC236}">
                <a16:creationId xmlns:a16="http://schemas.microsoft.com/office/drawing/2014/main" id="{DF3FB8AC-0BA5-E7F2-8F1D-455D17976ED4}"/>
              </a:ext>
            </a:extLst>
          </p:cNvPr>
          <p:cNvSpPr txBox="1"/>
          <p:nvPr/>
        </p:nvSpPr>
        <p:spPr>
          <a:xfrm>
            <a:off x="512070" y="3363277"/>
            <a:ext cx="2520376" cy="3128429"/>
          </a:xfrm>
          <a:prstGeom prst="rect">
            <a:avLst/>
          </a:prstGeom>
          <a:solidFill>
            <a:schemeClr val="accent5">
              <a:lumMod val="40000"/>
              <a:lumOff val="60000"/>
            </a:schemeClr>
          </a:solidFill>
          <a:ln w="3175">
            <a:solidFill>
              <a:srgbClr val="CE6B29"/>
            </a:solidFill>
            <a:headEnd type="oval"/>
            <a:tailEnd type="triangle"/>
          </a:ln>
        </p:spPr>
        <p:txBody>
          <a:bodyPr wrap="square" lIns="91440" rIns="0" rtlCol="0" anchor="t">
            <a:noAutofit/>
          </a:bodyPr>
          <a:lstStyle/>
          <a:p>
            <a:pPr algn="ctr"/>
            <a:endParaRPr lang="en-US" sz="1400" dirty="0">
              <a:latin typeface="Arial" panose="020B0604020202020204" pitchFamily="34" charset="0"/>
              <a:cs typeface="Arial" panose="020B0604020202020204" pitchFamily="34" charset="0"/>
            </a:endParaRPr>
          </a:p>
          <a:p>
            <a:pPr algn="ctr"/>
            <a:r>
              <a:rPr lang="en-US" sz="1400" b="1" dirty="0">
                <a:latin typeface="Arial" panose="020B0604020202020204" pitchFamily="34" charset="0"/>
                <a:cs typeface="Arial" panose="020B0604020202020204" pitchFamily="34" charset="0"/>
              </a:rPr>
              <a:t>Real-time on business days </a:t>
            </a:r>
          </a:p>
          <a:p>
            <a:pPr algn="ctr"/>
            <a:endParaRPr lang="en-US" sz="1400" dirty="0">
              <a:latin typeface="Arial" panose="020B0604020202020204" pitchFamily="34" charset="0"/>
              <a:cs typeface="Arial" panose="020B0604020202020204" pitchFamily="34" charset="0"/>
            </a:endParaRPr>
          </a:p>
          <a:p>
            <a:pPr algn="ctr"/>
            <a:r>
              <a:rPr lang="en-US" sz="1400" dirty="0">
                <a:latin typeface="Arial" panose="020B0604020202020204" pitchFamily="34" charset="0"/>
                <a:cs typeface="Arial" panose="020B0604020202020204" pitchFamily="34" charset="0"/>
              </a:rPr>
              <a:t>Real-time settlement during business day operating hours only; for off hours, settlement is deferred to the next business day</a:t>
            </a:r>
          </a:p>
          <a:p>
            <a:pPr algn="ctr"/>
            <a:endParaRPr lang="en-US" sz="1400" dirty="0">
              <a:latin typeface="Arial" panose="020B0604020202020204" pitchFamily="34" charset="0"/>
              <a:cs typeface="Arial" panose="020B0604020202020204" pitchFamily="34" charset="0"/>
            </a:endParaRPr>
          </a:p>
          <a:p>
            <a:pPr algn="ctr"/>
            <a:r>
              <a:rPr lang="en-US" sz="1400" dirty="0">
                <a:latin typeface="Arial" panose="020B0604020202020204" pitchFamily="34" charset="0"/>
                <a:cs typeface="Arial" panose="020B0604020202020204" pitchFamily="34" charset="0"/>
              </a:rPr>
              <a:t>This model is common when legacy wholesale payments RTGS systems, which typically have limited operating hours, are utilized for IPS settlement</a:t>
            </a:r>
          </a:p>
        </p:txBody>
      </p:sp>
      <p:sp>
        <p:nvSpPr>
          <p:cNvPr id="46" name="TextBox 45">
            <a:extLst>
              <a:ext uri="{FF2B5EF4-FFF2-40B4-BE49-F238E27FC236}">
                <a16:creationId xmlns:a16="http://schemas.microsoft.com/office/drawing/2014/main" id="{5771529F-B2E0-E0E8-3F42-ECBD067E0FBD}"/>
              </a:ext>
            </a:extLst>
          </p:cNvPr>
          <p:cNvSpPr txBox="1"/>
          <p:nvPr/>
        </p:nvSpPr>
        <p:spPr>
          <a:xfrm>
            <a:off x="3409859" y="3370518"/>
            <a:ext cx="2520376" cy="3128428"/>
          </a:xfrm>
          <a:prstGeom prst="rect">
            <a:avLst/>
          </a:prstGeom>
          <a:solidFill>
            <a:schemeClr val="accent5">
              <a:lumMod val="40000"/>
              <a:lumOff val="60000"/>
            </a:schemeClr>
          </a:solidFill>
          <a:ln w="3175">
            <a:solidFill>
              <a:srgbClr val="CE6B29"/>
            </a:solidFill>
            <a:headEnd type="oval"/>
            <a:tailEnd type="triangle"/>
          </a:ln>
        </p:spPr>
        <p:txBody>
          <a:bodyPr wrap="square" lIns="91440" rIns="0" rtlCol="0" anchor="t">
            <a:noAutofit/>
          </a:bodyPr>
          <a:lstStyle/>
          <a:p>
            <a:pPr algn="ctr"/>
            <a:endParaRPr lang="en-US" sz="1400" b="1" dirty="0">
              <a:latin typeface="Arial" panose="020B0604020202020204" pitchFamily="34" charset="0"/>
              <a:cs typeface="Arial" panose="020B0604020202020204" pitchFamily="34" charset="0"/>
            </a:endParaRPr>
          </a:p>
          <a:p>
            <a:pPr algn="ctr"/>
            <a:r>
              <a:rPr lang="en-US" sz="1400" b="1" dirty="0">
                <a:latin typeface="Arial" panose="020B0604020202020204" pitchFamily="34" charset="0"/>
                <a:cs typeface="Arial" panose="020B0604020202020204" pitchFamily="34" charset="0"/>
              </a:rPr>
              <a:t>Real-time adaptation for off hours</a:t>
            </a:r>
          </a:p>
          <a:p>
            <a:pPr algn="ctr"/>
            <a:endParaRPr lang="en-US" sz="1400" dirty="0">
              <a:latin typeface="Arial" panose="020B0604020202020204" pitchFamily="34" charset="0"/>
              <a:cs typeface="Arial" panose="020B0604020202020204" pitchFamily="34" charset="0"/>
            </a:endParaRPr>
          </a:p>
          <a:p>
            <a:pPr algn="ctr"/>
            <a:r>
              <a:rPr lang="en-US" sz="1400" dirty="0">
                <a:latin typeface="Arial" panose="020B0604020202020204" pitchFamily="34" charset="0"/>
                <a:cs typeface="Arial" panose="020B0604020202020204" pitchFamily="34" charset="0"/>
              </a:rPr>
              <a:t>Real-time settlement during business day operating hours; separate/shadow ledger tracks positions during off hours</a:t>
            </a:r>
          </a:p>
        </p:txBody>
      </p:sp>
      <p:sp>
        <p:nvSpPr>
          <p:cNvPr id="47" name="TextBox 46">
            <a:extLst>
              <a:ext uri="{FF2B5EF4-FFF2-40B4-BE49-F238E27FC236}">
                <a16:creationId xmlns:a16="http://schemas.microsoft.com/office/drawing/2014/main" id="{0E583841-7183-1ABD-5976-78C4524FFB2A}"/>
              </a:ext>
            </a:extLst>
          </p:cNvPr>
          <p:cNvSpPr txBox="1"/>
          <p:nvPr/>
        </p:nvSpPr>
        <p:spPr>
          <a:xfrm>
            <a:off x="6305435" y="3363277"/>
            <a:ext cx="2520376" cy="3128427"/>
          </a:xfrm>
          <a:prstGeom prst="rect">
            <a:avLst/>
          </a:prstGeom>
          <a:solidFill>
            <a:schemeClr val="accent5">
              <a:lumMod val="40000"/>
              <a:lumOff val="60000"/>
            </a:schemeClr>
          </a:solidFill>
          <a:ln w="3175">
            <a:solidFill>
              <a:srgbClr val="CE6B29"/>
            </a:solidFill>
            <a:headEnd type="oval"/>
            <a:tailEnd type="triangle"/>
          </a:ln>
        </p:spPr>
        <p:txBody>
          <a:bodyPr wrap="square" lIns="91440" rIns="0" rtlCol="0" anchor="t">
            <a:noAutofit/>
          </a:bodyPr>
          <a:lstStyle/>
          <a:p>
            <a:pPr algn="ctr"/>
            <a:endParaRPr lang="en-US" sz="1400" dirty="0">
              <a:latin typeface="Arial" panose="020B0604020202020204" pitchFamily="34" charset="0"/>
              <a:cs typeface="Arial" panose="020B0604020202020204" pitchFamily="34" charset="0"/>
            </a:endParaRPr>
          </a:p>
          <a:p>
            <a:pPr algn="ctr"/>
            <a:r>
              <a:rPr lang="en-US" sz="1400" b="1" dirty="0">
                <a:latin typeface="Arial" panose="020B0604020202020204" pitchFamily="34" charset="0"/>
                <a:cs typeface="Arial" panose="020B0604020202020204" pitchFamily="34" charset="0"/>
              </a:rPr>
              <a:t>Always on </a:t>
            </a:r>
          </a:p>
          <a:p>
            <a:pPr algn="ctr"/>
            <a:endParaRPr lang="en-US" sz="1400" dirty="0">
              <a:latin typeface="Arial" panose="020B0604020202020204" pitchFamily="34" charset="0"/>
              <a:cs typeface="Arial" panose="020B0604020202020204" pitchFamily="34" charset="0"/>
            </a:endParaRPr>
          </a:p>
          <a:p>
            <a:pPr algn="ctr"/>
            <a:r>
              <a:rPr lang="en-US" sz="1400" dirty="0">
                <a:latin typeface="Arial" panose="020B0604020202020204" pitchFamily="34" charset="0"/>
                <a:cs typeface="Arial" panose="020B0604020202020204" pitchFamily="34" charset="0"/>
              </a:rPr>
              <a:t>Real-time settlement on a 24x7x365 basis</a:t>
            </a:r>
          </a:p>
        </p:txBody>
      </p:sp>
      <p:grpSp>
        <p:nvGrpSpPr>
          <p:cNvPr id="11" name="Group 10">
            <a:extLst>
              <a:ext uri="{FF2B5EF4-FFF2-40B4-BE49-F238E27FC236}">
                <a16:creationId xmlns:a16="http://schemas.microsoft.com/office/drawing/2014/main" id="{30014B44-4D22-37CE-0DB4-6D8E8E8C9626}"/>
              </a:ext>
            </a:extLst>
          </p:cNvPr>
          <p:cNvGrpSpPr/>
          <p:nvPr/>
        </p:nvGrpSpPr>
        <p:grpSpPr>
          <a:xfrm>
            <a:off x="915867" y="757790"/>
            <a:ext cx="7312267" cy="165402"/>
            <a:chOff x="983226" y="757790"/>
            <a:chExt cx="7312267" cy="165402"/>
          </a:xfrm>
        </p:grpSpPr>
        <p:sp>
          <p:nvSpPr>
            <p:cNvPr id="12" name="Rectangle 11">
              <a:extLst>
                <a:ext uri="{FF2B5EF4-FFF2-40B4-BE49-F238E27FC236}">
                  <a16:creationId xmlns:a16="http://schemas.microsoft.com/office/drawing/2014/main" id="{9BFDBDFE-52A0-0F7C-7206-7C38D183D2FE}"/>
                </a:ext>
              </a:extLst>
            </p:cNvPr>
            <p:cNvSpPr/>
            <p:nvPr/>
          </p:nvSpPr>
          <p:spPr bwMode="auto">
            <a:xfrm>
              <a:off x="983226" y="757790"/>
              <a:ext cx="1828800" cy="165402"/>
            </a:xfrm>
            <a:prstGeom prst="rect">
              <a:avLst/>
            </a:prstGeom>
            <a:solidFill>
              <a:schemeClr val="accent5">
                <a:lumMod val="40000"/>
                <a:lumOff val="60000"/>
              </a:schemeClr>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dirty="0">
                  <a:solidFill>
                    <a:schemeClr val="tx1">
                      <a:lumMod val="75000"/>
                    </a:schemeClr>
                  </a:solidFill>
                </a:rPr>
                <a:t>Access to Settlement Accounts</a:t>
              </a:r>
            </a:p>
          </p:txBody>
        </p:sp>
        <p:sp>
          <p:nvSpPr>
            <p:cNvPr id="13" name="Rectangle 12">
              <a:extLst>
                <a:ext uri="{FF2B5EF4-FFF2-40B4-BE49-F238E27FC236}">
                  <a16:creationId xmlns:a16="http://schemas.microsoft.com/office/drawing/2014/main" id="{F34CC154-7ACE-DC42-0442-EBA86A49EC0C}"/>
                </a:ext>
              </a:extLst>
            </p:cNvPr>
            <p:cNvSpPr/>
            <p:nvPr/>
          </p:nvSpPr>
          <p:spPr bwMode="auto">
            <a:xfrm>
              <a:off x="2811048" y="757790"/>
              <a:ext cx="1828800" cy="165402"/>
            </a:xfrm>
            <a:prstGeom prst="rect">
              <a:avLst/>
            </a:prstGeom>
            <a:solidFill>
              <a:schemeClr val="accent5">
                <a:lumMod val="40000"/>
                <a:lumOff val="60000"/>
              </a:schemeClr>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dirty="0">
                  <a:solidFill>
                    <a:schemeClr val="tx1">
                      <a:lumMod val="75000"/>
                    </a:schemeClr>
                  </a:solidFill>
                </a:rPr>
                <a:t>Settlement Model</a:t>
              </a:r>
            </a:p>
          </p:txBody>
        </p:sp>
        <p:sp>
          <p:nvSpPr>
            <p:cNvPr id="14" name="Rectangle 13">
              <a:extLst>
                <a:ext uri="{FF2B5EF4-FFF2-40B4-BE49-F238E27FC236}">
                  <a16:creationId xmlns:a16="http://schemas.microsoft.com/office/drawing/2014/main" id="{B8E8291D-2BB8-E088-91EA-E3E3A74C3563}"/>
                </a:ext>
              </a:extLst>
            </p:cNvPr>
            <p:cNvSpPr/>
            <p:nvPr/>
          </p:nvSpPr>
          <p:spPr bwMode="auto">
            <a:xfrm>
              <a:off x="4638870" y="757790"/>
              <a:ext cx="1828800" cy="165402"/>
            </a:xfrm>
            <a:prstGeom prst="rect">
              <a:avLst/>
            </a:prstGeom>
            <a:solidFill>
              <a:schemeClr val="accent3"/>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dirty="0">
                  <a:solidFill>
                    <a:schemeClr val="tx1">
                      <a:lumMod val="75000"/>
                    </a:schemeClr>
                  </a:solidFill>
                </a:rPr>
                <a:t>Risk Management</a:t>
              </a:r>
            </a:p>
          </p:txBody>
        </p:sp>
        <p:sp>
          <p:nvSpPr>
            <p:cNvPr id="15" name="Rectangle 14">
              <a:extLst>
                <a:ext uri="{FF2B5EF4-FFF2-40B4-BE49-F238E27FC236}">
                  <a16:creationId xmlns:a16="http://schemas.microsoft.com/office/drawing/2014/main" id="{5C6242BD-47D0-A079-5B59-A95B4F9EEF12}"/>
                </a:ext>
              </a:extLst>
            </p:cNvPr>
            <p:cNvSpPr/>
            <p:nvPr/>
          </p:nvSpPr>
          <p:spPr bwMode="auto">
            <a:xfrm>
              <a:off x="6466693" y="757790"/>
              <a:ext cx="1828800" cy="165402"/>
            </a:xfrm>
            <a:prstGeom prst="rect">
              <a:avLst/>
            </a:prstGeom>
            <a:solidFill>
              <a:schemeClr val="accent5">
                <a:lumMod val="40000"/>
                <a:lumOff val="60000"/>
              </a:schemeClr>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dirty="0">
                  <a:solidFill>
                    <a:schemeClr val="tx1">
                      <a:lumMod val="75000"/>
                    </a:schemeClr>
                  </a:solidFill>
                </a:rPr>
                <a:t>Settlement Account Design</a:t>
              </a:r>
            </a:p>
          </p:txBody>
        </p:sp>
      </p:grpSp>
      <p:sp>
        <p:nvSpPr>
          <p:cNvPr id="5" name="Footer Placeholder 1">
            <a:extLst>
              <a:ext uri="{FF2B5EF4-FFF2-40B4-BE49-F238E27FC236}">
                <a16:creationId xmlns:a16="http://schemas.microsoft.com/office/drawing/2014/main" id="{50DA677F-0888-203C-281C-67F16AFA850D}"/>
              </a:ext>
            </a:extLst>
          </p:cNvPr>
          <p:cNvSpPr txBox="1">
            <a:spLocks/>
          </p:cNvSpPr>
          <p:nvPr/>
        </p:nvSpPr>
        <p:spPr>
          <a:xfrm>
            <a:off x="447675" y="6492240"/>
            <a:ext cx="3086100" cy="365125"/>
          </a:xfrm>
          <a:prstGeom prst="rect">
            <a:avLst/>
          </a:prstGeom>
        </p:spPr>
        <p:txBody>
          <a:bodyPr/>
          <a:lstStyle>
            <a:defPPr>
              <a:defRPr lang="en-US"/>
            </a:defPPr>
            <a:lvl1pPr marL="0" algn="l" defTabSz="1470484" rtl="0" eaLnBrk="1" latinLnBrk="0" hangingPunct="1">
              <a:defRPr sz="2895" kern="1200">
                <a:solidFill>
                  <a:schemeClr val="tx1"/>
                </a:solidFill>
                <a:latin typeface="+mn-lt"/>
                <a:ea typeface="+mn-ea"/>
                <a:cs typeface="+mn-cs"/>
              </a:defRPr>
            </a:lvl1pPr>
            <a:lvl2pPr marL="735242" algn="l" defTabSz="1470484" rtl="0" eaLnBrk="1" latinLnBrk="0" hangingPunct="1">
              <a:defRPr sz="2895" kern="1200">
                <a:solidFill>
                  <a:schemeClr val="tx1"/>
                </a:solidFill>
                <a:latin typeface="+mn-lt"/>
                <a:ea typeface="+mn-ea"/>
                <a:cs typeface="+mn-cs"/>
              </a:defRPr>
            </a:lvl2pPr>
            <a:lvl3pPr marL="1470484" algn="l" defTabSz="1470484" rtl="0" eaLnBrk="1" latinLnBrk="0" hangingPunct="1">
              <a:defRPr sz="2895" kern="1200">
                <a:solidFill>
                  <a:schemeClr val="tx1"/>
                </a:solidFill>
                <a:latin typeface="+mn-lt"/>
                <a:ea typeface="+mn-ea"/>
                <a:cs typeface="+mn-cs"/>
              </a:defRPr>
            </a:lvl3pPr>
            <a:lvl4pPr marL="2205726" algn="l" defTabSz="1470484" rtl="0" eaLnBrk="1" latinLnBrk="0" hangingPunct="1">
              <a:defRPr sz="2895" kern="1200">
                <a:solidFill>
                  <a:schemeClr val="tx1"/>
                </a:solidFill>
                <a:latin typeface="+mn-lt"/>
                <a:ea typeface="+mn-ea"/>
                <a:cs typeface="+mn-cs"/>
              </a:defRPr>
            </a:lvl4pPr>
            <a:lvl5pPr marL="2940968" algn="l" defTabSz="1470484" rtl="0" eaLnBrk="1" latinLnBrk="0" hangingPunct="1">
              <a:defRPr sz="2895" kern="1200">
                <a:solidFill>
                  <a:schemeClr val="tx1"/>
                </a:solidFill>
                <a:latin typeface="+mn-lt"/>
                <a:ea typeface="+mn-ea"/>
                <a:cs typeface="+mn-cs"/>
              </a:defRPr>
            </a:lvl5pPr>
            <a:lvl6pPr marL="3676210" algn="l" defTabSz="1470484" rtl="0" eaLnBrk="1" latinLnBrk="0" hangingPunct="1">
              <a:defRPr sz="2895" kern="1200">
                <a:solidFill>
                  <a:schemeClr val="tx1"/>
                </a:solidFill>
                <a:latin typeface="+mn-lt"/>
                <a:ea typeface="+mn-ea"/>
                <a:cs typeface="+mn-cs"/>
              </a:defRPr>
            </a:lvl6pPr>
            <a:lvl7pPr marL="4411451" algn="l" defTabSz="1470484" rtl="0" eaLnBrk="1" latinLnBrk="0" hangingPunct="1">
              <a:defRPr sz="2895" kern="1200">
                <a:solidFill>
                  <a:schemeClr val="tx1"/>
                </a:solidFill>
                <a:latin typeface="+mn-lt"/>
                <a:ea typeface="+mn-ea"/>
                <a:cs typeface="+mn-cs"/>
              </a:defRPr>
            </a:lvl7pPr>
            <a:lvl8pPr marL="5146694" algn="l" defTabSz="1470484" rtl="0" eaLnBrk="1" latinLnBrk="0" hangingPunct="1">
              <a:defRPr sz="2895" kern="1200">
                <a:solidFill>
                  <a:schemeClr val="tx1"/>
                </a:solidFill>
                <a:latin typeface="+mn-lt"/>
                <a:ea typeface="+mn-ea"/>
                <a:cs typeface="+mn-cs"/>
              </a:defRPr>
            </a:lvl8pPr>
            <a:lvl9pPr marL="5881936" algn="l" defTabSz="1470484" rtl="0" eaLnBrk="1" latinLnBrk="0" hangingPunct="1">
              <a:defRPr sz="2895" kern="1200">
                <a:solidFill>
                  <a:schemeClr val="tx1"/>
                </a:solidFill>
                <a:latin typeface="+mn-lt"/>
                <a:ea typeface="+mn-ea"/>
                <a:cs typeface="+mn-cs"/>
              </a:defRPr>
            </a:lvl9pPr>
          </a:lstStyle>
          <a:p>
            <a:r>
              <a:rPr lang="en-US" sz="1200" dirty="0">
                <a:solidFill>
                  <a:schemeClr val="accent5">
                    <a:lumMod val="75000"/>
                  </a:schemeClr>
                </a:solidFill>
              </a:rPr>
              <a:t>Gates Foundation, 2024</a:t>
            </a:r>
          </a:p>
        </p:txBody>
      </p:sp>
    </p:spTree>
    <p:extLst>
      <p:ext uri="{BB962C8B-B14F-4D97-AF65-F5344CB8AC3E}">
        <p14:creationId xmlns:p14="http://schemas.microsoft.com/office/powerpoint/2010/main" val="3927086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17D56-FAA0-3C1B-67E3-54F096F1779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A86C4E0-0BE3-2D3A-637E-C95E8E9A9E3D}"/>
              </a:ext>
            </a:extLst>
          </p:cNvPr>
          <p:cNvSpPr>
            <a:spLocks noGrp="1"/>
          </p:cNvSpPr>
          <p:nvPr>
            <p:ph type="title"/>
          </p:nvPr>
        </p:nvSpPr>
        <p:spPr/>
        <p:txBody>
          <a:bodyPr/>
          <a:lstStyle/>
          <a:p>
            <a:r>
              <a:rPr lang="en-US" dirty="0"/>
              <a:t>More IPS are relying on 24x7x365 RTGS models</a:t>
            </a:r>
          </a:p>
        </p:txBody>
      </p:sp>
      <p:sp>
        <p:nvSpPr>
          <p:cNvPr id="4" name="Slide Number Placeholder 3">
            <a:extLst>
              <a:ext uri="{FF2B5EF4-FFF2-40B4-BE49-F238E27FC236}">
                <a16:creationId xmlns:a16="http://schemas.microsoft.com/office/drawing/2014/main" id="{71B13065-B2BE-BAF4-669D-0D3C1A19AFF3}"/>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26</a:t>
            </a:fld>
            <a:endParaRPr lang="en-US" dirty="0">
              <a:solidFill>
                <a:prstClr val="black">
                  <a:tint val="75000"/>
                </a:prstClr>
              </a:solidFill>
            </a:endParaRPr>
          </a:p>
        </p:txBody>
      </p:sp>
      <p:pic>
        <p:nvPicPr>
          <p:cNvPr id="2" name="Picture 18" descr="Flag of the United States of America | Britannica">
            <a:extLst>
              <a:ext uri="{FF2B5EF4-FFF2-40B4-BE49-F238E27FC236}">
                <a16:creationId xmlns:a16="http://schemas.microsoft.com/office/drawing/2014/main" id="{F2BB677E-BC73-D3A4-8E0E-4322F46642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7790" y="3023228"/>
            <a:ext cx="548640" cy="548640"/>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18" descr="Flag of the United States of America | Britannica">
            <a:extLst>
              <a:ext uri="{FF2B5EF4-FFF2-40B4-BE49-F238E27FC236}">
                <a16:creationId xmlns:a16="http://schemas.microsoft.com/office/drawing/2014/main" id="{C465F3E1-3E2F-1B1D-B7FD-EDE03FAF02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7424" y="3181648"/>
            <a:ext cx="548640" cy="548640"/>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2CD3895-21AE-FE43-4BC8-191EF5C36F0D}"/>
              </a:ext>
            </a:extLst>
          </p:cNvPr>
          <p:cNvPicPr>
            <a:picLocks noChangeAspect="1"/>
          </p:cNvPicPr>
          <p:nvPr/>
        </p:nvPicPr>
        <p:blipFill>
          <a:blip r:embed="rId3"/>
          <a:stretch>
            <a:fillRect/>
          </a:stretch>
        </p:blipFill>
        <p:spPr>
          <a:xfrm>
            <a:off x="8113179" y="3023228"/>
            <a:ext cx="548640" cy="548640"/>
          </a:xfrm>
          <a:prstGeom prst="rect">
            <a:avLst/>
          </a:prstGeom>
          <a:effectLst>
            <a:outerShdw blurRad="50800" dist="38100" dir="2700000" algn="tl" rotWithShape="0">
              <a:prstClr val="black">
                <a:alpha val="40000"/>
              </a:prstClr>
            </a:outerShdw>
          </a:effectLst>
        </p:spPr>
      </p:pic>
      <p:pic>
        <p:nvPicPr>
          <p:cNvPr id="8" name="Picture 2">
            <a:extLst>
              <a:ext uri="{FF2B5EF4-FFF2-40B4-BE49-F238E27FC236}">
                <a16:creationId xmlns:a16="http://schemas.microsoft.com/office/drawing/2014/main" id="{A80E7421-2B8E-90A2-42CF-AF39C6EA78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5187" y="3023228"/>
            <a:ext cx="548640" cy="54864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2" descr="Flag of Europe - Wikipedia">
            <a:extLst>
              <a:ext uri="{FF2B5EF4-FFF2-40B4-BE49-F238E27FC236}">
                <a16:creationId xmlns:a16="http://schemas.microsoft.com/office/drawing/2014/main" id="{E7D6CFA5-957F-598B-183B-F988A964262E}"/>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7130" y="3902165"/>
            <a:ext cx="548640" cy="548640"/>
          </a:xfrm>
          <a:prstGeom prst="ellipse">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6FF610F9-2BB5-A4A4-E295-B175EA58FDF8}"/>
              </a:ext>
            </a:extLst>
          </p:cNvPr>
          <p:cNvSpPr/>
          <p:nvPr/>
        </p:nvSpPr>
        <p:spPr bwMode="auto">
          <a:xfrm>
            <a:off x="8094479" y="3656450"/>
            <a:ext cx="591907" cy="227969"/>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0" rIns="0" bIns="0" numCol="1" spcCol="0" rtlCol="0" anchor="ctr" anchorCtr="0" compatLnSpc="1">
            <a:prstTxWarp prst="textNoShape">
              <a:avLst/>
            </a:prstTxWarp>
          </a:bodyPr>
          <a:lstStyle/>
          <a:p>
            <a:pPr algn="ctr" defTabSz="914099"/>
            <a:r>
              <a:rPr lang="en-US" sz="1000" dirty="0">
                <a:solidFill>
                  <a:schemeClr val="tx1"/>
                </a:solidFill>
              </a:rPr>
              <a:t>NPP</a:t>
            </a:r>
          </a:p>
        </p:txBody>
      </p:sp>
      <p:sp>
        <p:nvSpPr>
          <p:cNvPr id="11" name="Rectangle 10">
            <a:extLst>
              <a:ext uri="{FF2B5EF4-FFF2-40B4-BE49-F238E27FC236}">
                <a16:creationId xmlns:a16="http://schemas.microsoft.com/office/drawing/2014/main" id="{CFD1453B-FA4B-34AB-F6BA-5BE97D2B864D}"/>
              </a:ext>
            </a:extLst>
          </p:cNvPr>
          <p:cNvSpPr/>
          <p:nvPr/>
        </p:nvSpPr>
        <p:spPr bwMode="auto">
          <a:xfrm>
            <a:off x="6412522" y="3629315"/>
            <a:ext cx="968928" cy="228497"/>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0" rIns="0" bIns="0" numCol="1" spcCol="0" rtlCol="0" anchor="ctr" anchorCtr="0" compatLnSpc="1">
            <a:prstTxWarp prst="textNoShape">
              <a:avLst/>
            </a:prstTxWarp>
          </a:bodyPr>
          <a:lstStyle/>
          <a:p>
            <a:pPr algn="ctr" defTabSz="914099"/>
            <a:r>
              <a:rPr lang="en-US" sz="1000" dirty="0">
                <a:solidFill>
                  <a:schemeClr val="tx1"/>
                </a:solidFill>
              </a:rPr>
              <a:t>Pix</a:t>
            </a:r>
          </a:p>
        </p:txBody>
      </p:sp>
      <p:sp>
        <p:nvSpPr>
          <p:cNvPr id="12" name="Rectangle 11">
            <a:extLst>
              <a:ext uri="{FF2B5EF4-FFF2-40B4-BE49-F238E27FC236}">
                <a16:creationId xmlns:a16="http://schemas.microsoft.com/office/drawing/2014/main" id="{8EA2ED68-5E93-FAF7-FBD6-0514CA71131F}"/>
              </a:ext>
            </a:extLst>
          </p:cNvPr>
          <p:cNvSpPr/>
          <p:nvPr/>
        </p:nvSpPr>
        <p:spPr bwMode="auto">
          <a:xfrm>
            <a:off x="4285084" y="3792031"/>
            <a:ext cx="756324" cy="228496"/>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0" rIns="0" bIns="0" numCol="1" spcCol="0" rtlCol="0" anchor="ctr" anchorCtr="0" compatLnSpc="1">
            <a:prstTxWarp prst="textNoShape">
              <a:avLst/>
            </a:prstTxWarp>
          </a:bodyPr>
          <a:lstStyle/>
          <a:p>
            <a:pPr algn="ctr" defTabSz="914099"/>
            <a:r>
              <a:rPr lang="en-US" sz="1000" dirty="0">
                <a:solidFill>
                  <a:schemeClr val="tx1"/>
                </a:solidFill>
              </a:rPr>
              <a:t>RTP</a:t>
            </a:r>
          </a:p>
        </p:txBody>
      </p:sp>
      <p:sp>
        <p:nvSpPr>
          <p:cNvPr id="13" name="Rectangle 12">
            <a:extLst>
              <a:ext uri="{FF2B5EF4-FFF2-40B4-BE49-F238E27FC236}">
                <a16:creationId xmlns:a16="http://schemas.microsoft.com/office/drawing/2014/main" id="{AA301158-0764-5D56-678D-F549082A7B79}"/>
              </a:ext>
            </a:extLst>
          </p:cNvPr>
          <p:cNvSpPr/>
          <p:nvPr/>
        </p:nvSpPr>
        <p:spPr bwMode="auto">
          <a:xfrm>
            <a:off x="7238934" y="3625844"/>
            <a:ext cx="699552" cy="227968"/>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0" rIns="0" bIns="0" numCol="1" spcCol="0" rtlCol="0" anchor="ctr" anchorCtr="0" compatLnSpc="1">
            <a:prstTxWarp prst="textNoShape">
              <a:avLst/>
            </a:prstTxWarp>
          </a:bodyPr>
          <a:lstStyle/>
          <a:p>
            <a:pPr algn="ctr" defTabSz="914099"/>
            <a:r>
              <a:rPr lang="en-US" sz="1000" dirty="0">
                <a:solidFill>
                  <a:schemeClr val="tx1"/>
                </a:solidFill>
              </a:rPr>
              <a:t>FedNow</a:t>
            </a:r>
          </a:p>
        </p:txBody>
      </p:sp>
      <p:sp>
        <p:nvSpPr>
          <p:cNvPr id="14" name="Rectangle 13">
            <a:extLst>
              <a:ext uri="{FF2B5EF4-FFF2-40B4-BE49-F238E27FC236}">
                <a16:creationId xmlns:a16="http://schemas.microsoft.com/office/drawing/2014/main" id="{CED3B1B6-F35C-A312-1D2B-4274A0B5CEF8}"/>
              </a:ext>
            </a:extLst>
          </p:cNvPr>
          <p:cNvSpPr/>
          <p:nvPr/>
        </p:nvSpPr>
        <p:spPr bwMode="auto">
          <a:xfrm>
            <a:off x="6916262" y="4456435"/>
            <a:ext cx="968928" cy="228497"/>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0" rIns="0" bIns="0" numCol="1" spcCol="0" rtlCol="0" anchor="ctr" anchorCtr="0" compatLnSpc="1">
            <a:prstTxWarp prst="textNoShape">
              <a:avLst/>
            </a:prstTxWarp>
          </a:bodyPr>
          <a:lstStyle/>
          <a:p>
            <a:pPr algn="ctr" defTabSz="914099"/>
            <a:r>
              <a:rPr lang="en-US" sz="1000" dirty="0">
                <a:solidFill>
                  <a:schemeClr val="tx1"/>
                </a:solidFill>
              </a:rPr>
              <a:t>SCT Inst</a:t>
            </a:r>
          </a:p>
        </p:txBody>
      </p:sp>
      <p:sp>
        <p:nvSpPr>
          <p:cNvPr id="16" name="Rectangle 15">
            <a:extLst>
              <a:ext uri="{FF2B5EF4-FFF2-40B4-BE49-F238E27FC236}">
                <a16:creationId xmlns:a16="http://schemas.microsoft.com/office/drawing/2014/main" id="{2478B597-4302-9540-09E5-835F043ACAF1}"/>
              </a:ext>
            </a:extLst>
          </p:cNvPr>
          <p:cNvSpPr/>
          <p:nvPr/>
        </p:nvSpPr>
        <p:spPr>
          <a:xfrm>
            <a:off x="1010264" y="5855303"/>
            <a:ext cx="7702723" cy="548640"/>
          </a:xfrm>
          <a:prstGeom prst="rect">
            <a:avLst/>
          </a:prstGeom>
          <a:solidFill>
            <a:schemeClr val="bg1">
              <a:lumMod val="95000"/>
            </a:schemeClr>
          </a:solidFill>
          <a:ln w="12700" cmpd="sng">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r>
              <a:rPr lang="en-US" sz="1100" dirty="0">
                <a:solidFill>
                  <a:schemeClr val="tx1"/>
                </a:solidFill>
                <a:latin typeface="+mj-lt"/>
              </a:rPr>
              <a:t>The original SEPA Inst scheme was supported by the Target2 settlement system, which has limited operating hours. A dedicated IPS settlement system called TIPS was implemented a few years later, which supports settlement on a 24x7x365 basis. </a:t>
            </a:r>
          </a:p>
        </p:txBody>
      </p:sp>
      <p:sp>
        <p:nvSpPr>
          <p:cNvPr id="17" name="Rectangle 16">
            <a:extLst>
              <a:ext uri="{FF2B5EF4-FFF2-40B4-BE49-F238E27FC236}">
                <a16:creationId xmlns:a16="http://schemas.microsoft.com/office/drawing/2014/main" id="{612FE74E-810D-AD40-54C5-1A36AB991C37}"/>
              </a:ext>
            </a:extLst>
          </p:cNvPr>
          <p:cNvSpPr/>
          <p:nvPr/>
        </p:nvSpPr>
        <p:spPr>
          <a:xfrm>
            <a:off x="1010264" y="5242439"/>
            <a:ext cx="7702723" cy="548640"/>
          </a:xfrm>
          <a:prstGeom prst="rect">
            <a:avLst/>
          </a:prstGeom>
          <a:solidFill>
            <a:schemeClr val="bg1">
              <a:lumMod val="95000"/>
            </a:schemeClr>
          </a:solidFill>
          <a:ln w="12700" cmpd="sng">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r>
              <a:rPr lang="en-US" sz="1100" dirty="0">
                <a:solidFill>
                  <a:schemeClr val="tx1"/>
                </a:solidFill>
              </a:rPr>
              <a:t>In this model, all participants in RTP are joint owners of a single settlement account at the central bank. The RTP platform, which operates 24x7x365 (unlike the central bank account), keeps a ledger of each participant’s position in the system. </a:t>
            </a:r>
            <a:r>
              <a:rPr lang="en-US" sz="1100" i="1" dirty="0">
                <a:solidFill>
                  <a:schemeClr val="tx1"/>
                </a:solidFill>
                <a:latin typeface="+mj-lt"/>
              </a:rPr>
              <a:t>Note: Refer to the 2020 DFSP Settlement Report for more detail on continuous settlement.</a:t>
            </a:r>
            <a:endParaRPr lang="en-US" sz="1100" b="1" i="1" dirty="0">
              <a:solidFill>
                <a:schemeClr val="tx1"/>
              </a:solidFill>
              <a:latin typeface="+mj-lt"/>
            </a:endParaRPr>
          </a:p>
        </p:txBody>
      </p:sp>
      <p:sp>
        <p:nvSpPr>
          <p:cNvPr id="20" name="Rectangle 19">
            <a:extLst>
              <a:ext uri="{FF2B5EF4-FFF2-40B4-BE49-F238E27FC236}">
                <a16:creationId xmlns:a16="http://schemas.microsoft.com/office/drawing/2014/main" id="{A0D47E54-2A3B-0324-535B-E3958D92E258}"/>
              </a:ext>
            </a:extLst>
          </p:cNvPr>
          <p:cNvSpPr/>
          <p:nvPr/>
        </p:nvSpPr>
        <p:spPr>
          <a:xfrm>
            <a:off x="510989" y="4767552"/>
            <a:ext cx="8201998" cy="314367"/>
          </a:xfrm>
          <a:prstGeom prst="rect">
            <a:avLst/>
          </a:prstGeom>
          <a:solidFill>
            <a:schemeClr val="tx1">
              <a:lumMod val="65000"/>
              <a:lumOff val="35000"/>
            </a:schemeClr>
          </a:solidFill>
          <a:ln w="12700" cmpd="sng">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pPr algn="ctr"/>
            <a:r>
              <a:rPr lang="en-US" sz="1100" b="1" dirty="0">
                <a:solidFill>
                  <a:schemeClr val="bg1"/>
                </a:solidFill>
                <a:latin typeface="Avenir Book" panose="02000503020000020003" pitchFamily="2" charset="0"/>
              </a:rPr>
              <a:t>Select IPS Spotlights</a:t>
            </a:r>
          </a:p>
        </p:txBody>
      </p:sp>
      <p:pic>
        <p:nvPicPr>
          <p:cNvPr id="15" name="Picture 18" descr="Flag of the United States of America | Britannica">
            <a:extLst>
              <a:ext uri="{FF2B5EF4-FFF2-40B4-BE49-F238E27FC236}">
                <a16:creationId xmlns:a16="http://schemas.microsoft.com/office/drawing/2014/main" id="{659796F3-F4ED-FA9E-E652-70ED649D3F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513" y="5242439"/>
            <a:ext cx="548640" cy="548640"/>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id="{2B1C751B-6C7E-28E4-41DA-CEAEC4F7A263}"/>
              </a:ext>
            </a:extLst>
          </p:cNvPr>
          <p:cNvCxnSpPr/>
          <p:nvPr/>
        </p:nvCxnSpPr>
        <p:spPr>
          <a:xfrm>
            <a:off x="660699" y="2470236"/>
            <a:ext cx="7927759"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3B94754C-908A-3259-0F74-6468A10EDB61}"/>
              </a:ext>
            </a:extLst>
          </p:cNvPr>
          <p:cNvSpPr txBox="1"/>
          <p:nvPr/>
        </p:nvSpPr>
        <p:spPr>
          <a:xfrm>
            <a:off x="510989" y="1958136"/>
            <a:ext cx="2520376" cy="884732"/>
          </a:xfrm>
          <a:prstGeom prst="rect">
            <a:avLst/>
          </a:prstGeom>
          <a:solidFill>
            <a:schemeClr val="accent5">
              <a:lumMod val="40000"/>
              <a:lumOff val="60000"/>
            </a:schemeClr>
          </a:solidFill>
          <a:ln w="3175">
            <a:solidFill>
              <a:srgbClr val="CE6B29"/>
            </a:solidFill>
            <a:headEnd type="oval"/>
            <a:tailEnd type="triangle"/>
          </a:ln>
        </p:spPr>
        <p:txBody>
          <a:bodyPr wrap="square" lIns="91440" rIns="0" rtlCol="0" anchor="t">
            <a:noAutofit/>
          </a:bodyPr>
          <a:lstStyle/>
          <a:p>
            <a:pPr algn="ctr"/>
            <a:endParaRPr lang="en-US" sz="1400" b="1" dirty="0">
              <a:latin typeface="Arial" panose="020B0604020202020204" pitchFamily="34" charset="0"/>
              <a:cs typeface="Arial" panose="020B0604020202020204" pitchFamily="34" charset="0"/>
            </a:endParaRPr>
          </a:p>
          <a:p>
            <a:pPr algn="ctr"/>
            <a:r>
              <a:rPr lang="en-US" sz="1400" b="1" dirty="0">
                <a:latin typeface="Arial" panose="020B0604020202020204" pitchFamily="34" charset="0"/>
                <a:cs typeface="Arial" panose="020B0604020202020204" pitchFamily="34" charset="0"/>
              </a:rPr>
              <a:t>Real-time on business days </a:t>
            </a:r>
          </a:p>
          <a:p>
            <a:pPr algn="ctr"/>
            <a:endParaRPr lang="en-US" sz="1400"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A5A8D1CD-1A05-3C3E-2F08-2F4EB1591093}"/>
              </a:ext>
            </a:extLst>
          </p:cNvPr>
          <p:cNvSpPr txBox="1"/>
          <p:nvPr/>
        </p:nvSpPr>
        <p:spPr>
          <a:xfrm>
            <a:off x="3408778" y="1958136"/>
            <a:ext cx="2520376" cy="884732"/>
          </a:xfrm>
          <a:prstGeom prst="rect">
            <a:avLst/>
          </a:prstGeom>
          <a:solidFill>
            <a:schemeClr val="accent5">
              <a:lumMod val="40000"/>
              <a:lumOff val="60000"/>
            </a:schemeClr>
          </a:solidFill>
          <a:ln w="3175">
            <a:solidFill>
              <a:srgbClr val="CE6B29"/>
            </a:solidFill>
            <a:headEnd type="oval"/>
            <a:tailEnd type="triangle"/>
          </a:ln>
        </p:spPr>
        <p:txBody>
          <a:bodyPr wrap="square" lIns="91440" rIns="0" rtlCol="0" anchor="t">
            <a:noAutofit/>
          </a:bodyPr>
          <a:lstStyle/>
          <a:p>
            <a:pPr algn="ctr"/>
            <a:endParaRPr lang="en-US" sz="1400" b="1" dirty="0">
              <a:latin typeface="Arial" panose="020B0604020202020204" pitchFamily="34" charset="0"/>
              <a:cs typeface="Arial" panose="020B0604020202020204" pitchFamily="34" charset="0"/>
            </a:endParaRPr>
          </a:p>
          <a:p>
            <a:pPr algn="ctr"/>
            <a:r>
              <a:rPr lang="en-US" sz="1400" b="1" dirty="0">
                <a:latin typeface="Arial" panose="020B0604020202020204" pitchFamily="34" charset="0"/>
                <a:cs typeface="Arial" panose="020B0604020202020204" pitchFamily="34" charset="0"/>
              </a:rPr>
              <a:t>Real-time adaptation for off hours</a:t>
            </a:r>
          </a:p>
          <a:p>
            <a:pPr algn="ctr"/>
            <a:endParaRPr lang="en-US" sz="14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CA81C136-C4AF-CBF6-A080-BBB64675B94C}"/>
              </a:ext>
            </a:extLst>
          </p:cNvPr>
          <p:cNvSpPr txBox="1"/>
          <p:nvPr/>
        </p:nvSpPr>
        <p:spPr>
          <a:xfrm>
            <a:off x="6304354" y="1956324"/>
            <a:ext cx="2520376" cy="894276"/>
          </a:xfrm>
          <a:prstGeom prst="rect">
            <a:avLst/>
          </a:prstGeom>
          <a:solidFill>
            <a:schemeClr val="accent5">
              <a:lumMod val="40000"/>
              <a:lumOff val="60000"/>
            </a:schemeClr>
          </a:solidFill>
          <a:ln w="3175">
            <a:solidFill>
              <a:srgbClr val="CE6B29"/>
            </a:solidFill>
            <a:headEnd type="oval"/>
            <a:tailEnd type="triangle"/>
          </a:ln>
        </p:spPr>
        <p:txBody>
          <a:bodyPr wrap="square" lIns="91440" rIns="0" rtlCol="0" anchor="t">
            <a:noAutofit/>
          </a:bodyPr>
          <a:lstStyle/>
          <a:p>
            <a:pPr algn="ctr"/>
            <a:endParaRPr lang="en-US" sz="1400" b="1" dirty="0">
              <a:latin typeface="Arial" panose="020B0604020202020204" pitchFamily="34" charset="0"/>
              <a:cs typeface="Arial" panose="020B0604020202020204" pitchFamily="34" charset="0"/>
            </a:endParaRPr>
          </a:p>
          <a:p>
            <a:pPr algn="ctr"/>
            <a:r>
              <a:rPr lang="en-US" sz="1400" b="1" dirty="0">
                <a:latin typeface="Arial" panose="020B0604020202020204" pitchFamily="34" charset="0"/>
                <a:cs typeface="Arial" panose="020B0604020202020204" pitchFamily="34" charset="0"/>
              </a:rPr>
              <a:t>Always on </a:t>
            </a:r>
          </a:p>
          <a:p>
            <a:pPr algn="ctr"/>
            <a:endParaRPr lang="en-US" sz="1400" dirty="0">
              <a:latin typeface="Arial" panose="020B0604020202020204" pitchFamily="34" charset="0"/>
              <a:cs typeface="Arial" panose="020B0604020202020204" pitchFamily="34" charset="0"/>
            </a:endParaRPr>
          </a:p>
        </p:txBody>
      </p:sp>
      <p:sp>
        <p:nvSpPr>
          <p:cNvPr id="25" name="Text Placeholder 5">
            <a:extLst>
              <a:ext uri="{FF2B5EF4-FFF2-40B4-BE49-F238E27FC236}">
                <a16:creationId xmlns:a16="http://schemas.microsoft.com/office/drawing/2014/main" id="{B99A4528-CD43-B6BB-7902-BB67DFB4E583}"/>
              </a:ext>
            </a:extLst>
          </p:cNvPr>
          <p:cNvSpPr txBox="1">
            <a:spLocks/>
          </p:cNvSpPr>
          <p:nvPr/>
        </p:nvSpPr>
        <p:spPr>
          <a:xfrm>
            <a:off x="378194" y="1086117"/>
            <a:ext cx="8229600" cy="698349"/>
          </a:xfrm>
          <a:prstGeom prst="rect">
            <a:avLst/>
          </a:prstGeom>
        </p:spPr>
        <p:txBody>
          <a:bodyPr/>
          <a:lstStyle>
            <a:lvl1pPr marL="0" indent="0" algn="l" defTabSz="457200" rtl="0" eaLnBrk="1" latinLnBrk="0" hangingPunct="1">
              <a:spcBef>
                <a:spcPct val="20000"/>
              </a:spcBef>
              <a:buClr>
                <a:schemeClr val="accent2"/>
              </a:buClr>
              <a:buFont typeface="Arial"/>
              <a:buNone/>
              <a:defRPr sz="1200" kern="1200">
                <a:solidFill>
                  <a:schemeClr val="tx1"/>
                </a:solidFill>
                <a:latin typeface="Arial"/>
                <a:ea typeface="+mn-ea"/>
                <a:cs typeface="Arial"/>
              </a:defRPr>
            </a:lvl1pPr>
            <a:lvl2pPr marL="742950" indent="-285750" algn="l" defTabSz="457200" rtl="0" eaLnBrk="1" latinLnBrk="0" hangingPunct="1">
              <a:spcBef>
                <a:spcPct val="20000"/>
              </a:spcBef>
              <a:buClr>
                <a:schemeClr val="accent2"/>
              </a:buClr>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Clr>
                <a:schemeClr val="accent2"/>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chemeClr val="accent2"/>
              </a:buClr>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Clr>
                <a:schemeClr val="accent2"/>
              </a:buClr>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t>Newer RTGS approaches for IPS, like Pix and FedNow, are implementing “always on” models, and existing models are evolving their settlement approach to operate 24x7x365.</a:t>
            </a:r>
          </a:p>
          <a:p>
            <a:endParaRPr lang="en-US" sz="1400" dirty="0"/>
          </a:p>
        </p:txBody>
      </p:sp>
      <p:pic>
        <p:nvPicPr>
          <p:cNvPr id="27" name="Picture 2" descr="Flag of Europe - Wikipedia">
            <a:extLst>
              <a:ext uri="{FF2B5EF4-FFF2-40B4-BE49-F238E27FC236}">
                <a16:creationId xmlns:a16="http://schemas.microsoft.com/office/drawing/2014/main" id="{4ED2FCB5-4DFD-E913-0418-132A77E943AF}"/>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513" y="5857110"/>
            <a:ext cx="548640" cy="548640"/>
          </a:xfrm>
          <a:prstGeom prst="ellipse">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3C692EB1-6EEF-4549-6236-40DC9622BC0D}"/>
              </a:ext>
            </a:extLst>
          </p:cNvPr>
          <p:cNvSpPr/>
          <p:nvPr/>
        </p:nvSpPr>
        <p:spPr bwMode="auto">
          <a:xfrm>
            <a:off x="851153" y="3023227"/>
            <a:ext cx="1877148" cy="1109529"/>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0" rIns="0" bIns="0" numCol="1" spcCol="0" rtlCol="0" anchor="ctr" anchorCtr="0" compatLnSpc="1">
            <a:prstTxWarp prst="textNoShape">
              <a:avLst/>
            </a:prstTxWarp>
          </a:bodyPr>
          <a:lstStyle/>
          <a:p>
            <a:pPr algn="ctr" defTabSz="914099"/>
            <a:r>
              <a:rPr lang="en-US" sz="1000" dirty="0">
                <a:solidFill>
                  <a:schemeClr val="tx1"/>
                </a:solidFill>
              </a:rPr>
              <a:t>While no IPS reviewed for this study limit settlement to business days only, this model is used by others</a:t>
            </a:r>
          </a:p>
        </p:txBody>
      </p:sp>
      <p:grpSp>
        <p:nvGrpSpPr>
          <p:cNvPr id="6" name="Group 5">
            <a:extLst>
              <a:ext uri="{FF2B5EF4-FFF2-40B4-BE49-F238E27FC236}">
                <a16:creationId xmlns:a16="http://schemas.microsoft.com/office/drawing/2014/main" id="{F65FEF27-7657-B530-5D61-713827E25F01}"/>
              </a:ext>
            </a:extLst>
          </p:cNvPr>
          <p:cNvGrpSpPr/>
          <p:nvPr/>
        </p:nvGrpSpPr>
        <p:grpSpPr>
          <a:xfrm>
            <a:off x="915867" y="757790"/>
            <a:ext cx="7312267" cy="165402"/>
            <a:chOff x="983226" y="757790"/>
            <a:chExt cx="7312267" cy="165402"/>
          </a:xfrm>
        </p:grpSpPr>
        <p:sp>
          <p:nvSpPr>
            <p:cNvPr id="18" name="Rectangle 17">
              <a:extLst>
                <a:ext uri="{FF2B5EF4-FFF2-40B4-BE49-F238E27FC236}">
                  <a16:creationId xmlns:a16="http://schemas.microsoft.com/office/drawing/2014/main" id="{B198A8AB-3F48-B30D-25D9-B6FD102C5DAB}"/>
                </a:ext>
              </a:extLst>
            </p:cNvPr>
            <p:cNvSpPr/>
            <p:nvPr/>
          </p:nvSpPr>
          <p:spPr bwMode="auto">
            <a:xfrm>
              <a:off x="983226" y="757790"/>
              <a:ext cx="1828800" cy="165402"/>
            </a:xfrm>
            <a:prstGeom prst="rect">
              <a:avLst/>
            </a:prstGeom>
            <a:solidFill>
              <a:schemeClr val="accent5">
                <a:lumMod val="40000"/>
                <a:lumOff val="60000"/>
              </a:schemeClr>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dirty="0">
                  <a:solidFill>
                    <a:schemeClr val="tx1">
                      <a:lumMod val="75000"/>
                    </a:schemeClr>
                  </a:solidFill>
                </a:rPr>
                <a:t>Access to Settlement Accounts</a:t>
              </a:r>
            </a:p>
          </p:txBody>
        </p:sp>
        <p:sp>
          <p:nvSpPr>
            <p:cNvPr id="28" name="Rectangle 27">
              <a:extLst>
                <a:ext uri="{FF2B5EF4-FFF2-40B4-BE49-F238E27FC236}">
                  <a16:creationId xmlns:a16="http://schemas.microsoft.com/office/drawing/2014/main" id="{A26C15E0-0764-F28F-EE3F-658DA4279C75}"/>
                </a:ext>
              </a:extLst>
            </p:cNvPr>
            <p:cNvSpPr/>
            <p:nvPr/>
          </p:nvSpPr>
          <p:spPr bwMode="auto">
            <a:xfrm>
              <a:off x="2811048" y="757790"/>
              <a:ext cx="1828800" cy="165402"/>
            </a:xfrm>
            <a:prstGeom prst="rect">
              <a:avLst/>
            </a:prstGeom>
            <a:solidFill>
              <a:schemeClr val="accent5">
                <a:lumMod val="40000"/>
                <a:lumOff val="60000"/>
              </a:schemeClr>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dirty="0">
                  <a:solidFill>
                    <a:schemeClr val="tx1">
                      <a:lumMod val="75000"/>
                    </a:schemeClr>
                  </a:solidFill>
                </a:rPr>
                <a:t>Settlement Model</a:t>
              </a:r>
            </a:p>
          </p:txBody>
        </p:sp>
        <p:sp>
          <p:nvSpPr>
            <p:cNvPr id="32" name="Rectangle 31">
              <a:extLst>
                <a:ext uri="{FF2B5EF4-FFF2-40B4-BE49-F238E27FC236}">
                  <a16:creationId xmlns:a16="http://schemas.microsoft.com/office/drawing/2014/main" id="{88DA8D4C-48C7-11A8-06C4-AEB396E0A0E7}"/>
                </a:ext>
              </a:extLst>
            </p:cNvPr>
            <p:cNvSpPr/>
            <p:nvPr/>
          </p:nvSpPr>
          <p:spPr bwMode="auto">
            <a:xfrm>
              <a:off x="4638870" y="757790"/>
              <a:ext cx="1828800" cy="165402"/>
            </a:xfrm>
            <a:prstGeom prst="rect">
              <a:avLst/>
            </a:prstGeom>
            <a:solidFill>
              <a:schemeClr val="accent3"/>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dirty="0">
                  <a:solidFill>
                    <a:schemeClr val="tx1">
                      <a:lumMod val="75000"/>
                    </a:schemeClr>
                  </a:solidFill>
                </a:rPr>
                <a:t>Risk Management</a:t>
              </a:r>
            </a:p>
          </p:txBody>
        </p:sp>
        <p:sp>
          <p:nvSpPr>
            <p:cNvPr id="33" name="Rectangle 32">
              <a:extLst>
                <a:ext uri="{FF2B5EF4-FFF2-40B4-BE49-F238E27FC236}">
                  <a16:creationId xmlns:a16="http://schemas.microsoft.com/office/drawing/2014/main" id="{3F68640D-4C7E-EEAC-9D48-6A2EFB8F8AC1}"/>
                </a:ext>
              </a:extLst>
            </p:cNvPr>
            <p:cNvSpPr/>
            <p:nvPr/>
          </p:nvSpPr>
          <p:spPr bwMode="auto">
            <a:xfrm>
              <a:off x="6466693" y="757790"/>
              <a:ext cx="1828800" cy="165402"/>
            </a:xfrm>
            <a:prstGeom prst="rect">
              <a:avLst/>
            </a:prstGeom>
            <a:solidFill>
              <a:schemeClr val="accent5">
                <a:lumMod val="40000"/>
                <a:lumOff val="60000"/>
              </a:schemeClr>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dirty="0">
                  <a:solidFill>
                    <a:schemeClr val="tx1">
                      <a:lumMod val="75000"/>
                    </a:schemeClr>
                  </a:solidFill>
                </a:rPr>
                <a:t>Settlement Account Design</a:t>
              </a:r>
            </a:p>
          </p:txBody>
        </p:sp>
      </p:grpSp>
      <p:sp>
        <p:nvSpPr>
          <p:cNvPr id="22" name="Footer Placeholder 1">
            <a:extLst>
              <a:ext uri="{FF2B5EF4-FFF2-40B4-BE49-F238E27FC236}">
                <a16:creationId xmlns:a16="http://schemas.microsoft.com/office/drawing/2014/main" id="{7EDF1980-7213-EF5B-0CB8-FB7763CC830B}"/>
              </a:ext>
            </a:extLst>
          </p:cNvPr>
          <p:cNvSpPr txBox="1">
            <a:spLocks/>
          </p:cNvSpPr>
          <p:nvPr/>
        </p:nvSpPr>
        <p:spPr>
          <a:xfrm>
            <a:off x="447675" y="6492240"/>
            <a:ext cx="3086100" cy="365125"/>
          </a:xfrm>
          <a:prstGeom prst="rect">
            <a:avLst/>
          </a:prstGeom>
        </p:spPr>
        <p:txBody>
          <a:bodyPr/>
          <a:lstStyle>
            <a:defPPr>
              <a:defRPr lang="en-US"/>
            </a:defPPr>
            <a:lvl1pPr marL="0" algn="l" defTabSz="1470484" rtl="0" eaLnBrk="1" latinLnBrk="0" hangingPunct="1">
              <a:defRPr sz="2895" kern="1200">
                <a:solidFill>
                  <a:schemeClr val="tx1"/>
                </a:solidFill>
                <a:latin typeface="+mn-lt"/>
                <a:ea typeface="+mn-ea"/>
                <a:cs typeface="+mn-cs"/>
              </a:defRPr>
            </a:lvl1pPr>
            <a:lvl2pPr marL="735242" algn="l" defTabSz="1470484" rtl="0" eaLnBrk="1" latinLnBrk="0" hangingPunct="1">
              <a:defRPr sz="2895" kern="1200">
                <a:solidFill>
                  <a:schemeClr val="tx1"/>
                </a:solidFill>
                <a:latin typeface="+mn-lt"/>
                <a:ea typeface="+mn-ea"/>
                <a:cs typeface="+mn-cs"/>
              </a:defRPr>
            </a:lvl2pPr>
            <a:lvl3pPr marL="1470484" algn="l" defTabSz="1470484" rtl="0" eaLnBrk="1" latinLnBrk="0" hangingPunct="1">
              <a:defRPr sz="2895" kern="1200">
                <a:solidFill>
                  <a:schemeClr val="tx1"/>
                </a:solidFill>
                <a:latin typeface="+mn-lt"/>
                <a:ea typeface="+mn-ea"/>
                <a:cs typeface="+mn-cs"/>
              </a:defRPr>
            </a:lvl3pPr>
            <a:lvl4pPr marL="2205726" algn="l" defTabSz="1470484" rtl="0" eaLnBrk="1" latinLnBrk="0" hangingPunct="1">
              <a:defRPr sz="2895" kern="1200">
                <a:solidFill>
                  <a:schemeClr val="tx1"/>
                </a:solidFill>
                <a:latin typeface="+mn-lt"/>
                <a:ea typeface="+mn-ea"/>
                <a:cs typeface="+mn-cs"/>
              </a:defRPr>
            </a:lvl4pPr>
            <a:lvl5pPr marL="2940968" algn="l" defTabSz="1470484" rtl="0" eaLnBrk="1" latinLnBrk="0" hangingPunct="1">
              <a:defRPr sz="2895" kern="1200">
                <a:solidFill>
                  <a:schemeClr val="tx1"/>
                </a:solidFill>
                <a:latin typeface="+mn-lt"/>
                <a:ea typeface="+mn-ea"/>
                <a:cs typeface="+mn-cs"/>
              </a:defRPr>
            </a:lvl5pPr>
            <a:lvl6pPr marL="3676210" algn="l" defTabSz="1470484" rtl="0" eaLnBrk="1" latinLnBrk="0" hangingPunct="1">
              <a:defRPr sz="2895" kern="1200">
                <a:solidFill>
                  <a:schemeClr val="tx1"/>
                </a:solidFill>
                <a:latin typeface="+mn-lt"/>
                <a:ea typeface="+mn-ea"/>
                <a:cs typeface="+mn-cs"/>
              </a:defRPr>
            </a:lvl6pPr>
            <a:lvl7pPr marL="4411451" algn="l" defTabSz="1470484" rtl="0" eaLnBrk="1" latinLnBrk="0" hangingPunct="1">
              <a:defRPr sz="2895" kern="1200">
                <a:solidFill>
                  <a:schemeClr val="tx1"/>
                </a:solidFill>
                <a:latin typeface="+mn-lt"/>
                <a:ea typeface="+mn-ea"/>
                <a:cs typeface="+mn-cs"/>
              </a:defRPr>
            </a:lvl7pPr>
            <a:lvl8pPr marL="5146694" algn="l" defTabSz="1470484" rtl="0" eaLnBrk="1" latinLnBrk="0" hangingPunct="1">
              <a:defRPr sz="2895" kern="1200">
                <a:solidFill>
                  <a:schemeClr val="tx1"/>
                </a:solidFill>
                <a:latin typeface="+mn-lt"/>
                <a:ea typeface="+mn-ea"/>
                <a:cs typeface="+mn-cs"/>
              </a:defRPr>
            </a:lvl8pPr>
            <a:lvl9pPr marL="5881936" algn="l" defTabSz="1470484" rtl="0" eaLnBrk="1" latinLnBrk="0" hangingPunct="1">
              <a:defRPr sz="2895" kern="1200">
                <a:solidFill>
                  <a:schemeClr val="tx1"/>
                </a:solidFill>
                <a:latin typeface="+mn-lt"/>
                <a:ea typeface="+mn-ea"/>
                <a:cs typeface="+mn-cs"/>
              </a:defRPr>
            </a:lvl9pPr>
          </a:lstStyle>
          <a:p>
            <a:r>
              <a:rPr lang="en-US" sz="1200" dirty="0">
                <a:solidFill>
                  <a:schemeClr val="accent5">
                    <a:lumMod val="75000"/>
                  </a:schemeClr>
                </a:solidFill>
              </a:rPr>
              <a:t>Gates Foundation, 2024</a:t>
            </a:r>
          </a:p>
        </p:txBody>
      </p:sp>
      <p:pic>
        <p:nvPicPr>
          <p:cNvPr id="26" name="Picture 14" descr="Flag of Tanzania | Britannica">
            <a:extLst>
              <a:ext uri="{FF2B5EF4-FFF2-40B4-BE49-F238E27FC236}">
                <a16:creationId xmlns:a16="http://schemas.microsoft.com/office/drawing/2014/main" id="{FB7628EC-6F33-2156-5897-95CCB5552E07}"/>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5994" y="3948643"/>
            <a:ext cx="511505" cy="485396"/>
          </a:xfrm>
          <a:prstGeom prst="ellipse">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23AB04B8-E86E-1EAB-6A17-710079A8B566}"/>
              </a:ext>
            </a:extLst>
          </p:cNvPr>
          <p:cNvSpPr/>
          <p:nvPr/>
        </p:nvSpPr>
        <p:spPr bwMode="auto">
          <a:xfrm>
            <a:off x="7655770" y="4444724"/>
            <a:ext cx="968928" cy="228497"/>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0" rIns="0" bIns="0" numCol="1" spcCol="0" rtlCol="0" anchor="ctr" anchorCtr="0" compatLnSpc="1">
            <a:prstTxWarp prst="textNoShape">
              <a:avLst/>
            </a:prstTxWarp>
          </a:bodyPr>
          <a:lstStyle/>
          <a:p>
            <a:pPr algn="ctr" defTabSz="914099"/>
            <a:r>
              <a:rPr lang="en-US" sz="1000" dirty="0">
                <a:solidFill>
                  <a:schemeClr val="tx1"/>
                </a:solidFill>
              </a:rPr>
              <a:t>TIPS</a:t>
            </a:r>
          </a:p>
        </p:txBody>
      </p:sp>
    </p:spTree>
    <p:extLst>
      <p:ext uri="{BB962C8B-B14F-4D97-AF65-F5344CB8AC3E}">
        <p14:creationId xmlns:p14="http://schemas.microsoft.com/office/powerpoint/2010/main" val="2301819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772B-7F4F-4C34-CFA3-08E9255C4504}"/>
            </a:ext>
          </a:extLst>
        </p:cNvPr>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1CB3F512-3242-5725-E1CA-F744A917FA3F}"/>
              </a:ext>
            </a:extLst>
          </p:cNvPr>
          <p:cNvCxnSpPr>
            <a:cxnSpLocks/>
          </p:cNvCxnSpPr>
          <p:nvPr/>
        </p:nvCxnSpPr>
        <p:spPr>
          <a:xfrm>
            <a:off x="2476211" y="4158415"/>
            <a:ext cx="4503174" cy="0"/>
          </a:xfrm>
          <a:prstGeom prst="line">
            <a:avLst/>
          </a:prstGeom>
          <a:ln w="38100">
            <a:solidFill>
              <a:srgbClr val="C00000"/>
            </a:solidFill>
            <a:tailEnd type="none"/>
          </a:ln>
          <a:effectLst/>
        </p:spPr>
        <p:style>
          <a:lnRef idx="2">
            <a:schemeClr val="accent1"/>
          </a:lnRef>
          <a:fillRef idx="0">
            <a:schemeClr val="accent1"/>
          </a:fillRef>
          <a:effectRef idx="1">
            <a:schemeClr val="accent1"/>
          </a:effectRef>
          <a:fontRef idx="minor">
            <a:schemeClr val="tx1"/>
          </a:fontRef>
        </p:style>
      </p:cxnSp>
      <p:sp>
        <p:nvSpPr>
          <p:cNvPr id="2" name="Text Placeholder 1">
            <a:extLst>
              <a:ext uri="{FF2B5EF4-FFF2-40B4-BE49-F238E27FC236}">
                <a16:creationId xmlns:a16="http://schemas.microsoft.com/office/drawing/2014/main" id="{BB2CA63A-E9A6-D027-DAAE-0E44F09D5FD6}"/>
              </a:ext>
            </a:extLst>
          </p:cNvPr>
          <p:cNvSpPr>
            <a:spLocks noGrp="1"/>
          </p:cNvSpPr>
          <p:nvPr>
            <p:ph type="body" sz="quarter" idx="13"/>
          </p:nvPr>
        </p:nvSpPr>
        <p:spPr>
          <a:xfrm>
            <a:off x="411480" y="996696"/>
            <a:ext cx="8545513" cy="1819607"/>
          </a:xfrm>
        </p:spPr>
        <p:txBody>
          <a:bodyPr/>
          <a:lstStyle/>
          <a:p>
            <a:r>
              <a:rPr lang="en-US" sz="1400" dirty="0"/>
              <a:t>A range of options exists for the settlement account setup and features. </a:t>
            </a:r>
          </a:p>
          <a:p>
            <a:pPr lvl="1"/>
            <a:r>
              <a:rPr lang="en-US" sz="1400" dirty="0"/>
              <a:t>The two primary options differ based on whether the account is for purposes of IPS payments alone or other types of payments and balances </a:t>
            </a:r>
          </a:p>
          <a:p>
            <a:pPr lvl="1"/>
            <a:r>
              <a:rPr lang="en-US" sz="1400" dirty="0"/>
              <a:t>Any of the account structures may be used effectively to support IPS settlement</a:t>
            </a:r>
          </a:p>
          <a:p>
            <a:pPr lvl="1"/>
            <a:r>
              <a:rPr lang="en-US" sz="1400" dirty="0"/>
              <a:t>In case of a dedicated IPS accounts, tools that contribute to the ease of funding and defunding the account are particularly important</a:t>
            </a:r>
          </a:p>
          <a:p>
            <a:pPr lvl="1"/>
            <a:r>
              <a:rPr lang="en-US" sz="1400" dirty="0"/>
              <a:t>The balances in the accounts may or may not count towards fulfilling the participants’ central bank reserve requirements and may or may not pay interest</a:t>
            </a:r>
          </a:p>
        </p:txBody>
      </p:sp>
      <p:sp>
        <p:nvSpPr>
          <p:cNvPr id="3" name="Title 2">
            <a:extLst>
              <a:ext uri="{FF2B5EF4-FFF2-40B4-BE49-F238E27FC236}">
                <a16:creationId xmlns:a16="http://schemas.microsoft.com/office/drawing/2014/main" id="{C1C21305-6044-8195-1A99-A85E5562F747}"/>
              </a:ext>
            </a:extLst>
          </p:cNvPr>
          <p:cNvSpPr>
            <a:spLocks noGrp="1"/>
          </p:cNvSpPr>
          <p:nvPr>
            <p:ph type="title"/>
          </p:nvPr>
        </p:nvSpPr>
        <p:spPr>
          <a:xfrm>
            <a:off x="96207" y="252914"/>
            <a:ext cx="6721153" cy="246221"/>
          </a:xfrm>
        </p:spPr>
        <p:txBody>
          <a:bodyPr/>
          <a:lstStyle/>
          <a:p>
            <a:r>
              <a:rPr lang="en-US" dirty="0"/>
              <a:t>Use of co-mingled or dedicated IPS account</a:t>
            </a:r>
          </a:p>
        </p:txBody>
      </p:sp>
      <p:sp>
        <p:nvSpPr>
          <p:cNvPr id="4" name="Slide Number Placeholder 3">
            <a:extLst>
              <a:ext uri="{FF2B5EF4-FFF2-40B4-BE49-F238E27FC236}">
                <a16:creationId xmlns:a16="http://schemas.microsoft.com/office/drawing/2014/main" id="{67B6B6EB-E045-8619-D2B4-07009AE87A28}"/>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27</a:t>
            </a:fld>
            <a:endParaRPr lang="en-US" dirty="0">
              <a:solidFill>
                <a:prstClr val="black">
                  <a:tint val="75000"/>
                </a:prstClr>
              </a:solidFill>
            </a:endParaRPr>
          </a:p>
        </p:txBody>
      </p:sp>
      <p:sp>
        <p:nvSpPr>
          <p:cNvPr id="14" name="TextBox 13">
            <a:extLst>
              <a:ext uri="{FF2B5EF4-FFF2-40B4-BE49-F238E27FC236}">
                <a16:creationId xmlns:a16="http://schemas.microsoft.com/office/drawing/2014/main" id="{F6934F8C-4309-74DC-43F6-E738154F2B52}"/>
              </a:ext>
            </a:extLst>
          </p:cNvPr>
          <p:cNvSpPr txBox="1"/>
          <p:nvPr/>
        </p:nvSpPr>
        <p:spPr>
          <a:xfrm>
            <a:off x="1701086" y="3159287"/>
            <a:ext cx="2520376" cy="1978563"/>
          </a:xfrm>
          <a:prstGeom prst="rect">
            <a:avLst/>
          </a:prstGeom>
          <a:solidFill>
            <a:schemeClr val="accent5">
              <a:lumMod val="40000"/>
              <a:lumOff val="60000"/>
            </a:schemeClr>
          </a:solidFill>
          <a:ln w="3175">
            <a:solidFill>
              <a:srgbClr val="CE6B29"/>
            </a:solidFill>
            <a:headEnd type="oval"/>
            <a:tailEnd type="triangle"/>
          </a:ln>
        </p:spPr>
        <p:txBody>
          <a:bodyPr wrap="square" lIns="91440" rIns="0"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cs typeface="Calibri" panose="020F0502020204030204" pitchFamily="34" charset="0"/>
              </a:rPr>
              <a:t>A co-mingled account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cs typeface="Calibri" panose="020F0502020204030204" pitchFamily="34" charset="0"/>
              </a:rPr>
              <a:t>The </a:t>
            </a:r>
            <a:r>
              <a:rPr kumimoji="0" lang="en-US" sz="1200" u="none" strike="noStrike" kern="1200" cap="none" spc="0" normalizeH="0" baseline="0" noProof="0" dirty="0">
                <a:ln>
                  <a:noFill/>
                </a:ln>
                <a:effectLst/>
                <a:uLnTx/>
                <a:uFillTx/>
                <a:ea typeface="+mn-ea"/>
                <a:cs typeface="Calibri" panose="020F0502020204030204" pitchFamily="34" charset="0"/>
              </a:rPr>
              <a:t>settlement account is used for settling transactions related to multiple purposes, i.e., it is not dedicated to IPS transactions. Other purposes may include settlement of wholesale or ACH payments</a:t>
            </a:r>
          </a:p>
        </p:txBody>
      </p:sp>
      <p:sp>
        <p:nvSpPr>
          <p:cNvPr id="22" name="TextBox 21">
            <a:extLst>
              <a:ext uri="{FF2B5EF4-FFF2-40B4-BE49-F238E27FC236}">
                <a16:creationId xmlns:a16="http://schemas.microsoft.com/office/drawing/2014/main" id="{8A49655E-FF5A-B6B0-4D89-FCB562FF881B}"/>
              </a:ext>
            </a:extLst>
          </p:cNvPr>
          <p:cNvSpPr txBox="1"/>
          <p:nvPr/>
        </p:nvSpPr>
        <p:spPr>
          <a:xfrm>
            <a:off x="5420117" y="3157090"/>
            <a:ext cx="2520376" cy="1978563"/>
          </a:xfrm>
          <a:prstGeom prst="rect">
            <a:avLst/>
          </a:prstGeom>
          <a:solidFill>
            <a:schemeClr val="accent5">
              <a:lumMod val="40000"/>
              <a:lumOff val="60000"/>
            </a:schemeClr>
          </a:solidFill>
          <a:ln w="3175">
            <a:solidFill>
              <a:srgbClr val="CE6B29"/>
            </a:solidFill>
            <a:headEnd type="oval"/>
            <a:tailEnd type="triangle"/>
          </a:ln>
        </p:spPr>
        <p:txBody>
          <a:bodyPr wrap="square" lIns="91440" rIns="0"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u="none" strike="noStrike" kern="1200" cap="none" spc="0" normalizeH="0" baseline="0" noProof="0" dirty="0">
              <a:ln>
                <a:noFill/>
              </a:ln>
              <a:effectLst/>
              <a:uLnTx/>
              <a:uFillTx/>
              <a:ea typeface="+mn-ea"/>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effectLst/>
                <a:uLnTx/>
                <a:uFillTx/>
                <a:ea typeface="+mn-ea"/>
                <a:cs typeface="Calibri" panose="020F0502020204030204" pitchFamily="34" charset="0"/>
              </a:rPr>
              <a:t>A dedicated IPS account</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dirty="0">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ea typeface="+mn-ea"/>
                <a:cs typeface="Calibri" panose="020F0502020204030204" pitchFamily="34" charset="0"/>
              </a:rPr>
              <a:t>A dedicated settlement account is in place for </a:t>
            </a:r>
            <a:r>
              <a:rPr lang="en-US" sz="1200" dirty="0">
                <a:cs typeface="Calibri" panose="020F0502020204030204" pitchFamily="34" charset="0"/>
              </a:rPr>
              <a:t>IPS transactions only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u="none" strike="noStrike" kern="1200" cap="none" spc="0" normalizeH="0" baseline="0" noProof="0" dirty="0">
              <a:ln>
                <a:noFill/>
              </a:ln>
              <a:effectLst/>
              <a:uLnTx/>
              <a:uFillTx/>
              <a:ea typeface="+mn-ea"/>
              <a:cs typeface="Calibri" panose="020F0502020204030204" pitchFamily="34" charset="0"/>
            </a:endParaRPr>
          </a:p>
        </p:txBody>
      </p:sp>
      <p:sp>
        <p:nvSpPr>
          <p:cNvPr id="6" name="Rectangle 5">
            <a:extLst>
              <a:ext uri="{FF2B5EF4-FFF2-40B4-BE49-F238E27FC236}">
                <a16:creationId xmlns:a16="http://schemas.microsoft.com/office/drawing/2014/main" id="{2759B46B-65E1-D046-594C-14CC7060BAFB}"/>
              </a:ext>
            </a:extLst>
          </p:cNvPr>
          <p:cNvSpPr/>
          <p:nvPr/>
        </p:nvSpPr>
        <p:spPr bwMode="auto">
          <a:xfrm>
            <a:off x="558086" y="5440132"/>
            <a:ext cx="8313741" cy="613732"/>
          </a:xfrm>
          <a:prstGeom prst="rect">
            <a:avLst/>
          </a:prstGeom>
          <a:solidFill>
            <a:schemeClr val="tx1">
              <a:lumMod val="65000"/>
              <a:lumOff val="35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defRPr/>
            </a:pPr>
            <a:r>
              <a:rPr lang="en-US" sz="1400" dirty="0">
                <a:cs typeface="Calibri" panose="020F0502020204030204" pitchFamily="34" charset="0"/>
              </a:rPr>
              <a:t>Regardless of the account structure, payment of interest on balances held provides strong for direct participants to hold sufficient balances in the accounts and eases their liquidity management </a:t>
            </a:r>
            <a:endParaRPr kumimoji="0" lang="en-US" sz="1400" u="none" strike="noStrike" kern="1200" cap="none" spc="0" normalizeH="0" baseline="0" noProof="0" dirty="0">
              <a:ln>
                <a:noFill/>
              </a:ln>
              <a:effectLst/>
              <a:uLnTx/>
              <a:uFillTx/>
              <a:ea typeface="+mn-ea"/>
              <a:cs typeface="Calibri" panose="020F0502020204030204" pitchFamily="34" charset="0"/>
            </a:endParaRPr>
          </a:p>
        </p:txBody>
      </p:sp>
      <p:grpSp>
        <p:nvGrpSpPr>
          <p:cNvPr id="11" name="Group 10">
            <a:extLst>
              <a:ext uri="{FF2B5EF4-FFF2-40B4-BE49-F238E27FC236}">
                <a16:creationId xmlns:a16="http://schemas.microsoft.com/office/drawing/2014/main" id="{7FEA68C1-3A12-0EE3-B8A0-7679CE88E095}"/>
              </a:ext>
            </a:extLst>
          </p:cNvPr>
          <p:cNvGrpSpPr/>
          <p:nvPr/>
        </p:nvGrpSpPr>
        <p:grpSpPr>
          <a:xfrm>
            <a:off x="915867" y="757790"/>
            <a:ext cx="7312267" cy="165402"/>
            <a:chOff x="983226" y="757790"/>
            <a:chExt cx="7312267" cy="165402"/>
          </a:xfrm>
        </p:grpSpPr>
        <p:sp>
          <p:nvSpPr>
            <p:cNvPr id="12" name="Rectangle 11">
              <a:extLst>
                <a:ext uri="{FF2B5EF4-FFF2-40B4-BE49-F238E27FC236}">
                  <a16:creationId xmlns:a16="http://schemas.microsoft.com/office/drawing/2014/main" id="{6DA88362-3A31-8D39-207B-15583EF7CA76}"/>
                </a:ext>
              </a:extLst>
            </p:cNvPr>
            <p:cNvSpPr/>
            <p:nvPr/>
          </p:nvSpPr>
          <p:spPr bwMode="auto">
            <a:xfrm>
              <a:off x="983226" y="757790"/>
              <a:ext cx="1828800" cy="165402"/>
            </a:xfrm>
            <a:prstGeom prst="rect">
              <a:avLst/>
            </a:prstGeom>
            <a:solidFill>
              <a:schemeClr val="accent5">
                <a:lumMod val="40000"/>
                <a:lumOff val="60000"/>
              </a:schemeClr>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dirty="0">
                  <a:solidFill>
                    <a:schemeClr val="tx1">
                      <a:lumMod val="75000"/>
                    </a:schemeClr>
                  </a:solidFill>
                </a:rPr>
                <a:t>Access to Settlement Accounts</a:t>
              </a:r>
            </a:p>
          </p:txBody>
        </p:sp>
        <p:sp>
          <p:nvSpPr>
            <p:cNvPr id="13" name="Rectangle 12">
              <a:extLst>
                <a:ext uri="{FF2B5EF4-FFF2-40B4-BE49-F238E27FC236}">
                  <a16:creationId xmlns:a16="http://schemas.microsoft.com/office/drawing/2014/main" id="{B67D092D-872F-BA5C-DFE7-8DEBA745F1FB}"/>
                </a:ext>
              </a:extLst>
            </p:cNvPr>
            <p:cNvSpPr/>
            <p:nvPr/>
          </p:nvSpPr>
          <p:spPr bwMode="auto">
            <a:xfrm>
              <a:off x="2811048" y="757790"/>
              <a:ext cx="1828800" cy="165402"/>
            </a:xfrm>
            <a:prstGeom prst="rect">
              <a:avLst/>
            </a:prstGeom>
            <a:solidFill>
              <a:schemeClr val="accent5">
                <a:lumMod val="40000"/>
                <a:lumOff val="60000"/>
              </a:schemeClr>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dirty="0">
                  <a:solidFill>
                    <a:schemeClr val="tx1">
                      <a:lumMod val="75000"/>
                    </a:schemeClr>
                  </a:solidFill>
                </a:rPr>
                <a:t>Settlement Model</a:t>
              </a:r>
            </a:p>
          </p:txBody>
        </p:sp>
        <p:sp>
          <p:nvSpPr>
            <p:cNvPr id="15" name="Rectangle 14">
              <a:extLst>
                <a:ext uri="{FF2B5EF4-FFF2-40B4-BE49-F238E27FC236}">
                  <a16:creationId xmlns:a16="http://schemas.microsoft.com/office/drawing/2014/main" id="{7E5EEBBF-2B8B-03B5-9618-E8BF2100370A}"/>
                </a:ext>
              </a:extLst>
            </p:cNvPr>
            <p:cNvSpPr/>
            <p:nvPr/>
          </p:nvSpPr>
          <p:spPr bwMode="auto">
            <a:xfrm>
              <a:off x="4638870" y="757790"/>
              <a:ext cx="1828800" cy="165402"/>
            </a:xfrm>
            <a:prstGeom prst="rect">
              <a:avLst/>
            </a:prstGeom>
            <a:solidFill>
              <a:schemeClr val="accent5">
                <a:lumMod val="40000"/>
                <a:lumOff val="60000"/>
              </a:schemeClr>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dirty="0">
                  <a:solidFill>
                    <a:schemeClr val="tx1">
                      <a:lumMod val="75000"/>
                    </a:schemeClr>
                  </a:solidFill>
                </a:rPr>
                <a:t>Risk Management</a:t>
              </a:r>
            </a:p>
          </p:txBody>
        </p:sp>
        <p:sp>
          <p:nvSpPr>
            <p:cNvPr id="16" name="Rectangle 15">
              <a:extLst>
                <a:ext uri="{FF2B5EF4-FFF2-40B4-BE49-F238E27FC236}">
                  <a16:creationId xmlns:a16="http://schemas.microsoft.com/office/drawing/2014/main" id="{A3E7E0FD-395D-6000-32ED-2541DBAEA5C0}"/>
                </a:ext>
              </a:extLst>
            </p:cNvPr>
            <p:cNvSpPr/>
            <p:nvPr/>
          </p:nvSpPr>
          <p:spPr bwMode="auto">
            <a:xfrm>
              <a:off x="6466693" y="757790"/>
              <a:ext cx="1828800" cy="165402"/>
            </a:xfrm>
            <a:prstGeom prst="rect">
              <a:avLst/>
            </a:prstGeom>
            <a:solidFill>
              <a:schemeClr val="accent3"/>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dirty="0">
                  <a:solidFill>
                    <a:schemeClr val="tx1">
                      <a:lumMod val="75000"/>
                    </a:schemeClr>
                  </a:solidFill>
                </a:rPr>
                <a:t>Settlement Account Design</a:t>
              </a:r>
            </a:p>
          </p:txBody>
        </p:sp>
      </p:grpSp>
      <p:sp>
        <p:nvSpPr>
          <p:cNvPr id="5" name="Footer Placeholder 1">
            <a:extLst>
              <a:ext uri="{FF2B5EF4-FFF2-40B4-BE49-F238E27FC236}">
                <a16:creationId xmlns:a16="http://schemas.microsoft.com/office/drawing/2014/main" id="{EAB96010-9DE4-3AAA-062C-F3BCA2BBCBDA}"/>
              </a:ext>
            </a:extLst>
          </p:cNvPr>
          <p:cNvSpPr txBox="1">
            <a:spLocks/>
          </p:cNvSpPr>
          <p:nvPr/>
        </p:nvSpPr>
        <p:spPr>
          <a:xfrm>
            <a:off x="447675" y="6492240"/>
            <a:ext cx="3086100" cy="365125"/>
          </a:xfrm>
          <a:prstGeom prst="rect">
            <a:avLst/>
          </a:prstGeom>
        </p:spPr>
        <p:txBody>
          <a:bodyPr/>
          <a:lstStyle>
            <a:defPPr>
              <a:defRPr lang="en-US"/>
            </a:defPPr>
            <a:lvl1pPr marL="0" algn="l" defTabSz="1470484" rtl="0" eaLnBrk="1" latinLnBrk="0" hangingPunct="1">
              <a:defRPr sz="2895" kern="1200">
                <a:solidFill>
                  <a:schemeClr val="tx1"/>
                </a:solidFill>
                <a:latin typeface="+mn-lt"/>
                <a:ea typeface="+mn-ea"/>
                <a:cs typeface="+mn-cs"/>
              </a:defRPr>
            </a:lvl1pPr>
            <a:lvl2pPr marL="735242" algn="l" defTabSz="1470484" rtl="0" eaLnBrk="1" latinLnBrk="0" hangingPunct="1">
              <a:defRPr sz="2895" kern="1200">
                <a:solidFill>
                  <a:schemeClr val="tx1"/>
                </a:solidFill>
                <a:latin typeface="+mn-lt"/>
                <a:ea typeface="+mn-ea"/>
                <a:cs typeface="+mn-cs"/>
              </a:defRPr>
            </a:lvl2pPr>
            <a:lvl3pPr marL="1470484" algn="l" defTabSz="1470484" rtl="0" eaLnBrk="1" latinLnBrk="0" hangingPunct="1">
              <a:defRPr sz="2895" kern="1200">
                <a:solidFill>
                  <a:schemeClr val="tx1"/>
                </a:solidFill>
                <a:latin typeface="+mn-lt"/>
                <a:ea typeface="+mn-ea"/>
                <a:cs typeface="+mn-cs"/>
              </a:defRPr>
            </a:lvl3pPr>
            <a:lvl4pPr marL="2205726" algn="l" defTabSz="1470484" rtl="0" eaLnBrk="1" latinLnBrk="0" hangingPunct="1">
              <a:defRPr sz="2895" kern="1200">
                <a:solidFill>
                  <a:schemeClr val="tx1"/>
                </a:solidFill>
                <a:latin typeface="+mn-lt"/>
                <a:ea typeface="+mn-ea"/>
                <a:cs typeface="+mn-cs"/>
              </a:defRPr>
            </a:lvl4pPr>
            <a:lvl5pPr marL="2940968" algn="l" defTabSz="1470484" rtl="0" eaLnBrk="1" latinLnBrk="0" hangingPunct="1">
              <a:defRPr sz="2895" kern="1200">
                <a:solidFill>
                  <a:schemeClr val="tx1"/>
                </a:solidFill>
                <a:latin typeface="+mn-lt"/>
                <a:ea typeface="+mn-ea"/>
                <a:cs typeface="+mn-cs"/>
              </a:defRPr>
            </a:lvl5pPr>
            <a:lvl6pPr marL="3676210" algn="l" defTabSz="1470484" rtl="0" eaLnBrk="1" latinLnBrk="0" hangingPunct="1">
              <a:defRPr sz="2895" kern="1200">
                <a:solidFill>
                  <a:schemeClr val="tx1"/>
                </a:solidFill>
                <a:latin typeface="+mn-lt"/>
                <a:ea typeface="+mn-ea"/>
                <a:cs typeface="+mn-cs"/>
              </a:defRPr>
            </a:lvl6pPr>
            <a:lvl7pPr marL="4411451" algn="l" defTabSz="1470484" rtl="0" eaLnBrk="1" latinLnBrk="0" hangingPunct="1">
              <a:defRPr sz="2895" kern="1200">
                <a:solidFill>
                  <a:schemeClr val="tx1"/>
                </a:solidFill>
                <a:latin typeface="+mn-lt"/>
                <a:ea typeface="+mn-ea"/>
                <a:cs typeface="+mn-cs"/>
              </a:defRPr>
            </a:lvl7pPr>
            <a:lvl8pPr marL="5146694" algn="l" defTabSz="1470484" rtl="0" eaLnBrk="1" latinLnBrk="0" hangingPunct="1">
              <a:defRPr sz="2895" kern="1200">
                <a:solidFill>
                  <a:schemeClr val="tx1"/>
                </a:solidFill>
                <a:latin typeface="+mn-lt"/>
                <a:ea typeface="+mn-ea"/>
                <a:cs typeface="+mn-cs"/>
              </a:defRPr>
            </a:lvl8pPr>
            <a:lvl9pPr marL="5881936" algn="l" defTabSz="1470484" rtl="0" eaLnBrk="1" latinLnBrk="0" hangingPunct="1">
              <a:defRPr sz="2895" kern="1200">
                <a:solidFill>
                  <a:schemeClr val="tx1"/>
                </a:solidFill>
                <a:latin typeface="+mn-lt"/>
                <a:ea typeface="+mn-ea"/>
                <a:cs typeface="+mn-cs"/>
              </a:defRPr>
            </a:lvl9pPr>
          </a:lstStyle>
          <a:p>
            <a:r>
              <a:rPr lang="en-US" sz="1200" dirty="0">
                <a:solidFill>
                  <a:schemeClr val="accent5">
                    <a:lumMod val="75000"/>
                  </a:schemeClr>
                </a:solidFill>
              </a:rPr>
              <a:t>Gates Foundation, 2024</a:t>
            </a:r>
          </a:p>
        </p:txBody>
      </p:sp>
    </p:spTree>
    <p:extLst>
      <p:ext uri="{BB962C8B-B14F-4D97-AF65-F5344CB8AC3E}">
        <p14:creationId xmlns:p14="http://schemas.microsoft.com/office/powerpoint/2010/main" val="503364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772B-7F4F-4C34-CFA3-08E9255C4504}"/>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366D681A-BBC7-6F4D-89E9-BA6332665D64}"/>
              </a:ext>
            </a:extLst>
          </p:cNvPr>
          <p:cNvSpPr/>
          <p:nvPr/>
        </p:nvSpPr>
        <p:spPr bwMode="auto">
          <a:xfrm>
            <a:off x="3808406" y="3271076"/>
            <a:ext cx="1778000" cy="1291543"/>
          </a:xfrm>
          <a:prstGeom prst="rect">
            <a:avLst/>
          </a:prstGeom>
          <a:noFill/>
          <a:ln w="12700">
            <a:solidFill>
              <a:srgbClr val="C00000"/>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endParaRPr lang="en-US" sz="1000" dirty="0">
              <a:solidFill>
                <a:schemeClr val="bg1"/>
              </a:solidFill>
            </a:endParaRPr>
          </a:p>
        </p:txBody>
      </p:sp>
      <p:cxnSp>
        <p:nvCxnSpPr>
          <p:cNvPr id="26" name="Straight Connector 25">
            <a:extLst>
              <a:ext uri="{FF2B5EF4-FFF2-40B4-BE49-F238E27FC236}">
                <a16:creationId xmlns:a16="http://schemas.microsoft.com/office/drawing/2014/main" id="{1CB3F512-3242-5725-E1CA-F744A917FA3F}"/>
              </a:ext>
            </a:extLst>
          </p:cNvPr>
          <p:cNvCxnSpPr>
            <a:cxnSpLocks/>
          </p:cNvCxnSpPr>
          <p:nvPr/>
        </p:nvCxnSpPr>
        <p:spPr>
          <a:xfrm>
            <a:off x="2441702" y="2051713"/>
            <a:ext cx="4503174" cy="0"/>
          </a:xfrm>
          <a:prstGeom prst="line">
            <a:avLst/>
          </a:prstGeom>
          <a:ln w="38100">
            <a:solidFill>
              <a:srgbClr val="C00000"/>
            </a:solidFill>
            <a:tailEnd type="none"/>
          </a:ln>
          <a:effectLst/>
        </p:spPr>
        <p:style>
          <a:lnRef idx="2">
            <a:schemeClr val="accent1"/>
          </a:lnRef>
          <a:fillRef idx="0">
            <a:schemeClr val="accent1"/>
          </a:fillRef>
          <a:effectRef idx="1">
            <a:schemeClr val="accent1"/>
          </a:effectRef>
          <a:fontRef idx="minor">
            <a:schemeClr val="tx1"/>
          </a:fontRef>
        </p:style>
      </p:cxnSp>
      <p:sp>
        <p:nvSpPr>
          <p:cNvPr id="3" name="Title 2">
            <a:extLst>
              <a:ext uri="{FF2B5EF4-FFF2-40B4-BE49-F238E27FC236}">
                <a16:creationId xmlns:a16="http://schemas.microsoft.com/office/drawing/2014/main" id="{C1C21305-6044-8195-1A99-A85E5562F747}"/>
              </a:ext>
            </a:extLst>
          </p:cNvPr>
          <p:cNvSpPr>
            <a:spLocks noGrp="1"/>
          </p:cNvSpPr>
          <p:nvPr>
            <p:ph type="title"/>
          </p:nvPr>
        </p:nvSpPr>
        <p:spPr>
          <a:xfrm>
            <a:off x="96207" y="252914"/>
            <a:ext cx="6769184" cy="246221"/>
          </a:xfrm>
        </p:spPr>
        <p:txBody>
          <a:bodyPr/>
          <a:lstStyle/>
          <a:p>
            <a:r>
              <a:rPr lang="en-US" dirty="0"/>
              <a:t>Settlement account design varies amongst IPS</a:t>
            </a:r>
          </a:p>
        </p:txBody>
      </p:sp>
      <p:sp>
        <p:nvSpPr>
          <p:cNvPr id="4" name="Slide Number Placeholder 3">
            <a:extLst>
              <a:ext uri="{FF2B5EF4-FFF2-40B4-BE49-F238E27FC236}">
                <a16:creationId xmlns:a16="http://schemas.microsoft.com/office/drawing/2014/main" id="{67B6B6EB-E045-8619-D2B4-07009AE87A28}"/>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28</a:t>
            </a:fld>
            <a:endParaRPr lang="en-US" dirty="0">
              <a:solidFill>
                <a:prstClr val="black">
                  <a:tint val="75000"/>
                </a:prstClr>
              </a:solidFill>
            </a:endParaRPr>
          </a:p>
        </p:txBody>
      </p:sp>
      <p:sp>
        <p:nvSpPr>
          <p:cNvPr id="14" name="TextBox 13">
            <a:extLst>
              <a:ext uri="{FF2B5EF4-FFF2-40B4-BE49-F238E27FC236}">
                <a16:creationId xmlns:a16="http://schemas.microsoft.com/office/drawing/2014/main" id="{F6934F8C-4309-74DC-43F6-E738154F2B52}"/>
              </a:ext>
            </a:extLst>
          </p:cNvPr>
          <p:cNvSpPr txBox="1"/>
          <p:nvPr/>
        </p:nvSpPr>
        <p:spPr>
          <a:xfrm>
            <a:off x="853815" y="1618276"/>
            <a:ext cx="2520376" cy="769519"/>
          </a:xfrm>
          <a:prstGeom prst="rect">
            <a:avLst/>
          </a:prstGeom>
          <a:solidFill>
            <a:schemeClr val="accent5">
              <a:lumMod val="40000"/>
              <a:lumOff val="60000"/>
            </a:schemeClr>
          </a:solidFill>
          <a:ln w="3175">
            <a:solidFill>
              <a:srgbClr val="CE6B29"/>
            </a:solidFill>
            <a:headEnd type="oval"/>
            <a:tailEnd type="triangle"/>
          </a:ln>
        </p:spPr>
        <p:txBody>
          <a:bodyPr wrap="square" lIns="91440" rIns="0"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cs typeface="Calibri" panose="020F0502020204030204" pitchFamily="34" charset="0"/>
              </a:rPr>
              <a:t>A co-mingled account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cs typeface="Calibri" panose="020F0502020204030204" pitchFamily="34" charset="0"/>
            </a:endParaRPr>
          </a:p>
        </p:txBody>
      </p:sp>
      <p:sp>
        <p:nvSpPr>
          <p:cNvPr id="22" name="TextBox 21">
            <a:extLst>
              <a:ext uri="{FF2B5EF4-FFF2-40B4-BE49-F238E27FC236}">
                <a16:creationId xmlns:a16="http://schemas.microsoft.com/office/drawing/2014/main" id="{8A49655E-FF5A-B6B0-4D89-FCB562FF881B}"/>
              </a:ext>
            </a:extLst>
          </p:cNvPr>
          <p:cNvSpPr txBox="1"/>
          <p:nvPr/>
        </p:nvSpPr>
        <p:spPr>
          <a:xfrm>
            <a:off x="6030395" y="1623116"/>
            <a:ext cx="2520376" cy="728981"/>
          </a:xfrm>
          <a:prstGeom prst="rect">
            <a:avLst/>
          </a:prstGeom>
          <a:solidFill>
            <a:schemeClr val="accent5">
              <a:lumMod val="40000"/>
              <a:lumOff val="60000"/>
            </a:schemeClr>
          </a:solidFill>
          <a:ln w="3175">
            <a:solidFill>
              <a:srgbClr val="CE6B29"/>
            </a:solidFill>
            <a:headEnd type="oval"/>
            <a:tailEnd type="triangle"/>
          </a:ln>
        </p:spPr>
        <p:txBody>
          <a:bodyPr wrap="square" lIns="91440" rIns="0"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u="none" strike="noStrike" kern="1200" cap="none" spc="0" normalizeH="0" baseline="0" noProof="0" dirty="0">
              <a:ln>
                <a:noFill/>
              </a:ln>
              <a:effectLst/>
              <a:uLnTx/>
              <a:uFillTx/>
              <a:ea typeface="+mn-ea"/>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effectLst/>
                <a:uLnTx/>
                <a:uFillTx/>
                <a:ea typeface="+mn-ea"/>
                <a:cs typeface="Calibri" panose="020F0502020204030204" pitchFamily="34" charset="0"/>
              </a:rPr>
              <a:t>A dedicated IPS account</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dirty="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u="none" strike="noStrike" kern="1200" cap="none" spc="0" normalizeH="0" baseline="0" noProof="0" dirty="0">
              <a:ln>
                <a:noFill/>
              </a:ln>
              <a:effectLst/>
              <a:uLnTx/>
              <a:uFillTx/>
              <a:ea typeface="+mn-ea"/>
              <a:cs typeface="Calibri" panose="020F0502020204030204" pitchFamily="34" charset="0"/>
            </a:endParaRPr>
          </a:p>
        </p:txBody>
      </p:sp>
      <p:pic>
        <p:nvPicPr>
          <p:cNvPr id="8" name="Picture 18" descr="Flag of the United States of America | Britannica">
            <a:extLst>
              <a:ext uri="{FF2B5EF4-FFF2-40B4-BE49-F238E27FC236}">
                <a16:creationId xmlns:a16="http://schemas.microsoft.com/office/drawing/2014/main" id="{15C22EDD-C8B7-9C0C-05AE-EAF52EF98B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6117" y="2591497"/>
            <a:ext cx="548640" cy="548640"/>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18" descr="Flag of the United States of America | Britannica">
            <a:extLst>
              <a:ext uri="{FF2B5EF4-FFF2-40B4-BE49-F238E27FC236}">
                <a16:creationId xmlns:a16="http://schemas.microsoft.com/office/drawing/2014/main" id="{B9778B7B-B9E8-A72F-BE6C-3FAB96A334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2468" y="2641041"/>
            <a:ext cx="548640" cy="548640"/>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9184015D-3996-D19D-A116-73B9AB8EC60C}"/>
              </a:ext>
            </a:extLst>
          </p:cNvPr>
          <p:cNvPicPr>
            <a:picLocks noChangeAspect="1"/>
          </p:cNvPicPr>
          <p:nvPr/>
        </p:nvPicPr>
        <p:blipFill>
          <a:blip r:embed="rId3"/>
          <a:stretch>
            <a:fillRect/>
          </a:stretch>
        </p:blipFill>
        <p:spPr>
          <a:xfrm>
            <a:off x="6952086" y="3654740"/>
            <a:ext cx="548640" cy="548640"/>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C95FD6D4-EF3A-AAAB-7FC1-2C86CAD2D5A8}"/>
              </a:ext>
            </a:extLst>
          </p:cNvPr>
          <p:cNvPicPr>
            <a:picLocks noChangeAspect="1"/>
          </p:cNvPicPr>
          <p:nvPr/>
        </p:nvPicPr>
        <p:blipFill>
          <a:blip r:embed="rId4"/>
          <a:stretch>
            <a:fillRect/>
          </a:stretch>
        </p:blipFill>
        <p:spPr>
          <a:xfrm>
            <a:off x="2181058" y="2624742"/>
            <a:ext cx="548640" cy="548640"/>
          </a:xfrm>
          <a:prstGeom prst="rect">
            <a:avLst/>
          </a:prstGeom>
          <a:effectLst>
            <a:outerShdw blurRad="50800" dist="38100" dir="2700000" algn="tl" rotWithShape="0">
              <a:prstClr val="black">
                <a:alpha val="40000"/>
              </a:prstClr>
            </a:outerShdw>
          </a:effectLst>
        </p:spPr>
      </p:pic>
      <p:pic>
        <p:nvPicPr>
          <p:cNvPr id="13" name="Picture 2" descr="flag of Nigeria | Britannica">
            <a:extLst>
              <a:ext uri="{FF2B5EF4-FFF2-40B4-BE49-F238E27FC236}">
                <a16:creationId xmlns:a16="http://schemas.microsoft.com/office/drawing/2014/main" id="{55B9E521-DEC5-E1C3-53EE-2F1349372E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5382" y="3656752"/>
            <a:ext cx="548640" cy="548640"/>
          </a:xfrm>
          <a:prstGeom prst="ellipse">
            <a:avLst/>
          </a:prstGeom>
          <a:noFill/>
          <a:effectLst>
            <a:outerShdw blurRad="50800" dist="38100" dir="2700000" algn="tl" rotWithShape="0">
              <a:prstClr val="black">
                <a:alpha val="40000"/>
              </a:prstClr>
            </a:outerShdw>
          </a:effectLst>
        </p:spPr>
      </p:pic>
      <p:pic>
        <p:nvPicPr>
          <p:cNvPr id="15" name="Picture 2">
            <a:extLst>
              <a:ext uri="{FF2B5EF4-FFF2-40B4-BE49-F238E27FC236}">
                <a16:creationId xmlns:a16="http://schemas.microsoft.com/office/drawing/2014/main" id="{FF736C6A-E33D-E9A2-BF0F-D5B1032388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0477" y="2635709"/>
            <a:ext cx="548640" cy="54864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930EA2B6-D636-B866-3C81-845E7319DD8B}"/>
              </a:ext>
            </a:extLst>
          </p:cNvPr>
          <p:cNvPicPr>
            <a:picLocks noChangeAspect="1"/>
          </p:cNvPicPr>
          <p:nvPr/>
        </p:nvPicPr>
        <p:blipFill>
          <a:blip r:embed="rId7"/>
          <a:stretch>
            <a:fillRect/>
          </a:stretch>
        </p:blipFill>
        <p:spPr>
          <a:xfrm>
            <a:off x="2600742" y="3580887"/>
            <a:ext cx="548640" cy="548640"/>
          </a:xfrm>
          <a:prstGeom prst="rect">
            <a:avLst/>
          </a:prstGeom>
          <a:effectLst>
            <a:outerShdw blurRad="50800" dist="38100" dir="2700000" algn="tl" rotWithShape="0">
              <a:prstClr val="black">
                <a:alpha val="40000"/>
              </a:prstClr>
            </a:outerShdw>
          </a:effectLst>
        </p:spPr>
      </p:pic>
      <p:pic>
        <p:nvPicPr>
          <p:cNvPr id="17" name="Picture 4" descr="Flag of Ghana - Wikipedia">
            <a:extLst>
              <a:ext uri="{FF2B5EF4-FFF2-40B4-BE49-F238E27FC236}">
                <a16:creationId xmlns:a16="http://schemas.microsoft.com/office/drawing/2014/main" id="{503CE5E1-F8BC-FC5A-44EB-967F1A65F7C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45449" y="3669917"/>
            <a:ext cx="548640" cy="548640"/>
          </a:xfrm>
          <a:prstGeom prst="ellipse">
            <a:avLst/>
          </a:prstGeom>
          <a:noFill/>
        </p:spPr>
      </p:pic>
      <p:pic>
        <p:nvPicPr>
          <p:cNvPr id="19" name="Picture 4" descr="Mexico - Wikipedia">
            <a:extLst>
              <a:ext uri="{FF2B5EF4-FFF2-40B4-BE49-F238E27FC236}">
                <a16:creationId xmlns:a16="http://schemas.microsoft.com/office/drawing/2014/main" id="{A895E62B-6B0A-D8A7-7DC9-081C19AF569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78390" y="3587387"/>
            <a:ext cx="548640" cy="548640"/>
          </a:xfrm>
          <a:prstGeom prst="ellipse">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DEE322FF-01EF-46E8-7EF1-5C1D5EABC238}"/>
              </a:ext>
            </a:extLst>
          </p:cNvPr>
          <p:cNvPicPr>
            <a:picLocks noChangeAspect="1"/>
          </p:cNvPicPr>
          <p:nvPr/>
        </p:nvPicPr>
        <p:blipFill>
          <a:blip r:embed="rId10"/>
          <a:stretch>
            <a:fillRect/>
          </a:stretch>
        </p:blipFill>
        <p:spPr>
          <a:xfrm>
            <a:off x="853815" y="2591497"/>
            <a:ext cx="548640" cy="548640"/>
          </a:xfrm>
          <a:prstGeom prst="ellipse">
            <a:avLst/>
          </a:prstGeom>
          <a:effectLst>
            <a:outerShdw blurRad="50800" dist="38100" dir="5400000" algn="t" rotWithShape="0">
              <a:prstClr val="black">
                <a:alpha val="40000"/>
              </a:prstClr>
            </a:outerShdw>
          </a:effectLst>
        </p:spPr>
      </p:pic>
      <p:pic>
        <p:nvPicPr>
          <p:cNvPr id="24" name="Picture 2" descr="Flag of Europe - Wikipedia">
            <a:extLst>
              <a:ext uri="{FF2B5EF4-FFF2-40B4-BE49-F238E27FC236}">
                <a16:creationId xmlns:a16="http://schemas.microsoft.com/office/drawing/2014/main" id="{54D896D9-8C87-F489-6897-63CDB96DAC63}"/>
              </a:ext>
            </a:extLst>
          </p:cNvPr>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34151" y="2669270"/>
            <a:ext cx="548640" cy="548640"/>
          </a:xfrm>
          <a:prstGeom prst="ellipse">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19B7D7A5-3299-9CAA-FA7B-DD6CC69B22BF}"/>
              </a:ext>
            </a:extLst>
          </p:cNvPr>
          <p:cNvSpPr/>
          <p:nvPr/>
        </p:nvSpPr>
        <p:spPr bwMode="auto">
          <a:xfrm>
            <a:off x="2579169" y="4201379"/>
            <a:ext cx="591907" cy="227969"/>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0" rIns="0" bIns="0" numCol="1" spcCol="0" rtlCol="0" anchor="ctr" anchorCtr="0" compatLnSpc="1">
            <a:prstTxWarp prst="textNoShape">
              <a:avLst/>
            </a:prstTxWarp>
          </a:bodyPr>
          <a:lstStyle/>
          <a:p>
            <a:pPr algn="ctr" defTabSz="914099"/>
            <a:r>
              <a:rPr lang="en-US" sz="1000" dirty="0">
                <a:solidFill>
                  <a:schemeClr val="tx1"/>
                </a:solidFill>
              </a:rPr>
              <a:t>UPI</a:t>
            </a:r>
          </a:p>
        </p:txBody>
      </p:sp>
      <p:sp>
        <p:nvSpPr>
          <p:cNvPr id="27" name="Rectangle 26">
            <a:extLst>
              <a:ext uri="{FF2B5EF4-FFF2-40B4-BE49-F238E27FC236}">
                <a16:creationId xmlns:a16="http://schemas.microsoft.com/office/drawing/2014/main" id="{13E1804E-59A8-B482-2F12-A36916EC80D8}"/>
              </a:ext>
            </a:extLst>
          </p:cNvPr>
          <p:cNvSpPr/>
          <p:nvPr/>
        </p:nvSpPr>
        <p:spPr bwMode="auto">
          <a:xfrm>
            <a:off x="3883509" y="4266215"/>
            <a:ext cx="968928" cy="228497"/>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0" rIns="0" bIns="0" numCol="1" spcCol="0" rtlCol="0" anchor="ctr" anchorCtr="0" compatLnSpc="1">
            <a:prstTxWarp prst="textNoShape">
              <a:avLst/>
            </a:prstTxWarp>
          </a:bodyPr>
          <a:lstStyle/>
          <a:p>
            <a:pPr algn="ctr" defTabSz="914099"/>
            <a:r>
              <a:rPr lang="en-US" sz="1000" dirty="0">
                <a:solidFill>
                  <a:schemeClr val="tx1"/>
                </a:solidFill>
              </a:rPr>
              <a:t>NIP</a:t>
            </a:r>
          </a:p>
        </p:txBody>
      </p:sp>
      <p:sp>
        <p:nvSpPr>
          <p:cNvPr id="28" name="Rectangle 27">
            <a:extLst>
              <a:ext uri="{FF2B5EF4-FFF2-40B4-BE49-F238E27FC236}">
                <a16:creationId xmlns:a16="http://schemas.microsoft.com/office/drawing/2014/main" id="{9C5A7584-6779-F700-5C65-9503218238E5}"/>
              </a:ext>
            </a:extLst>
          </p:cNvPr>
          <p:cNvSpPr/>
          <p:nvPr/>
        </p:nvSpPr>
        <p:spPr bwMode="auto">
          <a:xfrm>
            <a:off x="4676713" y="4261219"/>
            <a:ext cx="756324" cy="228496"/>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0" rIns="0" bIns="0" numCol="1" spcCol="0" rtlCol="0" anchor="ctr" anchorCtr="0" compatLnSpc="1">
            <a:prstTxWarp prst="textNoShape">
              <a:avLst/>
            </a:prstTxWarp>
          </a:bodyPr>
          <a:lstStyle/>
          <a:p>
            <a:pPr algn="ctr" defTabSz="914099"/>
            <a:r>
              <a:rPr lang="en-US" sz="1000" dirty="0">
                <a:solidFill>
                  <a:schemeClr val="tx1"/>
                </a:solidFill>
              </a:rPr>
              <a:t>GIP</a:t>
            </a:r>
          </a:p>
        </p:txBody>
      </p:sp>
      <p:sp>
        <p:nvSpPr>
          <p:cNvPr id="29" name="Rectangle 28">
            <a:extLst>
              <a:ext uri="{FF2B5EF4-FFF2-40B4-BE49-F238E27FC236}">
                <a16:creationId xmlns:a16="http://schemas.microsoft.com/office/drawing/2014/main" id="{D0992669-8895-858A-F6AE-50CB0639AF40}"/>
              </a:ext>
            </a:extLst>
          </p:cNvPr>
          <p:cNvSpPr/>
          <p:nvPr/>
        </p:nvSpPr>
        <p:spPr bwMode="auto">
          <a:xfrm>
            <a:off x="1064425" y="4163466"/>
            <a:ext cx="699552" cy="227968"/>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0" rIns="0" bIns="0" numCol="1" spcCol="0" rtlCol="0" anchor="ctr" anchorCtr="0" compatLnSpc="1">
            <a:prstTxWarp prst="textNoShape">
              <a:avLst/>
            </a:prstTxWarp>
          </a:bodyPr>
          <a:lstStyle/>
          <a:p>
            <a:pPr algn="ctr" defTabSz="914099"/>
            <a:r>
              <a:rPr lang="en-US" sz="1000" dirty="0">
                <a:solidFill>
                  <a:schemeClr val="tx1"/>
                </a:solidFill>
              </a:rPr>
              <a:t>PesaLink</a:t>
            </a:r>
          </a:p>
        </p:txBody>
      </p:sp>
      <p:sp>
        <p:nvSpPr>
          <p:cNvPr id="30" name="Rectangle 29">
            <a:extLst>
              <a:ext uri="{FF2B5EF4-FFF2-40B4-BE49-F238E27FC236}">
                <a16:creationId xmlns:a16="http://schemas.microsoft.com/office/drawing/2014/main" id="{CD73669F-ED20-EA9B-BB20-DE7999FDF11B}"/>
              </a:ext>
            </a:extLst>
          </p:cNvPr>
          <p:cNvSpPr/>
          <p:nvPr/>
        </p:nvSpPr>
        <p:spPr bwMode="auto">
          <a:xfrm>
            <a:off x="807321" y="3216853"/>
            <a:ext cx="591907" cy="227969"/>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0" rIns="0" bIns="0" numCol="1" spcCol="0" rtlCol="0" anchor="ctr" anchorCtr="0" compatLnSpc="1">
            <a:prstTxWarp prst="textNoShape">
              <a:avLst/>
            </a:prstTxWarp>
          </a:bodyPr>
          <a:lstStyle/>
          <a:p>
            <a:pPr algn="ctr" defTabSz="914099"/>
            <a:r>
              <a:rPr lang="en-US" sz="1000" dirty="0">
                <a:solidFill>
                  <a:schemeClr val="tx1"/>
                </a:solidFill>
              </a:rPr>
              <a:t>FAST</a:t>
            </a:r>
          </a:p>
        </p:txBody>
      </p:sp>
      <p:sp>
        <p:nvSpPr>
          <p:cNvPr id="31" name="Rectangle 30">
            <a:extLst>
              <a:ext uri="{FF2B5EF4-FFF2-40B4-BE49-F238E27FC236}">
                <a16:creationId xmlns:a16="http://schemas.microsoft.com/office/drawing/2014/main" id="{6289F9EC-64C6-9C24-C2D4-4C968C8BA2FB}"/>
              </a:ext>
            </a:extLst>
          </p:cNvPr>
          <p:cNvSpPr/>
          <p:nvPr/>
        </p:nvSpPr>
        <p:spPr bwMode="auto">
          <a:xfrm>
            <a:off x="1944939" y="3228897"/>
            <a:ext cx="968928" cy="228497"/>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0" rIns="0" bIns="0" numCol="1" spcCol="0" rtlCol="0" anchor="ctr" anchorCtr="0" compatLnSpc="1">
            <a:prstTxWarp prst="textNoShape">
              <a:avLst/>
            </a:prstTxWarp>
          </a:bodyPr>
          <a:lstStyle/>
          <a:p>
            <a:pPr algn="ctr" defTabSz="914099"/>
            <a:r>
              <a:rPr lang="en-US" sz="1000" dirty="0">
                <a:solidFill>
                  <a:schemeClr val="tx1"/>
                </a:solidFill>
              </a:rPr>
              <a:t>FPS</a:t>
            </a:r>
          </a:p>
        </p:txBody>
      </p:sp>
      <p:sp>
        <p:nvSpPr>
          <p:cNvPr id="32" name="Rectangle 31">
            <a:extLst>
              <a:ext uri="{FF2B5EF4-FFF2-40B4-BE49-F238E27FC236}">
                <a16:creationId xmlns:a16="http://schemas.microsoft.com/office/drawing/2014/main" id="{1F852702-5785-59AE-7E41-9604769A0B0C}"/>
              </a:ext>
            </a:extLst>
          </p:cNvPr>
          <p:cNvSpPr/>
          <p:nvPr/>
        </p:nvSpPr>
        <p:spPr bwMode="auto">
          <a:xfrm>
            <a:off x="2781907" y="3233246"/>
            <a:ext cx="756324" cy="228496"/>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0" rIns="0" bIns="0" numCol="1" spcCol="0" rtlCol="0" anchor="ctr" anchorCtr="0" compatLnSpc="1">
            <a:prstTxWarp prst="textNoShape">
              <a:avLst/>
            </a:prstTxWarp>
          </a:bodyPr>
          <a:lstStyle/>
          <a:p>
            <a:pPr algn="ctr" defTabSz="914099"/>
            <a:r>
              <a:rPr lang="en-US" sz="1000" dirty="0">
                <a:solidFill>
                  <a:schemeClr val="tx1"/>
                </a:solidFill>
              </a:rPr>
              <a:t>Interac</a:t>
            </a:r>
          </a:p>
        </p:txBody>
      </p:sp>
      <p:sp>
        <p:nvSpPr>
          <p:cNvPr id="34" name="Rectangle 33">
            <a:extLst>
              <a:ext uri="{FF2B5EF4-FFF2-40B4-BE49-F238E27FC236}">
                <a16:creationId xmlns:a16="http://schemas.microsoft.com/office/drawing/2014/main" id="{829F8576-ABBF-221B-D4A9-90E852F71D4B}"/>
              </a:ext>
            </a:extLst>
          </p:cNvPr>
          <p:cNvSpPr/>
          <p:nvPr/>
        </p:nvSpPr>
        <p:spPr bwMode="auto">
          <a:xfrm>
            <a:off x="6933386" y="4287962"/>
            <a:ext cx="591907" cy="227969"/>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0" rIns="0" bIns="0" numCol="1" spcCol="0" rtlCol="0" anchor="ctr" anchorCtr="0" compatLnSpc="1">
            <a:prstTxWarp prst="textNoShape">
              <a:avLst/>
            </a:prstTxWarp>
          </a:bodyPr>
          <a:lstStyle/>
          <a:p>
            <a:pPr algn="ctr" defTabSz="914099"/>
            <a:r>
              <a:rPr lang="en-US" sz="1000" dirty="0">
                <a:solidFill>
                  <a:schemeClr val="tx1"/>
                </a:solidFill>
              </a:rPr>
              <a:t>NPP</a:t>
            </a:r>
          </a:p>
        </p:txBody>
      </p:sp>
      <p:sp>
        <p:nvSpPr>
          <p:cNvPr id="35" name="Rectangle 34">
            <a:extLst>
              <a:ext uri="{FF2B5EF4-FFF2-40B4-BE49-F238E27FC236}">
                <a16:creationId xmlns:a16="http://schemas.microsoft.com/office/drawing/2014/main" id="{93B6BC1F-D121-14AD-CA0B-A41884E2DA2B}"/>
              </a:ext>
            </a:extLst>
          </p:cNvPr>
          <p:cNvSpPr/>
          <p:nvPr/>
        </p:nvSpPr>
        <p:spPr bwMode="auto">
          <a:xfrm>
            <a:off x="5964458" y="3248052"/>
            <a:ext cx="968928" cy="228497"/>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0" rIns="0" bIns="0" numCol="1" spcCol="0" rtlCol="0" anchor="ctr" anchorCtr="0" compatLnSpc="1">
            <a:prstTxWarp prst="textNoShape">
              <a:avLst/>
            </a:prstTxWarp>
          </a:bodyPr>
          <a:lstStyle/>
          <a:p>
            <a:pPr algn="ctr" defTabSz="914099"/>
            <a:r>
              <a:rPr lang="en-US" sz="1000" dirty="0">
                <a:solidFill>
                  <a:schemeClr val="tx1"/>
                </a:solidFill>
              </a:rPr>
              <a:t>Pix</a:t>
            </a:r>
          </a:p>
        </p:txBody>
      </p:sp>
      <p:sp>
        <p:nvSpPr>
          <p:cNvPr id="36" name="Rectangle 35">
            <a:extLst>
              <a:ext uri="{FF2B5EF4-FFF2-40B4-BE49-F238E27FC236}">
                <a16:creationId xmlns:a16="http://schemas.microsoft.com/office/drawing/2014/main" id="{38E722BD-C500-12A3-2A0E-C05365C71EB3}"/>
              </a:ext>
            </a:extLst>
          </p:cNvPr>
          <p:cNvSpPr/>
          <p:nvPr/>
        </p:nvSpPr>
        <p:spPr bwMode="auto">
          <a:xfrm>
            <a:off x="7650128" y="3251424"/>
            <a:ext cx="756324" cy="228496"/>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0" rIns="0" bIns="0" numCol="1" spcCol="0" rtlCol="0" anchor="ctr" anchorCtr="0" compatLnSpc="1">
            <a:prstTxWarp prst="textNoShape">
              <a:avLst/>
            </a:prstTxWarp>
          </a:bodyPr>
          <a:lstStyle/>
          <a:p>
            <a:pPr algn="ctr" defTabSz="914099"/>
            <a:r>
              <a:rPr lang="en-US" sz="1000" dirty="0">
                <a:solidFill>
                  <a:schemeClr val="tx1"/>
                </a:solidFill>
              </a:rPr>
              <a:t>RTP</a:t>
            </a:r>
          </a:p>
        </p:txBody>
      </p:sp>
      <p:sp>
        <p:nvSpPr>
          <p:cNvPr id="37" name="Rectangle 36">
            <a:extLst>
              <a:ext uri="{FF2B5EF4-FFF2-40B4-BE49-F238E27FC236}">
                <a16:creationId xmlns:a16="http://schemas.microsoft.com/office/drawing/2014/main" id="{C9A9A7D6-C3EB-A030-3107-019B510473C6}"/>
              </a:ext>
            </a:extLst>
          </p:cNvPr>
          <p:cNvSpPr/>
          <p:nvPr/>
        </p:nvSpPr>
        <p:spPr bwMode="auto">
          <a:xfrm>
            <a:off x="1417261" y="3194113"/>
            <a:ext cx="699552" cy="227968"/>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0" rIns="0" bIns="0" numCol="1" spcCol="0" rtlCol="0" anchor="ctr" anchorCtr="0" compatLnSpc="1">
            <a:prstTxWarp prst="textNoShape">
              <a:avLst/>
            </a:prstTxWarp>
          </a:bodyPr>
          <a:lstStyle/>
          <a:p>
            <a:pPr algn="ctr" defTabSz="914099"/>
            <a:r>
              <a:rPr lang="en-US" sz="1000" dirty="0">
                <a:solidFill>
                  <a:schemeClr val="tx1"/>
                </a:solidFill>
              </a:rPr>
              <a:t>FedNow</a:t>
            </a:r>
          </a:p>
        </p:txBody>
      </p:sp>
      <p:sp>
        <p:nvSpPr>
          <p:cNvPr id="38" name="Rectangle 37">
            <a:extLst>
              <a:ext uri="{FF2B5EF4-FFF2-40B4-BE49-F238E27FC236}">
                <a16:creationId xmlns:a16="http://schemas.microsoft.com/office/drawing/2014/main" id="{112C84B1-1809-B560-C77C-D0B879EAE9CC}"/>
              </a:ext>
            </a:extLst>
          </p:cNvPr>
          <p:cNvSpPr/>
          <p:nvPr/>
        </p:nvSpPr>
        <p:spPr bwMode="auto">
          <a:xfrm>
            <a:off x="6734167" y="3258159"/>
            <a:ext cx="968928" cy="228497"/>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0" rIns="0" bIns="0" numCol="1" spcCol="0" rtlCol="0" anchor="ctr" anchorCtr="0" compatLnSpc="1">
            <a:prstTxWarp prst="textNoShape">
              <a:avLst/>
            </a:prstTxWarp>
          </a:bodyPr>
          <a:lstStyle/>
          <a:p>
            <a:pPr algn="ctr" defTabSz="914099"/>
            <a:r>
              <a:rPr lang="en-US" sz="1000" dirty="0">
                <a:solidFill>
                  <a:schemeClr val="tx1"/>
                </a:solidFill>
              </a:rPr>
              <a:t>SCT Inst</a:t>
            </a:r>
          </a:p>
        </p:txBody>
      </p:sp>
      <p:sp>
        <p:nvSpPr>
          <p:cNvPr id="39" name="Rectangle 38">
            <a:extLst>
              <a:ext uri="{FF2B5EF4-FFF2-40B4-BE49-F238E27FC236}">
                <a16:creationId xmlns:a16="http://schemas.microsoft.com/office/drawing/2014/main" id="{4A730DF1-CDDD-E4AA-1D68-58AD9B5355CF}"/>
              </a:ext>
            </a:extLst>
          </p:cNvPr>
          <p:cNvSpPr/>
          <p:nvPr/>
        </p:nvSpPr>
        <p:spPr bwMode="auto">
          <a:xfrm>
            <a:off x="1681384" y="4201442"/>
            <a:ext cx="968928" cy="228497"/>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0" rIns="0" bIns="0" numCol="1" spcCol="0" rtlCol="0" anchor="ctr" anchorCtr="0" compatLnSpc="1">
            <a:prstTxWarp prst="textNoShape">
              <a:avLst/>
            </a:prstTxWarp>
          </a:bodyPr>
          <a:lstStyle/>
          <a:p>
            <a:pPr algn="ctr" defTabSz="914099"/>
            <a:r>
              <a:rPr lang="en-US" sz="1000" dirty="0">
                <a:solidFill>
                  <a:schemeClr val="tx1"/>
                </a:solidFill>
              </a:rPr>
              <a:t>SPEI</a:t>
            </a:r>
          </a:p>
        </p:txBody>
      </p:sp>
      <p:sp>
        <p:nvSpPr>
          <p:cNvPr id="2" name="Text Placeholder 1">
            <a:extLst>
              <a:ext uri="{FF2B5EF4-FFF2-40B4-BE49-F238E27FC236}">
                <a16:creationId xmlns:a16="http://schemas.microsoft.com/office/drawing/2014/main" id="{0C3194CD-A816-D21D-C508-6FC44ABDD3EC}"/>
              </a:ext>
            </a:extLst>
          </p:cNvPr>
          <p:cNvSpPr>
            <a:spLocks noGrp="1"/>
          </p:cNvSpPr>
          <p:nvPr>
            <p:ph type="body" sz="quarter" idx="13"/>
          </p:nvPr>
        </p:nvSpPr>
        <p:spPr>
          <a:xfrm>
            <a:off x="411480" y="996696"/>
            <a:ext cx="8545513" cy="333344"/>
          </a:xfrm>
        </p:spPr>
        <p:txBody>
          <a:bodyPr/>
          <a:lstStyle/>
          <a:p>
            <a:r>
              <a:rPr lang="en-US" sz="1400" dirty="0"/>
              <a:t>Most IPS rely on a single co-mingled settlement account, rather than a dedicated IPS account.</a:t>
            </a:r>
          </a:p>
        </p:txBody>
      </p:sp>
      <p:sp>
        <p:nvSpPr>
          <p:cNvPr id="6" name="Rectangle 5">
            <a:extLst>
              <a:ext uri="{FF2B5EF4-FFF2-40B4-BE49-F238E27FC236}">
                <a16:creationId xmlns:a16="http://schemas.microsoft.com/office/drawing/2014/main" id="{7538D9A7-E8CD-9DDD-D39B-CD3316A6BD9A}"/>
              </a:ext>
            </a:extLst>
          </p:cNvPr>
          <p:cNvSpPr/>
          <p:nvPr/>
        </p:nvSpPr>
        <p:spPr>
          <a:xfrm>
            <a:off x="1082496" y="5911406"/>
            <a:ext cx="7702723" cy="548640"/>
          </a:xfrm>
          <a:prstGeom prst="rect">
            <a:avLst/>
          </a:prstGeom>
          <a:solidFill>
            <a:schemeClr val="bg1">
              <a:lumMod val="95000"/>
            </a:schemeClr>
          </a:solidFill>
          <a:ln w="12700" cmpd="sng">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r>
              <a:rPr lang="en-US" sz="1100" dirty="0">
                <a:solidFill>
                  <a:schemeClr val="accent1">
                    <a:lumMod val="75000"/>
                  </a:schemeClr>
                </a:solidFill>
                <a:latin typeface="+mj-lt"/>
              </a:rPr>
              <a:t>Institutions have an Exchange Settlement Account (ESA) split into sections for high value non-IPS and IPS payments.  NPP transactions are settled separately from other payments, ensuring dedicated funds for NPP transactions, which is operational on weekends and holidays.</a:t>
            </a:r>
          </a:p>
        </p:txBody>
      </p:sp>
      <p:sp>
        <p:nvSpPr>
          <p:cNvPr id="7" name="Rectangle 6">
            <a:extLst>
              <a:ext uri="{FF2B5EF4-FFF2-40B4-BE49-F238E27FC236}">
                <a16:creationId xmlns:a16="http://schemas.microsoft.com/office/drawing/2014/main" id="{4027B0B6-1FE3-904C-21D7-09200EEB6A4E}"/>
              </a:ext>
            </a:extLst>
          </p:cNvPr>
          <p:cNvSpPr/>
          <p:nvPr/>
        </p:nvSpPr>
        <p:spPr>
          <a:xfrm>
            <a:off x="1082496" y="5226437"/>
            <a:ext cx="7702723" cy="634401"/>
          </a:xfrm>
          <a:prstGeom prst="rect">
            <a:avLst/>
          </a:prstGeom>
          <a:solidFill>
            <a:schemeClr val="bg1">
              <a:lumMod val="95000"/>
            </a:schemeClr>
          </a:solidFill>
          <a:ln w="12700" cmpd="sng">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r>
              <a:rPr lang="en-US" sz="1100" dirty="0">
                <a:solidFill>
                  <a:schemeClr val="accent1">
                    <a:lumMod val="75000"/>
                  </a:schemeClr>
                </a:solidFill>
                <a:latin typeface="+mj-lt"/>
              </a:rPr>
              <a:t>TIPS provides a dedicated settlement account for instant payments. Funds can be added to the TIPS accounts during the operating hours of T2 (the wholesale payments RTGS system). A positive TIPS balance may offset an overdraft in the T2 account of the same participant. The TIPS balance also counts towards the fulfilment of minimum reserves. </a:t>
            </a:r>
          </a:p>
        </p:txBody>
      </p:sp>
      <p:sp>
        <p:nvSpPr>
          <p:cNvPr id="41" name="Rectangle 40">
            <a:extLst>
              <a:ext uri="{FF2B5EF4-FFF2-40B4-BE49-F238E27FC236}">
                <a16:creationId xmlns:a16="http://schemas.microsoft.com/office/drawing/2014/main" id="{19211F82-B393-FC08-AC91-AC81FAF2EB5D}"/>
              </a:ext>
            </a:extLst>
          </p:cNvPr>
          <p:cNvSpPr/>
          <p:nvPr/>
        </p:nvSpPr>
        <p:spPr>
          <a:xfrm>
            <a:off x="583221" y="4823655"/>
            <a:ext cx="8201998" cy="314367"/>
          </a:xfrm>
          <a:prstGeom prst="rect">
            <a:avLst/>
          </a:prstGeom>
          <a:solidFill>
            <a:schemeClr val="tx1">
              <a:lumMod val="65000"/>
              <a:lumOff val="35000"/>
            </a:schemeClr>
          </a:solidFill>
          <a:ln w="12700" cmpd="sng">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pPr algn="ctr"/>
            <a:r>
              <a:rPr lang="en-US" sz="1100" b="1" dirty="0">
                <a:solidFill>
                  <a:schemeClr val="bg1"/>
                </a:solidFill>
                <a:latin typeface="Avenir Book" panose="02000503020000020003" pitchFamily="2" charset="0"/>
              </a:rPr>
              <a:t>Select IPS Spotlights</a:t>
            </a:r>
          </a:p>
        </p:txBody>
      </p:sp>
      <p:pic>
        <p:nvPicPr>
          <p:cNvPr id="42" name="Picture 41">
            <a:extLst>
              <a:ext uri="{FF2B5EF4-FFF2-40B4-BE49-F238E27FC236}">
                <a16:creationId xmlns:a16="http://schemas.microsoft.com/office/drawing/2014/main" id="{406D94E8-9581-297C-04B8-8000A28AC485}"/>
              </a:ext>
            </a:extLst>
          </p:cNvPr>
          <p:cNvPicPr>
            <a:picLocks noChangeAspect="1"/>
          </p:cNvPicPr>
          <p:nvPr/>
        </p:nvPicPr>
        <p:blipFill>
          <a:blip r:embed="rId3"/>
          <a:stretch>
            <a:fillRect/>
          </a:stretch>
        </p:blipFill>
        <p:spPr>
          <a:xfrm>
            <a:off x="464336" y="5935830"/>
            <a:ext cx="548640" cy="548640"/>
          </a:xfrm>
          <a:prstGeom prst="rect">
            <a:avLst/>
          </a:prstGeom>
          <a:effectLst>
            <a:outerShdw blurRad="50800" dist="38100" dir="2700000" algn="tl" rotWithShape="0">
              <a:prstClr val="black">
                <a:alpha val="40000"/>
              </a:prstClr>
            </a:outerShdw>
          </a:effectLst>
        </p:spPr>
      </p:pic>
      <p:pic>
        <p:nvPicPr>
          <p:cNvPr id="44" name="Picture 2" descr="Flag of Europe - Wikipedia">
            <a:extLst>
              <a:ext uri="{FF2B5EF4-FFF2-40B4-BE49-F238E27FC236}">
                <a16:creationId xmlns:a16="http://schemas.microsoft.com/office/drawing/2014/main" id="{1E60AAA8-E875-6FE7-7C89-65C5ECA7B475}"/>
              </a:ext>
            </a:extLst>
          </p:cNvPr>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4336" y="5314369"/>
            <a:ext cx="548640" cy="548640"/>
          </a:xfrm>
          <a:prstGeom prst="ellipse">
            <a:avLst/>
          </a:prstGeom>
          <a:noFill/>
          <a:extLst>
            <a:ext uri="{909E8E84-426E-40DD-AFC4-6F175D3DCCD1}">
              <a14:hiddenFill xmlns:a14="http://schemas.microsoft.com/office/drawing/2010/main">
                <a:solidFill>
                  <a:srgbClr val="FFFFFF"/>
                </a:solidFill>
              </a14:hiddenFill>
            </a:ext>
          </a:extLst>
        </p:spPr>
      </p:pic>
      <p:grpSp>
        <p:nvGrpSpPr>
          <p:cNvPr id="48" name="Group 47">
            <a:extLst>
              <a:ext uri="{FF2B5EF4-FFF2-40B4-BE49-F238E27FC236}">
                <a16:creationId xmlns:a16="http://schemas.microsoft.com/office/drawing/2014/main" id="{FE1674D1-408E-EB6D-0B86-E9C2B89B575B}"/>
              </a:ext>
            </a:extLst>
          </p:cNvPr>
          <p:cNvGrpSpPr/>
          <p:nvPr/>
        </p:nvGrpSpPr>
        <p:grpSpPr>
          <a:xfrm>
            <a:off x="915867" y="757790"/>
            <a:ext cx="7312267" cy="165402"/>
            <a:chOff x="983226" y="757790"/>
            <a:chExt cx="7312267" cy="165402"/>
          </a:xfrm>
        </p:grpSpPr>
        <p:sp>
          <p:nvSpPr>
            <p:cNvPr id="49" name="Rectangle 48">
              <a:extLst>
                <a:ext uri="{FF2B5EF4-FFF2-40B4-BE49-F238E27FC236}">
                  <a16:creationId xmlns:a16="http://schemas.microsoft.com/office/drawing/2014/main" id="{382FBD65-7B35-00BC-8876-428589EAC80B}"/>
                </a:ext>
              </a:extLst>
            </p:cNvPr>
            <p:cNvSpPr/>
            <p:nvPr/>
          </p:nvSpPr>
          <p:spPr bwMode="auto">
            <a:xfrm>
              <a:off x="983226" y="757790"/>
              <a:ext cx="1828800" cy="165402"/>
            </a:xfrm>
            <a:prstGeom prst="rect">
              <a:avLst/>
            </a:prstGeom>
            <a:solidFill>
              <a:schemeClr val="accent5">
                <a:lumMod val="40000"/>
                <a:lumOff val="60000"/>
              </a:schemeClr>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dirty="0">
                  <a:solidFill>
                    <a:schemeClr val="tx1">
                      <a:lumMod val="75000"/>
                    </a:schemeClr>
                  </a:solidFill>
                </a:rPr>
                <a:t>Access to Settlement Accounts</a:t>
              </a:r>
            </a:p>
          </p:txBody>
        </p:sp>
        <p:sp>
          <p:nvSpPr>
            <p:cNvPr id="50" name="Rectangle 49">
              <a:extLst>
                <a:ext uri="{FF2B5EF4-FFF2-40B4-BE49-F238E27FC236}">
                  <a16:creationId xmlns:a16="http://schemas.microsoft.com/office/drawing/2014/main" id="{FD069855-9657-73AB-7EEF-4C18E40AEFCA}"/>
                </a:ext>
              </a:extLst>
            </p:cNvPr>
            <p:cNvSpPr/>
            <p:nvPr/>
          </p:nvSpPr>
          <p:spPr bwMode="auto">
            <a:xfrm>
              <a:off x="2811048" y="757790"/>
              <a:ext cx="1828800" cy="165402"/>
            </a:xfrm>
            <a:prstGeom prst="rect">
              <a:avLst/>
            </a:prstGeom>
            <a:solidFill>
              <a:schemeClr val="accent5">
                <a:lumMod val="40000"/>
                <a:lumOff val="60000"/>
              </a:schemeClr>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dirty="0">
                  <a:solidFill>
                    <a:schemeClr val="tx1">
                      <a:lumMod val="75000"/>
                    </a:schemeClr>
                  </a:solidFill>
                </a:rPr>
                <a:t>Settlement Model</a:t>
              </a:r>
            </a:p>
          </p:txBody>
        </p:sp>
        <p:sp>
          <p:nvSpPr>
            <p:cNvPr id="51" name="Rectangle 50">
              <a:extLst>
                <a:ext uri="{FF2B5EF4-FFF2-40B4-BE49-F238E27FC236}">
                  <a16:creationId xmlns:a16="http://schemas.microsoft.com/office/drawing/2014/main" id="{43F3F0C2-827B-1363-7AD2-DB9EB1474F74}"/>
                </a:ext>
              </a:extLst>
            </p:cNvPr>
            <p:cNvSpPr/>
            <p:nvPr/>
          </p:nvSpPr>
          <p:spPr bwMode="auto">
            <a:xfrm>
              <a:off x="4638870" y="757790"/>
              <a:ext cx="1828800" cy="165402"/>
            </a:xfrm>
            <a:prstGeom prst="rect">
              <a:avLst/>
            </a:prstGeom>
            <a:solidFill>
              <a:schemeClr val="accent5">
                <a:lumMod val="40000"/>
                <a:lumOff val="60000"/>
              </a:schemeClr>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dirty="0">
                  <a:solidFill>
                    <a:schemeClr val="tx1">
                      <a:lumMod val="75000"/>
                    </a:schemeClr>
                  </a:solidFill>
                </a:rPr>
                <a:t>Risk Management</a:t>
              </a:r>
            </a:p>
          </p:txBody>
        </p:sp>
        <p:sp>
          <p:nvSpPr>
            <p:cNvPr id="52" name="Rectangle 51">
              <a:extLst>
                <a:ext uri="{FF2B5EF4-FFF2-40B4-BE49-F238E27FC236}">
                  <a16:creationId xmlns:a16="http://schemas.microsoft.com/office/drawing/2014/main" id="{13E692E7-0C91-5B54-248B-60BBA6DE5536}"/>
                </a:ext>
              </a:extLst>
            </p:cNvPr>
            <p:cNvSpPr/>
            <p:nvPr/>
          </p:nvSpPr>
          <p:spPr bwMode="auto">
            <a:xfrm>
              <a:off x="6466693" y="757790"/>
              <a:ext cx="1828800" cy="165402"/>
            </a:xfrm>
            <a:prstGeom prst="rect">
              <a:avLst/>
            </a:prstGeom>
            <a:solidFill>
              <a:schemeClr val="accent3"/>
            </a:solidFill>
            <a:ln w="12700">
              <a:solidFill>
                <a:schemeClr val="accent6">
                  <a:lumMod val="50000"/>
                  <a:lumOff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spcCol="0" rtlCol="0" anchor="ctr" anchorCtr="0" compatLnSpc="1">
              <a:prstTxWarp prst="textNoShape">
                <a:avLst/>
              </a:prstTxWarp>
            </a:bodyPr>
            <a:lstStyle/>
            <a:p>
              <a:pPr algn="ctr" defTabSz="914099"/>
              <a:r>
                <a:rPr lang="en-US" sz="900" dirty="0">
                  <a:solidFill>
                    <a:schemeClr val="tx1">
                      <a:lumMod val="75000"/>
                    </a:schemeClr>
                  </a:solidFill>
                </a:rPr>
                <a:t>Settlement Account Design</a:t>
              </a:r>
            </a:p>
          </p:txBody>
        </p:sp>
      </p:grpSp>
      <p:pic>
        <p:nvPicPr>
          <p:cNvPr id="60" name="Picture 59">
            <a:extLst>
              <a:ext uri="{FF2B5EF4-FFF2-40B4-BE49-F238E27FC236}">
                <a16:creationId xmlns:a16="http://schemas.microsoft.com/office/drawing/2014/main" id="{AB029FEF-251C-170A-FF4E-6D41D2BDB841}"/>
              </a:ext>
            </a:extLst>
          </p:cNvPr>
          <p:cNvPicPr>
            <a:picLocks/>
          </p:cNvPicPr>
          <p:nvPr/>
        </p:nvPicPr>
        <p:blipFill rotWithShape="1">
          <a:blip r:embed="rId12"/>
          <a:srcRect l="11638" r="11558"/>
          <a:stretch/>
        </p:blipFill>
        <p:spPr>
          <a:xfrm>
            <a:off x="2853537" y="2624742"/>
            <a:ext cx="548640" cy="548640"/>
          </a:xfrm>
          <a:prstGeom prst="ellipse">
            <a:avLst/>
          </a:prstGeom>
          <a:effectLst>
            <a:outerShdw blurRad="63500" sx="102000" sy="102000" algn="ctr" rotWithShape="0">
              <a:prstClr val="black">
                <a:alpha val="40000"/>
              </a:prstClr>
            </a:outerShdw>
          </a:effectLst>
        </p:spPr>
      </p:pic>
      <p:pic>
        <p:nvPicPr>
          <p:cNvPr id="61" name="Picture 60">
            <a:extLst>
              <a:ext uri="{FF2B5EF4-FFF2-40B4-BE49-F238E27FC236}">
                <a16:creationId xmlns:a16="http://schemas.microsoft.com/office/drawing/2014/main" id="{49AB7496-7FD6-E367-3EEB-6FBDDB7CAA7F}"/>
              </a:ext>
            </a:extLst>
          </p:cNvPr>
          <p:cNvPicPr>
            <a:picLocks/>
          </p:cNvPicPr>
          <p:nvPr/>
        </p:nvPicPr>
        <p:blipFill rotWithShape="1">
          <a:blip r:embed="rId13"/>
          <a:srcRect l="12211" r="12212"/>
          <a:stretch/>
        </p:blipFill>
        <p:spPr>
          <a:xfrm>
            <a:off x="1162328" y="3540893"/>
            <a:ext cx="548640" cy="548640"/>
          </a:xfrm>
          <a:prstGeom prst="ellipse">
            <a:avLst/>
          </a:prstGeom>
        </p:spPr>
      </p:pic>
      <p:sp>
        <p:nvSpPr>
          <p:cNvPr id="11" name="Footer Placeholder 1">
            <a:extLst>
              <a:ext uri="{FF2B5EF4-FFF2-40B4-BE49-F238E27FC236}">
                <a16:creationId xmlns:a16="http://schemas.microsoft.com/office/drawing/2014/main" id="{831D44C1-8AA0-A942-04AB-03255FE9AB89}"/>
              </a:ext>
            </a:extLst>
          </p:cNvPr>
          <p:cNvSpPr txBox="1">
            <a:spLocks/>
          </p:cNvSpPr>
          <p:nvPr/>
        </p:nvSpPr>
        <p:spPr>
          <a:xfrm>
            <a:off x="447675" y="6492240"/>
            <a:ext cx="3086100" cy="365125"/>
          </a:xfrm>
          <a:prstGeom prst="rect">
            <a:avLst/>
          </a:prstGeom>
        </p:spPr>
        <p:txBody>
          <a:bodyPr/>
          <a:lstStyle>
            <a:defPPr>
              <a:defRPr lang="en-US"/>
            </a:defPPr>
            <a:lvl1pPr marL="0" algn="l" defTabSz="1470484" rtl="0" eaLnBrk="1" latinLnBrk="0" hangingPunct="1">
              <a:defRPr sz="2895" kern="1200">
                <a:solidFill>
                  <a:schemeClr val="tx1"/>
                </a:solidFill>
                <a:latin typeface="+mn-lt"/>
                <a:ea typeface="+mn-ea"/>
                <a:cs typeface="+mn-cs"/>
              </a:defRPr>
            </a:lvl1pPr>
            <a:lvl2pPr marL="735242" algn="l" defTabSz="1470484" rtl="0" eaLnBrk="1" latinLnBrk="0" hangingPunct="1">
              <a:defRPr sz="2895" kern="1200">
                <a:solidFill>
                  <a:schemeClr val="tx1"/>
                </a:solidFill>
                <a:latin typeface="+mn-lt"/>
                <a:ea typeface="+mn-ea"/>
                <a:cs typeface="+mn-cs"/>
              </a:defRPr>
            </a:lvl2pPr>
            <a:lvl3pPr marL="1470484" algn="l" defTabSz="1470484" rtl="0" eaLnBrk="1" latinLnBrk="0" hangingPunct="1">
              <a:defRPr sz="2895" kern="1200">
                <a:solidFill>
                  <a:schemeClr val="tx1"/>
                </a:solidFill>
                <a:latin typeface="+mn-lt"/>
                <a:ea typeface="+mn-ea"/>
                <a:cs typeface="+mn-cs"/>
              </a:defRPr>
            </a:lvl3pPr>
            <a:lvl4pPr marL="2205726" algn="l" defTabSz="1470484" rtl="0" eaLnBrk="1" latinLnBrk="0" hangingPunct="1">
              <a:defRPr sz="2895" kern="1200">
                <a:solidFill>
                  <a:schemeClr val="tx1"/>
                </a:solidFill>
                <a:latin typeface="+mn-lt"/>
                <a:ea typeface="+mn-ea"/>
                <a:cs typeface="+mn-cs"/>
              </a:defRPr>
            </a:lvl4pPr>
            <a:lvl5pPr marL="2940968" algn="l" defTabSz="1470484" rtl="0" eaLnBrk="1" latinLnBrk="0" hangingPunct="1">
              <a:defRPr sz="2895" kern="1200">
                <a:solidFill>
                  <a:schemeClr val="tx1"/>
                </a:solidFill>
                <a:latin typeface="+mn-lt"/>
                <a:ea typeface="+mn-ea"/>
                <a:cs typeface="+mn-cs"/>
              </a:defRPr>
            </a:lvl5pPr>
            <a:lvl6pPr marL="3676210" algn="l" defTabSz="1470484" rtl="0" eaLnBrk="1" latinLnBrk="0" hangingPunct="1">
              <a:defRPr sz="2895" kern="1200">
                <a:solidFill>
                  <a:schemeClr val="tx1"/>
                </a:solidFill>
                <a:latin typeface="+mn-lt"/>
                <a:ea typeface="+mn-ea"/>
                <a:cs typeface="+mn-cs"/>
              </a:defRPr>
            </a:lvl6pPr>
            <a:lvl7pPr marL="4411451" algn="l" defTabSz="1470484" rtl="0" eaLnBrk="1" latinLnBrk="0" hangingPunct="1">
              <a:defRPr sz="2895" kern="1200">
                <a:solidFill>
                  <a:schemeClr val="tx1"/>
                </a:solidFill>
                <a:latin typeface="+mn-lt"/>
                <a:ea typeface="+mn-ea"/>
                <a:cs typeface="+mn-cs"/>
              </a:defRPr>
            </a:lvl7pPr>
            <a:lvl8pPr marL="5146694" algn="l" defTabSz="1470484" rtl="0" eaLnBrk="1" latinLnBrk="0" hangingPunct="1">
              <a:defRPr sz="2895" kern="1200">
                <a:solidFill>
                  <a:schemeClr val="tx1"/>
                </a:solidFill>
                <a:latin typeface="+mn-lt"/>
                <a:ea typeface="+mn-ea"/>
                <a:cs typeface="+mn-cs"/>
              </a:defRPr>
            </a:lvl8pPr>
            <a:lvl9pPr marL="5881936" algn="l" defTabSz="1470484" rtl="0" eaLnBrk="1" latinLnBrk="0" hangingPunct="1">
              <a:defRPr sz="2895" kern="1200">
                <a:solidFill>
                  <a:schemeClr val="tx1"/>
                </a:solidFill>
                <a:latin typeface="+mn-lt"/>
                <a:ea typeface="+mn-ea"/>
                <a:cs typeface="+mn-cs"/>
              </a:defRPr>
            </a:lvl9pPr>
          </a:lstStyle>
          <a:p>
            <a:r>
              <a:rPr lang="en-US" sz="1200" dirty="0">
                <a:solidFill>
                  <a:schemeClr val="accent5">
                    <a:lumMod val="75000"/>
                  </a:schemeClr>
                </a:solidFill>
              </a:rPr>
              <a:t>Gates Foundation, 2024</a:t>
            </a:r>
          </a:p>
        </p:txBody>
      </p:sp>
      <p:sp>
        <p:nvSpPr>
          <p:cNvPr id="20" name="Rectangle 19">
            <a:extLst>
              <a:ext uri="{FF2B5EF4-FFF2-40B4-BE49-F238E27FC236}">
                <a16:creationId xmlns:a16="http://schemas.microsoft.com/office/drawing/2014/main" id="{8C5A1464-9A7E-E230-2E69-550E50749502}"/>
              </a:ext>
            </a:extLst>
          </p:cNvPr>
          <p:cNvSpPr/>
          <p:nvPr/>
        </p:nvSpPr>
        <p:spPr bwMode="auto">
          <a:xfrm>
            <a:off x="4041017" y="3330837"/>
            <a:ext cx="1392019" cy="228497"/>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0" rIns="0" bIns="0" numCol="1" spcCol="0" rtlCol="0" anchor="ctr" anchorCtr="0" compatLnSpc="1">
            <a:prstTxWarp prst="textNoShape">
              <a:avLst/>
            </a:prstTxWarp>
          </a:bodyPr>
          <a:lstStyle/>
          <a:p>
            <a:pPr algn="ctr" defTabSz="914099"/>
            <a:r>
              <a:rPr lang="en-US" sz="1000" dirty="0">
                <a:solidFill>
                  <a:schemeClr val="tx1"/>
                </a:solidFill>
              </a:rPr>
              <a:t>Account setup unclear</a:t>
            </a:r>
          </a:p>
        </p:txBody>
      </p:sp>
      <p:sp>
        <p:nvSpPr>
          <p:cNvPr id="5" name="Rectangle 4">
            <a:extLst>
              <a:ext uri="{FF2B5EF4-FFF2-40B4-BE49-F238E27FC236}">
                <a16:creationId xmlns:a16="http://schemas.microsoft.com/office/drawing/2014/main" id="{546D3BB6-3311-7DEA-40C3-C01BB879EE29}"/>
              </a:ext>
            </a:extLst>
          </p:cNvPr>
          <p:cNvSpPr/>
          <p:nvPr/>
        </p:nvSpPr>
        <p:spPr bwMode="auto">
          <a:xfrm>
            <a:off x="7501317" y="4271733"/>
            <a:ext cx="968928" cy="228497"/>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0" rIns="0" bIns="0" numCol="1" spcCol="0" rtlCol="0" anchor="ctr" anchorCtr="0" compatLnSpc="1">
            <a:prstTxWarp prst="textNoShape">
              <a:avLst/>
            </a:prstTxWarp>
          </a:bodyPr>
          <a:lstStyle/>
          <a:p>
            <a:pPr algn="ctr" defTabSz="914099"/>
            <a:r>
              <a:rPr lang="en-US" sz="1000" dirty="0">
                <a:solidFill>
                  <a:schemeClr val="tx1"/>
                </a:solidFill>
              </a:rPr>
              <a:t>TIPS</a:t>
            </a:r>
          </a:p>
        </p:txBody>
      </p:sp>
      <p:pic>
        <p:nvPicPr>
          <p:cNvPr id="21" name="Picture 14" descr="Flag of Tanzania | Britannica">
            <a:extLst>
              <a:ext uri="{FF2B5EF4-FFF2-40B4-BE49-F238E27FC236}">
                <a16:creationId xmlns:a16="http://schemas.microsoft.com/office/drawing/2014/main" id="{ABEAB855-AF5D-2522-5CDB-E61F4AA2D37B}"/>
              </a:ext>
            </a:extLst>
          </p:cNvPr>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07352" y="3684361"/>
            <a:ext cx="548640" cy="519752"/>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461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964AA1-5C9E-8F4B-B610-F17E19D5E4AB}"/>
              </a:ext>
            </a:extLst>
          </p:cNvPr>
          <p:cNvSpPr>
            <a:spLocks noGrp="1"/>
          </p:cNvSpPr>
          <p:nvPr>
            <p:ph type="body" sz="quarter" idx="10"/>
          </p:nvPr>
        </p:nvSpPr>
        <p:spPr>
          <a:xfrm>
            <a:off x="288475" y="2183931"/>
            <a:ext cx="5113953" cy="1245069"/>
          </a:xfrm>
        </p:spPr>
        <p:txBody>
          <a:bodyPr/>
          <a:lstStyle/>
          <a:p>
            <a:pPr lvl="0">
              <a:spcBef>
                <a:spcPts val="0"/>
              </a:spcBef>
              <a:buSzPts val="4000"/>
            </a:pPr>
            <a:r>
              <a:rPr lang="en-US" b="1" dirty="0"/>
              <a:t>Primer on Clearing &amp; Settlement in Domestic IPS</a:t>
            </a:r>
            <a:endParaRPr lang="en-US" dirty="0"/>
          </a:p>
        </p:txBody>
      </p:sp>
    </p:spTree>
    <p:extLst>
      <p:ext uri="{BB962C8B-B14F-4D97-AF65-F5344CB8AC3E}">
        <p14:creationId xmlns:p14="http://schemas.microsoft.com/office/powerpoint/2010/main" val="17202295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25EC3-B208-A32A-3FBF-8AF3886F052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68E34EC-B0F2-1FAA-76F1-53A280B70F8F}"/>
              </a:ext>
            </a:extLst>
          </p:cNvPr>
          <p:cNvSpPr>
            <a:spLocks noGrp="1"/>
          </p:cNvSpPr>
          <p:nvPr>
            <p:ph type="body" sz="quarter" idx="10"/>
          </p:nvPr>
        </p:nvSpPr>
        <p:spPr>
          <a:xfrm>
            <a:off x="288475" y="2183931"/>
            <a:ext cx="5113953" cy="1245069"/>
          </a:xfrm>
        </p:spPr>
        <p:txBody>
          <a:bodyPr/>
          <a:lstStyle/>
          <a:p>
            <a:pPr lvl="0">
              <a:spcBef>
                <a:spcPts val="0"/>
              </a:spcBef>
              <a:buSzPts val="4000"/>
            </a:pPr>
            <a:r>
              <a:rPr lang="en-US" b="1" dirty="0"/>
              <a:t>Settlement Considerations for Enhancing Inclusivity</a:t>
            </a:r>
            <a:endParaRPr lang="en-US" dirty="0"/>
          </a:p>
        </p:txBody>
      </p:sp>
    </p:spTree>
    <p:extLst>
      <p:ext uri="{BB962C8B-B14F-4D97-AF65-F5344CB8AC3E}">
        <p14:creationId xmlns:p14="http://schemas.microsoft.com/office/powerpoint/2010/main" val="28987650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FB563-3CD7-02AB-D3E2-41E68200FEA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77974BA-EE54-A6E5-ED90-87C5B34EB065}"/>
              </a:ext>
            </a:extLst>
          </p:cNvPr>
          <p:cNvSpPr>
            <a:spLocks noGrp="1"/>
          </p:cNvSpPr>
          <p:nvPr>
            <p:ph type="body" sz="quarter" idx="13"/>
          </p:nvPr>
        </p:nvSpPr>
        <p:spPr>
          <a:xfrm>
            <a:off x="421441" y="899422"/>
            <a:ext cx="8545513" cy="541867"/>
          </a:xfrm>
        </p:spPr>
        <p:txBody>
          <a:bodyPr/>
          <a:lstStyle/>
          <a:p>
            <a:pPr marL="0" indent="0">
              <a:buNone/>
            </a:pPr>
            <a:r>
              <a:rPr lang="en-US" sz="1400" dirty="0"/>
              <a:t>Given a myriad of design choices for settlement, what design best reflects the design principles of the Level One Project? The models are evolving and trade-offs of each design choice must be evaluated.</a:t>
            </a:r>
            <a:endParaRPr lang="en-US" sz="1400" dirty="0">
              <a:highlight>
                <a:srgbClr val="FFFF00"/>
              </a:highlight>
            </a:endParaRPr>
          </a:p>
        </p:txBody>
      </p:sp>
      <p:sp>
        <p:nvSpPr>
          <p:cNvPr id="3" name="Title 2">
            <a:extLst>
              <a:ext uri="{FF2B5EF4-FFF2-40B4-BE49-F238E27FC236}">
                <a16:creationId xmlns:a16="http://schemas.microsoft.com/office/drawing/2014/main" id="{A710DD59-7615-DA82-CC81-869EEA237395}"/>
              </a:ext>
            </a:extLst>
          </p:cNvPr>
          <p:cNvSpPr>
            <a:spLocks noGrp="1"/>
          </p:cNvSpPr>
          <p:nvPr>
            <p:ph type="title"/>
          </p:nvPr>
        </p:nvSpPr>
        <p:spPr/>
        <p:txBody>
          <a:bodyPr/>
          <a:lstStyle/>
          <a:p>
            <a:r>
              <a:rPr lang="en-US" dirty="0"/>
              <a:t>L1P Provides Guidance for Settlement Design  </a:t>
            </a:r>
          </a:p>
        </p:txBody>
      </p:sp>
      <p:sp>
        <p:nvSpPr>
          <p:cNvPr id="4" name="Slide Number Placeholder 3">
            <a:extLst>
              <a:ext uri="{FF2B5EF4-FFF2-40B4-BE49-F238E27FC236}">
                <a16:creationId xmlns:a16="http://schemas.microsoft.com/office/drawing/2014/main" id="{5FE8A7EC-56CA-031B-5D0E-C7960A42A78F}"/>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30</a:t>
            </a:fld>
            <a:endParaRPr lang="en-US" dirty="0">
              <a:solidFill>
                <a:prstClr val="black">
                  <a:tint val="75000"/>
                </a:prstClr>
              </a:solidFill>
            </a:endParaRPr>
          </a:p>
        </p:txBody>
      </p:sp>
      <p:sp>
        <p:nvSpPr>
          <p:cNvPr id="8" name="Rectangle 7">
            <a:extLst>
              <a:ext uri="{FF2B5EF4-FFF2-40B4-BE49-F238E27FC236}">
                <a16:creationId xmlns:a16="http://schemas.microsoft.com/office/drawing/2014/main" id="{B71A5E08-3848-2203-7B2D-4FA4AA634BE9}"/>
              </a:ext>
            </a:extLst>
          </p:cNvPr>
          <p:cNvSpPr/>
          <p:nvPr/>
        </p:nvSpPr>
        <p:spPr>
          <a:xfrm>
            <a:off x="421441" y="6038322"/>
            <a:ext cx="756938" cy="276999"/>
          </a:xfrm>
          <a:prstGeom prst="rect">
            <a:avLst/>
          </a:prstGeom>
        </p:spPr>
        <p:txBody>
          <a:bodyPr wrap="none">
            <a:spAutoFit/>
          </a:bodyPr>
          <a:lstStyle/>
          <a:p>
            <a:r>
              <a:rPr lang="en-US" sz="1200" dirty="0">
                <a:latin typeface="Arial" panose="020B0604020202020204" pitchFamily="34" charset="0"/>
                <a:cs typeface="Arial" panose="020B0604020202020204" pitchFamily="34" charset="0"/>
              </a:rPr>
              <a:t>Source: </a:t>
            </a:r>
          </a:p>
        </p:txBody>
      </p:sp>
      <p:graphicFrame>
        <p:nvGraphicFramePr>
          <p:cNvPr id="9" name="Table 8">
            <a:extLst>
              <a:ext uri="{FF2B5EF4-FFF2-40B4-BE49-F238E27FC236}">
                <a16:creationId xmlns:a16="http://schemas.microsoft.com/office/drawing/2014/main" id="{EB3BB80A-85D8-CBEC-F83C-CDC4C3EB3C46}"/>
              </a:ext>
            </a:extLst>
          </p:cNvPr>
          <p:cNvGraphicFramePr>
            <a:graphicFrameLocks noGrp="1"/>
          </p:cNvGraphicFramePr>
          <p:nvPr>
            <p:extLst>
              <p:ext uri="{D42A27DB-BD31-4B8C-83A1-F6EECF244321}">
                <p14:modId xmlns:p14="http://schemas.microsoft.com/office/powerpoint/2010/main" val="1051025635"/>
              </p:ext>
            </p:extLst>
          </p:nvPr>
        </p:nvGraphicFramePr>
        <p:xfrm>
          <a:off x="457200" y="1527561"/>
          <a:ext cx="8229600" cy="5077525"/>
        </p:xfrm>
        <a:graphic>
          <a:graphicData uri="http://schemas.openxmlformats.org/drawingml/2006/table">
            <a:tbl>
              <a:tblPr firstRow="1">
                <a:tableStyleId>{5C22544A-7EE6-4342-B048-85BDC9FD1C3A}</a:tableStyleId>
              </a:tblPr>
              <a:tblGrid>
                <a:gridCol w="1456158">
                  <a:extLst>
                    <a:ext uri="{9D8B030D-6E8A-4147-A177-3AD203B41FA5}">
                      <a16:colId xmlns:a16="http://schemas.microsoft.com/office/drawing/2014/main" val="1070524826"/>
                    </a:ext>
                  </a:extLst>
                </a:gridCol>
                <a:gridCol w="6773442">
                  <a:extLst>
                    <a:ext uri="{9D8B030D-6E8A-4147-A177-3AD203B41FA5}">
                      <a16:colId xmlns:a16="http://schemas.microsoft.com/office/drawing/2014/main" val="1314186073"/>
                    </a:ext>
                  </a:extLst>
                </a:gridCol>
              </a:tblGrid>
              <a:tr h="388393">
                <a:tc>
                  <a:txBody>
                    <a:bodyPr/>
                    <a:lstStyle/>
                    <a:p>
                      <a:r>
                        <a:rPr lang="en-US" sz="1300" b="1" dirty="0"/>
                        <a:t>Guidance</a:t>
                      </a:r>
                    </a:p>
                  </a:txBody>
                  <a:tcPr anchor="ctr">
                    <a:solidFill>
                      <a:schemeClr val="accent3">
                        <a:lumMod val="5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dirty="0">
                          <a:latin typeface="Arial" panose="020B0604020202020204" pitchFamily="34" charset="0"/>
                          <a:cs typeface="Arial" panose="020B0604020202020204" pitchFamily="34" charset="0"/>
                        </a:rPr>
                        <a:t>Importance for an Inclusive IPS</a:t>
                      </a:r>
                    </a:p>
                  </a:txBody>
                  <a:tcPr anchor="ctr">
                    <a:solidFill>
                      <a:schemeClr val="accent3">
                        <a:lumMod val="50000"/>
                      </a:schemeClr>
                    </a:solidFill>
                  </a:tcPr>
                </a:tc>
                <a:extLst>
                  <a:ext uri="{0D108BD9-81ED-4DB2-BD59-A6C34878D82A}">
                    <a16:rowId xmlns:a16="http://schemas.microsoft.com/office/drawing/2014/main" val="1603449740"/>
                  </a:ext>
                </a:extLst>
              </a:tr>
              <a:tr h="662778">
                <a:tc>
                  <a:txBody>
                    <a:bodyPr/>
                    <a:lstStyle/>
                    <a:p>
                      <a:r>
                        <a:rPr lang="en-US" sz="1300" b="1" dirty="0">
                          <a:solidFill>
                            <a:schemeClr val="accent6">
                              <a:lumMod val="85000"/>
                              <a:lumOff val="15000"/>
                            </a:schemeClr>
                          </a:solidFill>
                        </a:rPr>
                        <a:t>Near Real-Time Settlement</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kern="1200" dirty="0">
                          <a:solidFill>
                            <a:schemeClr val="accent6">
                              <a:lumMod val="85000"/>
                              <a:lumOff val="15000"/>
                            </a:schemeClr>
                          </a:solidFill>
                          <a:latin typeface="Arial" panose="020B0604020202020204" pitchFamily="34" charset="0"/>
                          <a:ea typeface="+mn-ea"/>
                          <a:cs typeface="Arial" panose="020B0604020202020204" pitchFamily="34" charset="0"/>
                        </a:rPr>
                        <a:t>Balances must be resolved between DFSPs as close to real-time as possible. This principle extends to cross-border transfers and to completing final and irrevocable foreign exchange (FX) settlement in multiple currencies for all cross-border transfers. </a:t>
                      </a:r>
                    </a:p>
                  </a:txBody>
                  <a:tcPr/>
                </a:tc>
                <a:extLst>
                  <a:ext uri="{0D108BD9-81ED-4DB2-BD59-A6C34878D82A}">
                    <a16:rowId xmlns:a16="http://schemas.microsoft.com/office/drawing/2014/main" val="1224339143"/>
                  </a:ext>
                </a:extLst>
              </a:tr>
              <a:tr h="1237186">
                <a:tc>
                  <a:txBody>
                    <a:bodyPr/>
                    <a:lstStyle/>
                    <a:p>
                      <a:r>
                        <a:rPr lang="en-US" sz="1300" b="1" dirty="0">
                          <a:solidFill>
                            <a:schemeClr val="accent6">
                              <a:lumMod val="85000"/>
                              <a:lumOff val="15000"/>
                            </a:schemeClr>
                          </a:solidFill>
                        </a:rPr>
                        <a:t>Broad Access</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kern="1200" dirty="0">
                          <a:solidFill>
                            <a:schemeClr val="accent6">
                              <a:lumMod val="85000"/>
                              <a:lumOff val="15000"/>
                            </a:schemeClr>
                          </a:solidFill>
                          <a:latin typeface="Arial" panose="020B0604020202020204" pitchFamily="34" charset="0"/>
                          <a:ea typeface="+mn-ea"/>
                          <a:cs typeface="Arial" panose="020B0604020202020204" pitchFamily="34" charset="0"/>
                        </a:rPr>
                        <a:t>An Inclusive IPS is available to any licensed DFSP in the country for purposes of clearing. This includes banks and licensed non-banks. Broadening non-bank eligibility to directly maintaining settlement accounts provides optionality to these participants and eliminates the need to rely on banks for access; this may contribute to reduction of costs for non-banks. The Scheme should work with the regulator to ensure that all DFSPs can directly access and manage their own funding and balances. </a:t>
                      </a:r>
                    </a:p>
                  </a:txBody>
                  <a:tcPr/>
                </a:tc>
                <a:extLst>
                  <a:ext uri="{0D108BD9-81ED-4DB2-BD59-A6C34878D82A}">
                    <a16:rowId xmlns:a16="http://schemas.microsoft.com/office/drawing/2014/main" val="725555369"/>
                  </a:ext>
                </a:extLst>
              </a:tr>
              <a:tr h="1237186">
                <a:tc>
                  <a:txBody>
                    <a:bodyPr/>
                    <a:lstStyle/>
                    <a:p>
                      <a:r>
                        <a:rPr lang="en-US" sz="1300" b="1" dirty="0">
                          <a:solidFill>
                            <a:schemeClr val="accent6">
                              <a:lumMod val="85000"/>
                              <a:lumOff val="15000"/>
                            </a:schemeClr>
                          </a:solidFill>
                        </a:rPr>
                        <a:t>Minimize and Mitigate Risk</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kern="1200" dirty="0">
                          <a:solidFill>
                            <a:schemeClr val="accent6">
                              <a:lumMod val="85000"/>
                              <a:lumOff val="15000"/>
                            </a:schemeClr>
                          </a:solidFill>
                          <a:latin typeface="Arial" panose="020B0604020202020204" pitchFamily="34" charset="0"/>
                          <a:ea typeface="+mn-ea"/>
                          <a:cs typeface="Arial" panose="020B0604020202020204" pitchFamily="34" charset="0"/>
                        </a:rPr>
                        <a:t>Legacy payments systems may tolerate degrees of risk exposure (e.g., credit, settlement, liquidity). A central bank as settlement bank may be more comfortable in tolerating this for large banks, which it knows and supervises.  An inclusive IPS ideally has a broader range of participants, including non-banks and needs tools for all participants. By only allowing pre-funded balances, the Scheme can eliminate the possibility of settlement risk and ensure that payees have immediate funds availability from the transfer. </a:t>
                      </a:r>
                    </a:p>
                  </a:txBody>
                  <a:tcPr/>
                </a:tc>
                <a:extLst>
                  <a:ext uri="{0D108BD9-81ED-4DB2-BD59-A6C34878D82A}">
                    <a16:rowId xmlns:a16="http://schemas.microsoft.com/office/drawing/2014/main" val="2528963074"/>
                  </a:ext>
                </a:extLst>
              </a:tr>
              <a:tr h="662778">
                <a:tc>
                  <a:txBody>
                    <a:bodyPr/>
                    <a:lstStyle/>
                    <a:p>
                      <a:r>
                        <a:rPr lang="en-US" sz="1300" b="1" dirty="0">
                          <a:solidFill>
                            <a:schemeClr val="accent6">
                              <a:lumMod val="85000"/>
                              <a:lumOff val="15000"/>
                            </a:schemeClr>
                          </a:solidFill>
                        </a:rPr>
                        <a:t>Minimize DFSP Liquidity Costs</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solidFill>
                            <a:schemeClr val="accent6">
                              <a:lumMod val="85000"/>
                              <a:lumOff val="15000"/>
                            </a:schemeClr>
                          </a:solidFill>
                          <a:latin typeface="Arial" panose="020B0604020202020204" pitchFamily="34" charset="0"/>
                          <a:cs typeface="Arial" panose="020B0604020202020204" pitchFamily="34" charset="0"/>
                        </a:rPr>
                        <a:t>An Inclusive IPS can be very liquidity-efficient, but not if a dual burden of collateral requirements is imposed.  Also, very long settlement windows in DNS can increase liquidity costs, while the gross settlement nature of RTGS has high liquidity requirements</a:t>
                      </a:r>
                      <a:endParaRPr lang="en-US" sz="1300" dirty="0">
                        <a:solidFill>
                          <a:schemeClr val="accent6">
                            <a:lumMod val="85000"/>
                            <a:lumOff val="15000"/>
                          </a:schemeClr>
                        </a:solidFill>
                      </a:endParaRPr>
                    </a:p>
                  </a:txBody>
                  <a:tcPr/>
                </a:tc>
                <a:extLst>
                  <a:ext uri="{0D108BD9-81ED-4DB2-BD59-A6C34878D82A}">
                    <a16:rowId xmlns:a16="http://schemas.microsoft.com/office/drawing/2014/main" val="2342444243"/>
                  </a:ext>
                </a:extLst>
              </a:tr>
              <a:tr h="757212">
                <a:tc>
                  <a:txBody>
                    <a:bodyPr/>
                    <a:lstStyle/>
                    <a:p>
                      <a:r>
                        <a:rPr lang="en-US" sz="1300" b="1" dirty="0">
                          <a:solidFill>
                            <a:schemeClr val="accent6">
                              <a:lumMod val="85000"/>
                              <a:lumOff val="15000"/>
                            </a:schemeClr>
                          </a:solidFill>
                        </a:rPr>
                        <a:t>Operational Efficiency</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solidFill>
                            <a:schemeClr val="accent6">
                              <a:lumMod val="85000"/>
                              <a:lumOff val="15000"/>
                            </a:schemeClr>
                          </a:solidFill>
                          <a:latin typeface="Arial" panose="020B0604020202020204" pitchFamily="34" charset="0"/>
                          <a:cs typeface="Arial" panose="020B0604020202020204" pitchFamily="34" charset="0"/>
                        </a:rPr>
                        <a:t>Fully automated posting of settlement entries, automation of liquidity management tools, and an automatic updating of the net debit cap, can together greatly reduce operational costs for both the scheme, the settlement bank, and DFPSs</a:t>
                      </a:r>
                    </a:p>
                  </a:txBody>
                  <a:tcPr/>
                </a:tc>
                <a:extLst>
                  <a:ext uri="{0D108BD9-81ED-4DB2-BD59-A6C34878D82A}">
                    <a16:rowId xmlns:a16="http://schemas.microsoft.com/office/drawing/2014/main" val="1624297445"/>
                  </a:ext>
                </a:extLst>
              </a:tr>
            </a:tbl>
          </a:graphicData>
        </a:graphic>
      </p:graphicFrame>
      <p:sp>
        <p:nvSpPr>
          <p:cNvPr id="5" name="Footer Placeholder 1">
            <a:extLst>
              <a:ext uri="{FF2B5EF4-FFF2-40B4-BE49-F238E27FC236}">
                <a16:creationId xmlns:a16="http://schemas.microsoft.com/office/drawing/2014/main" id="{71067A33-406B-1C8E-17BA-5F23FB4E8E46}"/>
              </a:ext>
            </a:extLst>
          </p:cNvPr>
          <p:cNvSpPr txBox="1">
            <a:spLocks/>
          </p:cNvSpPr>
          <p:nvPr/>
        </p:nvSpPr>
        <p:spPr>
          <a:xfrm>
            <a:off x="447675" y="6492240"/>
            <a:ext cx="3086100" cy="365125"/>
          </a:xfrm>
          <a:prstGeom prst="rect">
            <a:avLst/>
          </a:prstGeom>
        </p:spPr>
        <p:txBody>
          <a:bodyPr/>
          <a:lstStyle>
            <a:defPPr>
              <a:defRPr lang="en-US"/>
            </a:defPPr>
            <a:lvl1pPr marL="0" algn="l" defTabSz="1470484" rtl="0" eaLnBrk="1" latinLnBrk="0" hangingPunct="1">
              <a:defRPr sz="2895" kern="1200">
                <a:solidFill>
                  <a:schemeClr val="tx1"/>
                </a:solidFill>
                <a:latin typeface="+mn-lt"/>
                <a:ea typeface="+mn-ea"/>
                <a:cs typeface="+mn-cs"/>
              </a:defRPr>
            </a:lvl1pPr>
            <a:lvl2pPr marL="735242" algn="l" defTabSz="1470484" rtl="0" eaLnBrk="1" latinLnBrk="0" hangingPunct="1">
              <a:defRPr sz="2895" kern="1200">
                <a:solidFill>
                  <a:schemeClr val="tx1"/>
                </a:solidFill>
                <a:latin typeface="+mn-lt"/>
                <a:ea typeface="+mn-ea"/>
                <a:cs typeface="+mn-cs"/>
              </a:defRPr>
            </a:lvl2pPr>
            <a:lvl3pPr marL="1470484" algn="l" defTabSz="1470484" rtl="0" eaLnBrk="1" latinLnBrk="0" hangingPunct="1">
              <a:defRPr sz="2895" kern="1200">
                <a:solidFill>
                  <a:schemeClr val="tx1"/>
                </a:solidFill>
                <a:latin typeface="+mn-lt"/>
                <a:ea typeface="+mn-ea"/>
                <a:cs typeface="+mn-cs"/>
              </a:defRPr>
            </a:lvl3pPr>
            <a:lvl4pPr marL="2205726" algn="l" defTabSz="1470484" rtl="0" eaLnBrk="1" latinLnBrk="0" hangingPunct="1">
              <a:defRPr sz="2895" kern="1200">
                <a:solidFill>
                  <a:schemeClr val="tx1"/>
                </a:solidFill>
                <a:latin typeface="+mn-lt"/>
                <a:ea typeface="+mn-ea"/>
                <a:cs typeface="+mn-cs"/>
              </a:defRPr>
            </a:lvl4pPr>
            <a:lvl5pPr marL="2940968" algn="l" defTabSz="1470484" rtl="0" eaLnBrk="1" latinLnBrk="0" hangingPunct="1">
              <a:defRPr sz="2895" kern="1200">
                <a:solidFill>
                  <a:schemeClr val="tx1"/>
                </a:solidFill>
                <a:latin typeface="+mn-lt"/>
                <a:ea typeface="+mn-ea"/>
                <a:cs typeface="+mn-cs"/>
              </a:defRPr>
            </a:lvl5pPr>
            <a:lvl6pPr marL="3676210" algn="l" defTabSz="1470484" rtl="0" eaLnBrk="1" latinLnBrk="0" hangingPunct="1">
              <a:defRPr sz="2895" kern="1200">
                <a:solidFill>
                  <a:schemeClr val="tx1"/>
                </a:solidFill>
                <a:latin typeface="+mn-lt"/>
                <a:ea typeface="+mn-ea"/>
                <a:cs typeface="+mn-cs"/>
              </a:defRPr>
            </a:lvl6pPr>
            <a:lvl7pPr marL="4411451" algn="l" defTabSz="1470484" rtl="0" eaLnBrk="1" latinLnBrk="0" hangingPunct="1">
              <a:defRPr sz="2895" kern="1200">
                <a:solidFill>
                  <a:schemeClr val="tx1"/>
                </a:solidFill>
                <a:latin typeface="+mn-lt"/>
                <a:ea typeface="+mn-ea"/>
                <a:cs typeface="+mn-cs"/>
              </a:defRPr>
            </a:lvl7pPr>
            <a:lvl8pPr marL="5146694" algn="l" defTabSz="1470484" rtl="0" eaLnBrk="1" latinLnBrk="0" hangingPunct="1">
              <a:defRPr sz="2895" kern="1200">
                <a:solidFill>
                  <a:schemeClr val="tx1"/>
                </a:solidFill>
                <a:latin typeface="+mn-lt"/>
                <a:ea typeface="+mn-ea"/>
                <a:cs typeface="+mn-cs"/>
              </a:defRPr>
            </a:lvl8pPr>
            <a:lvl9pPr marL="5881936" algn="l" defTabSz="1470484" rtl="0" eaLnBrk="1" latinLnBrk="0" hangingPunct="1">
              <a:defRPr sz="2895" kern="1200">
                <a:solidFill>
                  <a:schemeClr val="tx1"/>
                </a:solidFill>
                <a:latin typeface="+mn-lt"/>
                <a:ea typeface="+mn-ea"/>
                <a:cs typeface="+mn-cs"/>
              </a:defRPr>
            </a:lvl9pPr>
          </a:lstStyle>
          <a:p>
            <a:r>
              <a:rPr lang="en-US" sz="1200" dirty="0">
                <a:solidFill>
                  <a:schemeClr val="accent5">
                    <a:lumMod val="75000"/>
                  </a:schemeClr>
                </a:solidFill>
              </a:rPr>
              <a:t>Gates Foundation, 2024</a:t>
            </a:r>
          </a:p>
        </p:txBody>
      </p:sp>
    </p:spTree>
    <p:extLst>
      <p:ext uri="{BB962C8B-B14F-4D97-AF65-F5344CB8AC3E}">
        <p14:creationId xmlns:p14="http://schemas.microsoft.com/office/powerpoint/2010/main" val="18601466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73656-0066-F101-96C1-A00A79B665A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7F0623F-883B-2258-3C16-2ACE3B17A55E}"/>
              </a:ext>
            </a:extLst>
          </p:cNvPr>
          <p:cNvSpPr>
            <a:spLocks noGrp="1"/>
          </p:cNvSpPr>
          <p:nvPr>
            <p:ph type="body" sz="quarter" idx="13"/>
          </p:nvPr>
        </p:nvSpPr>
        <p:spPr>
          <a:xfrm>
            <a:off x="365865" y="980105"/>
            <a:ext cx="8545513" cy="541867"/>
          </a:xfrm>
        </p:spPr>
        <p:txBody>
          <a:bodyPr/>
          <a:lstStyle/>
          <a:p>
            <a:r>
              <a:rPr lang="en-US" sz="1400" dirty="0"/>
              <a:t>Broader access to settlement accounts, which allows non-banks to join directly, is most supportive of inclusivity.</a:t>
            </a:r>
          </a:p>
        </p:txBody>
      </p:sp>
      <p:sp>
        <p:nvSpPr>
          <p:cNvPr id="3" name="Title 2">
            <a:extLst>
              <a:ext uri="{FF2B5EF4-FFF2-40B4-BE49-F238E27FC236}">
                <a16:creationId xmlns:a16="http://schemas.microsoft.com/office/drawing/2014/main" id="{F29F8E14-6388-F4FA-DFF4-4EC3C02CC188}"/>
              </a:ext>
            </a:extLst>
          </p:cNvPr>
          <p:cNvSpPr>
            <a:spLocks noGrp="1"/>
          </p:cNvSpPr>
          <p:nvPr>
            <p:ph type="title"/>
          </p:nvPr>
        </p:nvSpPr>
        <p:spPr/>
        <p:txBody>
          <a:bodyPr/>
          <a:lstStyle/>
          <a:p>
            <a:r>
              <a:rPr lang="en-US" dirty="0"/>
              <a:t>Applying the L1P lens to choices: Access to settlement accounts </a:t>
            </a:r>
          </a:p>
        </p:txBody>
      </p:sp>
      <p:sp>
        <p:nvSpPr>
          <p:cNvPr id="4" name="Slide Number Placeholder 3">
            <a:extLst>
              <a:ext uri="{FF2B5EF4-FFF2-40B4-BE49-F238E27FC236}">
                <a16:creationId xmlns:a16="http://schemas.microsoft.com/office/drawing/2014/main" id="{71BCC859-7F01-2852-A716-D011A09BD935}"/>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31</a:t>
            </a:fld>
            <a:endParaRPr lang="en-US" dirty="0">
              <a:solidFill>
                <a:prstClr val="black">
                  <a:tint val="75000"/>
                </a:prstClr>
              </a:solidFill>
            </a:endParaRPr>
          </a:p>
        </p:txBody>
      </p:sp>
      <p:graphicFrame>
        <p:nvGraphicFramePr>
          <p:cNvPr id="10" name="Diagram 9">
            <a:extLst>
              <a:ext uri="{FF2B5EF4-FFF2-40B4-BE49-F238E27FC236}">
                <a16:creationId xmlns:a16="http://schemas.microsoft.com/office/drawing/2014/main" id="{D1B8ABD2-4A78-D808-8D3B-610360D2FB2D}"/>
              </a:ext>
            </a:extLst>
          </p:cNvPr>
          <p:cNvGraphicFramePr/>
          <p:nvPr>
            <p:extLst>
              <p:ext uri="{D42A27DB-BD31-4B8C-83A1-F6EECF244321}">
                <p14:modId xmlns:p14="http://schemas.microsoft.com/office/powerpoint/2010/main" val="3536390452"/>
              </p:ext>
            </p:extLst>
          </p:nvPr>
        </p:nvGraphicFramePr>
        <p:xfrm>
          <a:off x="457275" y="1983304"/>
          <a:ext cx="1967515" cy="1535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oup 7">
            <a:extLst>
              <a:ext uri="{FF2B5EF4-FFF2-40B4-BE49-F238E27FC236}">
                <a16:creationId xmlns:a16="http://schemas.microsoft.com/office/drawing/2014/main" id="{60E5FD24-0255-F1D2-E15B-7FE3A41660FD}"/>
              </a:ext>
            </a:extLst>
          </p:cNvPr>
          <p:cNvGrpSpPr/>
          <p:nvPr/>
        </p:nvGrpSpPr>
        <p:grpSpPr>
          <a:xfrm>
            <a:off x="365865" y="1732336"/>
            <a:ext cx="2145929" cy="2192099"/>
            <a:chOff x="334235" y="101615"/>
            <a:chExt cx="1524686" cy="1524686"/>
          </a:xfrm>
        </p:grpSpPr>
        <p:sp>
          <p:nvSpPr>
            <p:cNvPr id="9" name="Pie 8">
              <a:extLst>
                <a:ext uri="{FF2B5EF4-FFF2-40B4-BE49-F238E27FC236}">
                  <a16:creationId xmlns:a16="http://schemas.microsoft.com/office/drawing/2014/main" id="{0FA12F5E-D245-7D21-0BAE-39599D6F2D50}"/>
                </a:ext>
              </a:extLst>
            </p:cNvPr>
            <p:cNvSpPr/>
            <p:nvPr/>
          </p:nvSpPr>
          <p:spPr>
            <a:xfrm>
              <a:off x="334235" y="101615"/>
              <a:ext cx="1524686" cy="1524686"/>
            </a:xfrm>
            <a:prstGeom prst="pie">
              <a:avLst>
                <a:gd name="adj1" fmla="val 16200000"/>
                <a:gd name="adj2" fmla="val 0"/>
              </a:avLst>
            </a:prstGeom>
            <a:solidFill>
              <a:schemeClr val="accent6">
                <a:lumMod val="85000"/>
                <a:lumOff val="1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15" name="Pie 4">
              <a:extLst>
                <a:ext uri="{FF2B5EF4-FFF2-40B4-BE49-F238E27FC236}">
                  <a16:creationId xmlns:a16="http://schemas.microsoft.com/office/drawing/2014/main" id="{BB1A5D5D-B3DA-7C7D-5486-1638E52A84A9}"/>
                </a:ext>
              </a:extLst>
            </p:cNvPr>
            <p:cNvSpPr txBox="1"/>
            <p:nvPr/>
          </p:nvSpPr>
          <p:spPr>
            <a:xfrm>
              <a:off x="1110093" y="453787"/>
              <a:ext cx="671165" cy="4174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r>
                <a:rPr lang="en-US" sz="900" kern="1200" dirty="0"/>
                <a:t>1. Access to settlement accounts</a:t>
              </a:r>
            </a:p>
          </p:txBody>
        </p:sp>
      </p:grpSp>
      <p:graphicFrame>
        <p:nvGraphicFramePr>
          <p:cNvPr id="14" name="Table 13">
            <a:extLst>
              <a:ext uri="{FF2B5EF4-FFF2-40B4-BE49-F238E27FC236}">
                <a16:creationId xmlns:a16="http://schemas.microsoft.com/office/drawing/2014/main" id="{0749B11C-D87F-EE51-2FBF-9CC56F30FEC9}"/>
              </a:ext>
            </a:extLst>
          </p:cNvPr>
          <p:cNvGraphicFramePr>
            <a:graphicFrameLocks noGrp="1"/>
          </p:cNvGraphicFramePr>
          <p:nvPr>
            <p:extLst>
              <p:ext uri="{D42A27DB-BD31-4B8C-83A1-F6EECF244321}">
                <p14:modId xmlns:p14="http://schemas.microsoft.com/office/powerpoint/2010/main" val="2660242948"/>
              </p:ext>
            </p:extLst>
          </p:nvPr>
        </p:nvGraphicFramePr>
        <p:xfrm>
          <a:off x="2662869" y="2036714"/>
          <a:ext cx="5781416" cy="4294606"/>
        </p:xfrm>
        <a:graphic>
          <a:graphicData uri="http://schemas.openxmlformats.org/drawingml/2006/table">
            <a:tbl>
              <a:tblPr firstRow="1">
                <a:tableStyleId>{5C22544A-7EE6-4342-B048-85BDC9FD1C3A}</a:tableStyleId>
              </a:tblPr>
              <a:tblGrid>
                <a:gridCol w="1153756">
                  <a:extLst>
                    <a:ext uri="{9D8B030D-6E8A-4147-A177-3AD203B41FA5}">
                      <a16:colId xmlns:a16="http://schemas.microsoft.com/office/drawing/2014/main" val="1070524826"/>
                    </a:ext>
                  </a:extLst>
                </a:gridCol>
                <a:gridCol w="4627660">
                  <a:extLst>
                    <a:ext uri="{9D8B030D-6E8A-4147-A177-3AD203B41FA5}">
                      <a16:colId xmlns:a16="http://schemas.microsoft.com/office/drawing/2014/main" val="1314186073"/>
                    </a:ext>
                  </a:extLst>
                </a:gridCol>
              </a:tblGrid>
              <a:tr h="379740">
                <a:tc>
                  <a:txBody>
                    <a:bodyPr/>
                    <a:lstStyle/>
                    <a:p>
                      <a:r>
                        <a:rPr lang="en-US" sz="1200" b="1" dirty="0"/>
                        <a:t>Generalized Principles</a:t>
                      </a:r>
                    </a:p>
                  </a:txBody>
                  <a:tcPr anchor="ctr">
                    <a:solidFill>
                      <a:schemeClr val="accent3">
                        <a:lumMod val="5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Importance for an Inclusive IPS</a:t>
                      </a:r>
                    </a:p>
                  </a:txBody>
                  <a:tcPr anchor="ctr">
                    <a:solidFill>
                      <a:schemeClr val="accent3">
                        <a:lumMod val="50000"/>
                      </a:schemeClr>
                    </a:solidFill>
                  </a:tcPr>
                </a:tc>
                <a:extLst>
                  <a:ext uri="{0D108BD9-81ED-4DB2-BD59-A6C34878D82A}">
                    <a16:rowId xmlns:a16="http://schemas.microsoft.com/office/drawing/2014/main" val="1603449740"/>
                  </a:ext>
                </a:extLst>
              </a:tr>
              <a:tr h="358547">
                <a:tc>
                  <a:txBody>
                    <a:bodyPr/>
                    <a:lstStyle/>
                    <a:p>
                      <a:pPr marL="0" algn="l" defTabSz="457200" rtl="0" eaLnBrk="1" latinLnBrk="0" hangingPunct="1"/>
                      <a:r>
                        <a:rPr lang="en-US" sz="1000" b="0" kern="1200" dirty="0">
                          <a:solidFill>
                            <a:schemeClr val="bg2">
                              <a:lumMod val="60000"/>
                              <a:lumOff val="40000"/>
                            </a:schemeClr>
                          </a:solidFill>
                          <a:latin typeface="+mn-lt"/>
                          <a:ea typeface="+mn-ea"/>
                          <a:cs typeface="+mn-cs"/>
                        </a:rPr>
                        <a:t>Near Real-Time Settlement</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0" kern="1200" dirty="0">
                          <a:solidFill>
                            <a:schemeClr val="bg2">
                              <a:lumMod val="60000"/>
                              <a:lumOff val="40000"/>
                            </a:schemeClr>
                          </a:solidFill>
                          <a:latin typeface="+mn-lt"/>
                          <a:ea typeface="+mn-ea"/>
                          <a:cs typeface="+mn-cs"/>
                        </a:rPr>
                        <a:t>Balances must be resolved between DFSPs as close to real-time as possible. This principle extends to cross-border transfers and to completing final and irrevocable foreign exchange (FX) settlement in multiple currencies for all cross-border transfers. </a:t>
                      </a:r>
                    </a:p>
                  </a:txBody>
                  <a:tcPr/>
                </a:tc>
                <a:extLst>
                  <a:ext uri="{0D108BD9-81ED-4DB2-BD59-A6C34878D82A}">
                    <a16:rowId xmlns:a16="http://schemas.microsoft.com/office/drawing/2014/main" val="1224339143"/>
                  </a:ext>
                </a:extLst>
              </a:tr>
              <a:tr h="669967">
                <a:tc>
                  <a:txBody>
                    <a:bodyPr/>
                    <a:lstStyle/>
                    <a:p>
                      <a:pPr marL="0" algn="l" defTabSz="457200" rtl="0" eaLnBrk="1" latinLnBrk="0" hangingPunct="1"/>
                      <a:r>
                        <a:rPr lang="en-US" sz="1000" b="1" kern="1200" dirty="0">
                          <a:solidFill>
                            <a:schemeClr val="accent6">
                              <a:lumMod val="85000"/>
                              <a:lumOff val="15000"/>
                            </a:schemeClr>
                          </a:solidFill>
                          <a:latin typeface="+mn-lt"/>
                          <a:ea typeface="+mn-ea"/>
                          <a:cs typeface="+mn-cs"/>
                        </a:rPr>
                        <a:t>Broad Access</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solidFill>
                            <a:schemeClr val="accent6">
                              <a:lumMod val="85000"/>
                              <a:lumOff val="15000"/>
                            </a:schemeClr>
                          </a:solidFill>
                          <a:latin typeface="Arial" panose="020B0604020202020204" pitchFamily="34" charset="0"/>
                          <a:cs typeface="Arial" panose="020B0604020202020204" pitchFamily="34" charset="0"/>
                        </a:rPr>
                        <a:t>The eligibility for direct settlement by non-banks DFSPs is an important step that contributes to reducing the operational costs to non-banks related to managing sponsor settlement bank services.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b="0" kern="1200" dirty="0">
                        <a:solidFill>
                          <a:schemeClr val="accent6">
                            <a:lumMod val="85000"/>
                            <a:lumOff val="15000"/>
                          </a:schemeClr>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0" kern="1200" dirty="0">
                          <a:solidFill>
                            <a:schemeClr val="accent6">
                              <a:lumMod val="85000"/>
                              <a:lumOff val="15000"/>
                            </a:schemeClr>
                          </a:solidFill>
                          <a:latin typeface="Arial" panose="020B0604020202020204" pitchFamily="34" charset="0"/>
                          <a:ea typeface="+mn-ea"/>
                          <a:cs typeface="Arial" panose="020B0604020202020204" pitchFamily="34" charset="0"/>
                        </a:rPr>
                        <a:t>Access needs to go beyond eligibility and to enabling non-bank direct settlement by reducing the cost of establishing and maintaining settlement accounts.</a:t>
                      </a:r>
                      <a:endParaRPr lang="en-US" sz="1000" b="0" kern="1200" dirty="0">
                        <a:solidFill>
                          <a:schemeClr val="accent6">
                            <a:lumMod val="85000"/>
                            <a:lumOff val="15000"/>
                          </a:schemeClr>
                        </a:solidFill>
                        <a:latin typeface="+mn-lt"/>
                        <a:ea typeface="+mn-ea"/>
                        <a:cs typeface="+mn-cs"/>
                      </a:endParaRPr>
                    </a:p>
                  </a:txBody>
                  <a:tcPr/>
                </a:tc>
                <a:extLst>
                  <a:ext uri="{0D108BD9-81ED-4DB2-BD59-A6C34878D82A}">
                    <a16:rowId xmlns:a16="http://schemas.microsoft.com/office/drawing/2014/main" val="725555369"/>
                  </a:ext>
                </a:extLst>
              </a:tr>
              <a:tr h="491062">
                <a:tc>
                  <a:txBody>
                    <a:bodyPr/>
                    <a:lstStyle/>
                    <a:p>
                      <a:pPr marL="0" algn="l" defTabSz="457200" rtl="0" eaLnBrk="1" latinLnBrk="0" hangingPunct="1"/>
                      <a:r>
                        <a:rPr lang="en-US" sz="1000" b="1" kern="1200" dirty="0">
                          <a:solidFill>
                            <a:schemeClr val="accent6">
                              <a:lumMod val="85000"/>
                              <a:lumOff val="15000"/>
                            </a:schemeClr>
                          </a:solidFill>
                          <a:latin typeface="+mn-lt"/>
                          <a:ea typeface="+mn-ea"/>
                          <a:cs typeface="+mn-cs"/>
                        </a:rPr>
                        <a:t>Minimize and Mitigate Risk</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0" kern="1200" dirty="0">
                          <a:solidFill>
                            <a:schemeClr val="accent6">
                              <a:lumMod val="85000"/>
                              <a:lumOff val="15000"/>
                            </a:schemeClr>
                          </a:solidFill>
                          <a:latin typeface="+mn-lt"/>
                          <a:ea typeface="+mn-ea"/>
                          <a:cs typeface="+mn-cs"/>
                        </a:rPr>
                        <a:t>Settlement banks need to tightly control their risk exposure. The right-sized approach to managing that risk exposure should consider the potential impact on non-banks’ ability (if eligible) to maintain direct settlement accounts. It should also include prefunding requirements.</a:t>
                      </a:r>
                    </a:p>
                  </a:txBody>
                  <a:tcPr/>
                </a:tc>
                <a:extLst>
                  <a:ext uri="{0D108BD9-81ED-4DB2-BD59-A6C34878D82A}">
                    <a16:rowId xmlns:a16="http://schemas.microsoft.com/office/drawing/2014/main" val="2528963074"/>
                  </a:ext>
                </a:extLst>
              </a:tr>
              <a:tr h="504206">
                <a:tc>
                  <a:txBody>
                    <a:bodyPr/>
                    <a:lstStyle/>
                    <a:p>
                      <a:pPr marL="0" algn="l" defTabSz="457200" rtl="0" eaLnBrk="1" latinLnBrk="0" hangingPunct="1"/>
                      <a:r>
                        <a:rPr lang="en-US" sz="1000" b="1" kern="1200" dirty="0">
                          <a:solidFill>
                            <a:schemeClr val="accent6">
                              <a:lumMod val="85000"/>
                              <a:lumOff val="15000"/>
                            </a:schemeClr>
                          </a:solidFill>
                          <a:latin typeface="+mn-lt"/>
                          <a:ea typeface="+mn-ea"/>
                          <a:cs typeface="+mn-cs"/>
                        </a:rPr>
                        <a:t>Minimize DFSP Liquidity Costs</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0" kern="1200" dirty="0">
                          <a:solidFill>
                            <a:schemeClr val="accent6">
                              <a:lumMod val="85000"/>
                              <a:lumOff val="15000"/>
                            </a:schemeClr>
                          </a:solidFill>
                          <a:latin typeface="+mn-lt"/>
                          <a:ea typeface="+mn-ea"/>
                          <a:cs typeface="+mn-cs"/>
                        </a:rPr>
                        <a:t>The selection of the settlement model should consider the potential costs to non-banks of managing liquidity. Once eligible, non-bank DFSPs may still elect to rely on a direct settlement participant for settlement if the costs of managing liquidity are prohibitive.</a:t>
                      </a:r>
                    </a:p>
                  </a:txBody>
                  <a:tcPr/>
                </a:tc>
                <a:extLst>
                  <a:ext uri="{0D108BD9-81ED-4DB2-BD59-A6C34878D82A}">
                    <a16:rowId xmlns:a16="http://schemas.microsoft.com/office/drawing/2014/main" val="2342444243"/>
                  </a:ext>
                </a:extLst>
              </a:tr>
              <a:tr h="576046">
                <a:tc>
                  <a:txBody>
                    <a:bodyPr/>
                    <a:lstStyle/>
                    <a:p>
                      <a:pPr marL="0" algn="l" defTabSz="457200" rtl="0" eaLnBrk="1" latinLnBrk="0" hangingPunct="1"/>
                      <a:r>
                        <a:rPr lang="en-US" sz="1000" b="1" kern="1200" dirty="0">
                          <a:solidFill>
                            <a:schemeClr val="accent6">
                              <a:lumMod val="85000"/>
                              <a:lumOff val="15000"/>
                            </a:schemeClr>
                          </a:solidFill>
                          <a:latin typeface="+mn-lt"/>
                          <a:ea typeface="+mn-ea"/>
                          <a:cs typeface="+mn-cs"/>
                        </a:rPr>
                        <a:t>Operational Efficiency</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0" kern="1200" dirty="0">
                          <a:solidFill>
                            <a:schemeClr val="accent6">
                              <a:lumMod val="85000"/>
                              <a:lumOff val="15000"/>
                            </a:schemeClr>
                          </a:solidFill>
                          <a:latin typeface="+mn-lt"/>
                          <a:ea typeface="+mn-ea"/>
                          <a:cs typeface="+mn-cs"/>
                        </a:rPr>
                        <a:t>Automated settlement and liquidity management tools can contribute to lowering the operational burden of managing liquidity, making it more attractive for non-banks (once eligible) to maintain direct settlement accounts.</a:t>
                      </a:r>
                    </a:p>
                  </a:txBody>
                  <a:tcPr/>
                </a:tc>
                <a:extLst>
                  <a:ext uri="{0D108BD9-81ED-4DB2-BD59-A6C34878D82A}">
                    <a16:rowId xmlns:a16="http://schemas.microsoft.com/office/drawing/2014/main" val="1624297445"/>
                  </a:ext>
                </a:extLst>
              </a:tr>
            </a:tbl>
          </a:graphicData>
        </a:graphic>
      </p:graphicFrame>
      <p:sp>
        <p:nvSpPr>
          <p:cNvPr id="5" name="Footer Placeholder 1">
            <a:extLst>
              <a:ext uri="{FF2B5EF4-FFF2-40B4-BE49-F238E27FC236}">
                <a16:creationId xmlns:a16="http://schemas.microsoft.com/office/drawing/2014/main" id="{12D5ED79-BB48-8A52-2E93-346C0B106352}"/>
              </a:ext>
            </a:extLst>
          </p:cNvPr>
          <p:cNvSpPr txBox="1">
            <a:spLocks/>
          </p:cNvSpPr>
          <p:nvPr/>
        </p:nvSpPr>
        <p:spPr>
          <a:xfrm>
            <a:off x="447675" y="6492240"/>
            <a:ext cx="3086100" cy="365125"/>
          </a:xfrm>
          <a:prstGeom prst="rect">
            <a:avLst/>
          </a:prstGeom>
        </p:spPr>
        <p:txBody>
          <a:bodyPr/>
          <a:lstStyle>
            <a:defPPr>
              <a:defRPr lang="en-US"/>
            </a:defPPr>
            <a:lvl1pPr marL="0" algn="l" defTabSz="1470484" rtl="0" eaLnBrk="1" latinLnBrk="0" hangingPunct="1">
              <a:defRPr sz="2895" kern="1200">
                <a:solidFill>
                  <a:schemeClr val="tx1"/>
                </a:solidFill>
                <a:latin typeface="+mn-lt"/>
                <a:ea typeface="+mn-ea"/>
                <a:cs typeface="+mn-cs"/>
              </a:defRPr>
            </a:lvl1pPr>
            <a:lvl2pPr marL="735242" algn="l" defTabSz="1470484" rtl="0" eaLnBrk="1" latinLnBrk="0" hangingPunct="1">
              <a:defRPr sz="2895" kern="1200">
                <a:solidFill>
                  <a:schemeClr val="tx1"/>
                </a:solidFill>
                <a:latin typeface="+mn-lt"/>
                <a:ea typeface="+mn-ea"/>
                <a:cs typeface="+mn-cs"/>
              </a:defRPr>
            </a:lvl2pPr>
            <a:lvl3pPr marL="1470484" algn="l" defTabSz="1470484" rtl="0" eaLnBrk="1" latinLnBrk="0" hangingPunct="1">
              <a:defRPr sz="2895" kern="1200">
                <a:solidFill>
                  <a:schemeClr val="tx1"/>
                </a:solidFill>
                <a:latin typeface="+mn-lt"/>
                <a:ea typeface="+mn-ea"/>
                <a:cs typeface="+mn-cs"/>
              </a:defRPr>
            </a:lvl3pPr>
            <a:lvl4pPr marL="2205726" algn="l" defTabSz="1470484" rtl="0" eaLnBrk="1" latinLnBrk="0" hangingPunct="1">
              <a:defRPr sz="2895" kern="1200">
                <a:solidFill>
                  <a:schemeClr val="tx1"/>
                </a:solidFill>
                <a:latin typeface="+mn-lt"/>
                <a:ea typeface="+mn-ea"/>
                <a:cs typeface="+mn-cs"/>
              </a:defRPr>
            </a:lvl4pPr>
            <a:lvl5pPr marL="2940968" algn="l" defTabSz="1470484" rtl="0" eaLnBrk="1" latinLnBrk="0" hangingPunct="1">
              <a:defRPr sz="2895" kern="1200">
                <a:solidFill>
                  <a:schemeClr val="tx1"/>
                </a:solidFill>
                <a:latin typeface="+mn-lt"/>
                <a:ea typeface="+mn-ea"/>
                <a:cs typeface="+mn-cs"/>
              </a:defRPr>
            </a:lvl5pPr>
            <a:lvl6pPr marL="3676210" algn="l" defTabSz="1470484" rtl="0" eaLnBrk="1" latinLnBrk="0" hangingPunct="1">
              <a:defRPr sz="2895" kern="1200">
                <a:solidFill>
                  <a:schemeClr val="tx1"/>
                </a:solidFill>
                <a:latin typeface="+mn-lt"/>
                <a:ea typeface="+mn-ea"/>
                <a:cs typeface="+mn-cs"/>
              </a:defRPr>
            </a:lvl6pPr>
            <a:lvl7pPr marL="4411451" algn="l" defTabSz="1470484" rtl="0" eaLnBrk="1" latinLnBrk="0" hangingPunct="1">
              <a:defRPr sz="2895" kern="1200">
                <a:solidFill>
                  <a:schemeClr val="tx1"/>
                </a:solidFill>
                <a:latin typeface="+mn-lt"/>
                <a:ea typeface="+mn-ea"/>
                <a:cs typeface="+mn-cs"/>
              </a:defRPr>
            </a:lvl7pPr>
            <a:lvl8pPr marL="5146694" algn="l" defTabSz="1470484" rtl="0" eaLnBrk="1" latinLnBrk="0" hangingPunct="1">
              <a:defRPr sz="2895" kern="1200">
                <a:solidFill>
                  <a:schemeClr val="tx1"/>
                </a:solidFill>
                <a:latin typeface="+mn-lt"/>
                <a:ea typeface="+mn-ea"/>
                <a:cs typeface="+mn-cs"/>
              </a:defRPr>
            </a:lvl8pPr>
            <a:lvl9pPr marL="5881936" algn="l" defTabSz="1470484" rtl="0" eaLnBrk="1" latinLnBrk="0" hangingPunct="1">
              <a:defRPr sz="2895" kern="1200">
                <a:solidFill>
                  <a:schemeClr val="tx1"/>
                </a:solidFill>
                <a:latin typeface="+mn-lt"/>
                <a:ea typeface="+mn-ea"/>
                <a:cs typeface="+mn-cs"/>
              </a:defRPr>
            </a:lvl9pPr>
          </a:lstStyle>
          <a:p>
            <a:r>
              <a:rPr lang="en-US" sz="1200" dirty="0">
                <a:solidFill>
                  <a:schemeClr val="accent5">
                    <a:lumMod val="75000"/>
                  </a:schemeClr>
                </a:solidFill>
              </a:rPr>
              <a:t>Gates Foundation, 2024</a:t>
            </a:r>
          </a:p>
        </p:txBody>
      </p:sp>
    </p:spTree>
    <p:extLst>
      <p:ext uri="{BB962C8B-B14F-4D97-AF65-F5344CB8AC3E}">
        <p14:creationId xmlns:p14="http://schemas.microsoft.com/office/powerpoint/2010/main" val="8634351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95891-EA91-BFC0-3F72-7A0DDEBFE05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BB01660-B646-7876-6A9B-049E1E596942}"/>
              </a:ext>
            </a:extLst>
          </p:cNvPr>
          <p:cNvSpPr>
            <a:spLocks noGrp="1"/>
          </p:cNvSpPr>
          <p:nvPr>
            <p:ph type="body" sz="quarter" idx="13"/>
          </p:nvPr>
        </p:nvSpPr>
        <p:spPr>
          <a:xfrm>
            <a:off x="365865" y="980105"/>
            <a:ext cx="8545513" cy="541867"/>
          </a:xfrm>
        </p:spPr>
        <p:txBody>
          <a:bodyPr/>
          <a:lstStyle/>
          <a:p>
            <a:r>
              <a:rPr lang="en-US" sz="1400" dirty="0"/>
              <a:t>While each model comes with trade-offs, the most inclusive model will come with tools that effectively mitigate its risks and lower the overall cost to Participants.</a:t>
            </a:r>
          </a:p>
        </p:txBody>
      </p:sp>
      <p:sp>
        <p:nvSpPr>
          <p:cNvPr id="3" name="Title 2">
            <a:extLst>
              <a:ext uri="{FF2B5EF4-FFF2-40B4-BE49-F238E27FC236}">
                <a16:creationId xmlns:a16="http://schemas.microsoft.com/office/drawing/2014/main" id="{86F1A705-AC41-2BE3-5005-1C9F6AA2CDA3}"/>
              </a:ext>
            </a:extLst>
          </p:cNvPr>
          <p:cNvSpPr>
            <a:spLocks noGrp="1"/>
          </p:cNvSpPr>
          <p:nvPr>
            <p:ph type="title"/>
          </p:nvPr>
        </p:nvSpPr>
        <p:spPr/>
        <p:txBody>
          <a:bodyPr/>
          <a:lstStyle/>
          <a:p>
            <a:r>
              <a:rPr lang="en-US" dirty="0"/>
              <a:t>Applying the L1P lens to choices: Settlement model </a:t>
            </a:r>
          </a:p>
        </p:txBody>
      </p:sp>
      <p:sp>
        <p:nvSpPr>
          <p:cNvPr id="4" name="Slide Number Placeholder 3">
            <a:extLst>
              <a:ext uri="{FF2B5EF4-FFF2-40B4-BE49-F238E27FC236}">
                <a16:creationId xmlns:a16="http://schemas.microsoft.com/office/drawing/2014/main" id="{0326E922-156F-6546-ED19-92245C09BB57}"/>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32</a:t>
            </a:fld>
            <a:endParaRPr lang="en-US" dirty="0">
              <a:solidFill>
                <a:prstClr val="black">
                  <a:tint val="75000"/>
                </a:prstClr>
              </a:solidFill>
            </a:endParaRPr>
          </a:p>
        </p:txBody>
      </p:sp>
      <p:graphicFrame>
        <p:nvGraphicFramePr>
          <p:cNvPr id="14" name="Table 13">
            <a:extLst>
              <a:ext uri="{FF2B5EF4-FFF2-40B4-BE49-F238E27FC236}">
                <a16:creationId xmlns:a16="http://schemas.microsoft.com/office/drawing/2014/main" id="{A686003E-72C5-B3F9-2C59-4A29A9EA5342}"/>
              </a:ext>
            </a:extLst>
          </p:cNvPr>
          <p:cNvGraphicFramePr>
            <a:graphicFrameLocks noGrp="1"/>
          </p:cNvGraphicFramePr>
          <p:nvPr>
            <p:extLst>
              <p:ext uri="{D42A27DB-BD31-4B8C-83A1-F6EECF244321}">
                <p14:modId xmlns:p14="http://schemas.microsoft.com/office/powerpoint/2010/main" val="154815221"/>
              </p:ext>
            </p:extLst>
          </p:nvPr>
        </p:nvGraphicFramePr>
        <p:xfrm>
          <a:off x="2662869" y="2036714"/>
          <a:ext cx="5781416" cy="4294606"/>
        </p:xfrm>
        <a:graphic>
          <a:graphicData uri="http://schemas.openxmlformats.org/drawingml/2006/table">
            <a:tbl>
              <a:tblPr firstRow="1">
                <a:tableStyleId>{5C22544A-7EE6-4342-B048-85BDC9FD1C3A}</a:tableStyleId>
              </a:tblPr>
              <a:tblGrid>
                <a:gridCol w="1153756">
                  <a:extLst>
                    <a:ext uri="{9D8B030D-6E8A-4147-A177-3AD203B41FA5}">
                      <a16:colId xmlns:a16="http://schemas.microsoft.com/office/drawing/2014/main" val="1070524826"/>
                    </a:ext>
                  </a:extLst>
                </a:gridCol>
                <a:gridCol w="4627660">
                  <a:extLst>
                    <a:ext uri="{9D8B030D-6E8A-4147-A177-3AD203B41FA5}">
                      <a16:colId xmlns:a16="http://schemas.microsoft.com/office/drawing/2014/main" val="1314186073"/>
                    </a:ext>
                  </a:extLst>
                </a:gridCol>
              </a:tblGrid>
              <a:tr h="379740">
                <a:tc>
                  <a:txBody>
                    <a:bodyPr/>
                    <a:lstStyle/>
                    <a:p>
                      <a:r>
                        <a:rPr lang="en-US" sz="1200" b="1" dirty="0"/>
                        <a:t>Generalized Principles</a:t>
                      </a:r>
                    </a:p>
                  </a:txBody>
                  <a:tcPr anchor="ctr">
                    <a:solidFill>
                      <a:schemeClr val="accent3">
                        <a:lumMod val="5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Importance for an Inclusive IPS</a:t>
                      </a:r>
                    </a:p>
                  </a:txBody>
                  <a:tcPr anchor="ctr">
                    <a:solidFill>
                      <a:schemeClr val="accent3">
                        <a:lumMod val="50000"/>
                      </a:schemeClr>
                    </a:solidFill>
                  </a:tcPr>
                </a:tc>
                <a:extLst>
                  <a:ext uri="{0D108BD9-81ED-4DB2-BD59-A6C34878D82A}">
                    <a16:rowId xmlns:a16="http://schemas.microsoft.com/office/drawing/2014/main" val="1603449740"/>
                  </a:ext>
                </a:extLst>
              </a:tr>
              <a:tr h="358547">
                <a:tc>
                  <a:txBody>
                    <a:bodyPr/>
                    <a:lstStyle/>
                    <a:p>
                      <a:pPr marL="0" algn="l" defTabSz="457200" rtl="0" eaLnBrk="1" latinLnBrk="0" hangingPunct="1"/>
                      <a:r>
                        <a:rPr lang="en-US" sz="1000" b="1" kern="1200" dirty="0">
                          <a:solidFill>
                            <a:schemeClr val="accent6">
                              <a:lumMod val="85000"/>
                              <a:lumOff val="15000"/>
                            </a:schemeClr>
                          </a:solidFill>
                          <a:latin typeface="+mn-lt"/>
                          <a:ea typeface="+mn-ea"/>
                          <a:cs typeface="+mn-cs"/>
                        </a:rPr>
                        <a:t>Near Real-Time Settlement</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0" kern="1200" dirty="0">
                          <a:solidFill>
                            <a:schemeClr val="accent6"/>
                          </a:solidFill>
                          <a:latin typeface="+mn-lt"/>
                          <a:ea typeface="+mn-ea"/>
                          <a:cs typeface="+mn-cs"/>
                        </a:rPr>
                        <a:t>Balances must be resolved between DFSPs as close to real-time as possible. This principle extends to cross-border transfers and to completing final and irrevocable foreign exchange (FX) settlement in multiple currencies for all cross-border transfers. </a:t>
                      </a:r>
                    </a:p>
                  </a:txBody>
                  <a:tcPr/>
                </a:tc>
                <a:extLst>
                  <a:ext uri="{0D108BD9-81ED-4DB2-BD59-A6C34878D82A}">
                    <a16:rowId xmlns:a16="http://schemas.microsoft.com/office/drawing/2014/main" val="1224339143"/>
                  </a:ext>
                </a:extLst>
              </a:tr>
              <a:tr h="669967">
                <a:tc>
                  <a:txBody>
                    <a:bodyPr/>
                    <a:lstStyle/>
                    <a:p>
                      <a:pPr marL="0" algn="l" defTabSz="457200" rtl="0" eaLnBrk="1" latinLnBrk="0" hangingPunct="1"/>
                      <a:r>
                        <a:rPr lang="en-US" sz="1000" b="0" kern="1200" dirty="0">
                          <a:solidFill>
                            <a:schemeClr val="bg2">
                              <a:lumMod val="60000"/>
                              <a:lumOff val="40000"/>
                            </a:schemeClr>
                          </a:solidFill>
                          <a:latin typeface="+mn-lt"/>
                          <a:ea typeface="+mn-ea"/>
                          <a:cs typeface="+mn-cs"/>
                        </a:rPr>
                        <a:t>Broad Access</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0" kern="1200" dirty="0">
                          <a:solidFill>
                            <a:schemeClr val="bg2">
                              <a:lumMod val="60000"/>
                              <a:lumOff val="40000"/>
                            </a:schemeClr>
                          </a:solidFill>
                          <a:latin typeface="+mn-lt"/>
                          <a:ea typeface="+mn-ea"/>
                          <a:cs typeface="+mn-cs"/>
                        </a:rPr>
                        <a:t>An inclusive open loop IPS is available to any licensed DFSP in the country for purposes of clearing. This includes banks and licensed non-banks. Broadening non-bank eligibility to directly maintaining settlement accounts provides optionality to these participants and eliminates the need to rely on banks for access; this may contribute to reduction of costs for non-banks. Settlement account access should consider not just eligibility, but also easy of connecting to the settlement bank</a:t>
                      </a:r>
                    </a:p>
                  </a:txBody>
                  <a:tcPr/>
                </a:tc>
                <a:extLst>
                  <a:ext uri="{0D108BD9-81ED-4DB2-BD59-A6C34878D82A}">
                    <a16:rowId xmlns:a16="http://schemas.microsoft.com/office/drawing/2014/main" val="725555369"/>
                  </a:ext>
                </a:extLst>
              </a:tr>
              <a:tr h="491062">
                <a:tc>
                  <a:txBody>
                    <a:bodyPr/>
                    <a:lstStyle/>
                    <a:p>
                      <a:pPr marL="0" algn="l" defTabSz="457200" rtl="0" eaLnBrk="1" latinLnBrk="0" hangingPunct="1"/>
                      <a:r>
                        <a:rPr lang="en-US" sz="1000" b="1" kern="1200" dirty="0">
                          <a:solidFill>
                            <a:schemeClr val="accent6">
                              <a:lumMod val="85000"/>
                              <a:lumOff val="15000"/>
                            </a:schemeClr>
                          </a:solidFill>
                          <a:latin typeface="+mn-lt"/>
                          <a:ea typeface="+mn-ea"/>
                          <a:cs typeface="+mn-cs"/>
                        </a:rPr>
                        <a:t>Minimize and Mitigate Risk</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0" kern="1200" dirty="0">
                          <a:solidFill>
                            <a:schemeClr val="accent6">
                              <a:lumMod val="85000"/>
                              <a:lumOff val="15000"/>
                            </a:schemeClr>
                          </a:solidFill>
                          <a:latin typeface="+mn-lt"/>
                          <a:ea typeface="+mn-ea"/>
                          <a:cs typeface="+mn-cs"/>
                        </a:rPr>
                        <a:t>Whichever model is selected should be designed to reduce credit, liquidity, and settlement risk. For a DNS model, more frequent settlement windows contribute to credit and settlement risk reduction; freezing of funds may also be an effective settlement risk mitigation tool. For an RTGS model, liquidity management tools need to be implemented. Pre-funding is important.</a:t>
                      </a:r>
                    </a:p>
                  </a:txBody>
                  <a:tcPr/>
                </a:tc>
                <a:extLst>
                  <a:ext uri="{0D108BD9-81ED-4DB2-BD59-A6C34878D82A}">
                    <a16:rowId xmlns:a16="http://schemas.microsoft.com/office/drawing/2014/main" val="2528963074"/>
                  </a:ext>
                </a:extLst>
              </a:tr>
              <a:tr h="504206">
                <a:tc>
                  <a:txBody>
                    <a:bodyPr/>
                    <a:lstStyle/>
                    <a:p>
                      <a:pPr marL="0" algn="l" defTabSz="457200" rtl="0" eaLnBrk="1" latinLnBrk="0" hangingPunct="1"/>
                      <a:r>
                        <a:rPr lang="en-US" sz="1000" b="1" kern="1200" dirty="0">
                          <a:solidFill>
                            <a:schemeClr val="accent6">
                              <a:lumMod val="85000"/>
                              <a:lumOff val="15000"/>
                            </a:schemeClr>
                          </a:solidFill>
                          <a:latin typeface="+mn-lt"/>
                          <a:ea typeface="+mn-ea"/>
                          <a:cs typeface="+mn-cs"/>
                        </a:rPr>
                        <a:t>Minimize DFSP Liquidity Costs</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0" kern="1200" dirty="0">
                          <a:solidFill>
                            <a:schemeClr val="accent6">
                              <a:lumMod val="85000"/>
                              <a:lumOff val="15000"/>
                            </a:schemeClr>
                          </a:solidFill>
                          <a:latin typeface="+mn-lt"/>
                          <a:ea typeface="+mn-ea"/>
                          <a:cs typeface="+mn-cs"/>
                        </a:rPr>
                        <a:t>The RTGS model eliminates settlement risk, however, the cost of managing liquidity is generally higher in this model. When combined with a multitude of of liquidity management tools, the higher cost can be offset.</a:t>
                      </a:r>
                    </a:p>
                  </a:txBody>
                  <a:tcPr/>
                </a:tc>
                <a:extLst>
                  <a:ext uri="{0D108BD9-81ED-4DB2-BD59-A6C34878D82A}">
                    <a16:rowId xmlns:a16="http://schemas.microsoft.com/office/drawing/2014/main" val="2342444243"/>
                  </a:ext>
                </a:extLst>
              </a:tr>
              <a:tr h="576046">
                <a:tc>
                  <a:txBody>
                    <a:bodyPr/>
                    <a:lstStyle/>
                    <a:p>
                      <a:pPr marL="0" algn="l" defTabSz="457200" rtl="0" eaLnBrk="1" latinLnBrk="0" hangingPunct="1"/>
                      <a:r>
                        <a:rPr lang="en-US" sz="1000" b="1" kern="1200" dirty="0">
                          <a:solidFill>
                            <a:schemeClr val="accent6">
                              <a:lumMod val="85000"/>
                              <a:lumOff val="15000"/>
                            </a:schemeClr>
                          </a:solidFill>
                          <a:latin typeface="+mn-lt"/>
                          <a:ea typeface="+mn-ea"/>
                          <a:cs typeface="+mn-cs"/>
                        </a:rPr>
                        <a:t>Operational Efficiency</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0" kern="1200" dirty="0">
                          <a:solidFill>
                            <a:schemeClr val="accent6">
                              <a:lumMod val="85000"/>
                              <a:lumOff val="15000"/>
                            </a:schemeClr>
                          </a:solidFill>
                          <a:latin typeface="+mn-lt"/>
                          <a:ea typeface="+mn-ea"/>
                          <a:cs typeface="+mn-cs"/>
                        </a:rPr>
                        <a:t>Regardless of the model selected, the settlement processes as well as any risk management tools should avoid manual processes and rely on a high degree of automation.</a:t>
                      </a:r>
                    </a:p>
                  </a:txBody>
                  <a:tcPr/>
                </a:tc>
                <a:extLst>
                  <a:ext uri="{0D108BD9-81ED-4DB2-BD59-A6C34878D82A}">
                    <a16:rowId xmlns:a16="http://schemas.microsoft.com/office/drawing/2014/main" val="1624297445"/>
                  </a:ext>
                </a:extLst>
              </a:tr>
            </a:tbl>
          </a:graphicData>
        </a:graphic>
      </p:graphicFrame>
      <p:graphicFrame>
        <p:nvGraphicFramePr>
          <p:cNvPr id="16" name="Diagram 15">
            <a:extLst>
              <a:ext uri="{FF2B5EF4-FFF2-40B4-BE49-F238E27FC236}">
                <a16:creationId xmlns:a16="http://schemas.microsoft.com/office/drawing/2014/main" id="{EE47504F-9E0E-ACFA-2005-B4CB1E899AA1}"/>
              </a:ext>
            </a:extLst>
          </p:cNvPr>
          <p:cNvGraphicFramePr/>
          <p:nvPr>
            <p:extLst>
              <p:ext uri="{D42A27DB-BD31-4B8C-83A1-F6EECF244321}">
                <p14:modId xmlns:p14="http://schemas.microsoft.com/office/powerpoint/2010/main" val="3203846418"/>
              </p:ext>
            </p:extLst>
          </p:nvPr>
        </p:nvGraphicFramePr>
        <p:xfrm>
          <a:off x="439017" y="2098548"/>
          <a:ext cx="1545336" cy="1097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7" name="Group 16">
            <a:extLst>
              <a:ext uri="{FF2B5EF4-FFF2-40B4-BE49-F238E27FC236}">
                <a16:creationId xmlns:a16="http://schemas.microsoft.com/office/drawing/2014/main" id="{38096F06-73E0-DEC2-C759-3FB9A893BC05}"/>
              </a:ext>
            </a:extLst>
          </p:cNvPr>
          <p:cNvGrpSpPr/>
          <p:nvPr/>
        </p:nvGrpSpPr>
        <p:grpSpPr>
          <a:xfrm>
            <a:off x="365865" y="1865376"/>
            <a:ext cx="1691640" cy="1563624"/>
            <a:chOff x="949267" y="660401"/>
            <a:chExt cx="1902390" cy="1681845"/>
          </a:xfrm>
        </p:grpSpPr>
        <p:sp>
          <p:nvSpPr>
            <p:cNvPr id="18" name="Pie 17">
              <a:extLst>
                <a:ext uri="{FF2B5EF4-FFF2-40B4-BE49-F238E27FC236}">
                  <a16:creationId xmlns:a16="http://schemas.microsoft.com/office/drawing/2014/main" id="{4E0C64B0-1CDD-647B-A0A2-1149DBF172A2}"/>
                </a:ext>
              </a:extLst>
            </p:cNvPr>
            <p:cNvSpPr/>
            <p:nvPr/>
          </p:nvSpPr>
          <p:spPr>
            <a:xfrm>
              <a:off x="949267" y="660401"/>
              <a:ext cx="1902390" cy="1681845"/>
            </a:xfrm>
            <a:prstGeom prst="pie">
              <a:avLst>
                <a:gd name="adj1" fmla="val 0"/>
                <a:gd name="adj2" fmla="val 5400000"/>
              </a:avLst>
            </a:prstGeom>
            <a:solidFill>
              <a:schemeClr val="accent6">
                <a:lumMod val="85000"/>
                <a:lumOff val="1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19" name="Pie 4">
              <a:extLst>
                <a:ext uri="{FF2B5EF4-FFF2-40B4-BE49-F238E27FC236}">
                  <a16:creationId xmlns:a16="http://schemas.microsoft.com/office/drawing/2014/main" id="{84E1A09E-A9C7-F3AA-4DD3-F282094714C4}"/>
                </a:ext>
              </a:extLst>
            </p:cNvPr>
            <p:cNvSpPr txBox="1"/>
            <p:nvPr/>
          </p:nvSpPr>
          <p:spPr>
            <a:xfrm>
              <a:off x="1917176" y="1459412"/>
              <a:ext cx="750735" cy="7374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900" kern="1200" dirty="0"/>
                <a:t>2. Settlement Model</a:t>
              </a:r>
            </a:p>
          </p:txBody>
        </p:sp>
      </p:grpSp>
      <p:sp>
        <p:nvSpPr>
          <p:cNvPr id="5" name="Footer Placeholder 1">
            <a:extLst>
              <a:ext uri="{FF2B5EF4-FFF2-40B4-BE49-F238E27FC236}">
                <a16:creationId xmlns:a16="http://schemas.microsoft.com/office/drawing/2014/main" id="{92F0328E-5521-01A3-D20A-69A0F8E6F64C}"/>
              </a:ext>
            </a:extLst>
          </p:cNvPr>
          <p:cNvSpPr txBox="1">
            <a:spLocks/>
          </p:cNvSpPr>
          <p:nvPr/>
        </p:nvSpPr>
        <p:spPr>
          <a:xfrm>
            <a:off x="447675" y="6492240"/>
            <a:ext cx="3086100" cy="365125"/>
          </a:xfrm>
          <a:prstGeom prst="rect">
            <a:avLst/>
          </a:prstGeom>
        </p:spPr>
        <p:txBody>
          <a:bodyPr/>
          <a:lstStyle>
            <a:defPPr>
              <a:defRPr lang="en-US"/>
            </a:defPPr>
            <a:lvl1pPr marL="0" algn="l" defTabSz="1470484" rtl="0" eaLnBrk="1" latinLnBrk="0" hangingPunct="1">
              <a:defRPr sz="2895" kern="1200">
                <a:solidFill>
                  <a:schemeClr val="tx1"/>
                </a:solidFill>
                <a:latin typeface="+mn-lt"/>
                <a:ea typeface="+mn-ea"/>
                <a:cs typeface="+mn-cs"/>
              </a:defRPr>
            </a:lvl1pPr>
            <a:lvl2pPr marL="735242" algn="l" defTabSz="1470484" rtl="0" eaLnBrk="1" latinLnBrk="0" hangingPunct="1">
              <a:defRPr sz="2895" kern="1200">
                <a:solidFill>
                  <a:schemeClr val="tx1"/>
                </a:solidFill>
                <a:latin typeface="+mn-lt"/>
                <a:ea typeface="+mn-ea"/>
                <a:cs typeface="+mn-cs"/>
              </a:defRPr>
            </a:lvl2pPr>
            <a:lvl3pPr marL="1470484" algn="l" defTabSz="1470484" rtl="0" eaLnBrk="1" latinLnBrk="0" hangingPunct="1">
              <a:defRPr sz="2895" kern="1200">
                <a:solidFill>
                  <a:schemeClr val="tx1"/>
                </a:solidFill>
                <a:latin typeface="+mn-lt"/>
                <a:ea typeface="+mn-ea"/>
                <a:cs typeface="+mn-cs"/>
              </a:defRPr>
            </a:lvl3pPr>
            <a:lvl4pPr marL="2205726" algn="l" defTabSz="1470484" rtl="0" eaLnBrk="1" latinLnBrk="0" hangingPunct="1">
              <a:defRPr sz="2895" kern="1200">
                <a:solidFill>
                  <a:schemeClr val="tx1"/>
                </a:solidFill>
                <a:latin typeface="+mn-lt"/>
                <a:ea typeface="+mn-ea"/>
                <a:cs typeface="+mn-cs"/>
              </a:defRPr>
            </a:lvl4pPr>
            <a:lvl5pPr marL="2940968" algn="l" defTabSz="1470484" rtl="0" eaLnBrk="1" latinLnBrk="0" hangingPunct="1">
              <a:defRPr sz="2895" kern="1200">
                <a:solidFill>
                  <a:schemeClr val="tx1"/>
                </a:solidFill>
                <a:latin typeface="+mn-lt"/>
                <a:ea typeface="+mn-ea"/>
                <a:cs typeface="+mn-cs"/>
              </a:defRPr>
            </a:lvl5pPr>
            <a:lvl6pPr marL="3676210" algn="l" defTabSz="1470484" rtl="0" eaLnBrk="1" latinLnBrk="0" hangingPunct="1">
              <a:defRPr sz="2895" kern="1200">
                <a:solidFill>
                  <a:schemeClr val="tx1"/>
                </a:solidFill>
                <a:latin typeface="+mn-lt"/>
                <a:ea typeface="+mn-ea"/>
                <a:cs typeface="+mn-cs"/>
              </a:defRPr>
            </a:lvl6pPr>
            <a:lvl7pPr marL="4411451" algn="l" defTabSz="1470484" rtl="0" eaLnBrk="1" latinLnBrk="0" hangingPunct="1">
              <a:defRPr sz="2895" kern="1200">
                <a:solidFill>
                  <a:schemeClr val="tx1"/>
                </a:solidFill>
                <a:latin typeface="+mn-lt"/>
                <a:ea typeface="+mn-ea"/>
                <a:cs typeface="+mn-cs"/>
              </a:defRPr>
            </a:lvl7pPr>
            <a:lvl8pPr marL="5146694" algn="l" defTabSz="1470484" rtl="0" eaLnBrk="1" latinLnBrk="0" hangingPunct="1">
              <a:defRPr sz="2895" kern="1200">
                <a:solidFill>
                  <a:schemeClr val="tx1"/>
                </a:solidFill>
                <a:latin typeface="+mn-lt"/>
                <a:ea typeface="+mn-ea"/>
                <a:cs typeface="+mn-cs"/>
              </a:defRPr>
            </a:lvl8pPr>
            <a:lvl9pPr marL="5881936" algn="l" defTabSz="1470484" rtl="0" eaLnBrk="1" latinLnBrk="0" hangingPunct="1">
              <a:defRPr sz="2895" kern="1200">
                <a:solidFill>
                  <a:schemeClr val="tx1"/>
                </a:solidFill>
                <a:latin typeface="+mn-lt"/>
                <a:ea typeface="+mn-ea"/>
                <a:cs typeface="+mn-cs"/>
              </a:defRPr>
            </a:lvl9pPr>
          </a:lstStyle>
          <a:p>
            <a:r>
              <a:rPr lang="en-US" sz="1200" dirty="0">
                <a:solidFill>
                  <a:schemeClr val="accent5">
                    <a:lumMod val="75000"/>
                  </a:schemeClr>
                </a:solidFill>
              </a:rPr>
              <a:t>Gates Foundation, 2024</a:t>
            </a:r>
          </a:p>
        </p:txBody>
      </p:sp>
    </p:spTree>
    <p:extLst>
      <p:ext uri="{BB962C8B-B14F-4D97-AF65-F5344CB8AC3E}">
        <p14:creationId xmlns:p14="http://schemas.microsoft.com/office/powerpoint/2010/main" val="18252814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92F30-4C7E-B1B9-3340-FBD8CC11AB6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13D2811-F232-E730-A257-8231A5A470C0}"/>
              </a:ext>
            </a:extLst>
          </p:cNvPr>
          <p:cNvSpPr>
            <a:spLocks noGrp="1"/>
          </p:cNvSpPr>
          <p:nvPr>
            <p:ph type="body" sz="quarter" idx="13"/>
          </p:nvPr>
        </p:nvSpPr>
        <p:spPr>
          <a:xfrm>
            <a:off x="365865" y="980105"/>
            <a:ext cx="8545513" cy="541867"/>
          </a:xfrm>
        </p:spPr>
        <p:txBody>
          <a:bodyPr/>
          <a:lstStyle/>
          <a:p>
            <a:r>
              <a:rPr lang="en-US" sz="1400" dirty="0"/>
              <a:t>Inclusive models will manage risks with a multitude of tools while considering the cost of risk management incurred by DFSPs.</a:t>
            </a:r>
          </a:p>
        </p:txBody>
      </p:sp>
      <p:sp>
        <p:nvSpPr>
          <p:cNvPr id="3" name="Title 2">
            <a:extLst>
              <a:ext uri="{FF2B5EF4-FFF2-40B4-BE49-F238E27FC236}">
                <a16:creationId xmlns:a16="http://schemas.microsoft.com/office/drawing/2014/main" id="{58719693-3D14-2797-E7B0-6C08A2A452A6}"/>
              </a:ext>
            </a:extLst>
          </p:cNvPr>
          <p:cNvSpPr>
            <a:spLocks noGrp="1"/>
          </p:cNvSpPr>
          <p:nvPr>
            <p:ph type="title"/>
          </p:nvPr>
        </p:nvSpPr>
        <p:spPr/>
        <p:txBody>
          <a:bodyPr/>
          <a:lstStyle/>
          <a:p>
            <a:r>
              <a:rPr lang="en-US" dirty="0"/>
              <a:t>Applying the L1P lens to choices: Management of risks</a:t>
            </a:r>
          </a:p>
        </p:txBody>
      </p:sp>
      <p:sp>
        <p:nvSpPr>
          <p:cNvPr id="4" name="Slide Number Placeholder 3">
            <a:extLst>
              <a:ext uri="{FF2B5EF4-FFF2-40B4-BE49-F238E27FC236}">
                <a16:creationId xmlns:a16="http://schemas.microsoft.com/office/drawing/2014/main" id="{67892ABD-FB01-1EA8-30B4-696698AE5367}"/>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33</a:t>
            </a:fld>
            <a:endParaRPr lang="en-US" dirty="0">
              <a:solidFill>
                <a:prstClr val="black">
                  <a:tint val="75000"/>
                </a:prstClr>
              </a:solidFill>
            </a:endParaRPr>
          </a:p>
        </p:txBody>
      </p:sp>
      <p:graphicFrame>
        <p:nvGraphicFramePr>
          <p:cNvPr id="14" name="Table 13">
            <a:extLst>
              <a:ext uri="{FF2B5EF4-FFF2-40B4-BE49-F238E27FC236}">
                <a16:creationId xmlns:a16="http://schemas.microsoft.com/office/drawing/2014/main" id="{345D3CBA-7CF4-79F0-6631-56138BCDEF30}"/>
              </a:ext>
            </a:extLst>
          </p:cNvPr>
          <p:cNvGraphicFramePr>
            <a:graphicFrameLocks noGrp="1"/>
          </p:cNvGraphicFramePr>
          <p:nvPr>
            <p:extLst>
              <p:ext uri="{D42A27DB-BD31-4B8C-83A1-F6EECF244321}">
                <p14:modId xmlns:p14="http://schemas.microsoft.com/office/powerpoint/2010/main" val="2536953020"/>
              </p:ext>
            </p:extLst>
          </p:nvPr>
        </p:nvGraphicFramePr>
        <p:xfrm>
          <a:off x="2653037" y="1823419"/>
          <a:ext cx="5781416" cy="4447006"/>
        </p:xfrm>
        <a:graphic>
          <a:graphicData uri="http://schemas.openxmlformats.org/drawingml/2006/table">
            <a:tbl>
              <a:tblPr firstRow="1">
                <a:tableStyleId>{5C22544A-7EE6-4342-B048-85BDC9FD1C3A}</a:tableStyleId>
              </a:tblPr>
              <a:tblGrid>
                <a:gridCol w="1153756">
                  <a:extLst>
                    <a:ext uri="{9D8B030D-6E8A-4147-A177-3AD203B41FA5}">
                      <a16:colId xmlns:a16="http://schemas.microsoft.com/office/drawing/2014/main" val="1070524826"/>
                    </a:ext>
                  </a:extLst>
                </a:gridCol>
                <a:gridCol w="4627660">
                  <a:extLst>
                    <a:ext uri="{9D8B030D-6E8A-4147-A177-3AD203B41FA5}">
                      <a16:colId xmlns:a16="http://schemas.microsoft.com/office/drawing/2014/main" val="1314186073"/>
                    </a:ext>
                  </a:extLst>
                </a:gridCol>
              </a:tblGrid>
              <a:tr h="379740">
                <a:tc>
                  <a:txBody>
                    <a:bodyPr/>
                    <a:lstStyle/>
                    <a:p>
                      <a:r>
                        <a:rPr lang="en-US" sz="1200" b="1" dirty="0"/>
                        <a:t>Generalized Principles</a:t>
                      </a:r>
                    </a:p>
                  </a:txBody>
                  <a:tcPr anchor="ctr">
                    <a:solidFill>
                      <a:schemeClr val="accent3">
                        <a:lumMod val="5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Importance for an Inclusive IPS</a:t>
                      </a:r>
                    </a:p>
                  </a:txBody>
                  <a:tcPr anchor="ctr">
                    <a:solidFill>
                      <a:schemeClr val="accent3">
                        <a:lumMod val="50000"/>
                      </a:schemeClr>
                    </a:solidFill>
                  </a:tcPr>
                </a:tc>
                <a:extLst>
                  <a:ext uri="{0D108BD9-81ED-4DB2-BD59-A6C34878D82A}">
                    <a16:rowId xmlns:a16="http://schemas.microsoft.com/office/drawing/2014/main" val="1603449740"/>
                  </a:ext>
                </a:extLst>
              </a:tr>
              <a:tr h="358547">
                <a:tc>
                  <a:txBody>
                    <a:bodyPr/>
                    <a:lstStyle/>
                    <a:p>
                      <a:pPr marL="0" algn="l" defTabSz="457200" rtl="0" eaLnBrk="1" latinLnBrk="0" hangingPunct="1"/>
                      <a:r>
                        <a:rPr lang="en-US" sz="1000" b="1" kern="1200" dirty="0">
                          <a:solidFill>
                            <a:schemeClr val="accent6">
                              <a:lumMod val="85000"/>
                              <a:lumOff val="15000"/>
                            </a:schemeClr>
                          </a:solidFill>
                          <a:latin typeface="+mn-lt"/>
                          <a:ea typeface="+mn-ea"/>
                          <a:cs typeface="+mn-cs"/>
                        </a:rPr>
                        <a:t>Near Real-Time Settlement</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0" kern="1200" dirty="0">
                          <a:solidFill>
                            <a:schemeClr val="accent6">
                              <a:lumMod val="85000"/>
                              <a:lumOff val="15000"/>
                            </a:schemeClr>
                          </a:solidFill>
                          <a:latin typeface="+mn-lt"/>
                          <a:ea typeface="+mn-ea"/>
                          <a:cs typeface="+mn-cs"/>
                        </a:rPr>
                        <a:t>Balances must be resolved between DFSPs as close to real-time as possible. This principle extends to cross-border transfers and to completing final and irrevocable foreign exchange (FX) settlement in multiple currencies for all cross-border transfers. </a:t>
                      </a:r>
                    </a:p>
                  </a:txBody>
                  <a:tcPr/>
                </a:tc>
                <a:extLst>
                  <a:ext uri="{0D108BD9-81ED-4DB2-BD59-A6C34878D82A}">
                    <a16:rowId xmlns:a16="http://schemas.microsoft.com/office/drawing/2014/main" val="1224339143"/>
                  </a:ext>
                </a:extLst>
              </a:tr>
              <a:tr h="669967">
                <a:tc>
                  <a:txBody>
                    <a:bodyPr/>
                    <a:lstStyle/>
                    <a:p>
                      <a:pPr marL="0" algn="l" defTabSz="457200" rtl="0" eaLnBrk="1" latinLnBrk="0" hangingPunct="1"/>
                      <a:r>
                        <a:rPr lang="en-US" sz="1000" b="1" kern="1200" dirty="0">
                          <a:solidFill>
                            <a:schemeClr val="accent6">
                              <a:lumMod val="85000"/>
                              <a:lumOff val="15000"/>
                            </a:schemeClr>
                          </a:solidFill>
                          <a:latin typeface="+mn-lt"/>
                          <a:ea typeface="+mn-ea"/>
                          <a:cs typeface="+mn-cs"/>
                        </a:rPr>
                        <a:t>Broad Access</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0" kern="1200" dirty="0">
                          <a:solidFill>
                            <a:schemeClr val="accent6">
                              <a:lumMod val="85000"/>
                              <a:lumOff val="15000"/>
                            </a:schemeClr>
                          </a:solidFill>
                          <a:latin typeface="+mn-lt"/>
                          <a:ea typeface="+mn-ea"/>
                          <a:cs typeface="+mn-cs"/>
                        </a:rPr>
                        <a:t>Broadening non-bank eligibility to directly maintaining settlement accounts provides optionality to those DFSPs and eliminates the need to rely on banks for access as well as the risk that banks will not be willing to provide settlement services. </a:t>
                      </a:r>
                    </a:p>
                  </a:txBody>
                  <a:tcPr/>
                </a:tc>
                <a:extLst>
                  <a:ext uri="{0D108BD9-81ED-4DB2-BD59-A6C34878D82A}">
                    <a16:rowId xmlns:a16="http://schemas.microsoft.com/office/drawing/2014/main" val="725555369"/>
                  </a:ext>
                </a:extLst>
              </a:tr>
              <a:tr h="491062">
                <a:tc>
                  <a:txBody>
                    <a:bodyPr/>
                    <a:lstStyle/>
                    <a:p>
                      <a:pPr marL="0" algn="l" defTabSz="457200" rtl="0" eaLnBrk="1" latinLnBrk="0" hangingPunct="1"/>
                      <a:r>
                        <a:rPr lang="en-US" sz="1000" b="1" kern="1200" dirty="0">
                          <a:solidFill>
                            <a:schemeClr val="accent6">
                              <a:lumMod val="85000"/>
                              <a:lumOff val="15000"/>
                            </a:schemeClr>
                          </a:solidFill>
                          <a:latin typeface="+mn-lt"/>
                          <a:ea typeface="+mn-ea"/>
                          <a:cs typeface="+mn-cs"/>
                        </a:rPr>
                        <a:t>Minimize and Mitigate Risk</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0" kern="1200" dirty="0">
                          <a:solidFill>
                            <a:schemeClr val="accent6">
                              <a:lumMod val="85000"/>
                              <a:lumOff val="15000"/>
                            </a:schemeClr>
                          </a:solidFill>
                          <a:latin typeface="+mn-lt"/>
                          <a:ea typeface="+mn-ea"/>
                          <a:cs typeface="+mn-cs"/>
                        </a:rPr>
                        <a:t>Whichever model is selected should be designed to reduce credit, liquidity, and settlement risk. For a DNS model, more frequent settlement windows contribute to credit and settlement risk reduction; freezing of funds may also be an effective settlement risk mitigation tool. For an RTGS model, liquidity management tools need to be implemented. Pre-funding is important.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b="0" kern="1200" dirty="0">
                        <a:solidFill>
                          <a:schemeClr val="accent6">
                            <a:lumMod val="85000"/>
                            <a:lumOff val="15000"/>
                          </a:schemeClr>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solidFill>
                            <a:schemeClr val="accent6">
                              <a:lumMod val="85000"/>
                              <a:lumOff val="15000"/>
                            </a:schemeClr>
                          </a:solidFill>
                        </a:rPr>
                        <a:t>The preferred approach will balance the need for settlement banks to manage its credit risk by limiting intraday credit and/or requiring collateral considering the cost to DFSPs of managing to the high requirements.</a:t>
                      </a:r>
                      <a:endParaRPr lang="en-US" sz="1000" b="0" kern="1200" dirty="0">
                        <a:solidFill>
                          <a:schemeClr val="accent6">
                            <a:lumMod val="85000"/>
                            <a:lumOff val="15000"/>
                          </a:schemeClr>
                        </a:solidFill>
                        <a:latin typeface="+mn-lt"/>
                        <a:ea typeface="+mn-ea"/>
                        <a:cs typeface="+mn-cs"/>
                      </a:endParaRPr>
                    </a:p>
                  </a:txBody>
                  <a:tcPr/>
                </a:tc>
                <a:extLst>
                  <a:ext uri="{0D108BD9-81ED-4DB2-BD59-A6C34878D82A}">
                    <a16:rowId xmlns:a16="http://schemas.microsoft.com/office/drawing/2014/main" val="2528963074"/>
                  </a:ext>
                </a:extLst>
              </a:tr>
              <a:tr h="504206">
                <a:tc>
                  <a:txBody>
                    <a:bodyPr/>
                    <a:lstStyle/>
                    <a:p>
                      <a:pPr marL="0" algn="l" defTabSz="457200" rtl="0" eaLnBrk="1" latinLnBrk="0" hangingPunct="1"/>
                      <a:r>
                        <a:rPr lang="en-US" sz="1000" b="1" kern="1200" dirty="0">
                          <a:solidFill>
                            <a:schemeClr val="accent6">
                              <a:lumMod val="85000"/>
                              <a:lumOff val="15000"/>
                            </a:schemeClr>
                          </a:solidFill>
                          <a:latin typeface="+mn-lt"/>
                          <a:ea typeface="+mn-ea"/>
                          <a:cs typeface="+mn-cs"/>
                        </a:rPr>
                        <a:t>Minimize DFSP Liquidity Costs</a:t>
                      </a:r>
                    </a:p>
                  </a:txBody>
                  <a:tcPr anchor="ctr"/>
                </a:tc>
                <a:tc>
                  <a:txBody>
                    <a:bodyPr/>
                    <a:lstStyle/>
                    <a:p>
                      <a:pPr lvl="0"/>
                      <a:r>
                        <a:rPr lang="en-US" sz="1000" dirty="0">
                          <a:solidFill>
                            <a:schemeClr val="accent6">
                              <a:lumMod val="85000"/>
                              <a:lumOff val="15000"/>
                            </a:schemeClr>
                          </a:solidFill>
                        </a:rPr>
                        <a:t>The IPS providing a variety of liquidity management tools may contribute to leveling the playing field by supporting smaller and less well resourced DFSPs in their ability to effectively manage liquidity while reducing cost</a:t>
                      </a:r>
                    </a:p>
                  </a:txBody>
                  <a:tcPr/>
                </a:tc>
                <a:extLst>
                  <a:ext uri="{0D108BD9-81ED-4DB2-BD59-A6C34878D82A}">
                    <a16:rowId xmlns:a16="http://schemas.microsoft.com/office/drawing/2014/main" val="2342444243"/>
                  </a:ext>
                </a:extLst>
              </a:tr>
              <a:tr h="576046">
                <a:tc>
                  <a:txBody>
                    <a:bodyPr/>
                    <a:lstStyle/>
                    <a:p>
                      <a:pPr marL="0" algn="l" defTabSz="457200" rtl="0" eaLnBrk="1" latinLnBrk="0" hangingPunct="1"/>
                      <a:r>
                        <a:rPr lang="en-US" sz="1000" b="1" kern="1200" dirty="0">
                          <a:solidFill>
                            <a:schemeClr val="accent6">
                              <a:lumMod val="85000"/>
                              <a:lumOff val="15000"/>
                            </a:schemeClr>
                          </a:solidFill>
                          <a:latin typeface="+mn-lt"/>
                          <a:ea typeface="+mn-ea"/>
                          <a:cs typeface="+mn-cs"/>
                        </a:rPr>
                        <a:t>Operational Efficiency</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0" kern="1200" dirty="0">
                          <a:solidFill>
                            <a:schemeClr val="accent6">
                              <a:lumMod val="85000"/>
                              <a:lumOff val="15000"/>
                            </a:schemeClr>
                          </a:solidFill>
                          <a:latin typeface="+mn-lt"/>
                          <a:ea typeface="+mn-ea"/>
                          <a:cs typeface="+mn-cs"/>
                        </a:rPr>
                        <a:t>Automated settlement and liquidity management tools can contribute to lowering the operational burden of managing liquidity risk, making it more attractive for non-banks (once eligible) to maintain direct settlement accounts.</a:t>
                      </a:r>
                    </a:p>
                  </a:txBody>
                  <a:tcPr/>
                </a:tc>
                <a:extLst>
                  <a:ext uri="{0D108BD9-81ED-4DB2-BD59-A6C34878D82A}">
                    <a16:rowId xmlns:a16="http://schemas.microsoft.com/office/drawing/2014/main" val="1624297445"/>
                  </a:ext>
                </a:extLst>
              </a:tr>
            </a:tbl>
          </a:graphicData>
        </a:graphic>
      </p:graphicFrame>
      <p:grpSp>
        <p:nvGrpSpPr>
          <p:cNvPr id="5" name="Group 4">
            <a:extLst>
              <a:ext uri="{FF2B5EF4-FFF2-40B4-BE49-F238E27FC236}">
                <a16:creationId xmlns:a16="http://schemas.microsoft.com/office/drawing/2014/main" id="{B6D36341-F8DF-F845-8CBE-4418F3DF1B31}"/>
              </a:ext>
            </a:extLst>
          </p:cNvPr>
          <p:cNvGrpSpPr/>
          <p:nvPr/>
        </p:nvGrpSpPr>
        <p:grpSpPr>
          <a:xfrm>
            <a:off x="496763" y="2055696"/>
            <a:ext cx="1547102" cy="1094724"/>
            <a:chOff x="4929312" y="3429000"/>
            <a:chExt cx="1547102" cy="1094724"/>
          </a:xfrm>
        </p:grpSpPr>
        <p:grpSp>
          <p:nvGrpSpPr>
            <p:cNvPr id="6" name="Group 5">
              <a:extLst>
                <a:ext uri="{FF2B5EF4-FFF2-40B4-BE49-F238E27FC236}">
                  <a16:creationId xmlns:a16="http://schemas.microsoft.com/office/drawing/2014/main" id="{9753E2B5-3528-CBBC-9F89-5C6DBEDCA1EF}"/>
                </a:ext>
              </a:extLst>
            </p:cNvPr>
            <p:cNvGrpSpPr/>
            <p:nvPr/>
          </p:nvGrpSpPr>
          <p:grpSpPr>
            <a:xfrm rot="5400000">
              <a:off x="5243079" y="3488461"/>
              <a:ext cx="919568" cy="919568"/>
              <a:chOff x="280331" y="54142"/>
              <a:chExt cx="919568" cy="919568"/>
            </a:xfrm>
          </p:grpSpPr>
          <p:sp>
            <p:nvSpPr>
              <p:cNvPr id="8" name="Pie 7">
                <a:extLst>
                  <a:ext uri="{FF2B5EF4-FFF2-40B4-BE49-F238E27FC236}">
                    <a16:creationId xmlns:a16="http://schemas.microsoft.com/office/drawing/2014/main" id="{68FFD941-B5F0-597E-D6CA-8010DC301F2E}"/>
                  </a:ext>
                </a:extLst>
              </p:cNvPr>
              <p:cNvSpPr/>
              <p:nvPr/>
            </p:nvSpPr>
            <p:spPr>
              <a:xfrm>
                <a:off x="280331" y="54142"/>
                <a:ext cx="919568" cy="919568"/>
              </a:xfrm>
              <a:prstGeom prst="pie">
                <a:avLst>
                  <a:gd name="adj1" fmla="val 10800000"/>
                  <a:gd name="adj2" fmla="val 16200000"/>
                </a:avLst>
              </a:prstGeom>
              <a:solidFill>
                <a:schemeClr val="bg1">
                  <a:lumMod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9" name="Pie 4">
                <a:extLst>
                  <a:ext uri="{FF2B5EF4-FFF2-40B4-BE49-F238E27FC236}">
                    <a16:creationId xmlns:a16="http://schemas.microsoft.com/office/drawing/2014/main" id="{49B99D88-72AC-80DC-2C29-50BEC19002E8}"/>
                  </a:ext>
                </a:extLst>
              </p:cNvPr>
              <p:cNvSpPr txBox="1"/>
              <p:nvPr/>
            </p:nvSpPr>
            <p:spPr>
              <a:xfrm>
                <a:off x="372397" y="244733"/>
                <a:ext cx="339364" cy="2517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p:txBody>
          </p:sp>
        </p:grpSp>
        <p:graphicFrame>
          <p:nvGraphicFramePr>
            <p:cNvPr id="7" name="Diagram 6">
              <a:extLst>
                <a:ext uri="{FF2B5EF4-FFF2-40B4-BE49-F238E27FC236}">
                  <a16:creationId xmlns:a16="http://schemas.microsoft.com/office/drawing/2014/main" id="{ED0ABA33-D00F-57E9-175B-3906057DDDE6}"/>
                </a:ext>
              </a:extLst>
            </p:cNvPr>
            <p:cNvGraphicFramePr/>
            <p:nvPr>
              <p:extLst>
                <p:ext uri="{D42A27DB-BD31-4B8C-83A1-F6EECF244321}">
                  <p14:modId xmlns:p14="http://schemas.microsoft.com/office/powerpoint/2010/main" val="672003996"/>
                </p:ext>
              </p:extLst>
            </p:nvPr>
          </p:nvGraphicFramePr>
          <p:xfrm>
            <a:off x="4929312" y="3429000"/>
            <a:ext cx="1547102" cy="10947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grpSp>
        <p:nvGrpSpPr>
          <p:cNvPr id="10" name="Group 9">
            <a:extLst>
              <a:ext uri="{FF2B5EF4-FFF2-40B4-BE49-F238E27FC236}">
                <a16:creationId xmlns:a16="http://schemas.microsoft.com/office/drawing/2014/main" id="{6919B5A9-2CBD-F230-579F-07FA981D8A29}"/>
              </a:ext>
            </a:extLst>
          </p:cNvPr>
          <p:cNvGrpSpPr/>
          <p:nvPr/>
        </p:nvGrpSpPr>
        <p:grpSpPr>
          <a:xfrm rot="5400000">
            <a:off x="404616" y="1801368"/>
            <a:ext cx="1691640" cy="1563624"/>
            <a:chOff x="949267" y="660401"/>
            <a:chExt cx="1902390" cy="1681845"/>
          </a:xfrm>
        </p:grpSpPr>
        <p:sp>
          <p:nvSpPr>
            <p:cNvPr id="11" name="Pie 10">
              <a:extLst>
                <a:ext uri="{FF2B5EF4-FFF2-40B4-BE49-F238E27FC236}">
                  <a16:creationId xmlns:a16="http://schemas.microsoft.com/office/drawing/2014/main" id="{59512A2F-43EF-87E0-87E0-18C919E4BD25}"/>
                </a:ext>
              </a:extLst>
            </p:cNvPr>
            <p:cNvSpPr/>
            <p:nvPr/>
          </p:nvSpPr>
          <p:spPr>
            <a:xfrm>
              <a:off x="949267" y="660401"/>
              <a:ext cx="1902390" cy="1681845"/>
            </a:xfrm>
            <a:prstGeom prst="pie">
              <a:avLst>
                <a:gd name="adj1" fmla="val 0"/>
                <a:gd name="adj2" fmla="val 5400000"/>
              </a:avLst>
            </a:prstGeom>
            <a:solidFill>
              <a:schemeClr val="accent6">
                <a:lumMod val="85000"/>
                <a:lumOff val="1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12" name="Pie 4">
              <a:extLst>
                <a:ext uri="{FF2B5EF4-FFF2-40B4-BE49-F238E27FC236}">
                  <a16:creationId xmlns:a16="http://schemas.microsoft.com/office/drawing/2014/main" id="{2A95BFBB-E0D0-D57B-C9A5-FEA00EBBA5DC}"/>
                </a:ext>
              </a:extLst>
            </p:cNvPr>
            <p:cNvSpPr txBox="1"/>
            <p:nvPr/>
          </p:nvSpPr>
          <p:spPr>
            <a:xfrm>
              <a:off x="1720219" y="1479456"/>
              <a:ext cx="900354" cy="841410"/>
            </a:xfrm>
            <a:prstGeom prst="rect">
              <a:avLst/>
            </a:prstGeom>
          </p:spPr>
          <p:style>
            <a:lnRef idx="0">
              <a:scrgbClr r="0" g="0" b="0"/>
            </a:lnRef>
            <a:fillRef idx="0">
              <a:scrgbClr r="0" g="0" b="0"/>
            </a:fillRef>
            <a:effectRef idx="0">
              <a:scrgbClr r="0" g="0" b="0"/>
            </a:effectRef>
            <a:fontRef idx="minor">
              <a:schemeClr val="lt1"/>
            </a:fontRef>
          </p:style>
          <p:txBody>
            <a:bodyPr spcFirstLastPara="0" vert="vert270"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900" dirty="0"/>
                <a:t>3. Management of Risks</a:t>
              </a:r>
              <a:endParaRPr lang="en-US" sz="900" kern="1200" dirty="0"/>
            </a:p>
          </p:txBody>
        </p:sp>
      </p:grpSp>
      <p:sp>
        <p:nvSpPr>
          <p:cNvPr id="13" name="Footer Placeholder 1">
            <a:extLst>
              <a:ext uri="{FF2B5EF4-FFF2-40B4-BE49-F238E27FC236}">
                <a16:creationId xmlns:a16="http://schemas.microsoft.com/office/drawing/2014/main" id="{CE45138C-143F-157B-C30E-8B0A93B80104}"/>
              </a:ext>
            </a:extLst>
          </p:cNvPr>
          <p:cNvSpPr txBox="1">
            <a:spLocks/>
          </p:cNvSpPr>
          <p:nvPr/>
        </p:nvSpPr>
        <p:spPr>
          <a:xfrm>
            <a:off x="447675" y="6492240"/>
            <a:ext cx="3086100" cy="365125"/>
          </a:xfrm>
          <a:prstGeom prst="rect">
            <a:avLst/>
          </a:prstGeom>
        </p:spPr>
        <p:txBody>
          <a:bodyPr/>
          <a:lstStyle>
            <a:defPPr>
              <a:defRPr lang="en-US"/>
            </a:defPPr>
            <a:lvl1pPr marL="0" algn="l" defTabSz="1470484" rtl="0" eaLnBrk="1" latinLnBrk="0" hangingPunct="1">
              <a:defRPr sz="2895" kern="1200">
                <a:solidFill>
                  <a:schemeClr val="tx1"/>
                </a:solidFill>
                <a:latin typeface="+mn-lt"/>
                <a:ea typeface="+mn-ea"/>
                <a:cs typeface="+mn-cs"/>
              </a:defRPr>
            </a:lvl1pPr>
            <a:lvl2pPr marL="735242" algn="l" defTabSz="1470484" rtl="0" eaLnBrk="1" latinLnBrk="0" hangingPunct="1">
              <a:defRPr sz="2895" kern="1200">
                <a:solidFill>
                  <a:schemeClr val="tx1"/>
                </a:solidFill>
                <a:latin typeface="+mn-lt"/>
                <a:ea typeface="+mn-ea"/>
                <a:cs typeface="+mn-cs"/>
              </a:defRPr>
            </a:lvl2pPr>
            <a:lvl3pPr marL="1470484" algn="l" defTabSz="1470484" rtl="0" eaLnBrk="1" latinLnBrk="0" hangingPunct="1">
              <a:defRPr sz="2895" kern="1200">
                <a:solidFill>
                  <a:schemeClr val="tx1"/>
                </a:solidFill>
                <a:latin typeface="+mn-lt"/>
                <a:ea typeface="+mn-ea"/>
                <a:cs typeface="+mn-cs"/>
              </a:defRPr>
            </a:lvl3pPr>
            <a:lvl4pPr marL="2205726" algn="l" defTabSz="1470484" rtl="0" eaLnBrk="1" latinLnBrk="0" hangingPunct="1">
              <a:defRPr sz="2895" kern="1200">
                <a:solidFill>
                  <a:schemeClr val="tx1"/>
                </a:solidFill>
                <a:latin typeface="+mn-lt"/>
                <a:ea typeface="+mn-ea"/>
                <a:cs typeface="+mn-cs"/>
              </a:defRPr>
            </a:lvl4pPr>
            <a:lvl5pPr marL="2940968" algn="l" defTabSz="1470484" rtl="0" eaLnBrk="1" latinLnBrk="0" hangingPunct="1">
              <a:defRPr sz="2895" kern="1200">
                <a:solidFill>
                  <a:schemeClr val="tx1"/>
                </a:solidFill>
                <a:latin typeface="+mn-lt"/>
                <a:ea typeface="+mn-ea"/>
                <a:cs typeface="+mn-cs"/>
              </a:defRPr>
            </a:lvl5pPr>
            <a:lvl6pPr marL="3676210" algn="l" defTabSz="1470484" rtl="0" eaLnBrk="1" latinLnBrk="0" hangingPunct="1">
              <a:defRPr sz="2895" kern="1200">
                <a:solidFill>
                  <a:schemeClr val="tx1"/>
                </a:solidFill>
                <a:latin typeface="+mn-lt"/>
                <a:ea typeface="+mn-ea"/>
                <a:cs typeface="+mn-cs"/>
              </a:defRPr>
            </a:lvl6pPr>
            <a:lvl7pPr marL="4411451" algn="l" defTabSz="1470484" rtl="0" eaLnBrk="1" latinLnBrk="0" hangingPunct="1">
              <a:defRPr sz="2895" kern="1200">
                <a:solidFill>
                  <a:schemeClr val="tx1"/>
                </a:solidFill>
                <a:latin typeface="+mn-lt"/>
                <a:ea typeface="+mn-ea"/>
                <a:cs typeface="+mn-cs"/>
              </a:defRPr>
            </a:lvl7pPr>
            <a:lvl8pPr marL="5146694" algn="l" defTabSz="1470484" rtl="0" eaLnBrk="1" latinLnBrk="0" hangingPunct="1">
              <a:defRPr sz="2895" kern="1200">
                <a:solidFill>
                  <a:schemeClr val="tx1"/>
                </a:solidFill>
                <a:latin typeface="+mn-lt"/>
                <a:ea typeface="+mn-ea"/>
                <a:cs typeface="+mn-cs"/>
              </a:defRPr>
            </a:lvl8pPr>
            <a:lvl9pPr marL="5881936" algn="l" defTabSz="1470484" rtl="0" eaLnBrk="1" latinLnBrk="0" hangingPunct="1">
              <a:defRPr sz="2895" kern="1200">
                <a:solidFill>
                  <a:schemeClr val="tx1"/>
                </a:solidFill>
                <a:latin typeface="+mn-lt"/>
                <a:ea typeface="+mn-ea"/>
                <a:cs typeface="+mn-cs"/>
              </a:defRPr>
            </a:lvl9pPr>
          </a:lstStyle>
          <a:p>
            <a:r>
              <a:rPr lang="en-US" sz="1200" dirty="0">
                <a:solidFill>
                  <a:schemeClr val="accent5">
                    <a:lumMod val="75000"/>
                  </a:schemeClr>
                </a:solidFill>
              </a:rPr>
              <a:t>Gates Foundation, 2024</a:t>
            </a:r>
          </a:p>
        </p:txBody>
      </p:sp>
    </p:spTree>
    <p:extLst>
      <p:ext uri="{BB962C8B-B14F-4D97-AF65-F5344CB8AC3E}">
        <p14:creationId xmlns:p14="http://schemas.microsoft.com/office/powerpoint/2010/main" val="146320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3D7A4-32C8-7B24-C43A-C25721CD1F1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22419A9-8C1C-AC32-9770-30056A9C2822}"/>
              </a:ext>
            </a:extLst>
          </p:cNvPr>
          <p:cNvSpPr>
            <a:spLocks noGrp="1"/>
          </p:cNvSpPr>
          <p:nvPr>
            <p:ph type="body" sz="quarter" idx="13"/>
          </p:nvPr>
        </p:nvSpPr>
        <p:spPr>
          <a:xfrm>
            <a:off x="365865" y="980105"/>
            <a:ext cx="8545513" cy="541867"/>
          </a:xfrm>
        </p:spPr>
        <p:txBody>
          <a:bodyPr/>
          <a:lstStyle/>
          <a:p>
            <a:r>
              <a:rPr lang="en-US" sz="1400" dirty="0"/>
              <a:t>An inclusive settlement account design will be efficient, low cost to implement by DFSPs, and will be supported by appropriate tools. </a:t>
            </a:r>
          </a:p>
        </p:txBody>
      </p:sp>
      <p:sp>
        <p:nvSpPr>
          <p:cNvPr id="3" name="Title 2">
            <a:extLst>
              <a:ext uri="{FF2B5EF4-FFF2-40B4-BE49-F238E27FC236}">
                <a16:creationId xmlns:a16="http://schemas.microsoft.com/office/drawing/2014/main" id="{FA9B904B-8F1D-575B-1A2E-2FD50B3C9657}"/>
              </a:ext>
            </a:extLst>
          </p:cNvPr>
          <p:cNvSpPr>
            <a:spLocks noGrp="1"/>
          </p:cNvSpPr>
          <p:nvPr>
            <p:ph type="title"/>
          </p:nvPr>
        </p:nvSpPr>
        <p:spPr/>
        <p:txBody>
          <a:bodyPr/>
          <a:lstStyle/>
          <a:p>
            <a:r>
              <a:rPr lang="en-US" dirty="0"/>
              <a:t>Applying the L1P lens to choices: Settlement account design</a:t>
            </a:r>
          </a:p>
        </p:txBody>
      </p:sp>
      <p:sp>
        <p:nvSpPr>
          <p:cNvPr id="4" name="Slide Number Placeholder 3">
            <a:extLst>
              <a:ext uri="{FF2B5EF4-FFF2-40B4-BE49-F238E27FC236}">
                <a16:creationId xmlns:a16="http://schemas.microsoft.com/office/drawing/2014/main" id="{69B2A1FF-698D-A598-F254-62D4630A40DD}"/>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34</a:t>
            </a:fld>
            <a:endParaRPr lang="en-US" dirty="0">
              <a:solidFill>
                <a:prstClr val="black">
                  <a:tint val="75000"/>
                </a:prstClr>
              </a:solidFill>
            </a:endParaRPr>
          </a:p>
        </p:txBody>
      </p:sp>
      <p:graphicFrame>
        <p:nvGraphicFramePr>
          <p:cNvPr id="14" name="Table 13">
            <a:extLst>
              <a:ext uri="{FF2B5EF4-FFF2-40B4-BE49-F238E27FC236}">
                <a16:creationId xmlns:a16="http://schemas.microsoft.com/office/drawing/2014/main" id="{402001B7-0DE3-8EAF-8E26-26585BB7602A}"/>
              </a:ext>
            </a:extLst>
          </p:cNvPr>
          <p:cNvGraphicFramePr>
            <a:graphicFrameLocks noGrp="1"/>
          </p:cNvGraphicFramePr>
          <p:nvPr>
            <p:extLst>
              <p:ext uri="{D42A27DB-BD31-4B8C-83A1-F6EECF244321}">
                <p14:modId xmlns:p14="http://schemas.microsoft.com/office/powerpoint/2010/main" val="2187658568"/>
              </p:ext>
            </p:extLst>
          </p:nvPr>
        </p:nvGraphicFramePr>
        <p:xfrm>
          <a:off x="2668441" y="1841774"/>
          <a:ext cx="5781416" cy="4057222"/>
        </p:xfrm>
        <a:graphic>
          <a:graphicData uri="http://schemas.openxmlformats.org/drawingml/2006/table">
            <a:tbl>
              <a:tblPr firstRow="1">
                <a:tableStyleId>{5C22544A-7EE6-4342-B048-85BDC9FD1C3A}</a:tableStyleId>
              </a:tblPr>
              <a:tblGrid>
                <a:gridCol w="1153756">
                  <a:extLst>
                    <a:ext uri="{9D8B030D-6E8A-4147-A177-3AD203B41FA5}">
                      <a16:colId xmlns:a16="http://schemas.microsoft.com/office/drawing/2014/main" val="1070524826"/>
                    </a:ext>
                  </a:extLst>
                </a:gridCol>
                <a:gridCol w="4627660">
                  <a:extLst>
                    <a:ext uri="{9D8B030D-6E8A-4147-A177-3AD203B41FA5}">
                      <a16:colId xmlns:a16="http://schemas.microsoft.com/office/drawing/2014/main" val="1314186073"/>
                    </a:ext>
                  </a:extLst>
                </a:gridCol>
              </a:tblGrid>
              <a:tr h="379740">
                <a:tc>
                  <a:txBody>
                    <a:bodyPr/>
                    <a:lstStyle/>
                    <a:p>
                      <a:r>
                        <a:rPr lang="en-US" sz="1200" b="1" dirty="0"/>
                        <a:t>Generalized Principles</a:t>
                      </a:r>
                    </a:p>
                  </a:txBody>
                  <a:tcPr anchor="ctr">
                    <a:solidFill>
                      <a:schemeClr val="accent3">
                        <a:lumMod val="5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Importance for an Inclusive IPS</a:t>
                      </a:r>
                    </a:p>
                  </a:txBody>
                  <a:tcPr anchor="ctr">
                    <a:solidFill>
                      <a:schemeClr val="accent3">
                        <a:lumMod val="50000"/>
                      </a:schemeClr>
                    </a:solidFill>
                  </a:tcPr>
                </a:tc>
                <a:extLst>
                  <a:ext uri="{0D108BD9-81ED-4DB2-BD59-A6C34878D82A}">
                    <a16:rowId xmlns:a16="http://schemas.microsoft.com/office/drawing/2014/main" val="1603449740"/>
                  </a:ext>
                </a:extLst>
              </a:tr>
              <a:tr h="358547">
                <a:tc>
                  <a:txBody>
                    <a:bodyPr/>
                    <a:lstStyle/>
                    <a:p>
                      <a:pPr marL="0" algn="l" defTabSz="457200" rtl="0" eaLnBrk="1" latinLnBrk="0" hangingPunct="1"/>
                      <a:r>
                        <a:rPr lang="en-US" sz="1000" b="0" kern="1200" dirty="0">
                          <a:solidFill>
                            <a:schemeClr val="bg2">
                              <a:lumMod val="60000"/>
                              <a:lumOff val="40000"/>
                            </a:schemeClr>
                          </a:solidFill>
                          <a:latin typeface="+mn-lt"/>
                          <a:ea typeface="+mn-ea"/>
                          <a:cs typeface="+mn-cs"/>
                        </a:rPr>
                        <a:t>Near Real-Time Settlement</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0" kern="1200" dirty="0">
                          <a:solidFill>
                            <a:schemeClr val="bg2">
                              <a:lumMod val="60000"/>
                              <a:lumOff val="40000"/>
                            </a:schemeClr>
                          </a:solidFill>
                          <a:latin typeface="+mn-lt"/>
                          <a:ea typeface="+mn-ea"/>
                          <a:cs typeface="+mn-cs"/>
                        </a:rPr>
                        <a:t>Balances must be resolved between DFSPs as close to real-time as possible. This principle extends to cross-border transfers and to completing final and irrevocable foreign exchange (FX) settlement in multiple currencies for all cross-border transfers. </a:t>
                      </a:r>
                    </a:p>
                  </a:txBody>
                  <a:tcPr/>
                </a:tc>
                <a:extLst>
                  <a:ext uri="{0D108BD9-81ED-4DB2-BD59-A6C34878D82A}">
                    <a16:rowId xmlns:a16="http://schemas.microsoft.com/office/drawing/2014/main" val="1224339143"/>
                  </a:ext>
                </a:extLst>
              </a:tr>
              <a:tr h="669967">
                <a:tc>
                  <a:txBody>
                    <a:bodyPr/>
                    <a:lstStyle/>
                    <a:p>
                      <a:pPr marL="0" algn="l" defTabSz="457200" rtl="0" eaLnBrk="1" latinLnBrk="0" hangingPunct="1"/>
                      <a:r>
                        <a:rPr lang="en-US" sz="1000" b="0" kern="1200" dirty="0">
                          <a:solidFill>
                            <a:schemeClr val="bg2">
                              <a:lumMod val="60000"/>
                              <a:lumOff val="40000"/>
                            </a:schemeClr>
                          </a:solidFill>
                          <a:latin typeface="+mn-lt"/>
                          <a:ea typeface="+mn-ea"/>
                          <a:cs typeface="+mn-cs"/>
                        </a:rPr>
                        <a:t>Broad Access</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0" kern="1200" dirty="0">
                          <a:solidFill>
                            <a:schemeClr val="bg2">
                              <a:lumMod val="60000"/>
                              <a:lumOff val="40000"/>
                            </a:schemeClr>
                          </a:solidFill>
                          <a:latin typeface="+mn-lt"/>
                          <a:ea typeface="+mn-ea"/>
                          <a:cs typeface="+mn-cs"/>
                        </a:rPr>
                        <a:t>An inclusive open loop IPS is available to any licensed DFSP in the country for purposes of clearing. This includes banks and licensed non-banks. Broadening non-bank eligibility to directly maintaining settlement accounts provides optionality to these participants and eliminates the need to rely on banks for access; this may contribute to reduction of costs for non-banks. Settlement account access should consider not just eligibility, but also easy of connecting to the settlement bank</a:t>
                      </a:r>
                    </a:p>
                  </a:txBody>
                  <a:tcPr/>
                </a:tc>
                <a:extLst>
                  <a:ext uri="{0D108BD9-81ED-4DB2-BD59-A6C34878D82A}">
                    <a16:rowId xmlns:a16="http://schemas.microsoft.com/office/drawing/2014/main" val="725555369"/>
                  </a:ext>
                </a:extLst>
              </a:tr>
              <a:tr h="491062">
                <a:tc>
                  <a:txBody>
                    <a:bodyPr/>
                    <a:lstStyle/>
                    <a:p>
                      <a:pPr marL="0" algn="l" defTabSz="457200" rtl="0" eaLnBrk="1" latinLnBrk="0" hangingPunct="1"/>
                      <a:r>
                        <a:rPr lang="en-US" sz="1000" b="1" kern="1200" dirty="0">
                          <a:solidFill>
                            <a:schemeClr val="accent6">
                              <a:lumMod val="85000"/>
                              <a:lumOff val="15000"/>
                            </a:schemeClr>
                          </a:solidFill>
                          <a:latin typeface="+mn-lt"/>
                          <a:ea typeface="+mn-ea"/>
                          <a:cs typeface="+mn-cs"/>
                        </a:rPr>
                        <a:t>Minimize and Mitigate Risk</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0" kern="1200" dirty="0">
                          <a:solidFill>
                            <a:schemeClr val="accent6">
                              <a:lumMod val="85000"/>
                              <a:lumOff val="15000"/>
                            </a:schemeClr>
                          </a:solidFill>
                          <a:latin typeface="+mn-lt"/>
                          <a:ea typeface="+mn-ea"/>
                          <a:cs typeface="+mn-cs"/>
                        </a:rPr>
                        <a:t>The design should not introduce additional complexity in managing the accounts that may lead to higher risk.</a:t>
                      </a:r>
                    </a:p>
                  </a:txBody>
                  <a:tcPr/>
                </a:tc>
                <a:extLst>
                  <a:ext uri="{0D108BD9-81ED-4DB2-BD59-A6C34878D82A}">
                    <a16:rowId xmlns:a16="http://schemas.microsoft.com/office/drawing/2014/main" val="2528963074"/>
                  </a:ext>
                </a:extLst>
              </a:tr>
              <a:tr h="398365">
                <a:tc>
                  <a:txBody>
                    <a:bodyPr/>
                    <a:lstStyle/>
                    <a:p>
                      <a:pPr marL="0" algn="l" defTabSz="457200" rtl="0" eaLnBrk="1" latinLnBrk="0" hangingPunct="1"/>
                      <a:r>
                        <a:rPr lang="en-US" sz="1000" b="1" kern="1200" dirty="0">
                          <a:solidFill>
                            <a:schemeClr val="accent6">
                              <a:lumMod val="85000"/>
                              <a:lumOff val="15000"/>
                            </a:schemeClr>
                          </a:solidFill>
                          <a:latin typeface="+mn-lt"/>
                          <a:ea typeface="+mn-ea"/>
                          <a:cs typeface="+mn-cs"/>
                        </a:rPr>
                        <a:t>Minimize DFSP Liquidity Costs</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solidFill>
                            <a:schemeClr val="accent6">
                              <a:lumMod val="85000"/>
                              <a:lumOff val="15000"/>
                            </a:schemeClr>
                          </a:solidFill>
                        </a:rPr>
                        <a:t>The account design should consider features, such as payment of interest on balances, to incentivize DFSPs to maintain sufficient liquidity without undue cost.</a:t>
                      </a:r>
                    </a:p>
                  </a:txBody>
                  <a:tcPr/>
                </a:tc>
                <a:extLst>
                  <a:ext uri="{0D108BD9-81ED-4DB2-BD59-A6C34878D82A}">
                    <a16:rowId xmlns:a16="http://schemas.microsoft.com/office/drawing/2014/main" val="2342444243"/>
                  </a:ext>
                </a:extLst>
              </a:tr>
              <a:tr h="576046">
                <a:tc>
                  <a:txBody>
                    <a:bodyPr/>
                    <a:lstStyle/>
                    <a:p>
                      <a:pPr marL="0" algn="l" defTabSz="457200" rtl="0" eaLnBrk="1" latinLnBrk="0" hangingPunct="1"/>
                      <a:r>
                        <a:rPr lang="en-US" sz="1000" b="1" kern="1200" dirty="0">
                          <a:solidFill>
                            <a:schemeClr val="accent6">
                              <a:lumMod val="85000"/>
                              <a:lumOff val="15000"/>
                            </a:schemeClr>
                          </a:solidFill>
                          <a:latin typeface="+mn-lt"/>
                          <a:ea typeface="+mn-ea"/>
                          <a:cs typeface="+mn-cs"/>
                        </a:rPr>
                        <a:t>Operational Efficiency</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0" kern="1200" dirty="0">
                          <a:solidFill>
                            <a:schemeClr val="accent6">
                              <a:lumMod val="85000"/>
                              <a:lumOff val="15000"/>
                            </a:schemeClr>
                          </a:solidFill>
                          <a:latin typeface="+mn-lt"/>
                          <a:ea typeface="+mn-ea"/>
                          <a:cs typeface="+mn-cs"/>
                        </a:rPr>
                        <a:t>The account design will support ease of establishing and maintaining settlement accounts by DFSPs and will support high operational efficiency. For example, dedicated IPS accounts will be supported by a variety of liquidity management tools to ensure availability of sufficient funds.</a:t>
                      </a:r>
                    </a:p>
                  </a:txBody>
                  <a:tcPr/>
                </a:tc>
                <a:extLst>
                  <a:ext uri="{0D108BD9-81ED-4DB2-BD59-A6C34878D82A}">
                    <a16:rowId xmlns:a16="http://schemas.microsoft.com/office/drawing/2014/main" val="1624297445"/>
                  </a:ext>
                </a:extLst>
              </a:tr>
            </a:tbl>
          </a:graphicData>
        </a:graphic>
      </p:graphicFrame>
      <p:grpSp>
        <p:nvGrpSpPr>
          <p:cNvPr id="13" name="Group 12">
            <a:extLst>
              <a:ext uri="{FF2B5EF4-FFF2-40B4-BE49-F238E27FC236}">
                <a16:creationId xmlns:a16="http://schemas.microsoft.com/office/drawing/2014/main" id="{D9522295-76ED-0AE7-C1A4-BD1908D12F18}"/>
              </a:ext>
            </a:extLst>
          </p:cNvPr>
          <p:cNvGrpSpPr/>
          <p:nvPr/>
        </p:nvGrpSpPr>
        <p:grpSpPr>
          <a:xfrm>
            <a:off x="755181" y="2287879"/>
            <a:ext cx="1547102" cy="1094724"/>
            <a:chOff x="4929312" y="3429000"/>
            <a:chExt cx="1547102" cy="1094724"/>
          </a:xfrm>
        </p:grpSpPr>
        <p:grpSp>
          <p:nvGrpSpPr>
            <p:cNvPr id="15" name="Group 14">
              <a:extLst>
                <a:ext uri="{FF2B5EF4-FFF2-40B4-BE49-F238E27FC236}">
                  <a16:creationId xmlns:a16="http://schemas.microsoft.com/office/drawing/2014/main" id="{F372FFB9-370E-DD79-B026-F1A3D0592E90}"/>
                </a:ext>
              </a:extLst>
            </p:cNvPr>
            <p:cNvGrpSpPr/>
            <p:nvPr/>
          </p:nvGrpSpPr>
          <p:grpSpPr>
            <a:xfrm rot="5400000">
              <a:off x="5243079" y="3488461"/>
              <a:ext cx="919568" cy="919568"/>
              <a:chOff x="280331" y="54142"/>
              <a:chExt cx="919568" cy="919568"/>
            </a:xfrm>
          </p:grpSpPr>
          <p:sp>
            <p:nvSpPr>
              <p:cNvPr id="17" name="Pie 16">
                <a:extLst>
                  <a:ext uri="{FF2B5EF4-FFF2-40B4-BE49-F238E27FC236}">
                    <a16:creationId xmlns:a16="http://schemas.microsoft.com/office/drawing/2014/main" id="{4FA225E7-073E-1A17-A5B7-EFDCCDBE0572}"/>
                  </a:ext>
                </a:extLst>
              </p:cNvPr>
              <p:cNvSpPr/>
              <p:nvPr/>
            </p:nvSpPr>
            <p:spPr>
              <a:xfrm>
                <a:off x="280331" y="54142"/>
                <a:ext cx="919568" cy="919568"/>
              </a:xfrm>
              <a:prstGeom prst="pie">
                <a:avLst>
                  <a:gd name="adj1" fmla="val 10800000"/>
                  <a:gd name="adj2" fmla="val 16200000"/>
                </a:avLst>
              </a:prstGeom>
              <a:solidFill>
                <a:schemeClr val="bg1">
                  <a:lumMod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18" name="Pie 4">
                <a:extLst>
                  <a:ext uri="{FF2B5EF4-FFF2-40B4-BE49-F238E27FC236}">
                    <a16:creationId xmlns:a16="http://schemas.microsoft.com/office/drawing/2014/main" id="{96C371F5-F48C-EDFE-CFB0-C1495593AEE8}"/>
                  </a:ext>
                </a:extLst>
              </p:cNvPr>
              <p:cNvSpPr txBox="1"/>
              <p:nvPr/>
            </p:nvSpPr>
            <p:spPr>
              <a:xfrm>
                <a:off x="372397" y="244733"/>
                <a:ext cx="339364" cy="2517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p:txBody>
          </p:sp>
        </p:grpSp>
        <p:graphicFrame>
          <p:nvGraphicFramePr>
            <p:cNvPr id="16" name="Diagram 15">
              <a:extLst>
                <a:ext uri="{FF2B5EF4-FFF2-40B4-BE49-F238E27FC236}">
                  <a16:creationId xmlns:a16="http://schemas.microsoft.com/office/drawing/2014/main" id="{D9BEC3D4-A087-C717-5787-D52A12A9E3B2}"/>
                </a:ext>
              </a:extLst>
            </p:cNvPr>
            <p:cNvGraphicFramePr/>
            <p:nvPr>
              <p:extLst>
                <p:ext uri="{D42A27DB-BD31-4B8C-83A1-F6EECF244321}">
                  <p14:modId xmlns:p14="http://schemas.microsoft.com/office/powerpoint/2010/main" val="3635893627"/>
                </p:ext>
              </p:extLst>
            </p:nvPr>
          </p:nvGraphicFramePr>
          <p:xfrm>
            <a:off x="4929312" y="3429000"/>
            <a:ext cx="1547102" cy="10947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grpSp>
        <p:nvGrpSpPr>
          <p:cNvPr id="19" name="Group 18">
            <a:extLst>
              <a:ext uri="{FF2B5EF4-FFF2-40B4-BE49-F238E27FC236}">
                <a16:creationId xmlns:a16="http://schemas.microsoft.com/office/drawing/2014/main" id="{D85D49AA-ACD3-F9A1-9568-397C75F441EC}"/>
              </a:ext>
            </a:extLst>
          </p:cNvPr>
          <p:cNvGrpSpPr/>
          <p:nvPr/>
        </p:nvGrpSpPr>
        <p:grpSpPr>
          <a:xfrm rot="10800000">
            <a:off x="663034" y="2036714"/>
            <a:ext cx="1691640" cy="1563624"/>
            <a:chOff x="949267" y="660401"/>
            <a:chExt cx="1902390" cy="1681845"/>
          </a:xfrm>
        </p:grpSpPr>
        <p:sp>
          <p:nvSpPr>
            <p:cNvPr id="20" name="Pie 19">
              <a:extLst>
                <a:ext uri="{FF2B5EF4-FFF2-40B4-BE49-F238E27FC236}">
                  <a16:creationId xmlns:a16="http://schemas.microsoft.com/office/drawing/2014/main" id="{316A3F7A-71B3-3756-59EC-0093FA8BB257}"/>
                </a:ext>
              </a:extLst>
            </p:cNvPr>
            <p:cNvSpPr/>
            <p:nvPr/>
          </p:nvSpPr>
          <p:spPr>
            <a:xfrm>
              <a:off x="949267" y="660401"/>
              <a:ext cx="1902390" cy="1681845"/>
            </a:xfrm>
            <a:prstGeom prst="pie">
              <a:avLst>
                <a:gd name="adj1" fmla="val 0"/>
                <a:gd name="adj2" fmla="val 5400000"/>
              </a:avLst>
            </a:prstGeom>
            <a:solidFill>
              <a:schemeClr val="accent6">
                <a:lumMod val="85000"/>
                <a:lumOff val="1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21" name="Pie 4">
              <a:extLst>
                <a:ext uri="{FF2B5EF4-FFF2-40B4-BE49-F238E27FC236}">
                  <a16:creationId xmlns:a16="http://schemas.microsoft.com/office/drawing/2014/main" id="{55611653-249F-4ABD-B4C8-580611AAFF56}"/>
                </a:ext>
              </a:extLst>
            </p:cNvPr>
            <p:cNvSpPr txBox="1"/>
            <p:nvPr/>
          </p:nvSpPr>
          <p:spPr>
            <a:xfrm rot="10800000">
              <a:off x="1899056" y="1308411"/>
              <a:ext cx="900354" cy="8414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900" dirty="0"/>
                <a:t>4. Settlement account design </a:t>
              </a:r>
              <a:endParaRPr lang="en-US" sz="900" kern="1200" dirty="0"/>
            </a:p>
          </p:txBody>
        </p:sp>
      </p:grpSp>
      <p:sp>
        <p:nvSpPr>
          <p:cNvPr id="5" name="Footer Placeholder 1">
            <a:extLst>
              <a:ext uri="{FF2B5EF4-FFF2-40B4-BE49-F238E27FC236}">
                <a16:creationId xmlns:a16="http://schemas.microsoft.com/office/drawing/2014/main" id="{126B34F7-1144-37FA-099F-0894AED3C05C}"/>
              </a:ext>
            </a:extLst>
          </p:cNvPr>
          <p:cNvSpPr txBox="1">
            <a:spLocks/>
          </p:cNvSpPr>
          <p:nvPr/>
        </p:nvSpPr>
        <p:spPr>
          <a:xfrm>
            <a:off x="447675" y="6492240"/>
            <a:ext cx="3086100" cy="365125"/>
          </a:xfrm>
          <a:prstGeom prst="rect">
            <a:avLst/>
          </a:prstGeom>
        </p:spPr>
        <p:txBody>
          <a:bodyPr/>
          <a:lstStyle>
            <a:defPPr>
              <a:defRPr lang="en-US"/>
            </a:defPPr>
            <a:lvl1pPr marL="0" algn="l" defTabSz="1470484" rtl="0" eaLnBrk="1" latinLnBrk="0" hangingPunct="1">
              <a:defRPr sz="2895" kern="1200">
                <a:solidFill>
                  <a:schemeClr val="tx1"/>
                </a:solidFill>
                <a:latin typeface="+mn-lt"/>
                <a:ea typeface="+mn-ea"/>
                <a:cs typeface="+mn-cs"/>
              </a:defRPr>
            </a:lvl1pPr>
            <a:lvl2pPr marL="735242" algn="l" defTabSz="1470484" rtl="0" eaLnBrk="1" latinLnBrk="0" hangingPunct="1">
              <a:defRPr sz="2895" kern="1200">
                <a:solidFill>
                  <a:schemeClr val="tx1"/>
                </a:solidFill>
                <a:latin typeface="+mn-lt"/>
                <a:ea typeface="+mn-ea"/>
                <a:cs typeface="+mn-cs"/>
              </a:defRPr>
            </a:lvl2pPr>
            <a:lvl3pPr marL="1470484" algn="l" defTabSz="1470484" rtl="0" eaLnBrk="1" latinLnBrk="0" hangingPunct="1">
              <a:defRPr sz="2895" kern="1200">
                <a:solidFill>
                  <a:schemeClr val="tx1"/>
                </a:solidFill>
                <a:latin typeface="+mn-lt"/>
                <a:ea typeface="+mn-ea"/>
                <a:cs typeface="+mn-cs"/>
              </a:defRPr>
            </a:lvl3pPr>
            <a:lvl4pPr marL="2205726" algn="l" defTabSz="1470484" rtl="0" eaLnBrk="1" latinLnBrk="0" hangingPunct="1">
              <a:defRPr sz="2895" kern="1200">
                <a:solidFill>
                  <a:schemeClr val="tx1"/>
                </a:solidFill>
                <a:latin typeface="+mn-lt"/>
                <a:ea typeface="+mn-ea"/>
                <a:cs typeface="+mn-cs"/>
              </a:defRPr>
            </a:lvl4pPr>
            <a:lvl5pPr marL="2940968" algn="l" defTabSz="1470484" rtl="0" eaLnBrk="1" latinLnBrk="0" hangingPunct="1">
              <a:defRPr sz="2895" kern="1200">
                <a:solidFill>
                  <a:schemeClr val="tx1"/>
                </a:solidFill>
                <a:latin typeface="+mn-lt"/>
                <a:ea typeface="+mn-ea"/>
                <a:cs typeface="+mn-cs"/>
              </a:defRPr>
            </a:lvl5pPr>
            <a:lvl6pPr marL="3676210" algn="l" defTabSz="1470484" rtl="0" eaLnBrk="1" latinLnBrk="0" hangingPunct="1">
              <a:defRPr sz="2895" kern="1200">
                <a:solidFill>
                  <a:schemeClr val="tx1"/>
                </a:solidFill>
                <a:latin typeface="+mn-lt"/>
                <a:ea typeface="+mn-ea"/>
                <a:cs typeface="+mn-cs"/>
              </a:defRPr>
            </a:lvl6pPr>
            <a:lvl7pPr marL="4411451" algn="l" defTabSz="1470484" rtl="0" eaLnBrk="1" latinLnBrk="0" hangingPunct="1">
              <a:defRPr sz="2895" kern="1200">
                <a:solidFill>
                  <a:schemeClr val="tx1"/>
                </a:solidFill>
                <a:latin typeface="+mn-lt"/>
                <a:ea typeface="+mn-ea"/>
                <a:cs typeface="+mn-cs"/>
              </a:defRPr>
            </a:lvl7pPr>
            <a:lvl8pPr marL="5146694" algn="l" defTabSz="1470484" rtl="0" eaLnBrk="1" latinLnBrk="0" hangingPunct="1">
              <a:defRPr sz="2895" kern="1200">
                <a:solidFill>
                  <a:schemeClr val="tx1"/>
                </a:solidFill>
                <a:latin typeface="+mn-lt"/>
                <a:ea typeface="+mn-ea"/>
                <a:cs typeface="+mn-cs"/>
              </a:defRPr>
            </a:lvl8pPr>
            <a:lvl9pPr marL="5881936" algn="l" defTabSz="1470484" rtl="0" eaLnBrk="1" latinLnBrk="0" hangingPunct="1">
              <a:defRPr sz="2895" kern="1200">
                <a:solidFill>
                  <a:schemeClr val="tx1"/>
                </a:solidFill>
                <a:latin typeface="+mn-lt"/>
                <a:ea typeface="+mn-ea"/>
                <a:cs typeface="+mn-cs"/>
              </a:defRPr>
            </a:lvl9pPr>
          </a:lstStyle>
          <a:p>
            <a:r>
              <a:rPr lang="en-US" sz="1200" dirty="0">
                <a:solidFill>
                  <a:schemeClr val="accent5">
                    <a:lumMod val="75000"/>
                  </a:schemeClr>
                </a:solidFill>
              </a:rPr>
              <a:t>Gates Foundation, 2024</a:t>
            </a:r>
          </a:p>
        </p:txBody>
      </p:sp>
    </p:spTree>
    <p:extLst>
      <p:ext uri="{BB962C8B-B14F-4D97-AF65-F5344CB8AC3E}">
        <p14:creationId xmlns:p14="http://schemas.microsoft.com/office/powerpoint/2010/main" val="35400812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964AA1-5C9E-8F4B-B610-F17E19D5E4AB}"/>
              </a:ext>
            </a:extLst>
          </p:cNvPr>
          <p:cNvSpPr>
            <a:spLocks noGrp="1"/>
          </p:cNvSpPr>
          <p:nvPr>
            <p:ph type="body" sz="quarter" idx="10"/>
          </p:nvPr>
        </p:nvSpPr>
        <p:spPr>
          <a:xfrm>
            <a:off x="288475" y="2183931"/>
            <a:ext cx="5113953" cy="1245069"/>
          </a:xfrm>
        </p:spPr>
        <p:txBody>
          <a:bodyPr/>
          <a:lstStyle/>
          <a:p>
            <a:pPr lvl="0">
              <a:spcBef>
                <a:spcPts val="0"/>
              </a:spcBef>
              <a:buSzPts val="4000"/>
            </a:pPr>
            <a:r>
              <a:rPr lang="en-US" b="1" dirty="0"/>
              <a:t>IPS Spotlights</a:t>
            </a:r>
          </a:p>
        </p:txBody>
      </p:sp>
    </p:spTree>
    <p:extLst>
      <p:ext uri="{BB962C8B-B14F-4D97-AF65-F5344CB8AC3E}">
        <p14:creationId xmlns:p14="http://schemas.microsoft.com/office/powerpoint/2010/main" val="7267421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5E9334-65D2-104B-8FB8-BDEC27825D72}"/>
              </a:ext>
            </a:extLst>
          </p:cNvPr>
          <p:cNvSpPr>
            <a:spLocks noGrp="1"/>
          </p:cNvSpPr>
          <p:nvPr>
            <p:ph type="title"/>
          </p:nvPr>
        </p:nvSpPr>
        <p:spPr>
          <a:xfrm>
            <a:off x="96207" y="252914"/>
            <a:ext cx="6577847" cy="246221"/>
          </a:xfrm>
        </p:spPr>
        <p:txBody>
          <a:bodyPr/>
          <a:lstStyle/>
          <a:p>
            <a:r>
              <a:rPr lang="en-US" dirty="0"/>
              <a:t>IPS Spotlights</a:t>
            </a:r>
          </a:p>
        </p:txBody>
      </p:sp>
      <p:sp>
        <p:nvSpPr>
          <p:cNvPr id="4" name="Slide Number Placeholder 3">
            <a:extLst>
              <a:ext uri="{FF2B5EF4-FFF2-40B4-BE49-F238E27FC236}">
                <a16:creationId xmlns:a16="http://schemas.microsoft.com/office/drawing/2014/main" id="{583491A4-0374-444B-B481-A8EEA65E7D19}"/>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36</a:t>
            </a:fld>
            <a:endParaRPr lang="en-US" dirty="0">
              <a:solidFill>
                <a:prstClr val="black">
                  <a:tint val="75000"/>
                </a:prstClr>
              </a:solidFill>
            </a:endParaRPr>
          </a:p>
        </p:txBody>
      </p:sp>
      <p:sp>
        <p:nvSpPr>
          <p:cNvPr id="5" name="Content Placeholder 4">
            <a:extLst>
              <a:ext uri="{FF2B5EF4-FFF2-40B4-BE49-F238E27FC236}">
                <a16:creationId xmlns:a16="http://schemas.microsoft.com/office/drawing/2014/main" id="{1DD9ED69-652A-3642-8C2B-69D9A7BCDFC7}"/>
              </a:ext>
            </a:extLst>
          </p:cNvPr>
          <p:cNvSpPr>
            <a:spLocks noGrp="1"/>
          </p:cNvSpPr>
          <p:nvPr>
            <p:ph sz="quarter" idx="14"/>
          </p:nvPr>
        </p:nvSpPr>
        <p:spPr>
          <a:xfrm>
            <a:off x="411480" y="945468"/>
            <a:ext cx="8545513" cy="5546237"/>
          </a:xfrm>
        </p:spPr>
        <p:txBody>
          <a:bodyPr/>
          <a:lstStyle/>
          <a:p>
            <a:pPr marL="0" indent="0">
              <a:buNone/>
            </a:pPr>
            <a:r>
              <a:rPr lang="en-US" sz="1800" dirty="0"/>
              <a:t>In this section, we will spotlight two RTGS systems and two DNS systems. Findings are structured in the following format</a:t>
            </a:r>
          </a:p>
        </p:txBody>
      </p:sp>
      <p:sp>
        <p:nvSpPr>
          <p:cNvPr id="13" name="Straight Connector 12">
            <a:extLst>
              <a:ext uri="{FF2B5EF4-FFF2-40B4-BE49-F238E27FC236}">
                <a16:creationId xmlns:a16="http://schemas.microsoft.com/office/drawing/2014/main" id="{83BE0E23-B694-582B-BACF-8C3B4AD5387E}"/>
              </a:ext>
            </a:extLst>
          </p:cNvPr>
          <p:cNvSpPr/>
          <p:nvPr/>
        </p:nvSpPr>
        <p:spPr>
          <a:xfrm>
            <a:off x="578054" y="1876471"/>
            <a:ext cx="8154466"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14" name="Freeform 13">
            <a:extLst>
              <a:ext uri="{FF2B5EF4-FFF2-40B4-BE49-F238E27FC236}">
                <a16:creationId xmlns:a16="http://schemas.microsoft.com/office/drawing/2014/main" id="{2211CA3C-BE84-C729-CD94-80C447402A3C}"/>
              </a:ext>
            </a:extLst>
          </p:cNvPr>
          <p:cNvSpPr/>
          <p:nvPr/>
        </p:nvSpPr>
        <p:spPr>
          <a:xfrm>
            <a:off x="578054" y="1876471"/>
            <a:ext cx="1630893" cy="935345"/>
          </a:xfrm>
          <a:custGeom>
            <a:avLst/>
            <a:gdLst>
              <a:gd name="connsiteX0" fmla="*/ 0 w 1630893"/>
              <a:gd name="connsiteY0" fmla="*/ 0 h 935345"/>
              <a:gd name="connsiteX1" fmla="*/ 1630893 w 1630893"/>
              <a:gd name="connsiteY1" fmla="*/ 0 h 935345"/>
              <a:gd name="connsiteX2" fmla="*/ 1630893 w 1630893"/>
              <a:gd name="connsiteY2" fmla="*/ 935345 h 935345"/>
              <a:gd name="connsiteX3" fmla="*/ 0 w 1630893"/>
              <a:gd name="connsiteY3" fmla="*/ 935345 h 935345"/>
              <a:gd name="connsiteX4" fmla="*/ 0 w 1630893"/>
              <a:gd name="connsiteY4" fmla="*/ 0 h 935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893" h="935345">
                <a:moveTo>
                  <a:pt x="0" y="0"/>
                </a:moveTo>
                <a:lnTo>
                  <a:pt x="1630893" y="0"/>
                </a:lnTo>
                <a:lnTo>
                  <a:pt x="1630893" y="935345"/>
                </a:lnTo>
                <a:lnTo>
                  <a:pt x="0" y="9353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Foundational Elements</a:t>
            </a:r>
          </a:p>
        </p:txBody>
      </p:sp>
      <p:sp>
        <p:nvSpPr>
          <p:cNvPr id="15" name="Freeform 14">
            <a:extLst>
              <a:ext uri="{FF2B5EF4-FFF2-40B4-BE49-F238E27FC236}">
                <a16:creationId xmlns:a16="http://schemas.microsoft.com/office/drawing/2014/main" id="{1D4AD05D-1325-30F2-6BA6-4DE59F64DD86}"/>
              </a:ext>
            </a:extLst>
          </p:cNvPr>
          <p:cNvSpPr/>
          <p:nvPr/>
        </p:nvSpPr>
        <p:spPr>
          <a:xfrm>
            <a:off x="2331264" y="1887466"/>
            <a:ext cx="6401255" cy="219906"/>
          </a:xfrm>
          <a:custGeom>
            <a:avLst/>
            <a:gdLst>
              <a:gd name="connsiteX0" fmla="*/ 0 w 6401255"/>
              <a:gd name="connsiteY0" fmla="*/ 0 h 219906"/>
              <a:gd name="connsiteX1" fmla="*/ 6401255 w 6401255"/>
              <a:gd name="connsiteY1" fmla="*/ 0 h 219906"/>
              <a:gd name="connsiteX2" fmla="*/ 6401255 w 6401255"/>
              <a:gd name="connsiteY2" fmla="*/ 219906 h 219906"/>
              <a:gd name="connsiteX3" fmla="*/ 0 w 6401255"/>
              <a:gd name="connsiteY3" fmla="*/ 219906 h 219906"/>
              <a:gd name="connsiteX4" fmla="*/ 0 w 6401255"/>
              <a:gd name="connsiteY4" fmla="*/ 0 h 219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1255" h="219906">
                <a:moveTo>
                  <a:pt x="0" y="0"/>
                </a:moveTo>
                <a:lnTo>
                  <a:pt x="6401255" y="0"/>
                </a:lnTo>
                <a:lnTo>
                  <a:pt x="6401255" y="219906"/>
                </a:lnTo>
                <a:lnTo>
                  <a:pt x="0" y="2199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200" kern="1200" dirty="0"/>
              <a:t>Access</a:t>
            </a:r>
          </a:p>
        </p:txBody>
      </p:sp>
      <p:sp>
        <p:nvSpPr>
          <p:cNvPr id="16" name="Straight Connector 15">
            <a:extLst>
              <a:ext uri="{FF2B5EF4-FFF2-40B4-BE49-F238E27FC236}">
                <a16:creationId xmlns:a16="http://schemas.microsoft.com/office/drawing/2014/main" id="{DA8C8B01-26DC-A79A-FE22-E88C2528598B}"/>
              </a:ext>
            </a:extLst>
          </p:cNvPr>
          <p:cNvSpPr/>
          <p:nvPr/>
        </p:nvSpPr>
        <p:spPr>
          <a:xfrm>
            <a:off x="2208947" y="2107373"/>
            <a:ext cx="6523572"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dirty="0"/>
          </a:p>
        </p:txBody>
      </p:sp>
      <p:sp>
        <p:nvSpPr>
          <p:cNvPr id="17" name="Freeform 16">
            <a:extLst>
              <a:ext uri="{FF2B5EF4-FFF2-40B4-BE49-F238E27FC236}">
                <a16:creationId xmlns:a16="http://schemas.microsoft.com/office/drawing/2014/main" id="{D2813D60-996A-70D4-94BA-5456FD6FE5D1}"/>
              </a:ext>
            </a:extLst>
          </p:cNvPr>
          <p:cNvSpPr/>
          <p:nvPr/>
        </p:nvSpPr>
        <p:spPr>
          <a:xfrm>
            <a:off x="2331264" y="2118368"/>
            <a:ext cx="6401255" cy="219906"/>
          </a:xfrm>
          <a:custGeom>
            <a:avLst/>
            <a:gdLst>
              <a:gd name="connsiteX0" fmla="*/ 0 w 6401255"/>
              <a:gd name="connsiteY0" fmla="*/ 0 h 219906"/>
              <a:gd name="connsiteX1" fmla="*/ 6401255 w 6401255"/>
              <a:gd name="connsiteY1" fmla="*/ 0 h 219906"/>
              <a:gd name="connsiteX2" fmla="*/ 6401255 w 6401255"/>
              <a:gd name="connsiteY2" fmla="*/ 219906 h 219906"/>
              <a:gd name="connsiteX3" fmla="*/ 0 w 6401255"/>
              <a:gd name="connsiteY3" fmla="*/ 219906 h 219906"/>
              <a:gd name="connsiteX4" fmla="*/ 0 w 6401255"/>
              <a:gd name="connsiteY4" fmla="*/ 0 h 219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1255" h="219906">
                <a:moveTo>
                  <a:pt x="0" y="0"/>
                </a:moveTo>
                <a:lnTo>
                  <a:pt x="6401255" y="0"/>
                </a:lnTo>
                <a:lnTo>
                  <a:pt x="6401255" y="219906"/>
                </a:lnTo>
                <a:lnTo>
                  <a:pt x="0" y="2199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200" kern="1200" dirty="0"/>
              <a:t>Model</a:t>
            </a:r>
          </a:p>
        </p:txBody>
      </p:sp>
      <p:sp>
        <p:nvSpPr>
          <p:cNvPr id="18" name="Straight Connector 17">
            <a:extLst>
              <a:ext uri="{FF2B5EF4-FFF2-40B4-BE49-F238E27FC236}">
                <a16:creationId xmlns:a16="http://schemas.microsoft.com/office/drawing/2014/main" id="{919EBB8D-A7F1-BFA3-6F9C-1AE3FBCF76F5}"/>
              </a:ext>
            </a:extLst>
          </p:cNvPr>
          <p:cNvSpPr/>
          <p:nvPr/>
        </p:nvSpPr>
        <p:spPr>
          <a:xfrm>
            <a:off x="2208947" y="2338275"/>
            <a:ext cx="6523572"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dirty="0"/>
          </a:p>
        </p:txBody>
      </p:sp>
      <p:sp>
        <p:nvSpPr>
          <p:cNvPr id="19" name="Freeform 18">
            <a:extLst>
              <a:ext uri="{FF2B5EF4-FFF2-40B4-BE49-F238E27FC236}">
                <a16:creationId xmlns:a16="http://schemas.microsoft.com/office/drawing/2014/main" id="{E599ACFB-D68D-A9D7-0CCB-55DEB0066944}"/>
              </a:ext>
            </a:extLst>
          </p:cNvPr>
          <p:cNvSpPr/>
          <p:nvPr/>
        </p:nvSpPr>
        <p:spPr>
          <a:xfrm>
            <a:off x="2331264" y="2349270"/>
            <a:ext cx="6401255" cy="219906"/>
          </a:xfrm>
          <a:custGeom>
            <a:avLst/>
            <a:gdLst>
              <a:gd name="connsiteX0" fmla="*/ 0 w 6401255"/>
              <a:gd name="connsiteY0" fmla="*/ 0 h 219906"/>
              <a:gd name="connsiteX1" fmla="*/ 6401255 w 6401255"/>
              <a:gd name="connsiteY1" fmla="*/ 0 h 219906"/>
              <a:gd name="connsiteX2" fmla="*/ 6401255 w 6401255"/>
              <a:gd name="connsiteY2" fmla="*/ 219906 h 219906"/>
              <a:gd name="connsiteX3" fmla="*/ 0 w 6401255"/>
              <a:gd name="connsiteY3" fmla="*/ 219906 h 219906"/>
              <a:gd name="connsiteX4" fmla="*/ 0 w 6401255"/>
              <a:gd name="connsiteY4" fmla="*/ 0 h 219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1255" h="219906">
                <a:moveTo>
                  <a:pt x="0" y="0"/>
                </a:moveTo>
                <a:lnTo>
                  <a:pt x="6401255" y="0"/>
                </a:lnTo>
                <a:lnTo>
                  <a:pt x="6401255" y="219906"/>
                </a:lnTo>
                <a:lnTo>
                  <a:pt x="0" y="2199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200" kern="1200" dirty="0"/>
              <a:t>Risk Management</a:t>
            </a:r>
          </a:p>
        </p:txBody>
      </p:sp>
      <p:sp>
        <p:nvSpPr>
          <p:cNvPr id="20" name="Straight Connector 19">
            <a:extLst>
              <a:ext uri="{FF2B5EF4-FFF2-40B4-BE49-F238E27FC236}">
                <a16:creationId xmlns:a16="http://schemas.microsoft.com/office/drawing/2014/main" id="{3418BE4A-40CF-DDBE-0370-2D66B9D098BA}"/>
              </a:ext>
            </a:extLst>
          </p:cNvPr>
          <p:cNvSpPr/>
          <p:nvPr/>
        </p:nvSpPr>
        <p:spPr>
          <a:xfrm>
            <a:off x="2208947" y="2569177"/>
            <a:ext cx="6523572"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dirty="0"/>
          </a:p>
        </p:txBody>
      </p:sp>
      <p:sp>
        <p:nvSpPr>
          <p:cNvPr id="21" name="Freeform 20">
            <a:extLst>
              <a:ext uri="{FF2B5EF4-FFF2-40B4-BE49-F238E27FC236}">
                <a16:creationId xmlns:a16="http://schemas.microsoft.com/office/drawing/2014/main" id="{4555DD75-D7FF-A1A0-230C-323F5F8D8B3C}"/>
              </a:ext>
            </a:extLst>
          </p:cNvPr>
          <p:cNvSpPr/>
          <p:nvPr/>
        </p:nvSpPr>
        <p:spPr>
          <a:xfrm>
            <a:off x="2331264" y="2580172"/>
            <a:ext cx="6401255" cy="219906"/>
          </a:xfrm>
          <a:custGeom>
            <a:avLst/>
            <a:gdLst>
              <a:gd name="connsiteX0" fmla="*/ 0 w 6401255"/>
              <a:gd name="connsiteY0" fmla="*/ 0 h 219906"/>
              <a:gd name="connsiteX1" fmla="*/ 6401255 w 6401255"/>
              <a:gd name="connsiteY1" fmla="*/ 0 h 219906"/>
              <a:gd name="connsiteX2" fmla="*/ 6401255 w 6401255"/>
              <a:gd name="connsiteY2" fmla="*/ 219906 h 219906"/>
              <a:gd name="connsiteX3" fmla="*/ 0 w 6401255"/>
              <a:gd name="connsiteY3" fmla="*/ 219906 h 219906"/>
              <a:gd name="connsiteX4" fmla="*/ 0 w 6401255"/>
              <a:gd name="connsiteY4" fmla="*/ 0 h 219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1255" h="219906">
                <a:moveTo>
                  <a:pt x="0" y="0"/>
                </a:moveTo>
                <a:lnTo>
                  <a:pt x="6401255" y="0"/>
                </a:lnTo>
                <a:lnTo>
                  <a:pt x="6401255" y="219906"/>
                </a:lnTo>
                <a:lnTo>
                  <a:pt x="0" y="2199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200" kern="1200" dirty="0"/>
              <a:t>Account Structure</a:t>
            </a:r>
          </a:p>
        </p:txBody>
      </p:sp>
      <p:sp>
        <p:nvSpPr>
          <p:cNvPr id="23" name="Straight Connector 22">
            <a:extLst>
              <a:ext uri="{FF2B5EF4-FFF2-40B4-BE49-F238E27FC236}">
                <a16:creationId xmlns:a16="http://schemas.microsoft.com/office/drawing/2014/main" id="{06429494-5B02-32D2-47A1-C1D246BA86AA}"/>
              </a:ext>
            </a:extLst>
          </p:cNvPr>
          <p:cNvSpPr/>
          <p:nvPr/>
        </p:nvSpPr>
        <p:spPr>
          <a:xfrm>
            <a:off x="578054" y="2808139"/>
            <a:ext cx="8154466"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24" name="Freeform 23">
            <a:extLst>
              <a:ext uri="{FF2B5EF4-FFF2-40B4-BE49-F238E27FC236}">
                <a16:creationId xmlns:a16="http://schemas.microsoft.com/office/drawing/2014/main" id="{EBF545D4-0ECF-FCD3-8D6C-3BD678359FEB}"/>
              </a:ext>
            </a:extLst>
          </p:cNvPr>
          <p:cNvSpPr/>
          <p:nvPr/>
        </p:nvSpPr>
        <p:spPr>
          <a:xfrm>
            <a:off x="578054" y="2811816"/>
            <a:ext cx="1630893" cy="935345"/>
          </a:xfrm>
          <a:custGeom>
            <a:avLst/>
            <a:gdLst>
              <a:gd name="connsiteX0" fmla="*/ 0 w 1630893"/>
              <a:gd name="connsiteY0" fmla="*/ 0 h 935345"/>
              <a:gd name="connsiteX1" fmla="*/ 1630893 w 1630893"/>
              <a:gd name="connsiteY1" fmla="*/ 0 h 935345"/>
              <a:gd name="connsiteX2" fmla="*/ 1630893 w 1630893"/>
              <a:gd name="connsiteY2" fmla="*/ 935345 h 935345"/>
              <a:gd name="connsiteX3" fmla="*/ 0 w 1630893"/>
              <a:gd name="connsiteY3" fmla="*/ 935345 h 935345"/>
              <a:gd name="connsiteX4" fmla="*/ 0 w 1630893"/>
              <a:gd name="connsiteY4" fmla="*/ 0 h 935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893" h="935345">
                <a:moveTo>
                  <a:pt x="0" y="0"/>
                </a:moveTo>
                <a:lnTo>
                  <a:pt x="1630893" y="0"/>
                </a:lnTo>
                <a:lnTo>
                  <a:pt x="1630893" y="935345"/>
                </a:lnTo>
                <a:lnTo>
                  <a:pt x="0" y="9353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Statistics</a:t>
            </a:r>
          </a:p>
        </p:txBody>
      </p:sp>
      <p:sp>
        <p:nvSpPr>
          <p:cNvPr id="25" name="Freeform 24">
            <a:extLst>
              <a:ext uri="{FF2B5EF4-FFF2-40B4-BE49-F238E27FC236}">
                <a16:creationId xmlns:a16="http://schemas.microsoft.com/office/drawing/2014/main" id="{88FEDEB5-285B-AF2E-DC06-0C63677548F9}"/>
              </a:ext>
            </a:extLst>
          </p:cNvPr>
          <p:cNvSpPr/>
          <p:nvPr/>
        </p:nvSpPr>
        <p:spPr>
          <a:xfrm>
            <a:off x="2331264" y="2826431"/>
            <a:ext cx="6401255" cy="292295"/>
          </a:xfrm>
          <a:custGeom>
            <a:avLst/>
            <a:gdLst>
              <a:gd name="connsiteX0" fmla="*/ 0 w 6401255"/>
              <a:gd name="connsiteY0" fmla="*/ 0 h 292295"/>
              <a:gd name="connsiteX1" fmla="*/ 6401255 w 6401255"/>
              <a:gd name="connsiteY1" fmla="*/ 0 h 292295"/>
              <a:gd name="connsiteX2" fmla="*/ 6401255 w 6401255"/>
              <a:gd name="connsiteY2" fmla="*/ 292295 h 292295"/>
              <a:gd name="connsiteX3" fmla="*/ 0 w 6401255"/>
              <a:gd name="connsiteY3" fmla="*/ 292295 h 292295"/>
              <a:gd name="connsiteX4" fmla="*/ 0 w 6401255"/>
              <a:gd name="connsiteY4" fmla="*/ 0 h 292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1255" h="292295">
                <a:moveTo>
                  <a:pt x="0" y="0"/>
                </a:moveTo>
                <a:lnTo>
                  <a:pt x="6401255" y="0"/>
                </a:lnTo>
                <a:lnTo>
                  <a:pt x="6401255" y="292295"/>
                </a:lnTo>
                <a:lnTo>
                  <a:pt x="0" y="2922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200" kern="1200" dirty="0"/>
              <a:t>Participants</a:t>
            </a:r>
          </a:p>
        </p:txBody>
      </p:sp>
      <p:sp>
        <p:nvSpPr>
          <p:cNvPr id="26" name="Straight Connector 25">
            <a:extLst>
              <a:ext uri="{FF2B5EF4-FFF2-40B4-BE49-F238E27FC236}">
                <a16:creationId xmlns:a16="http://schemas.microsoft.com/office/drawing/2014/main" id="{29248A3F-05B2-6A4D-867F-8403ED671171}"/>
              </a:ext>
            </a:extLst>
          </p:cNvPr>
          <p:cNvSpPr/>
          <p:nvPr/>
        </p:nvSpPr>
        <p:spPr>
          <a:xfrm>
            <a:off x="2208947" y="3118726"/>
            <a:ext cx="6523572"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dirty="0"/>
          </a:p>
        </p:txBody>
      </p:sp>
      <p:sp>
        <p:nvSpPr>
          <p:cNvPr id="27" name="Freeform 26">
            <a:extLst>
              <a:ext uri="{FF2B5EF4-FFF2-40B4-BE49-F238E27FC236}">
                <a16:creationId xmlns:a16="http://schemas.microsoft.com/office/drawing/2014/main" id="{AFE201FD-3334-760D-F367-18D88D5A9AE4}"/>
              </a:ext>
            </a:extLst>
          </p:cNvPr>
          <p:cNvSpPr/>
          <p:nvPr/>
        </p:nvSpPr>
        <p:spPr>
          <a:xfrm>
            <a:off x="2331264" y="3133341"/>
            <a:ext cx="6401255" cy="292295"/>
          </a:xfrm>
          <a:custGeom>
            <a:avLst/>
            <a:gdLst>
              <a:gd name="connsiteX0" fmla="*/ 0 w 6401255"/>
              <a:gd name="connsiteY0" fmla="*/ 0 h 292295"/>
              <a:gd name="connsiteX1" fmla="*/ 6401255 w 6401255"/>
              <a:gd name="connsiteY1" fmla="*/ 0 h 292295"/>
              <a:gd name="connsiteX2" fmla="*/ 6401255 w 6401255"/>
              <a:gd name="connsiteY2" fmla="*/ 292295 h 292295"/>
              <a:gd name="connsiteX3" fmla="*/ 0 w 6401255"/>
              <a:gd name="connsiteY3" fmla="*/ 292295 h 292295"/>
              <a:gd name="connsiteX4" fmla="*/ 0 w 6401255"/>
              <a:gd name="connsiteY4" fmla="*/ 0 h 292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1255" h="292295">
                <a:moveTo>
                  <a:pt x="0" y="0"/>
                </a:moveTo>
                <a:lnTo>
                  <a:pt x="6401255" y="0"/>
                </a:lnTo>
                <a:lnTo>
                  <a:pt x="6401255" y="292295"/>
                </a:lnTo>
                <a:lnTo>
                  <a:pt x="0" y="2922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200" kern="1200" dirty="0"/>
              <a:t>Transactions (if available)</a:t>
            </a:r>
          </a:p>
        </p:txBody>
      </p:sp>
      <p:sp>
        <p:nvSpPr>
          <p:cNvPr id="28" name="Straight Connector 27">
            <a:extLst>
              <a:ext uri="{FF2B5EF4-FFF2-40B4-BE49-F238E27FC236}">
                <a16:creationId xmlns:a16="http://schemas.microsoft.com/office/drawing/2014/main" id="{C613324E-3981-03EC-2EE3-64BD35ED92AF}"/>
              </a:ext>
            </a:extLst>
          </p:cNvPr>
          <p:cNvSpPr/>
          <p:nvPr/>
        </p:nvSpPr>
        <p:spPr>
          <a:xfrm>
            <a:off x="2208947" y="3425636"/>
            <a:ext cx="6523572"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dirty="0"/>
          </a:p>
        </p:txBody>
      </p:sp>
      <p:sp>
        <p:nvSpPr>
          <p:cNvPr id="29" name="Freeform 28">
            <a:extLst>
              <a:ext uri="{FF2B5EF4-FFF2-40B4-BE49-F238E27FC236}">
                <a16:creationId xmlns:a16="http://schemas.microsoft.com/office/drawing/2014/main" id="{ED0410E3-7C14-7624-43A8-927B02292B35}"/>
              </a:ext>
            </a:extLst>
          </p:cNvPr>
          <p:cNvSpPr/>
          <p:nvPr/>
        </p:nvSpPr>
        <p:spPr>
          <a:xfrm>
            <a:off x="2331264" y="3440251"/>
            <a:ext cx="6401255" cy="292295"/>
          </a:xfrm>
          <a:custGeom>
            <a:avLst/>
            <a:gdLst>
              <a:gd name="connsiteX0" fmla="*/ 0 w 6401255"/>
              <a:gd name="connsiteY0" fmla="*/ 0 h 292295"/>
              <a:gd name="connsiteX1" fmla="*/ 6401255 w 6401255"/>
              <a:gd name="connsiteY1" fmla="*/ 0 h 292295"/>
              <a:gd name="connsiteX2" fmla="*/ 6401255 w 6401255"/>
              <a:gd name="connsiteY2" fmla="*/ 292295 h 292295"/>
              <a:gd name="connsiteX3" fmla="*/ 0 w 6401255"/>
              <a:gd name="connsiteY3" fmla="*/ 292295 h 292295"/>
              <a:gd name="connsiteX4" fmla="*/ 0 w 6401255"/>
              <a:gd name="connsiteY4" fmla="*/ 0 h 292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1255" h="292295">
                <a:moveTo>
                  <a:pt x="0" y="0"/>
                </a:moveTo>
                <a:lnTo>
                  <a:pt x="6401255" y="0"/>
                </a:lnTo>
                <a:lnTo>
                  <a:pt x="6401255" y="292295"/>
                </a:lnTo>
                <a:lnTo>
                  <a:pt x="0" y="2922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200" kern="1200" dirty="0"/>
              <a:t>Transaction Volume (if available)</a:t>
            </a:r>
          </a:p>
        </p:txBody>
      </p:sp>
      <p:sp>
        <p:nvSpPr>
          <p:cNvPr id="31" name="Straight Connector 30">
            <a:extLst>
              <a:ext uri="{FF2B5EF4-FFF2-40B4-BE49-F238E27FC236}">
                <a16:creationId xmlns:a16="http://schemas.microsoft.com/office/drawing/2014/main" id="{B74FE57C-423C-27B9-EF98-976270D30644}"/>
              </a:ext>
            </a:extLst>
          </p:cNvPr>
          <p:cNvSpPr/>
          <p:nvPr/>
        </p:nvSpPr>
        <p:spPr>
          <a:xfrm>
            <a:off x="578054" y="3736770"/>
            <a:ext cx="8154466"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32" name="Freeform 31">
            <a:extLst>
              <a:ext uri="{FF2B5EF4-FFF2-40B4-BE49-F238E27FC236}">
                <a16:creationId xmlns:a16="http://schemas.microsoft.com/office/drawing/2014/main" id="{296742F5-BF31-4879-9FFD-1DF21A57AE7E}"/>
              </a:ext>
            </a:extLst>
          </p:cNvPr>
          <p:cNvSpPr/>
          <p:nvPr/>
        </p:nvSpPr>
        <p:spPr>
          <a:xfrm>
            <a:off x="578054" y="3747161"/>
            <a:ext cx="1630893" cy="935345"/>
          </a:xfrm>
          <a:custGeom>
            <a:avLst/>
            <a:gdLst>
              <a:gd name="connsiteX0" fmla="*/ 0 w 1630893"/>
              <a:gd name="connsiteY0" fmla="*/ 0 h 935345"/>
              <a:gd name="connsiteX1" fmla="*/ 1630893 w 1630893"/>
              <a:gd name="connsiteY1" fmla="*/ 0 h 935345"/>
              <a:gd name="connsiteX2" fmla="*/ 1630893 w 1630893"/>
              <a:gd name="connsiteY2" fmla="*/ 935345 h 935345"/>
              <a:gd name="connsiteX3" fmla="*/ 0 w 1630893"/>
              <a:gd name="connsiteY3" fmla="*/ 935345 h 935345"/>
              <a:gd name="connsiteX4" fmla="*/ 0 w 1630893"/>
              <a:gd name="connsiteY4" fmla="*/ 0 h 935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893" h="935345">
                <a:moveTo>
                  <a:pt x="0" y="0"/>
                </a:moveTo>
                <a:lnTo>
                  <a:pt x="1630893" y="0"/>
                </a:lnTo>
                <a:lnTo>
                  <a:pt x="1630893" y="935345"/>
                </a:lnTo>
                <a:lnTo>
                  <a:pt x="0" y="9353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Settlement: Key Findings</a:t>
            </a:r>
          </a:p>
        </p:txBody>
      </p:sp>
      <p:sp>
        <p:nvSpPr>
          <p:cNvPr id="33" name="Freeform 32">
            <a:extLst>
              <a:ext uri="{FF2B5EF4-FFF2-40B4-BE49-F238E27FC236}">
                <a16:creationId xmlns:a16="http://schemas.microsoft.com/office/drawing/2014/main" id="{84CFD3CF-8458-1B9F-AE87-B7803595DB93}"/>
              </a:ext>
            </a:extLst>
          </p:cNvPr>
          <p:cNvSpPr/>
          <p:nvPr/>
        </p:nvSpPr>
        <p:spPr>
          <a:xfrm>
            <a:off x="2331264" y="3793185"/>
            <a:ext cx="6401255" cy="882857"/>
          </a:xfrm>
          <a:custGeom>
            <a:avLst/>
            <a:gdLst>
              <a:gd name="connsiteX0" fmla="*/ 0 w 6401255"/>
              <a:gd name="connsiteY0" fmla="*/ 0 h 292295"/>
              <a:gd name="connsiteX1" fmla="*/ 6401255 w 6401255"/>
              <a:gd name="connsiteY1" fmla="*/ 0 h 292295"/>
              <a:gd name="connsiteX2" fmla="*/ 6401255 w 6401255"/>
              <a:gd name="connsiteY2" fmla="*/ 292295 h 292295"/>
              <a:gd name="connsiteX3" fmla="*/ 0 w 6401255"/>
              <a:gd name="connsiteY3" fmla="*/ 292295 h 292295"/>
              <a:gd name="connsiteX4" fmla="*/ 0 w 6401255"/>
              <a:gd name="connsiteY4" fmla="*/ 0 h 292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1255" h="292295">
                <a:moveTo>
                  <a:pt x="0" y="0"/>
                </a:moveTo>
                <a:lnTo>
                  <a:pt x="6401255" y="0"/>
                </a:lnTo>
                <a:lnTo>
                  <a:pt x="6401255" y="292295"/>
                </a:lnTo>
                <a:lnTo>
                  <a:pt x="0" y="2922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lvl="0" algn="l" defTabSz="444500">
              <a:lnSpc>
                <a:spcPct val="90000"/>
              </a:lnSpc>
              <a:spcBef>
                <a:spcPct val="0"/>
              </a:spcBef>
              <a:spcAft>
                <a:spcPts val="200"/>
              </a:spcAft>
            </a:pPr>
            <a:r>
              <a:rPr lang="en-US" sz="1200" kern="1200" dirty="0"/>
              <a:t>This section primarily includes</a:t>
            </a:r>
            <a:r>
              <a:rPr lang="en-US" sz="1200" dirty="0"/>
              <a:t> f</a:t>
            </a:r>
            <a:r>
              <a:rPr lang="en-US" sz="1200" kern="1200" dirty="0"/>
              <a:t>urther Settlement findings and insights about: </a:t>
            </a:r>
          </a:p>
          <a:p>
            <a:pPr marL="171450" lvl="0" indent="-171450" algn="l" defTabSz="444500">
              <a:lnSpc>
                <a:spcPct val="90000"/>
              </a:lnSpc>
              <a:spcBef>
                <a:spcPct val="0"/>
              </a:spcBef>
              <a:spcAft>
                <a:spcPts val="200"/>
              </a:spcAft>
              <a:buFont typeface="Arial" panose="020B0604020202020204" pitchFamily="34" charset="0"/>
              <a:buChar char="•"/>
            </a:pPr>
            <a:r>
              <a:rPr lang="en-US" sz="1200" kern="1200" dirty="0"/>
              <a:t>Access</a:t>
            </a:r>
          </a:p>
          <a:p>
            <a:pPr marL="171450" lvl="0" indent="-171450" algn="l" defTabSz="444500">
              <a:lnSpc>
                <a:spcPct val="90000"/>
              </a:lnSpc>
              <a:spcBef>
                <a:spcPct val="0"/>
              </a:spcBef>
              <a:spcAft>
                <a:spcPts val="200"/>
              </a:spcAft>
              <a:buFont typeface="Arial" panose="020B0604020202020204" pitchFamily="34" charset="0"/>
              <a:buChar char="•"/>
            </a:pPr>
            <a:r>
              <a:rPr lang="en-US" sz="1200" dirty="0"/>
              <a:t>M</a:t>
            </a:r>
            <a:r>
              <a:rPr lang="en-US" sz="1200" kern="1200" dirty="0"/>
              <a:t>odel</a:t>
            </a:r>
          </a:p>
          <a:p>
            <a:pPr marL="171450" lvl="0" indent="-171450" algn="l" defTabSz="444500">
              <a:lnSpc>
                <a:spcPct val="90000"/>
              </a:lnSpc>
              <a:spcBef>
                <a:spcPct val="0"/>
              </a:spcBef>
              <a:spcAft>
                <a:spcPts val="200"/>
              </a:spcAft>
              <a:buFont typeface="Arial" panose="020B0604020202020204" pitchFamily="34" charset="0"/>
              <a:buChar char="•"/>
            </a:pPr>
            <a:r>
              <a:rPr lang="en-US" sz="1200" dirty="0"/>
              <a:t>A</a:t>
            </a:r>
            <a:r>
              <a:rPr lang="en-US" sz="1200" kern="1200" dirty="0"/>
              <a:t>ccount </a:t>
            </a:r>
            <a:r>
              <a:rPr lang="en-US" sz="1200" dirty="0"/>
              <a:t>S</a:t>
            </a:r>
            <a:r>
              <a:rPr lang="en-US" sz="1200" kern="1200" dirty="0"/>
              <a:t>tructure</a:t>
            </a:r>
          </a:p>
          <a:p>
            <a:pPr marL="171450" indent="-171450" defTabSz="444500">
              <a:lnSpc>
                <a:spcPct val="90000"/>
              </a:lnSpc>
              <a:spcBef>
                <a:spcPct val="0"/>
              </a:spcBef>
              <a:spcAft>
                <a:spcPts val="200"/>
              </a:spcAft>
              <a:buFont typeface="Arial" panose="020B0604020202020204" pitchFamily="34" charset="0"/>
              <a:buChar char="•"/>
            </a:pPr>
            <a:r>
              <a:rPr lang="en-US" sz="1200" kern="1200" dirty="0"/>
              <a:t>Motivation and </a:t>
            </a:r>
            <a:r>
              <a:rPr lang="en-US" sz="1200" dirty="0"/>
              <a:t>Goals</a:t>
            </a:r>
            <a:endParaRPr lang="en-US" sz="1200" kern="1200" dirty="0"/>
          </a:p>
        </p:txBody>
      </p:sp>
      <p:sp>
        <p:nvSpPr>
          <p:cNvPr id="39" name="Straight Connector 38">
            <a:extLst>
              <a:ext uri="{FF2B5EF4-FFF2-40B4-BE49-F238E27FC236}">
                <a16:creationId xmlns:a16="http://schemas.microsoft.com/office/drawing/2014/main" id="{789DDA2C-9F68-9A00-0C54-82A20AD20014}"/>
              </a:ext>
            </a:extLst>
          </p:cNvPr>
          <p:cNvSpPr/>
          <p:nvPr/>
        </p:nvSpPr>
        <p:spPr>
          <a:xfrm>
            <a:off x="578054" y="4734119"/>
            <a:ext cx="8154466"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40" name="Freeform 39">
            <a:extLst>
              <a:ext uri="{FF2B5EF4-FFF2-40B4-BE49-F238E27FC236}">
                <a16:creationId xmlns:a16="http://schemas.microsoft.com/office/drawing/2014/main" id="{6A0583CF-6341-4CB4-FC1F-A18AAA9B9C5A}"/>
              </a:ext>
            </a:extLst>
          </p:cNvPr>
          <p:cNvSpPr/>
          <p:nvPr/>
        </p:nvSpPr>
        <p:spPr>
          <a:xfrm>
            <a:off x="578054" y="4705085"/>
            <a:ext cx="1630893" cy="935345"/>
          </a:xfrm>
          <a:custGeom>
            <a:avLst/>
            <a:gdLst>
              <a:gd name="connsiteX0" fmla="*/ 0 w 1630893"/>
              <a:gd name="connsiteY0" fmla="*/ 0 h 935345"/>
              <a:gd name="connsiteX1" fmla="*/ 1630893 w 1630893"/>
              <a:gd name="connsiteY1" fmla="*/ 0 h 935345"/>
              <a:gd name="connsiteX2" fmla="*/ 1630893 w 1630893"/>
              <a:gd name="connsiteY2" fmla="*/ 935345 h 935345"/>
              <a:gd name="connsiteX3" fmla="*/ 0 w 1630893"/>
              <a:gd name="connsiteY3" fmla="*/ 935345 h 935345"/>
              <a:gd name="connsiteX4" fmla="*/ 0 w 1630893"/>
              <a:gd name="connsiteY4" fmla="*/ 0 h 935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893" h="935345">
                <a:moveTo>
                  <a:pt x="0" y="0"/>
                </a:moveTo>
                <a:lnTo>
                  <a:pt x="1630893" y="0"/>
                </a:lnTo>
                <a:lnTo>
                  <a:pt x="1630893" y="935345"/>
                </a:lnTo>
                <a:lnTo>
                  <a:pt x="0" y="9353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Risk Management: Key Findings</a:t>
            </a:r>
          </a:p>
        </p:txBody>
      </p:sp>
      <p:sp>
        <p:nvSpPr>
          <p:cNvPr id="11" name="Rectangle 10">
            <a:extLst>
              <a:ext uri="{FF2B5EF4-FFF2-40B4-BE49-F238E27FC236}">
                <a16:creationId xmlns:a16="http://schemas.microsoft.com/office/drawing/2014/main" id="{2F0D48B2-BDD4-67AA-1D09-701BBF78CCEB}"/>
              </a:ext>
            </a:extLst>
          </p:cNvPr>
          <p:cNvSpPr/>
          <p:nvPr/>
        </p:nvSpPr>
        <p:spPr bwMode="auto">
          <a:xfrm>
            <a:off x="578055" y="5827788"/>
            <a:ext cx="8154465" cy="692554"/>
          </a:xfrm>
          <a:prstGeom prst="rect">
            <a:avLst/>
          </a:prstGeom>
          <a:solidFill>
            <a:schemeClr val="accent5"/>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marL="91440" lvl="1"/>
            <a:r>
              <a:rPr lang="en-US" sz="1600" dirty="0">
                <a:solidFill>
                  <a:schemeClr val="accent6"/>
                </a:solidFill>
              </a:rPr>
              <a:t>Note: Not all topics are covered for each IPS based on the availability of information</a:t>
            </a:r>
          </a:p>
        </p:txBody>
      </p:sp>
      <p:sp>
        <p:nvSpPr>
          <p:cNvPr id="46" name="Freeform 45">
            <a:extLst>
              <a:ext uri="{FF2B5EF4-FFF2-40B4-BE49-F238E27FC236}">
                <a16:creationId xmlns:a16="http://schemas.microsoft.com/office/drawing/2014/main" id="{377FF19C-53D2-0586-BCB4-3E31A606B6E1}"/>
              </a:ext>
            </a:extLst>
          </p:cNvPr>
          <p:cNvSpPr/>
          <p:nvPr/>
        </p:nvSpPr>
        <p:spPr>
          <a:xfrm>
            <a:off x="2331264" y="4758190"/>
            <a:ext cx="6401255" cy="882861"/>
          </a:xfrm>
          <a:custGeom>
            <a:avLst/>
            <a:gdLst>
              <a:gd name="connsiteX0" fmla="*/ 0 w 6401255"/>
              <a:gd name="connsiteY0" fmla="*/ 0 h 292295"/>
              <a:gd name="connsiteX1" fmla="*/ 6401255 w 6401255"/>
              <a:gd name="connsiteY1" fmla="*/ 0 h 292295"/>
              <a:gd name="connsiteX2" fmla="*/ 6401255 w 6401255"/>
              <a:gd name="connsiteY2" fmla="*/ 292295 h 292295"/>
              <a:gd name="connsiteX3" fmla="*/ 0 w 6401255"/>
              <a:gd name="connsiteY3" fmla="*/ 292295 h 292295"/>
              <a:gd name="connsiteX4" fmla="*/ 0 w 6401255"/>
              <a:gd name="connsiteY4" fmla="*/ 0 h 292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1255" h="292295">
                <a:moveTo>
                  <a:pt x="0" y="0"/>
                </a:moveTo>
                <a:lnTo>
                  <a:pt x="6401255" y="0"/>
                </a:lnTo>
                <a:lnTo>
                  <a:pt x="6401255" y="292295"/>
                </a:lnTo>
                <a:lnTo>
                  <a:pt x="0" y="2922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lvl="0" algn="l" defTabSz="444500">
              <a:lnSpc>
                <a:spcPct val="90000"/>
              </a:lnSpc>
              <a:spcBef>
                <a:spcPct val="0"/>
              </a:spcBef>
              <a:spcAft>
                <a:spcPts val="200"/>
              </a:spcAft>
            </a:pPr>
            <a:r>
              <a:rPr lang="en-US" sz="1200" kern="1200" dirty="0"/>
              <a:t>This section primarily includes further Risk Management findings and insights about:</a:t>
            </a:r>
          </a:p>
          <a:p>
            <a:pPr marL="171450" lvl="0" indent="-171450" algn="l" defTabSz="444500">
              <a:lnSpc>
                <a:spcPct val="90000"/>
              </a:lnSpc>
              <a:spcBef>
                <a:spcPct val="0"/>
              </a:spcBef>
              <a:spcAft>
                <a:spcPts val="200"/>
              </a:spcAft>
              <a:buFont typeface="Arial" panose="020B0604020202020204" pitchFamily="34" charset="0"/>
              <a:buChar char="•"/>
            </a:pPr>
            <a:r>
              <a:rPr lang="en-US" sz="1200" dirty="0"/>
              <a:t>S</a:t>
            </a:r>
            <a:r>
              <a:rPr lang="en-US" sz="1200" kern="1200" dirty="0"/>
              <a:t>trategies</a:t>
            </a:r>
          </a:p>
          <a:p>
            <a:pPr marL="171450" lvl="0" indent="-171450" algn="l" defTabSz="444500">
              <a:lnSpc>
                <a:spcPct val="90000"/>
              </a:lnSpc>
              <a:spcBef>
                <a:spcPct val="0"/>
              </a:spcBef>
              <a:spcAft>
                <a:spcPts val="200"/>
              </a:spcAft>
              <a:buFont typeface="Arial" panose="020B0604020202020204" pitchFamily="34" charset="0"/>
              <a:buChar char="•"/>
            </a:pPr>
            <a:r>
              <a:rPr lang="en-US" sz="1200" dirty="0"/>
              <a:t>T</a:t>
            </a:r>
            <a:r>
              <a:rPr lang="en-US" sz="1200" kern="1200" dirty="0"/>
              <a:t>ools</a:t>
            </a:r>
          </a:p>
          <a:p>
            <a:pPr marL="171450" indent="-171450" defTabSz="444500">
              <a:lnSpc>
                <a:spcPct val="90000"/>
              </a:lnSpc>
              <a:spcBef>
                <a:spcPct val="0"/>
              </a:spcBef>
              <a:spcAft>
                <a:spcPts val="200"/>
              </a:spcAft>
              <a:buFont typeface="Arial" panose="020B0604020202020204" pitchFamily="34" charset="0"/>
              <a:buChar char="•"/>
            </a:pPr>
            <a:r>
              <a:rPr lang="en-US" sz="1200" kern="1200" dirty="0"/>
              <a:t>Responsibilities</a:t>
            </a:r>
          </a:p>
        </p:txBody>
      </p:sp>
      <p:sp>
        <p:nvSpPr>
          <p:cNvPr id="2" name="Footer Placeholder 1">
            <a:extLst>
              <a:ext uri="{FF2B5EF4-FFF2-40B4-BE49-F238E27FC236}">
                <a16:creationId xmlns:a16="http://schemas.microsoft.com/office/drawing/2014/main" id="{95546922-E53A-0A06-5DC4-25D3D3033568}"/>
              </a:ext>
            </a:extLst>
          </p:cNvPr>
          <p:cNvSpPr txBox="1">
            <a:spLocks/>
          </p:cNvSpPr>
          <p:nvPr/>
        </p:nvSpPr>
        <p:spPr>
          <a:xfrm>
            <a:off x="578054" y="6492240"/>
            <a:ext cx="3086100" cy="365125"/>
          </a:xfrm>
          <a:prstGeom prst="rect">
            <a:avLst/>
          </a:prstGeom>
        </p:spPr>
        <p:txBody>
          <a:bodyPr/>
          <a:lstStyle>
            <a:defPPr>
              <a:defRPr lang="en-US"/>
            </a:defPPr>
            <a:lvl1pPr marL="0" algn="l" defTabSz="1470484" rtl="0" eaLnBrk="1" latinLnBrk="0" hangingPunct="1">
              <a:defRPr sz="2895" kern="1200">
                <a:solidFill>
                  <a:schemeClr val="tx1"/>
                </a:solidFill>
                <a:latin typeface="+mn-lt"/>
                <a:ea typeface="+mn-ea"/>
                <a:cs typeface="+mn-cs"/>
              </a:defRPr>
            </a:lvl1pPr>
            <a:lvl2pPr marL="735242" algn="l" defTabSz="1470484" rtl="0" eaLnBrk="1" latinLnBrk="0" hangingPunct="1">
              <a:defRPr sz="2895" kern="1200">
                <a:solidFill>
                  <a:schemeClr val="tx1"/>
                </a:solidFill>
                <a:latin typeface="+mn-lt"/>
                <a:ea typeface="+mn-ea"/>
                <a:cs typeface="+mn-cs"/>
              </a:defRPr>
            </a:lvl2pPr>
            <a:lvl3pPr marL="1470484" algn="l" defTabSz="1470484" rtl="0" eaLnBrk="1" latinLnBrk="0" hangingPunct="1">
              <a:defRPr sz="2895" kern="1200">
                <a:solidFill>
                  <a:schemeClr val="tx1"/>
                </a:solidFill>
                <a:latin typeface="+mn-lt"/>
                <a:ea typeface="+mn-ea"/>
                <a:cs typeface="+mn-cs"/>
              </a:defRPr>
            </a:lvl3pPr>
            <a:lvl4pPr marL="2205726" algn="l" defTabSz="1470484" rtl="0" eaLnBrk="1" latinLnBrk="0" hangingPunct="1">
              <a:defRPr sz="2895" kern="1200">
                <a:solidFill>
                  <a:schemeClr val="tx1"/>
                </a:solidFill>
                <a:latin typeface="+mn-lt"/>
                <a:ea typeface="+mn-ea"/>
                <a:cs typeface="+mn-cs"/>
              </a:defRPr>
            </a:lvl4pPr>
            <a:lvl5pPr marL="2940968" algn="l" defTabSz="1470484" rtl="0" eaLnBrk="1" latinLnBrk="0" hangingPunct="1">
              <a:defRPr sz="2895" kern="1200">
                <a:solidFill>
                  <a:schemeClr val="tx1"/>
                </a:solidFill>
                <a:latin typeface="+mn-lt"/>
                <a:ea typeface="+mn-ea"/>
                <a:cs typeface="+mn-cs"/>
              </a:defRPr>
            </a:lvl5pPr>
            <a:lvl6pPr marL="3676210" algn="l" defTabSz="1470484" rtl="0" eaLnBrk="1" latinLnBrk="0" hangingPunct="1">
              <a:defRPr sz="2895" kern="1200">
                <a:solidFill>
                  <a:schemeClr val="tx1"/>
                </a:solidFill>
                <a:latin typeface="+mn-lt"/>
                <a:ea typeface="+mn-ea"/>
                <a:cs typeface="+mn-cs"/>
              </a:defRPr>
            </a:lvl6pPr>
            <a:lvl7pPr marL="4411451" algn="l" defTabSz="1470484" rtl="0" eaLnBrk="1" latinLnBrk="0" hangingPunct="1">
              <a:defRPr sz="2895" kern="1200">
                <a:solidFill>
                  <a:schemeClr val="tx1"/>
                </a:solidFill>
                <a:latin typeface="+mn-lt"/>
                <a:ea typeface="+mn-ea"/>
                <a:cs typeface="+mn-cs"/>
              </a:defRPr>
            </a:lvl7pPr>
            <a:lvl8pPr marL="5146694" algn="l" defTabSz="1470484" rtl="0" eaLnBrk="1" latinLnBrk="0" hangingPunct="1">
              <a:defRPr sz="2895" kern="1200">
                <a:solidFill>
                  <a:schemeClr val="tx1"/>
                </a:solidFill>
                <a:latin typeface="+mn-lt"/>
                <a:ea typeface="+mn-ea"/>
                <a:cs typeface="+mn-cs"/>
              </a:defRPr>
            </a:lvl8pPr>
            <a:lvl9pPr marL="5881936" algn="l" defTabSz="1470484" rtl="0" eaLnBrk="1" latinLnBrk="0" hangingPunct="1">
              <a:defRPr sz="2895" kern="1200">
                <a:solidFill>
                  <a:schemeClr val="tx1"/>
                </a:solidFill>
                <a:latin typeface="+mn-lt"/>
                <a:ea typeface="+mn-ea"/>
                <a:cs typeface="+mn-cs"/>
              </a:defRPr>
            </a:lvl9pPr>
          </a:lstStyle>
          <a:p>
            <a:r>
              <a:rPr lang="en-US" sz="1200" dirty="0">
                <a:solidFill>
                  <a:schemeClr val="accent5">
                    <a:lumMod val="75000"/>
                  </a:schemeClr>
                </a:solidFill>
              </a:rPr>
              <a:t>Gates Foundation, 2024</a:t>
            </a:r>
          </a:p>
        </p:txBody>
      </p:sp>
    </p:spTree>
    <p:extLst>
      <p:ext uri="{BB962C8B-B14F-4D97-AF65-F5344CB8AC3E}">
        <p14:creationId xmlns:p14="http://schemas.microsoft.com/office/powerpoint/2010/main" val="16765485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964AA1-5C9E-8F4B-B610-F17E19D5E4AB}"/>
              </a:ext>
            </a:extLst>
          </p:cNvPr>
          <p:cNvSpPr>
            <a:spLocks noGrp="1"/>
          </p:cNvSpPr>
          <p:nvPr>
            <p:ph type="body" sz="quarter" idx="10"/>
          </p:nvPr>
        </p:nvSpPr>
        <p:spPr>
          <a:xfrm>
            <a:off x="288475" y="2183931"/>
            <a:ext cx="5113953" cy="1596959"/>
          </a:xfrm>
        </p:spPr>
        <p:txBody>
          <a:bodyPr/>
          <a:lstStyle/>
          <a:p>
            <a:pPr lvl="0">
              <a:spcBef>
                <a:spcPts val="0"/>
              </a:spcBef>
              <a:buSzPts val="4000"/>
            </a:pPr>
            <a:r>
              <a:rPr lang="en-US" b="1" dirty="0"/>
              <a:t>RTGS Spotlights</a:t>
            </a:r>
          </a:p>
          <a:p>
            <a:pPr lvl="0">
              <a:spcBef>
                <a:spcPts val="0"/>
              </a:spcBef>
              <a:buSzPts val="4000"/>
            </a:pPr>
            <a:r>
              <a:rPr lang="en-US" b="1" dirty="0"/>
              <a:t>1. </a:t>
            </a:r>
            <a:r>
              <a:rPr lang="en-US" b="1" dirty="0" err="1"/>
              <a:t>FedNow</a:t>
            </a:r>
            <a:endParaRPr lang="en-US" b="1" dirty="0"/>
          </a:p>
          <a:p>
            <a:pPr lvl="0">
              <a:spcBef>
                <a:spcPts val="0"/>
              </a:spcBef>
              <a:buSzPts val="4000"/>
            </a:pPr>
            <a:r>
              <a:rPr lang="en-US" b="1" dirty="0"/>
              <a:t>2. Pix</a:t>
            </a:r>
          </a:p>
          <a:p>
            <a:pPr lvl="0">
              <a:spcBef>
                <a:spcPts val="0"/>
              </a:spcBef>
              <a:buSzPts val="4000"/>
            </a:pPr>
            <a:r>
              <a:rPr lang="en-US" b="1" dirty="0"/>
              <a:t>3. TIPS</a:t>
            </a:r>
          </a:p>
          <a:p>
            <a:pPr lvl="0">
              <a:spcBef>
                <a:spcPts val="0"/>
              </a:spcBef>
              <a:buSzPts val="4000"/>
            </a:pPr>
            <a:endParaRPr lang="en-US" dirty="0"/>
          </a:p>
        </p:txBody>
      </p:sp>
    </p:spTree>
    <p:extLst>
      <p:ext uri="{BB962C8B-B14F-4D97-AF65-F5344CB8AC3E}">
        <p14:creationId xmlns:p14="http://schemas.microsoft.com/office/powerpoint/2010/main" val="25283057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62B3B5-CBC0-DD4F-AD07-4BE1A650A26A}"/>
              </a:ext>
            </a:extLst>
          </p:cNvPr>
          <p:cNvSpPr>
            <a:spLocks noGrp="1"/>
          </p:cNvSpPr>
          <p:nvPr>
            <p:ph type="title"/>
          </p:nvPr>
        </p:nvSpPr>
        <p:spPr>
          <a:xfrm>
            <a:off x="96207" y="222136"/>
            <a:ext cx="6577847" cy="307777"/>
          </a:xfrm>
        </p:spPr>
        <p:txBody>
          <a:bodyPr/>
          <a:lstStyle/>
          <a:p>
            <a:r>
              <a:rPr lang="en-US" sz="2000" dirty="0">
                <a:latin typeface="Arial" panose="020B0604020202020204" pitchFamily="34" charset="0"/>
                <a:cs typeface="Arial" panose="020B0604020202020204" pitchFamily="34" charset="0"/>
              </a:rPr>
              <a:t>RTGS Spotlight: FedNow</a:t>
            </a:r>
          </a:p>
        </p:txBody>
      </p:sp>
      <p:sp>
        <p:nvSpPr>
          <p:cNvPr id="4" name="Slide Number Placeholder 3">
            <a:extLst>
              <a:ext uri="{FF2B5EF4-FFF2-40B4-BE49-F238E27FC236}">
                <a16:creationId xmlns:a16="http://schemas.microsoft.com/office/drawing/2014/main" id="{A6F85EF8-8B12-9542-BC9C-23959B682E90}"/>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38</a:t>
            </a:fld>
            <a:endParaRPr lang="en-US" dirty="0">
              <a:solidFill>
                <a:prstClr val="black">
                  <a:tint val="75000"/>
                </a:prstClr>
              </a:solidFill>
            </a:endParaRPr>
          </a:p>
        </p:txBody>
      </p:sp>
      <p:pic>
        <p:nvPicPr>
          <p:cNvPr id="9" name="Picture 8">
            <a:extLst>
              <a:ext uri="{FF2B5EF4-FFF2-40B4-BE49-F238E27FC236}">
                <a16:creationId xmlns:a16="http://schemas.microsoft.com/office/drawing/2014/main" id="{191C7E95-540E-D0CD-C828-BE0352EE3104}"/>
              </a:ext>
            </a:extLst>
          </p:cNvPr>
          <p:cNvPicPr>
            <a:picLocks noChangeAspect="1"/>
          </p:cNvPicPr>
          <p:nvPr/>
        </p:nvPicPr>
        <p:blipFill>
          <a:blip r:embed="rId3"/>
          <a:stretch>
            <a:fillRect/>
          </a:stretch>
        </p:blipFill>
        <p:spPr>
          <a:xfrm>
            <a:off x="7484666" y="826898"/>
            <a:ext cx="1261602" cy="299631"/>
          </a:xfrm>
          <a:prstGeom prst="rect">
            <a:avLst/>
          </a:prstGeom>
        </p:spPr>
      </p:pic>
      <p:sp>
        <p:nvSpPr>
          <p:cNvPr id="7" name="Rectangle 6">
            <a:extLst>
              <a:ext uri="{FF2B5EF4-FFF2-40B4-BE49-F238E27FC236}">
                <a16:creationId xmlns:a16="http://schemas.microsoft.com/office/drawing/2014/main" id="{72BB2992-D274-5A30-1668-892DDD19B1AB}"/>
              </a:ext>
            </a:extLst>
          </p:cNvPr>
          <p:cNvSpPr/>
          <p:nvPr/>
        </p:nvSpPr>
        <p:spPr>
          <a:xfrm>
            <a:off x="457200" y="5553039"/>
            <a:ext cx="8218339" cy="962061"/>
          </a:xfrm>
          <a:prstGeom prst="rect">
            <a:avLst/>
          </a:prstGeom>
          <a:solidFill>
            <a:srgbClr val="E1E1E1">
              <a:alpha val="89804"/>
            </a:srgbClr>
          </a:solidFill>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sz="16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F01F1DED-E9E4-EC19-62A9-0F51A5208772}"/>
              </a:ext>
            </a:extLst>
          </p:cNvPr>
          <p:cNvSpPr/>
          <p:nvPr/>
        </p:nvSpPr>
        <p:spPr>
          <a:xfrm>
            <a:off x="457200" y="1207008"/>
            <a:ext cx="8229600" cy="3926363"/>
          </a:xfrm>
          <a:prstGeom prst="rect">
            <a:avLst/>
          </a:prstGeom>
          <a:solidFill>
            <a:srgbClr val="E1E1E1">
              <a:alpha val="89804"/>
            </a:srgbClr>
          </a:solidFill>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sz="16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C4E7E7B9-015D-CBC3-502C-B000D61D24BE}"/>
              </a:ext>
            </a:extLst>
          </p:cNvPr>
          <p:cNvGrpSpPr/>
          <p:nvPr/>
        </p:nvGrpSpPr>
        <p:grpSpPr>
          <a:xfrm>
            <a:off x="667512" y="841248"/>
            <a:ext cx="4206240" cy="438912"/>
            <a:chOff x="409317" y="0"/>
            <a:chExt cx="5730447" cy="712799"/>
          </a:xfrm>
        </p:grpSpPr>
        <p:sp>
          <p:nvSpPr>
            <p:cNvPr id="31" name="Rounded Rectangle 30">
              <a:extLst>
                <a:ext uri="{FF2B5EF4-FFF2-40B4-BE49-F238E27FC236}">
                  <a16:creationId xmlns:a16="http://schemas.microsoft.com/office/drawing/2014/main" id="{CA1FA7CA-4F07-E16A-0B80-63E3F9C1E6E9}"/>
                </a:ext>
              </a:extLst>
            </p:cNvPr>
            <p:cNvSpPr/>
            <p:nvPr/>
          </p:nvSpPr>
          <p:spPr>
            <a:xfrm>
              <a:off x="409317" y="0"/>
              <a:ext cx="5730447" cy="712799"/>
            </a:xfrm>
            <a:prstGeom prst="roundRect">
              <a:avLst/>
            </a:prstGeom>
            <a:solidFill>
              <a:schemeClr val="bg1">
                <a:lumMod val="7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sz="1600" dirty="0">
                <a:latin typeface="Arial" panose="020B0604020202020204" pitchFamily="34" charset="0"/>
                <a:cs typeface="Arial" panose="020B0604020202020204" pitchFamily="34" charset="0"/>
              </a:endParaRPr>
            </a:p>
          </p:txBody>
        </p:sp>
        <p:sp>
          <p:nvSpPr>
            <p:cNvPr id="33" name="Rounded Rectangle 5">
              <a:extLst>
                <a:ext uri="{FF2B5EF4-FFF2-40B4-BE49-F238E27FC236}">
                  <a16:creationId xmlns:a16="http://schemas.microsoft.com/office/drawing/2014/main" id="{1F1CD873-63EE-2169-7070-5510B115478A}"/>
                </a:ext>
              </a:extLst>
            </p:cNvPr>
            <p:cNvSpPr txBox="1"/>
            <p:nvPr/>
          </p:nvSpPr>
          <p:spPr>
            <a:xfrm>
              <a:off x="444113" y="34796"/>
              <a:ext cx="5660852" cy="6385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9456" tIns="0" rIns="216597" bIns="0" numCol="1" spcCol="1270" anchor="ctr" anchorCtr="0">
              <a:noAutofit/>
            </a:bodyPr>
            <a:lstStyle/>
            <a:p>
              <a:pPr marL="0" lvl="0" indent="0" algn="l" defTabSz="889000">
                <a:lnSpc>
                  <a:spcPct val="90000"/>
                </a:lnSpc>
                <a:spcBef>
                  <a:spcPct val="0"/>
                </a:spcBef>
                <a:buNone/>
              </a:pPr>
              <a:r>
                <a:rPr lang="en-US" sz="2000" kern="1200" dirty="0">
                  <a:solidFill>
                    <a:srgbClr val="AC2641"/>
                  </a:solidFill>
                  <a:latin typeface="Arial" panose="020B0604020202020204" pitchFamily="34" charset="0"/>
                  <a:cs typeface="Arial" panose="020B0604020202020204" pitchFamily="34" charset="0"/>
                </a:rPr>
                <a:t>Foundational Aspects</a:t>
              </a:r>
            </a:p>
          </p:txBody>
        </p:sp>
      </p:grpSp>
      <p:sp>
        <p:nvSpPr>
          <p:cNvPr id="34" name="TextBox 33">
            <a:extLst>
              <a:ext uri="{FF2B5EF4-FFF2-40B4-BE49-F238E27FC236}">
                <a16:creationId xmlns:a16="http://schemas.microsoft.com/office/drawing/2014/main" id="{93E37E06-510A-E552-0C05-F232D5458CAB}"/>
              </a:ext>
            </a:extLst>
          </p:cNvPr>
          <p:cNvSpPr txBox="1"/>
          <p:nvPr/>
        </p:nvSpPr>
        <p:spPr>
          <a:xfrm>
            <a:off x="1243584" y="2277719"/>
            <a:ext cx="3159935" cy="276999"/>
          </a:xfrm>
          <a:prstGeom prst="rect">
            <a:avLst/>
          </a:prstGeom>
          <a:noFill/>
        </p:spPr>
        <p:txBody>
          <a:bodyPr wrap="square" lIns="0" tIns="0" rIns="0" bIns="0">
            <a:spAutoFit/>
          </a:bodyPr>
          <a:lstStyle/>
          <a:p>
            <a:r>
              <a:rPr lang="en-US" b="1" dirty="0">
                <a:latin typeface="Arial" panose="020B0604020202020204" pitchFamily="34" charset="0"/>
                <a:cs typeface="Arial" panose="020B0604020202020204" pitchFamily="34" charset="0"/>
              </a:rPr>
              <a:t>RTGS – 24/7/365</a:t>
            </a:r>
          </a:p>
        </p:txBody>
      </p:sp>
      <p:sp>
        <p:nvSpPr>
          <p:cNvPr id="35" name="TextBox 34">
            <a:extLst>
              <a:ext uri="{FF2B5EF4-FFF2-40B4-BE49-F238E27FC236}">
                <a16:creationId xmlns:a16="http://schemas.microsoft.com/office/drawing/2014/main" id="{759CC57D-5DF3-AB59-04AB-2BC0AEFA85DF}"/>
              </a:ext>
            </a:extLst>
          </p:cNvPr>
          <p:cNvSpPr txBox="1"/>
          <p:nvPr/>
        </p:nvSpPr>
        <p:spPr>
          <a:xfrm>
            <a:off x="1243585" y="1313348"/>
            <a:ext cx="5377754" cy="276999"/>
          </a:xfrm>
          <a:prstGeom prst="rect">
            <a:avLst/>
          </a:prstGeom>
          <a:noFill/>
        </p:spPr>
        <p:txBody>
          <a:bodyPr wrap="square" lIns="0" tIns="0" rIns="0" bIns="0">
            <a:spAutoFit/>
          </a:bodyPr>
          <a:lstStyle/>
          <a:p>
            <a:r>
              <a:rPr lang="en-US" b="1" dirty="0">
                <a:latin typeface="Arial" panose="020B0604020202020204" pitchFamily="34" charset="0"/>
                <a:cs typeface="Arial" panose="020B0604020202020204" pitchFamily="34" charset="0"/>
              </a:rPr>
              <a:t>Direct Settlement by Chartered FIs Only</a:t>
            </a:r>
          </a:p>
        </p:txBody>
      </p:sp>
      <p:grpSp>
        <p:nvGrpSpPr>
          <p:cNvPr id="55" name="Group 54">
            <a:extLst>
              <a:ext uri="{FF2B5EF4-FFF2-40B4-BE49-F238E27FC236}">
                <a16:creationId xmlns:a16="http://schemas.microsoft.com/office/drawing/2014/main" id="{7C926BF1-173B-C31E-BC84-1F65EEEA1EBB}"/>
              </a:ext>
            </a:extLst>
          </p:cNvPr>
          <p:cNvGrpSpPr/>
          <p:nvPr/>
        </p:nvGrpSpPr>
        <p:grpSpPr>
          <a:xfrm>
            <a:off x="576331" y="2334836"/>
            <a:ext cx="640080" cy="731520"/>
            <a:chOff x="618087" y="1911278"/>
            <a:chExt cx="463068" cy="540285"/>
          </a:xfrm>
        </p:grpSpPr>
        <p:pic>
          <p:nvPicPr>
            <p:cNvPr id="56" name="Graphic 55" descr="Checklist with solid fill">
              <a:extLst>
                <a:ext uri="{FF2B5EF4-FFF2-40B4-BE49-F238E27FC236}">
                  <a16:creationId xmlns:a16="http://schemas.microsoft.com/office/drawing/2014/main" id="{3B3D5341-31B0-8F86-4D93-5FEA87F16F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2828" y="1911278"/>
              <a:ext cx="408327" cy="540285"/>
            </a:xfrm>
            <a:prstGeom prst="rect">
              <a:avLst/>
            </a:prstGeom>
          </p:spPr>
        </p:pic>
        <p:sp>
          <p:nvSpPr>
            <p:cNvPr id="57" name="Left Bracket 56">
              <a:extLst>
                <a:ext uri="{FF2B5EF4-FFF2-40B4-BE49-F238E27FC236}">
                  <a16:creationId xmlns:a16="http://schemas.microsoft.com/office/drawing/2014/main" id="{5446D3D8-B0AD-9EF2-E028-C0E1B7D4FA0F}"/>
                </a:ext>
              </a:extLst>
            </p:cNvPr>
            <p:cNvSpPr/>
            <p:nvPr/>
          </p:nvSpPr>
          <p:spPr>
            <a:xfrm>
              <a:off x="626369" y="1957268"/>
              <a:ext cx="87659" cy="185159"/>
            </a:xfrm>
            <a:prstGeom prst="leftBracket">
              <a:avLst/>
            </a:prstGeom>
            <a:ln>
              <a:solidFill>
                <a:schemeClr val="bg1">
                  <a:lumMod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58" name="Left Bracket 57">
              <a:extLst>
                <a:ext uri="{FF2B5EF4-FFF2-40B4-BE49-F238E27FC236}">
                  <a16:creationId xmlns:a16="http://schemas.microsoft.com/office/drawing/2014/main" id="{7ED796FF-2809-D9D1-946F-EC605709DE6E}"/>
                </a:ext>
              </a:extLst>
            </p:cNvPr>
            <p:cNvSpPr/>
            <p:nvPr/>
          </p:nvSpPr>
          <p:spPr>
            <a:xfrm>
              <a:off x="618087" y="2206042"/>
              <a:ext cx="87659" cy="185159"/>
            </a:xfrm>
            <a:prstGeom prst="leftBracket">
              <a:avLst/>
            </a:prstGeom>
            <a:ln>
              <a:solidFill>
                <a:schemeClr val="bg1">
                  <a:lumMod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grpSp>
      <p:pic>
        <p:nvPicPr>
          <p:cNvPr id="59" name="Graphic 58" descr="Wrench with solid fill">
            <a:extLst>
              <a:ext uri="{FF2B5EF4-FFF2-40B4-BE49-F238E27FC236}">
                <a16:creationId xmlns:a16="http://schemas.microsoft.com/office/drawing/2014/main" id="{E8341D23-7840-4726-1379-4444CE9EB11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1204699">
            <a:off x="524866" y="3317139"/>
            <a:ext cx="606465" cy="603472"/>
          </a:xfrm>
          <a:prstGeom prst="rect">
            <a:avLst/>
          </a:prstGeom>
        </p:spPr>
      </p:pic>
      <p:sp>
        <p:nvSpPr>
          <p:cNvPr id="60" name="TextBox 59">
            <a:extLst>
              <a:ext uri="{FF2B5EF4-FFF2-40B4-BE49-F238E27FC236}">
                <a16:creationId xmlns:a16="http://schemas.microsoft.com/office/drawing/2014/main" id="{E34D5D87-4A43-D95A-6B62-0438ADB579C5}"/>
              </a:ext>
            </a:extLst>
          </p:cNvPr>
          <p:cNvSpPr txBox="1"/>
          <p:nvPr/>
        </p:nvSpPr>
        <p:spPr>
          <a:xfrm>
            <a:off x="1243584" y="1576668"/>
            <a:ext cx="7443216" cy="492443"/>
          </a:xfrm>
          <a:prstGeom prst="rect">
            <a:avLst/>
          </a:prstGeom>
          <a:noFill/>
        </p:spPr>
        <p:txBody>
          <a:bodyPr wrap="square" lIns="0" tIns="0" rIns="0" bIns="0">
            <a:spAutoFit/>
          </a:bodyPr>
          <a:lstStyle/>
          <a:p>
            <a:r>
              <a:rPr lang="en-US" sz="1600" dirty="0">
                <a:latin typeface="Arial" panose="020B0604020202020204" pitchFamily="34" charset="0"/>
                <a:cs typeface="Arial" panose="020B0604020202020204" pitchFamily="34" charset="0"/>
              </a:rPr>
              <a:t>Only charted FIs (banks and credit unions) can have direct settlement accounts at the Federal Reserve. Other participation types are discussed on the next page</a:t>
            </a:r>
          </a:p>
        </p:txBody>
      </p:sp>
      <p:sp>
        <p:nvSpPr>
          <p:cNvPr id="61" name="TextBox 60">
            <a:extLst>
              <a:ext uri="{FF2B5EF4-FFF2-40B4-BE49-F238E27FC236}">
                <a16:creationId xmlns:a16="http://schemas.microsoft.com/office/drawing/2014/main" id="{3B75D4FF-8649-B26A-F859-E117DAE6413A}"/>
              </a:ext>
            </a:extLst>
          </p:cNvPr>
          <p:cNvSpPr txBox="1"/>
          <p:nvPr/>
        </p:nvSpPr>
        <p:spPr>
          <a:xfrm>
            <a:off x="1243584" y="2564238"/>
            <a:ext cx="7431955" cy="492443"/>
          </a:xfrm>
          <a:prstGeom prst="rect">
            <a:avLst/>
          </a:prstGeom>
          <a:noFill/>
        </p:spPr>
        <p:txBody>
          <a:bodyPr wrap="square" lIns="0" tIns="0" rIns="0" bIns="0">
            <a:spAutoFit/>
          </a:bodyPr>
          <a:lstStyle/>
          <a:p>
            <a:r>
              <a:rPr lang="en-US" sz="1600" dirty="0">
                <a:latin typeface="Arial" panose="020B0604020202020204" pitchFamily="34" charset="0"/>
                <a:cs typeface="Arial" panose="020B0604020202020204" pitchFamily="34" charset="0"/>
              </a:rPr>
              <a:t>FedNow operates on an always on (24x7x365) real-time gross settlement model that was developed specifically for the IPS</a:t>
            </a:r>
          </a:p>
        </p:txBody>
      </p:sp>
      <p:cxnSp>
        <p:nvCxnSpPr>
          <p:cNvPr id="62" name="Straight Connector 61">
            <a:extLst>
              <a:ext uri="{FF2B5EF4-FFF2-40B4-BE49-F238E27FC236}">
                <a16:creationId xmlns:a16="http://schemas.microsoft.com/office/drawing/2014/main" id="{97327837-7C8E-6638-D332-881CCC553A02}"/>
              </a:ext>
            </a:extLst>
          </p:cNvPr>
          <p:cNvCxnSpPr/>
          <p:nvPr/>
        </p:nvCxnSpPr>
        <p:spPr>
          <a:xfrm>
            <a:off x="496397" y="4060522"/>
            <a:ext cx="8138160" cy="0"/>
          </a:xfrm>
          <a:prstGeom prst="line">
            <a:avLst/>
          </a:prstGeom>
          <a:ln w="28575">
            <a:solidFill>
              <a:srgbClr val="E1E1E1"/>
            </a:solidFill>
            <a:prstDash val="solid"/>
            <a:headEnd type="non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63" name="TextBox 62">
            <a:extLst>
              <a:ext uri="{FF2B5EF4-FFF2-40B4-BE49-F238E27FC236}">
                <a16:creationId xmlns:a16="http://schemas.microsoft.com/office/drawing/2014/main" id="{1AAE1A11-7E18-EE9B-2591-4E7B9F7DE6F8}"/>
              </a:ext>
            </a:extLst>
          </p:cNvPr>
          <p:cNvSpPr txBox="1"/>
          <p:nvPr/>
        </p:nvSpPr>
        <p:spPr>
          <a:xfrm>
            <a:off x="1243584" y="3220973"/>
            <a:ext cx="7364210" cy="276999"/>
          </a:xfrm>
          <a:prstGeom prst="rect">
            <a:avLst/>
          </a:prstGeom>
          <a:noFill/>
        </p:spPr>
        <p:txBody>
          <a:bodyPr wrap="square" lIns="0" tIns="0" rIns="0" bIns="0">
            <a:spAutoFit/>
          </a:bodyPr>
          <a:lstStyle/>
          <a:p>
            <a:r>
              <a:rPr lang="en-US" b="1" dirty="0">
                <a:latin typeface="Arial" panose="020B0604020202020204" pitchFamily="34" charset="0"/>
                <a:cs typeface="Arial" panose="020B0604020202020204" pitchFamily="34" charset="0"/>
              </a:rPr>
              <a:t>FedNow incorporates Settlement, Liquidity, and Credit Risk Tools</a:t>
            </a:r>
          </a:p>
        </p:txBody>
      </p:sp>
      <p:sp>
        <p:nvSpPr>
          <p:cNvPr id="64" name="TextBox 63">
            <a:extLst>
              <a:ext uri="{FF2B5EF4-FFF2-40B4-BE49-F238E27FC236}">
                <a16:creationId xmlns:a16="http://schemas.microsoft.com/office/drawing/2014/main" id="{BFD610AB-DF2A-AE5F-E7C7-BB0B8A6C6F39}"/>
              </a:ext>
            </a:extLst>
          </p:cNvPr>
          <p:cNvSpPr txBox="1"/>
          <p:nvPr/>
        </p:nvSpPr>
        <p:spPr>
          <a:xfrm>
            <a:off x="1243584" y="3518195"/>
            <a:ext cx="7431955" cy="492443"/>
          </a:xfrm>
          <a:prstGeom prst="rect">
            <a:avLst/>
          </a:prstGeom>
          <a:noFill/>
        </p:spPr>
        <p:txBody>
          <a:bodyPr wrap="square" lIns="0" tIns="0" rIns="0" bIns="0">
            <a:spAutoFit/>
          </a:bodyPr>
          <a:lstStyle/>
          <a:p>
            <a:r>
              <a:rPr lang="en-US" sz="1600" dirty="0">
                <a:latin typeface="Arial" panose="020B0604020202020204" pitchFamily="34" charset="0"/>
                <a:cs typeface="Arial" panose="020B0604020202020204" pitchFamily="34" charset="0"/>
              </a:rPr>
              <a:t>FedNow notably provides intraday credit, net debit caps, and Liquidity Management Transfers (LMT)</a:t>
            </a:r>
          </a:p>
        </p:txBody>
      </p:sp>
      <p:sp>
        <p:nvSpPr>
          <p:cNvPr id="65" name="TextBox 64">
            <a:extLst>
              <a:ext uri="{FF2B5EF4-FFF2-40B4-BE49-F238E27FC236}">
                <a16:creationId xmlns:a16="http://schemas.microsoft.com/office/drawing/2014/main" id="{BB803D95-5B50-8BA2-E595-BE24C7441C90}"/>
              </a:ext>
            </a:extLst>
          </p:cNvPr>
          <p:cNvSpPr txBox="1"/>
          <p:nvPr/>
        </p:nvSpPr>
        <p:spPr>
          <a:xfrm>
            <a:off x="1243584" y="4122417"/>
            <a:ext cx="5377753" cy="276999"/>
          </a:xfrm>
          <a:prstGeom prst="rect">
            <a:avLst/>
          </a:prstGeom>
          <a:noFill/>
        </p:spPr>
        <p:txBody>
          <a:bodyPr wrap="square" lIns="0" tIns="0" rIns="0" bIns="0">
            <a:spAutoFit/>
          </a:bodyPr>
          <a:lstStyle/>
          <a:p>
            <a:r>
              <a:rPr lang="en-US" b="1" dirty="0">
                <a:latin typeface="Arial" panose="020B0604020202020204" pitchFamily="34" charset="0"/>
                <a:cs typeface="Arial" panose="020B0604020202020204" pitchFamily="34" charset="0"/>
              </a:rPr>
              <a:t>Co-mingled Settlement Account</a:t>
            </a:r>
          </a:p>
        </p:txBody>
      </p:sp>
      <p:sp>
        <p:nvSpPr>
          <p:cNvPr id="66" name="TextBox 65">
            <a:extLst>
              <a:ext uri="{FF2B5EF4-FFF2-40B4-BE49-F238E27FC236}">
                <a16:creationId xmlns:a16="http://schemas.microsoft.com/office/drawing/2014/main" id="{FBB56589-B9BF-506D-7BA6-53E993954E7D}"/>
              </a:ext>
            </a:extLst>
          </p:cNvPr>
          <p:cNvSpPr txBox="1"/>
          <p:nvPr/>
        </p:nvSpPr>
        <p:spPr>
          <a:xfrm>
            <a:off x="1243585" y="4364563"/>
            <a:ext cx="7491612" cy="738664"/>
          </a:xfrm>
          <a:prstGeom prst="rect">
            <a:avLst/>
          </a:prstGeom>
          <a:noFill/>
        </p:spPr>
        <p:txBody>
          <a:bodyPr wrap="square" lIns="0" tIns="0" rIns="0" bIns="0">
            <a:spAutoFit/>
          </a:bodyPr>
          <a:lstStyle/>
          <a:p>
            <a:r>
              <a:rPr lang="en-US" sz="1600" dirty="0">
                <a:latin typeface="Arial" panose="020B0604020202020204" pitchFamily="34" charset="0"/>
                <a:cs typeface="Arial" panose="020B0604020202020204" pitchFamily="34" charset="0"/>
              </a:rPr>
              <a:t>FedNow transactions settle in participants’ Fed Master Account, which is used for multiple purposes, including wholesale payments; participants can set up sub-accounts for reconciliation, but balances are settled in the Master Account</a:t>
            </a:r>
          </a:p>
        </p:txBody>
      </p:sp>
      <p:sp>
        <p:nvSpPr>
          <p:cNvPr id="67" name="TextBox 66">
            <a:extLst>
              <a:ext uri="{FF2B5EF4-FFF2-40B4-BE49-F238E27FC236}">
                <a16:creationId xmlns:a16="http://schemas.microsoft.com/office/drawing/2014/main" id="{613C1B38-C260-64D1-8BBD-CDAB3C8F4505}"/>
              </a:ext>
            </a:extLst>
          </p:cNvPr>
          <p:cNvSpPr txBox="1"/>
          <p:nvPr/>
        </p:nvSpPr>
        <p:spPr>
          <a:xfrm>
            <a:off x="1194597" y="5617451"/>
            <a:ext cx="745871" cy="492443"/>
          </a:xfrm>
          <a:prstGeom prst="rect">
            <a:avLst/>
          </a:prstGeom>
          <a:noFill/>
        </p:spPr>
        <p:txBody>
          <a:bodyPr wrap="square" lIns="0" tIns="0" rIns="0" bIns="0">
            <a:spAutoFit/>
          </a:bodyPr>
          <a:lstStyle/>
          <a:p>
            <a:r>
              <a:rPr lang="en-US" sz="3200" b="1" dirty="0">
                <a:solidFill>
                  <a:schemeClr val="accent4"/>
                </a:solidFill>
                <a:latin typeface="Arial" panose="020B0604020202020204" pitchFamily="34" charset="0"/>
                <a:cs typeface="Arial" panose="020B0604020202020204" pitchFamily="34" charset="0"/>
              </a:rPr>
              <a:t>500</a:t>
            </a:r>
          </a:p>
        </p:txBody>
      </p:sp>
      <p:sp>
        <p:nvSpPr>
          <p:cNvPr id="68" name="TextBox 67">
            <a:extLst>
              <a:ext uri="{FF2B5EF4-FFF2-40B4-BE49-F238E27FC236}">
                <a16:creationId xmlns:a16="http://schemas.microsoft.com/office/drawing/2014/main" id="{33DC6D90-7414-3326-CF88-8AD7EABC715E}"/>
              </a:ext>
            </a:extLst>
          </p:cNvPr>
          <p:cNvSpPr txBox="1"/>
          <p:nvPr/>
        </p:nvSpPr>
        <p:spPr>
          <a:xfrm>
            <a:off x="620326" y="5993132"/>
            <a:ext cx="1757425" cy="523220"/>
          </a:xfrm>
          <a:prstGeom prst="rect">
            <a:avLst/>
          </a:prstGeom>
          <a:noFill/>
        </p:spPr>
        <p:txBody>
          <a:bodyPr wrap="square" lIns="45720" rIns="45720">
            <a:spAutoFit/>
          </a:bodyPr>
          <a:lstStyle/>
          <a:p>
            <a:pPr algn="ctr"/>
            <a:r>
              <a:rPr lang="en-US" sz="1600" dirty="0">
                <a:latin typeface="Arial" panose="020B0604020202020204" pitchFamily="34" charset="0"/>
                <a:cs typeface="Arial" panose="020B0604020202020204" pitchFamily="34" charset="0"/>
              </a:rPr>
              <a:t>Participants</a:t>
            </a:r>
          </a:p>
          <a:p>
            <a:pPr algn="ctr"/>
            <a:r>
              <a:rPr lang="en-US" sz="1200" dirty="0">
                <a:latin typeface="Arial" panose="020B0604020202020204" pitchFamily="34" charset="0"/>
                <a:cs typeface="Arial" panose="020B0604020202020204" pitchFamily="34" charset="0"/>
              </a:rPr>
              <a:t>(as of February 2024)</a:t>
            </a:r>
          </a:p>
        </p:txBody>
      </p:sp>
      <p:sp>
        <p:nvSpPr>
          <p:cNvPr id="69" name="TextBox 68">
            <a:extLst>
              <a:ext uri="{FF2B5EF4-FFF2-40B4-BE49-F238E27FC236}">
                <a16:creationId xmlns:a16="http://schemas.microsoft.com/office/drawing/2014/main" id="{5FE9A145-9600-2E1D-899A-B716D8C87860}"/>
              </a:ext>
            </a:extLst>
          </p:cNvPr>
          <p:cNvSpPr txBox="1"/>
          <p:nvPr/>
        </p:nvSpPr>
        <p:spPr>
          <a:xfrm>
            <a:off x="4138141" y="5596020"/>
            <a:ext cx="727642" cy="492443"/>
          </a:xfrm>
          <a:prstGeom prst="rect">
            <a:avLst/>
          </a:prstGeom>
          <a:noFill/>
        </p:spPr>
        <p:txBody>
          <a:bodyPr wrap="square" lIns="0" tIns="0" rIns="0" bIns="0">
            <a:spAutoFit/>
          </a:bodyPr>
          <a:lstStyle/>
          <a:p>
            <a:r>
              <a:rPr lang="en-US" sz="3200" b="1" dirty="0">
                <a:solidFill>
                  <a:schemeClr val="accent4"/>
                </a:solidFill>
                <a:latin typeface="Arial" panose="020B0604020202020204" pitchFamily="34" charset="0"/>
                <a:cs typeface="Arial" panose="020B0604020202020204" pitchFamily="34" charset="0"/>
              </a:rPr>
              <a:t>30</a:t>
            </a:r>
          </a:p>
        </p:txBody>
      </p:sp>
      <p:sp>
        <p:nvSpPr>
          <p:cNvPr id="70" name="TextBox 69">
            <a:extLst>
              <a:ext uri="{FF2B5EF4-FFF2-40B4-BE49-F238E27FC236}">
                <a16:creationId xmlns:a16="http://schemas.microsoft.com/office/drawing/2014/main" id="{18780779-F982-F77F-EAFE-2F79CBCEA421}"/>
              </a:ext>
            </a:extLst>
          </p:cNvPr>
          <p:cNvSpPr txBox="1"/>
          <p:nvPr/>
        </p:nvSpPr>
        <p:spPr>
          <a:xfrm>
            <a:off x="2775121" y="5993132"/>
            <a:ext cx="3293867" cy="523220"/>
          </a:xfrm>
          <a:prstGeom prst="rect">
            <a:avLst/>
          </a:prstGeom>
          <a:noFill/>
        </p:spPr>
        <p:txBody>
          <a:bodyPr wrap="square" lIns="45720" rIns="45720">
            <a:spAutoFit/>
          </a:bodyPr>
          <a:lstStyle/>
          <a:p>
            <a:pPr algn="ctr"/>
            <a:r>
              <a:rPr lang="en-US" sz="1600" dirty="0">
                <a:latin typeface="Arial" panose="020B0604020202020204" pitchFamily="34" charset="0"/>
                <a:cs typeface="Arial" panose="020B0604020202020204" pitchFamily="34" charset="0"/>
              </a:rPr>
              <a:t>Settlement and Liquidity Providers</a:t>
            </a:r>
          </a:p>
          <a:p>
            <a:pPr algn="ctr"/>
            <a:r>
              <a:rPr lang="en-US" sz="1200" dirty="0">
                <a:latin typeface="Arial" panose="020B0604020202020204" pitchFamily="34" charset="0"/>
                <a:cs typeface="Arial" panose="020B0604020202020204" pitchFamily="34" charset="0"/>
              </a:rPr>
              <a:t>(as of February 2024)</a:t>
            </a:r>
          </a:p>
        </p:txBody>
      </p:sp>
      <p:sp>
        <p:nvSpPr>
          <p:cNvPr id="73" name="TextBox 72">
            <a:extLst>
              <a:ext uri="{FF2B5EF4-FFF2-40B4-BE49-F238E27FC236}">
                <a16:creationId xmlns:a16="http://schemas.microsoft.com/office/drawing/2014/main" id="{198831B0-FEE3-241F-4F35-D340742EF0C3}"/>
              </a:ext>
            </a:extLst>
          </p:cNvPr>
          <p:cNvSpPr txBox="1"/>
          <p:nvPr/>
        </p:nvSpPr>
        <p:spPr>
          <a:xfrm>
            <a:off x="6510465" y="5596021"/>
            <a:ext cx="1830444" cy="492443"/>
          </a:xfrm>
          <a:prstGeom prst="rect">
            <a:avLst/>
          </a:prstGeom>
          <a:noFill/>
        </p:spPr>
        <p:txBody>
          <a:bodyPr wrap="square" lIns="0" tIns="0" rIns="0" bIns="0">
            <a:spAutoFit/>
          </a:bodyPr>
          <a:lstStyle/>
          <a:p>
            <a:pPr algn="ctr"/>
            <a:r>
              <a:rPr lang="en-US" sz="3200" b="1" dirty="0">
                <a:solidFill>
                  <a:schemeClr val="accent4"/>
                </a:solidFill>
                <a:latin typeface="Arial" panose="020B0604020202020204" pitchFamily="34" charset="0"/>
                <a:cs typeface="Arial" panose="020B0604020202020204" pitchFamily="34" charset="0"/>
              </a:rPr>
              <a:t>25</a:t>
            </a:r>
            <a:endParaRPr lang="en-US" sz="1400" b="1" dirty="0">
              <a:solidFill>
                <a:schemeClr val="accent4"/>
              </a:solidFill>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53A547FE-BBA1-9C2C-27C4-DF4B287F6B42}"/>
              </a:ext>
            </a:extLst>
          </p:cNvPr>
          <p:cNvSpPr txBox="1"/>
          <p:nvPr/>
        </p:nvSpPr>
        <p:spPr>
          <a:xfrm>
            <a:off x="6134305" y="5992538"/>
            <a:ext cx="2609184" cy="523220"/>
          </a:xfrm>
          <a:prstGeom prst="rect">
            <a:avLst/>
          </a:prstGeom>
          <a:noFill/>
        </p:spPr>
        <p:txBody>
          <a:bodyPr wrap="square" lIns="45720" rIns="45720">
            <a:spAutoFit/>
          </a:bodyPr>
          <a:lstStyle/>
          <a:p>
            <a:pPr algn="ctr"/>
            <a:r>
              <a:rPr lang="en-US" sz="1600" dirty="0">
                <a:latin typeface="Arial" panose="020B0604020202020204" pitchFamily="34" charset="0"/>
                <a:cs typeface="Arial" panose="020B0604020202020204" pitchFamily="34" charset="0"/>
              </a:rPr>
              <a:t>Certified Service Providers</a:t>
            </a:r>
          </a:p>
          <a:p>
            <a:pPr algn="ctr"/>
            <a:r>
              <a:rPr lang="en-US" sz="1200" dirty="0">
                <a:latin typeface="Arial" panose="020B0604020202020204" pitchFamily="34" charset="0"/>
                <a:cs typeface="Arial" panose="020B0604020202020204" pitchFamily="34" charset="0"/>
              </a:rPr>
              <a:t>(as of February 2024)</a:t>
            </a:r>
          </a:p>
        </p:txBody>
      </p:sp>
      <p:cxnSp>
        <p:nvCxnSpPr>
          <p:cNvPr id="75" name="Straight Connector 74">
            <a:extLst>
              <a:ext uri="{FF2B5EF4-FFF2-40B4-BE49-F238E27FC236}">
                <a16:creationId xmlns:a16="http://schemas.microsoft.com/office/drawing/2014/main" id="{768AAFB9-F9EC-E576-B9D7-D45466D7A489}"/>
              </a:ext>
            </a:extLst>
          </p:cNvPr>
          <p:cNvCxnSpPr/>
          <p:nvPr/>
        </p:nvCxnSpPr>
        <p:spPr>
          <a:xfrm>
            <a:off x="496397" y="3132044"/>
            <a:ext cx="8138160" cy="0"/>
          </a:xfrm>
          <a:prstGeom prst="line">
            <a:avLst/>
          </a:prstGeom>
          <a:ln w="28575">
            <a:solidFill>
              <a:srgbClr val="E1E1E1"/>
            </a:solidFill>
            <a:prstDash val="solid"/>
            <a:headEnd type="non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5BCC295B-A821-ED05-A433-A33457835A2F}"/>
              </a:ext>
            </a:extLst>
          </p:cNvPr>
          <p:cNvCxnSpPr/>
          <p:nvPr/>
        </p:nvCxnSpPr>
        <p:spPr>
          <a:xfrm>
            <a:off x="497955" y="2183438"/>
            <a:ext cx="8138160" cy="0"/>
          </a:xfrm>
          <a:prstGeom prst="line">
            <a:avLst/>
          </a:prstGeom>
          <a:ln w="28575">
            <a:solidFill>
              <a:srgbClr val="E1E1E1"/>
            </a:solidFill>
            <a:prstDash val="solid"/>
            <a:headEnd type="none" w="med" len="med"/>
            <a:tailEnd type="none" w="med" len="med"/>
          </a:ln>
          <a:effectLst>
            <a:outerShdw blurRad="50800" dist="38100" dir="8100000" algn="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nvGrpSpPr>
          <p:cNvPr id="77" name="Group 76">
            <a:extLst>
              <a:ext uri="{FF2B5EF4-FFF2-40B4-BE49-F238E27FC236}">
                <a16:creationId xmlns:a16="http://schemas.microsoft.com/office/drawing/2014/main" id="{0132F4BA-54FF-64F6-E9D8-CAC945C42818}"/>
              </a:ext>
            </a:extLst>
          </p:cNvPr>
          <p:cNvGrpSpPr/>
          <p:nvPr/>
        </p:nvGrpSpPr>
        <p:grpSpPr>
          <a:xfrm>
            <a:off x="667512" y="5177361"/>
            <a:ext cx="4206240" cy="438912"/>
            <a:chOff x="409317" y="0"/>
            <a:chExt cx="5730447" cy="712799"/>
          </a:xfrm>
        </p:grpSpPr>
        <p:sp>
          <p:nvSpPr>
            <p:cNvPr id="78" name="Rounded Rectangle 77">
              <a:extLst>
                <a:ext uri="{FF2B5EF4-FFF2-40B4-BE49-F238E27FC236}">
                  <a16:creationId xmlns:a16="http://schemas.microsoft.com/office/drawing/2014/main" id="{82525CA4-5DDC-8C87-4414-9698A19A8EA9}"/>
                </a:ext>
              </a:extLst>
            </p:cNvPr>
            <p:cNvSpPr/>
            <p:nvPr/>
          </p:nvSpPr>
          <p:spPr>
            <a:xfrm>
              <a:off x="409317" y="0"/>
              <a:ext cx="5730447" cy="712799"/>
            </a:xfrm>
            <a:prstGeom prst="roundRect">
              <a:avLst/>
            </a:prstGeom>
            <a:solidFill>
              <a:schemeClr val="bg1">
                <a:lumMod val="7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sz="1600" dirty="0">
                <a:latin typeface="Arial" panose="020B0604020202020204" pitchFamily="34" charset="0"/>
                <a:cs typeface="Arial" panose="020B0604020202020204" pitchFamily="34" charset="0"/>
              </a:endParaRPr>
            </a:p>
          </p:txBody>
        </p:sp>
        <p:sp>
          <p:nvSpPr>
            <p:cNvPr id="79" name="Rounded Rectangle 5">
              <a:extLst>
                <a:ext uri="{FF2B5EF4-FFF2-40B4-BE49-F238E27FC236}">
                  <a16:creationId xmlns:a16="http://schemas.microsoft.com/office/drawing/2014/main" id="{771C14C8-E1DC-849E-E612-EB557036691B}"/>
                </a:ext>
              </a:extLst>
            </p:cNvPr>
            <p:cNvSpPr txBox="1"/>
            <p:nvPr/>
          </p:nvSpPr>
          <p:spPr>
            <a:xfrm>
              <a:off x="444113" y="34796"/>
              <a:ext cx="5660852" cy="6385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9456" tIns="0" rIns="216597" bIns="0" numCol="1" spcCol="1270" anchor="ctr" anchorCtr="0">
              <a:noAutofit/>
            </a:bodyPr>
            <a:lstStyle/>
            <a:p>
              <a:pPr marL="0" lvl="0" indent="0" algn="l" defTabSz="889000">
                <a:lnSpc>
                  <a:spcPct val="90000"/>
                </a:lnSpc>
                <a:spcBef>
                  <a:spcPct val="0"/>
                </a:spcBef>
                <a:buNone/>
              </a:pPr>
              <a:r>
                <a:rPr lang="en-US" dirty="0">
                  <a:solidFill>
                    <a:srgbClr val="AC2641"/>
                  </a:solidFill>
                  <a:latin typeface="Arial" panose="020B0604020202020204" pitchFamily="34" charset="0"/>
                  <a:cs typeface="Arial" panose="020B0604020202020204" pitchFamily="34" charset="0"/>
                </a:rPr>
                <a:t>Statistics</a:t>
              </a:r>
              <a:endParaRPr lang="en-US" kern="1200" dirty="0">
                <a:solidFill>
                  <a:srgbClr val="AC2641"/>
                </a:solidFill>
                <a:latin typeface="Arial" panose="020B0604020202020204" pitchFamily="34" charset="0"/>
                <a:cs typeface="Arial" panose="020B0604020202020204" pitchFamily="34" charset="0"/>
              </a:endParaRPr>
            </a:p>
          </p:txBody>
        </p:sp>
      </p:grpSp>
      <p:grpSp>
        <p:nvGrpSpPr>
          <p:cNvPr id="80" name="Group 79">
            <a:extLst>
              <a:ext uri="{FF2B5EF4-FFF2-40B4-BE49-F238E27FC236}">
                <a16:creationId xmlns:a16="http://schemas.microsoft.com/office/drawing/2014/main" id="{8A126A87-373D-0877-7EC1-17ACF7DB5259}"/>
              </a:ext>
            </a:extLst>
          </p:cNvPr>
          <p:cNvGrpSpPr/>
          <p:nvPr/>
        </p:nvGrpSpPr>
        <p:grpSpPr>
          <a:xfrm>
            <a:off x="457199" y="1421075"/>
            <a:ext cx="822960" cy="640080"/>
            <a:chOff x="450278" y="2639441"/>
            <a:chExt cx="693796" cy="535861"/>
          </a:xfrm>
        </p:grpSpPr>
        <p:pic>
          <p:nvPicPr>
            <p:cNvPr id="81" name="Graphic 80" descr="Building with solid fill">
              <a:extLst>
                <a:ext uri="{FF2B5EF4-FFF2-40B4-BE49-F238E27FC236}">
                  <a16:creationId xmlns:a16="http://schemas.microsoft.com/office/drawing/2014/main" id="{13308A55-C95D-15EE-62E1-3AF4E095681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8475" y="2779703"/>
              <a:ext cx="395599" cy="395599"/>
            </a:xfrm>
            <a:prstGeom prst="rect">
              <a:avLst/>
            </a:prstGeom>
          </p:spPr>
        </p:pic>
        <p:pic>
          <p:nvPicPr>
            <p:cNvPr id="82" name="Graphic 81" descr="Bank with solid fill">
              <a:extLst>
                <a:ext uri="{FF2B5EF4-FFF2-40B4-BE49-F238E27FC236}">
                  <a16:creationId xmlns:a16="http://schemas.microsoft.com/office/drawing/2014/main" id="{F86D1707-136E-4F4B-D692-A83FCAB1025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50278" y="2639441"/>
              <a:ext cx="465398" cy="465398"/>
            </a:xfrm>
            <a:prstGeom prst="rect">
              <a:avLst/>
            </a:prstGeom>
          </p:spPr>
        </p:pic>
        <p:pic>
          <p:nvPicPr>
            <p:cNvPr id="83" name="Graphic 82" descr="Key with solid fill">
              <a:extLst>
                <a:ext uri="{FF2B5EF4-FFF2-40B4-BE49-F238E27FC236}">
                  <a16:creationId xmlns:a16="http://schemas.microsoft.com/office/drawing/2014/main" id="{C7E7C5D4-1B22-7B14-9E46-AB886089541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19111347">
              <a:off x="612991" y="2783271"/>
              <a:ext cx="382761" cy="382761"/>
            </a:xfrm>
            <a:prstGeom prst="rect">
              <a:avLst/>
            </a:prstGeom>
          </p:spPr>
        </p:pic>
      </p:grpSp>
      <p:grpSp>
        <p:nvGrpSpPr>
          <p:cNvPr id="86" name="Group 85">
            <a:extLst>
              <a:ext uri="{FF2B5EF4-FFF2-40B4-BE49-F238E27FC236}">
                <a16:creationId xmlns:a16="http://schemas.microsoft.com/office/drawing/2014/main" id="{2DEB95AC-5EA7-E81A-935E-06116A25219F}"/>
              </a:ext>
            </a:extLst>
          </p:cNvPr>
          <p:cNvGrpSpPr/>
          <p:nvPr/>
        </p:nvGrpSpPr>
        <p:grpSpPr>
          <a:xfrm>
            <a:off x="531794" y="4214772"/>
            <a:ext cx="640080" cy="731520"/>
            <a:chOff x="3646871" y="3347056"/>
            <a:chExt cx="488132" cy="611908"/>
          </a:xfrm>
        </p:grpSpPr>
        <p:pic>
          <p:nvPicPr>
            <p:cNvPr id="87" name="Graphic 86" descr="Bank outline">
              <a:extLst>
                <a:ext uri="{FF2B5EF4-FFF2-40B4-BE49-F238E27FC236}">
                  <a16:creationId xmlns:a16="http://schemas.microsoft.com/office/drawing/2014/main" id="{E8CFA36B-FAF0-CD9C-420D-336D90A49E4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646871" y="3470832"/>
              <a:ext cx="488132" cy="488132"/>
            </a:xfrm>
            <a:prstGeom prst="rect">
              <a:avLst/>
            </a:prstGeom>
          </p:spPr>
        </p:pic>
        <p:pic>
          <p:nvPicPr>
            <p:cNvPr id="88" name="Graphic 87" descr="Money outline">
              <a:extLst>
                <a:ext uri="{FF2B5EF4-FFF2-40B4-BE49-F238E27FC236}">
                  <a16:creationId xmlns:a16="http://schemas.microsoft.com/office/drawing/2014/main" id="{1D1DE596-D581-EA5B-C32F-CF922092A6E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685924" y="3347056"/>
              <a:ext cx="391286" cy="391286"/>
            </a:xfrm>
            <a:prstGeom prst="rect">
              <a:avLst/>
            </a:prstGeom>
          </p:spPr>
        </p:pic>
      </p:grpSp>
      <p:sp>
        <p:nvSpPr>
          <p:cNvPr id="2" name="Footer Placeholder 1">
            <a:extLst>
              <a:ext uri="{FF2B5EF4-FFF2-40B4-BE49-F238E27FC236}">
                <a16:creationId xmlns:a16="http://schemas.microsoft.com/office/drawing/2014/main" id="{5083FC6C-373B-9E21-803B-462A36B97099}"/>
              </a:ext>
            </a:extLst>
          </p:cNvPr>
          <p:cNvSpPr txBox="1">
            <a:spLocks/>
          </p:cNvSpPr>
          <p:nvPr/>
        </p:nvSpPr>
        <p:spPr>
          <a:xfrm>
            <a:off x="447675" y="6492240"/>
            <a:ext cx="3086100" cy="365125"/>
          </a:xfrm>
          <a:prstGeom prst="rect">
            <a:avLst/>
          </a:prstGeom>
        </p:spPr>
        <p:txBody>
          <a:bodyPr/>
          <a:lstStyle>
            <a:defPPr>
              <a:defRPr lang="en-US"/>
            </a:defPPr>
            <a:lvl1pPr marL="0" algn="l" defTabSz="1470484" rtl="0" eaLnBrk="1" latinLnBrk="0" hangingPunct="1">
              <a:defRPr sz="2895" kern="1200">
                <a:solidFill>
                  <a:schemeClr val="tx1"/>
                </a:solidFill>
                <a:latin typeface="+mn-lt"/>
                <a:ea typeface="+mn-ea"/>
                <a:cs typeface="+mn-cs"/>
              </a:defRPr>
            </a:lvl1pPr>
            <a:lvl2pPr marL="735242" algn="l" defTabSz="1470484" rtl="0" eaLnBrk="1" latinLnBrk="0" hangingPunct="1">
              <a:defRPr sz="2895" kern="1200">
                <a:solidFill>
                  <a:schemeClr val="tx1"/>
                </a:solidFill>
                <a:latin typeface="+mn-lt"/>
                <a:ea typeface="+mn-ea"/>
                <a:cs typeface="+mn-cs"/>
              </a:defRPr>
            </a:lvl2pPr>
            <a:lvl3pPr marL="1470484" algn="l" defTabSz="1470484" rtl="0" eaLnBrk="1" latinLnBrk="0" hangingPunct="1">
              <a:defRPr sz="2895" kern="1200">
                <a:solidFill>
                  <a:schemeClr val="tx1"/>
                </a:solidFill>
                <a:latin typeface="+mn-lt"/>
                <a:ea typeface="+mn-ea"/>
                <a:cs typeface="+mn-cs"/>
              </a:defRPr>
            </a:lvl3pPr>
            <a:lvl4pPr marL="2205726" algn="l" defTabSz="1470484" rtl="0" eaLnBrk="1" latinLnBrk="0" hangingPunct="1">
              <a:defRPr sz="2895" kern="1200">
                <a:solidFill>
                  <a:schemeClr val="tx1"/>
                </a:solidFill>
                <a:latin typeface="+mn-lt"/>
                <a:ea typeface="+mn-ea"/>
                <a:cs typeface="+mn-cs"/>
              </a:defRPr>
            </a:lvl4pPr>
            <a:lvl5pPr marL="2940968" algn="l" defTabSz="1470484" rtl="0" eaLnBrk="1" latinLnBrk="0" hangingPunct="1">
              <a:defRPr sz="2895" kern="1200">
                <a:solidFill>
                  <a:schemeClr val="tx1"/>
                </a:solidFill>
                <a:latin typeface="+mn-lt"/>
                <a:ea typeface="+mn-ea"/>
                <a:cs typeface="+mn-cs"/>
              </a:defRPr>
            </a:lvl5pPr>
            <a:lvl6pPr marL="3676210" algn="l" defTabSz="1470484" rtl="0" eaLnBrk="1" latinLnBrk="0" hangingPunct="1">
              <a:defRPr sz="2895" kern="1200">
                <a:solidFill>
                  <a:schemeClr val="tx1"/>
                </a:solidFill>
                <a:latin typeface="+mn-lt"/>
                <a:ea typeface="+mn-ea"/>
                <a:cs typeface="+mn-cs"/>
              </a:defRPr>
            </a:lvl6pPr>
            <a:lvl7pPr marL="4411451" algn="l" defTabSz="1470484" rtl="0" eaLnBrk="1" latinLnBrk="0" hangingPunct="1">
              <a:defRPr sz="2895" kern="1200">
                <a:solidFill>
                  <a:schemeClr val="tx1"/>
                </a:solidFill>
                <a:latin typeface="+mn-lt"/>
                <a:ea typeface="+mn-ea"/>
                <a:cs typeface="+mn-cs"/>
              </a:defRPr>
            </a:lvl7pPr>
            <a:lvl8pPr marL="5146694" algn="l" defTabSz="1470484" rtl="0" eaLnBrk="1" latinLnBrk="0" hangingPunct="1">
              <a:defRPr sz="2895" kern="1200">
                <a:solidFill>
                  <a:schemeClr val="tx1"/>
                </a:solidFill>
                <a:latin typeface="+mn-lt"/>
                <a:ea typeface="+mn-ea"/>
                <a:cs typeface="+mn-cs"/>
              </a:defRPr>
            </a:lvl8pPr>
            <a:lvl9pPr marL="5881936" algn="l" defTabSz="1470484" rtl="0" eaLnBrk="1" latinLnBrk="0" hangingPunct="1">
              <a:defRPr sz="2895" kern="1200">
                <a:solidFill>
                  <a:schemeClr val="tx1"/>
                </a:solidFill>
                <a:latin typeface="+mn-lt"/>
                <a:ea typeface="+mn-ea"/>
                <a:cs typeface="+mn-cs"/>
              </a:defRPr>
            </a:lvl9pPr>
          </a:lstStyle>
          <a:p>
            <a:r>
              <a:rPr lang="en-US" sz="1200" dirty="0">
                <a:solidFill>
                  <a:schemeClr val="accent5">
                    <a:lumMod val="75000"/>
                  </a:schemeClr>
                </a:solidFill>
              </a:rPr>
              <a:t>Gates Foundation, 2024</a:t>
            </a:r>
          </a:p>
        </p:txBody>
      </p:sp>
      <p:sp>
        <p:nvSpPr>
          <p:cNvPr id="5" name="TextBox 4">
            <a:extLst>
              <a:ext uri="{FF2B5EF4-FFF2-40B4-BE49-F238E27FC236}">
                <a16:creationId xmlns:a16="http://schemas.microsoft.com/office/drawing/2014/main" id="{D382338C-A424-AD76-135C-8750FA3F8D7B}"/>
              </a:ext>
            </a:extLst>
          </p:cNvPr>
          <p:cNvSpPr txBox="1"/>
          <p:nvPr/>
        </p:nvSpPr>
        <p:spPr>
          <a:xfrm>
            <a:off x="3533775" y="6537811"/>
            <a:ext cx="5153025" cy="246221"/>
          </a:xfrm>
          <a:prstGeom prst="rect">
            <a:avLst/>
          </a:prstGeom>
          <a:noFill/>
        </p:spPr>
        <p:txBody>
          <a:bodyPr wrap="square">
            <a:spAutoFit/>
          </a:bodyPr>
          <a:lstStyle/>
          <a:p>
            <a:r>
              <a:rPr lang="en-US" sz="1000" dirty="0">
                <a:latin typeface="Arial" panose="020B0604020202020204" pitchFamily="34" charset="0"/>
                <a:cs typeface="Arial" panose="020B0604020202020204" pitchFamily="34" charset="0"/>
              </a:rPr>
              <a:t>Sources: </a:t>
            </a:r>
            <a:r>
              <a:rPr lang="en-US" sz="1000" dirty="0">
                <a:latin typeface="Arial" panose="020B0604020202020204" pitchFamily="34" charset="0"/>
                <a:cs typeface="Arial" panose="020B0604020202020204" pitchFamily="34" charset="0"/>
                <a:hlinkClick r:id="rId18"/>
              </a:rPr>
              <a:t>FRB FedNow Service Participants and Service Providers</a:t>
            </a:r>
            <a:r>
              <a:rPr lang="en-US" sz="100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hlinkClick r:id="rId19"/>
              </a:rPr>
              <a:t>FedNow Web Page</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066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62B3B5-CBC0-DD4F-AD07-4BE1A650A26A}"/>
              </a:ext>
            </a:extLst>
          </p:cNvPr>
          <p:cNvSpPr>
            <a:spLocks noGrp="1"/>
          </p:cNvSpPr>
          <p:nvPr>
            <p:ph type="title"/>
          </p:nvPr>
        </p:nvSpPr>
        <p:spPr/>
        <p:txBody>
          <a:bodyPr/>
          <a:lstStyle/>
          <a:p>
            <a:r>
              <a:rPr lang="en-US" dirty="0"/>
              <a:t>IPS Components and Relationships</a:t>
            </a:r>
          </a:p>
        </p:txBody>
      </p:sp>
      <p:sp>
        <p:nvSpPr>
          <p:cNvPr id="4" name="Slide Number Placeholder 3">
            <a:extLst>
              <a:ext uri="{FF2B5EF4-FFF2-40B4-BE49-F238E27FC236}">
                <a16:creationId xmlns:a16="http://schemas.microsoft.com/office/drawing/2014/main" id="{A6F85EF8-8B12-9542-BC9C-23959B682E90}"/>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3</a:t>
            </a:fld>
            <a:endParaRPr lang="en-US" dirty="0">
              <a:solidFill>
                <a:prstClr val="black">
                  <a:tint val="75000"/>
                </a:prstClr>
              </a:solidFill>
            </a:endParaRPr>
          </a:p>
        </p:txBody>
      </p:sp>
      <p:sp>
        <p:nvSpPr>
          <p:cNvPr id="7" name="Google Shape;554;p30">
            <a:extLst>
              <a:ext uri="{FF2B5EF4-FFF2-40B4-BE49-F238E27FC236}">
                <a16:creationId xmlns:a16="http://schemas.microsoft.com/office/drawing/2014/main" id="{2357C67B-2742-874C-82E2-37A840728DCE}"/>
              </a:ext>
            </a:extLst>
          </p:cNvPr>
          <p:cNvSpPr txBox="1">
            <a:spLocks noGrp="1"/>
          </p:cNvSpPr>
          <p:nvPr>
            <p:ph sz="quarter" idx="14"/>
          </p:nvPr>
        </p:nvSpPr>
        <p:spPr>
          <a:xfrm>
            <a:off x="421441" y="1090593"/>
            <a:ext cx="8545513" cy="4877603"/>
          </a:xfrm>
          <a:prstGeom prst="rect">
            <a:avLst/>
          </a:prstGeom>
          <a:noFill/>
          <a:ln>
            <a:noFill/>
          </a:ln>
        </p:spPr>
        <p:txBody>
          <a:bodyPr spcFirstLastPara="1" wrap="square" lIns="91440" tIns="45700" rIns="0" bIns="45700" anchor="t" anchorCtr="0">
            <a:noAutofit/>
          </a:bodyPr>
          <a:lstStyle/>
          <a:p>
            <a:pPr marL="0" lvl="0" indent="0">
              <a:spcBef>
                <a:spcPts val="0"/>
              </a:spcBef>
              <a:buSzPts val="1500"/>
              <a:buNone/>
            </a:pPr>
            <a:r>
              <a:rPr lang="en-US" dirty="0">
                <a:solidFill>
                  <a:schemeClr val="tx1"/>
                </a:solidFill>
              </a:rPr>
              <a:t>How clearing and settlement works for a given payment system is a reflection of </a:t>
            </a:r>
            <a:r>
              <a:rPr lang="en-US" dirty="0"/>
              <a:t>scheme policies, platform capabilities, </a:t>
            </a:r>
            <a:r>
              <a:rPr lang="en-US" dirty="0">
                <a:solidFill>
                  <a:schemeClr val="tx1"/>
                </a:solidFill>
              </a:rPr>
              <a:t>and settlement bank capabilities and policies.  In some cases, the scheme may create requirements for the platform: in other situations, platform capabilities define what the scheme supports. </a:t>
            </a:r>
          </a:p>
          <a:p>
            <a:pPr marL="0" lvl="0" indent="0">
              <a:spcBef>
                <a:spcPts val="0"/>
              </a:spcBef>
              <a:buSzPts val="1500"/>
              <a:buNone/>
            </a:pPr>
            <a:endParaRPr lang="en-US" dirty="0"/>
          </a:p>
          <a:p>
            <a:pPr marL="0" lvl="0" indent="0">
              <a:spcBef>
                <a:spcPts val="0"/>
              </a:spcBef>
              <a:buSzPts val="1500"/>
              <a:buNone/>
            </a:pPr>
            <a:r>
              <a:rPr lang="en-US" dirty="0">
                <a:solidFill>
                  <a:schemeClr val="tx1"/>
                </a:solidFill>
              </a:rPr>
              <a:t>Note that the IPS Scheme and Platform may be the same or separate entities</a:t>
            </a:r>
          </a:p>
        </p:txBody>
      </p:sp>
      <p:sp>
        <p:nvSpPr>
          <p:cNvPr id="8" name="Google Shape;563;p30">
            <a:extLst>
              <a:ext uri="{FF2B5EF4-FFF2-40B4-BE49-F238E27FC236}">
                <a16:creationId xmlns:a16="http://schemas.microsoft.com/office/drawing/2014/main" id="{86F04590-17CB-F740-B93D-D7C85464D4F3}"/>
              </a:ext>
            </a:extLst>
          </p:cNvPr>
          <p:cNvSpPr txBox="1"/>
          <p:nvPr/>
        </p:nvSpPr>
        <p:spPr>
          <a:xfrm>
            <a:off x="438210" y="2674348"/>
            <a:ext cx="1889894" cy="1277232"/>
          </a:xfrm>
          <a:prstGeom prst="rect">
            <a:avLst/>
          </a:prstGeom>
          <a:solidFill>
            <a:srgbClr val="F2F2F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chemeClr val="dk1"/>
                </a:solidFill>
                <a:latin typeface="Arial"/>
                <a:ea typeface="Arial"/>
                <a:cs typeface="Arial"/>
                <a:sym typeface="Arial"/>
              </a:rPr>
              <a:t>DFSP participants</a:t>
            </a:r>
            <a:r>
              <a:rPr lang="en-US" sz="1100" dirty="0">
                <a:solidFill>
                  <a:schemeClr val="dk1"/>
                </a:solidFill>
                <a:latin typeface="Arial"/>
                <a:ea typeface="Arial"/>
                <a:cs typeface="Arial"/>
                <a:sym typeface="Arial"/>
              </a:rPr>
              <a:t> (bank or non-bank) agree to participate in the scheme and follow its business rules</a:t>
            </a:r>
            <a:r>
              <a:rPr lang="en-US" sz="1100" dirty="0">
                <a:solidFill>
                  <a:srgbClr val="FF0000"/>
                </a:solidFill>
                <a:latin typeface="Arial"/>
                <a:ea typeface="Arial"/>
                <a:cs typeface="Arial"/>
                <a:sym typeface="Arial"/>
              </a:rPr>
              <a:t>. </a:t>
            </a:r>
            <a:r>
              <a:rPr lang="en-US" sz="1100" dirty="0">
                <a:solidFill>
                  <a:schemeClr val="dk1"/>
                </a:solidFill>
                <a:latin typeface="Arial"/>
                <a:ea typeface="Arial"/>
                <a:cs typeface="Arial"/>
                <a:sym typeface="Arial"/>
              </a:rPr>
              <a:t>DFSP provide end-user accounts to payer and payee </a:t>
            </a:r>
            <a:endParaRPr dirty="0"/>
          </a:p>
        </p:txBody>
      </p:sp>
      <p:sp>
        <p:nvSpPr>
          <p:cNvPr id="9" name="Google Shape;562;p30">
            <a:extLst>
              <a:ext uri="{FF2B5EF4-FFF2-40B4-BE49-F238E27FC236}">
                <a16:creationId xmlns:a16="http://schemas.microsoft.com/office/drawing/2014/main" id="{8F7DF3E8-C181-A844-A09A-36E427D45B4D}"/>
              </a:ext>
            </a:extLst>
          </p:cNvPr>
          <p:cNvSpPr txBox="1"/>
          <p:nvPr/>
        </p:nvSpPr>
        <p:spPr>
          <a:xfrm>
            <a:off x="5855561" y="2674348"/>
            <a:ext cx="2792622" cy="754652"/>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dirty="0">
                <a:solidFill>
                  <a:schemeClr val="dk1"/>
                </a:solidFill>
                <a:latin typeface="Arial"/>
                <a:ea typeface="Arial"/>
                <a:cs typeface="Arial"/>
                <a:sym typeface="Arial"/>
              </a:rPr>
              <a:t>The </a:t>
            </a:r>
            <a:r>
              <a:rPr lang="en-US" sz="1100" b="1" dirty="0">
                <a:solidFill>
                  <a:schemeClr val="dk1"/>
                </a:solidFill>
                <a:latin typeface="Arial"/>
                <a:ea typeface="Arial"/>
                <a:cs typeface="Arial"/>
                <a:sym typeface="Arial"/>
              </a:rPr>
              <a:t>scheme</a:t>
            </a:r>
            <a:r>
              <a:rPr lang="en-US" sz="1100" dirty="0">
                <a:solidFill>
                  <a:schemeClr val="dk1"/>
                </a:solidFill>
                <a:latin typeface="Arial"/>
                <a:ea typeface="Arial"/>
                <a:cs typeface="Arial"/>
                <a:sym typeface="Arial"/>
              </a:rPr>
              <a:t> writes the business rules. Rules specify the clearing, settlement, and shared services functions required of the IPS Platform and participants</a:t>
            </a:r>
            <a:endParaRPr dirty="0"/>
          </a:p>
        </p:txBody>
      </p:sp>
      <p:sp>
        <p:nvSpPr>
          <p:cNvPr id="10" name="Google Shape;564;p30">
            <a:extLst>
              <a:ext uri="{FF2B5EF4-FFF2-40B4-BE49-F238E27FC236}">
                <a16:creationId xmlns:a16="http://schemas.microsoft.com/office/drawing/2014/main" id="{19E4CBE7-18CF-3B44-A780-B90F2EFF6719}"/>
              </a:ext>
            </a:extLst>
          </p:cNvPr>
          <p:cNvSpPr/>
          <p:nvPr/>
        </p:nvSpPr>
        <p:spPr>
          <a:xfrm>
            <a:off x="5855562" y="3542693"/>
            <a:ext cx="2792621" cy="754652"/>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dirty="0">
                <a:solidFill>
                  <a:schemeClr val="dk1"/>
                </a:solidFill>
                <a:latin typeface="Arial"/>
                <a:ea typeface="Arial"/>
                <a:cs typeface="Arial"/>
                <a:sym typeface="Arial"/>
              </a:rPr>
              <a:t>The </a:t>
            </a:r>
            <a:r>
              <a:rPr lang="en-US" sz="1100" b="1" dirty="0">
                <a:solidFill>
                  <a:schemeClr val="dk1"/>
                </a:solidFill>
                <a:latin typeface="Arial"/>
                <a:ea typeface="Arial"/>
                <a:cs typeface="Arial"/>
                <a:sym typeface="Arial"/>
              </a:rPr>
              <a:t>platform</a:t>
            </a:r>
            <a:r>
              <a:rPr lang="en-US" sz="1100" dirty="0">
                <a:solidFill>
                  <a:schemeClr val="dk1"/>
                </a:solidFill>
                <a:latin typeface="Arial"/>
                <a:ea typeface="Arial"/>
                <a:cs typeface="Arial"/>
                <a:sym typeface="Arial"/>
              </a:rPr>
              <a:t> provides clearing functionalities through </a:t>
            </a:r>
            <a:r>
              <a:rPr lang="en-US" sz="1100" dirty="0">
                <a:solidFill>
                  <a:schemeClr val="dk1"/>
                </a:solidFill>
              </a:rPr>
              <a:t>a </a:t>
            </a:r>
            <a:r>
              <a:rPr lang="en-US" sz="1100" dirty="0">
                <a:solidFill>
                  <a:schemeClr val="dk1"/>
                </a:solidFill>
                <a:latin typeface="Arial"/>
                <a:ea typeface="Arial"/>
                <a:cs typeface="Arial"/>
                <a:sym typeface="Arial"/>
              </a:rPr>
              <a:t>switch (a technology) and may include</a:t>
            </a:r>
            <a:r>
              <a:rPr lang="en-US" sz="1100" dirty="0">
                <a:solidFill>
                  <a:schemeClr val="dk1"/>
                </a:solidFill>
              </a:rPr>
              <a:t> shared services </a:t>
            </a:r>
            <a:endParaRPr dirty="0"/>
          </a:p>
        </p:txBody>
      </p:sp>
      <p:sp>
        <p:nvSpPr>
          <p:cNvPr id="11" name="Google Shape;565;p30">
            <a:extLst>
              <a:ext uri="{FF2B5EF4-FFF2-40B4-BE49-F238E27FC236}">
                <a16:creationId xmlns:a16="http://schemas.microsoft.com/office/drawing/2014/main" id="{BD5207E6-B879-164B-AD6F-507949186BE2}"/>
              </a:ext>
            </a:extLst>
          </p:cNvPr>
          <p:cNvSpPr/>
          <p:nvPr/>
        </p:nvSpPr>
        <p:spPr>
          <a:xfrm>
            <a:off x="5855562" y="4408024"/>
            <a:ext cx="2792621" cy="1105077"/>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dirty="0">
                <a:solidFill>
                  <a:schemeClr val="dk1"/>
                </a:solidFill>
                <a:latin typeface="Arial"/>
                <a:ea typeface="Arial"/>
                <a:cs typeface="Arial"/>
                <a:sym typeface="Arial"/>
              </a:rPr>
              <a:t>The </a:t>
            </a:r>
            <a:r>
              <a:rPr lang="en-US" sz="1100" b="1" dirty="0">
                <a:solidFill>
                  <a:schemeClr val="dk1"/>
                </a:solidFill>
                <a:latin typeface="Arial"/>
                <a:ea typeface="Arial"/>
                <a:cs typeface="Arial"/>
                <a:sym typeface="Arial"/>
              </a:rPr>
              <a:t>settlement </a:t>
            </a:r>
            <a:r>
              <a:rPr lang="en-US" sz="1100" b="1" dirty="0">
                <a:solidFill>
                  <a:schemeClr val="dk1"/>
                </a:solidFill>
              </a:rPr>
              <a:t>bank</a:t>
            </a:r>
            <a:r>
              <a:rPr lang="en-US" sz="1100" b="1" dirty="0">
                <a:solidFill>
                  <a:schemeClr val="dk1"/>
                </a:solidFill>
                <a:latin typeface="Arial"/>
                <a:ea typeface="Arial"/>
                <a:cs typeface="Arial"/>
                <a:sym typeface="Arial"/>
              </a:rPr>
              <a:t> </a:t>
            </a:r>
            <a:r>
              <a:rPr lang="en-US" sz="1100" dirty="0">
                <a:solidFill>
                  <a:schemeClr val="dk1"/>
                </a:solidFill>
                <a:latin typeface="Arial"/>
                <a:ea typeface="Arial"/>
                <a:cs typeface="Arial"/>
                <a:sym typeface="Arial"/>
              </a:rPr>
              <a:t>(often a central bank, but can be a commercial bank) provides settlement accounts to DFSPs, </a:t>
            </a:r>
            <a:r>
              <a:rPr lang="en-US" sz="1100" dirty="0">
                <a:solidFill>
                  <a:schemeClr val="tx1"/>
                </a:solidFill>
                <a:latin typeface="Arial"/>
                <a:ea typeface="Arial"/>
                <a:cs typeface="Arial"/>
                <a:sym typeface="Arial"/>
              </a:rPr>
              <a:t>and by agreement with the scheme provides operating functionality to support settlement requirements  </a:t>
            </a:r>
            <a:endParaRPr dirty="0">
              <a:solidFill>
                <a:schemeClr val="tx1"/>
              </a:solidFill>
            </a:endParaRPr>
          </a:p>
        </p:txBody>
      </p:sp>
      <p:sp>
        <p:nvSpPr>
          <p:cNvPr id="12" name="Google Shape;555;p30">
            <a:extLst>
              <a:ext uri="{FF2B5EF4-FFF2-40B4-BE49-F238E27FC236}">
                <a16:creationId xmlns:a16="http://schemas.microsoft.com/office/drawing/2014/main" id="{D16C1C41-8AFD-A24A-BFAA-70E6A5324C7A}"/>
              </a:ext>
            </a:extLst>
          </p:cNvPr>
          <p:cNvSpPr/>
          <p:nvPr/>
        </p:nvSpPr>
        <p:spPr>
          <a:xfrm>
            <a:off x="2514812" y="3336468"/>
            <a:ext cx="677233" cy="677233"/>
          </a:xfrm>
          <a:prstGeom prst="ellipse">
            <a:avLst/>
          </a:prstGeom>
          <a:solidFill>
            <a:srgbClr val="CE6B29"/>
          </a:solidFill>
          <a:ln>
            <a:noFill/>
          </a:ln>
        </p:spPr>
        <p:txBody>
          <a:bodyPr spcFirstLastPara="1" wrap="square" lIns="0" tIns="37700" rIns="0" bIns="37700" anchor="ctr" anchorCtr="0">
            <a:noAutofit/>
          </a:bodyPr>
          <a:lstStyle/>
          <a:p>
            <a:pPr marL="0" marR="0" lvl="0" indent="0" algn="ctr" rtl="0">
              <a:spcBef>
                <a:spcPts val="0"/>
              </a:spcBef>
              <a:spcAft>
                <a:spcPts val="0"/>
              </a:spcAft>
              <a:buNone/>
            </a:pPr>
            <a:r>
              <a:rPr lang="en-US" sz="1400">
                <a:solidFill>
                  <a:srgbClr val="FFFFFF"/>
                </a:solidFill>
                <a:latin typeface="Arial"/>
                <a:ea typeface="Arial"/>
                <a:cs typeface="Arial"/>
                <a:sym typeface="Arial"/>
              </a:rPr>
              <a:t>DFSP</a:t>
            </a:r>
            <a:endParaRPr/>
          </a:p>
        </p:txBody>
      </p:sp>
      <p:sp>
        <p:nvSpPr>
          <p:cNvPr id="13" name="Google Shape;556;p30">
            <a:extLst>
              <a:ext uri="{FF2B5EF4-FFF2-40B4-BE49-F238E27FC236}">
                <a16:creationId xmlns:a16="http://schemas.microsoft.com/office/drawing/2014/main" id="{916B6B19-D73C-3743-BAAB-79792EB61C3D}"/>
              </a:ext>
            </a:extLst>
          </p:cNvPr>
          <p:cNvSpPr/>
          <p:nvPr/>
        </p:nvSpPr>
        <p:spPr>
          <a:xfrm>
            <a:off x="4991621" y="3321070"/>
            <a:ext cx="677233" cy="677233"/>
          </a:xfrm>
          <a:prstGeom prst="ellipse">
            <a:avLst/>
          </a:prstGeom>
          <a:solidFill>
            <a:srgbClr val="CE6B29"/>
          </a:solidFill>
          <a:ln>
            <a:noFill/>
          </a:ln>
        </p:spPr>
        <p:txBody>
          <a:bodyPr spcFirstLastPara="1" wrap="square" lIns="0" tIns="37700" rIns="0" bIns="37700" anchor="ctr" anchorCtr="0">
            <a:noAutofit/>
          </a:bodyPr>
          <a:lstStyle/>
          <a:p>
            <a:pPr marL="0" marR="0" lvl="0" indent="0" algn="ctr" rtl="0">
              <a:spcBef>
                <a:spcPts val="0"/>
              </a:spcBef>
              <a:spcAft>
                <a:spcPts val="0"/>
              </a:spcAft>
              <a:buNone/>
            </a:pPr>
            <a:r>
              <a:rPr lang="en-US" sz="1400" dirty="0">
                <a:solidFill>
                  <a:srgbClr val="FFFFFF"/>
                </a:solidFill>
                <a:latin typeface="Arial"/>
                <a:ea typeface="Arial"/>
                <a:cs typeface="Arial"/>
                <a:sym typeface="Arial"/>
              </a:rPr>
              <a:t>DFSP</a:t>
            </a:r>
            <a:endParaRPr dirty="0"/>
          </a:p>
        </p:txBody>
      </p:sp>
      <p:grpSp>
        <p:nvGrpSpPr>
          <p:cNvPr id="14" name="Google Shape;557;p30">
            <a:extLst>
              <a:ext uri="{FF2B5EF4-FFF2-40B4-BE49-F238E27FC236}">
                <a16:creationId xmlns:a16="http://schemas.microsoft.com/office/drawing/2014/main" id="{76E14199-0027-2547-ACDA-376062153208}"/>
              </a:ext>
            </a:extLst>
          </p:cNvPr>
          <p:cNvGrpSpPr/>
          <p:nvPr/>
        </p:nvGrpSpPr>
        <p:grpSpPr>
          <a:xfrm>
            <a:off x="3249651" y="2943409"/>
            <a:ext cx="1661142" cy="1785065"/>
            <a:chOff x="3607341" y="2763505"/>
            <a:chExt cx="1661142" cy="1629430"/>
          </a:xfrm>
        </p:grpSpPr>
        <p:sp>
          <p:nvSpPr>
            <p:cNvPr id="15" name="Google Shape;558;p30">
              <a:extLst>
                <a:ext uri="{FF2B5EF4-FFF2-40B4-BE49-F238E27FC236}">
                  <a16:creationId xmlns:a16="http://schemas.microsoft.com/office/drawing/2014/main" id="{1ACD45F8-4F85-5F4D-BDD2-C0856842AD80}"/>
                </a:ext>
              </a:extLst>
            </p:cNvPr>
            <p:cNvSpPr/>
            <p:nvPr/>
          </p:nvSpPr>
          <p:spPr>
            <a:xfrm>
              <a:off x="3607341" y="2763505"/>
              <a:ext cx="1661142" cy="1629430"/>
            </a:xfrm>
            <a:prstGeom prst="roundRect">
              <a:avLst>
                <a:gd name="adj" fmla="val 16667"/>
              </a:avLst>
            </a:prstGeom>
            <a:solidFill>
              <a:schemeClr val="lt1"/>
            </a:solidFill>
            <a:ln w="31750" cap="flat" cmpd="sng">
              <a:solidFill>
                <a:srgbClr val="59452A"/>
              </a:solidFill>
              <a:prstDash val="dot"/>
              <a:round/>
              <a:headEnd type="none" w="sm" len="sm"/>
              <a:tailEnd type="none" w="sm" len="sm"/>
            </a:ln>
          </p:spPr>
          <p:txBody>
            <a:bodyPr spcFirstLastPara="1" wrap="square" lIns="0" tIns="37700" rIns="0" bIns="37700" anchor="t" anchorCtr="0">
              <a:noAutofit/>
            </a:bodyPr>
            <a:lstStyle/>
            <a:p>
              <a:pPr marL="0" marR="0" lvl="0" indent="0" algn="ctr" rtl="0">
                <a:spcBef>
                  <a:spcPts val="0"/>
                </a:spcBef>
                <a:spcAft>
                  <a:spcPts val="0"/>
                </a:spcAft>
                <a:buNone/>
              </a:pPr>
              <a:endParaRPr dirty="0"/>
            </a:p>
          </p:txBody>
        </p:sp>
        <p:sp>
          <p:nvSpPr>
            <p:cNvPr id="16" name="Google Shape;559;p30">
              <a:extLst>
                <a:ext uri="{FF2B5EF4-FFF2-40B4-BE49-F238E27FC236}">
                  <a16:creationId xmlns:a16="http://schemas.microsoft.com/office/drawing/2014/main" id="{16C163A7-D16D-DF4F-A112-95374A6138F2}"/>
                </a:ext>
              </a:extLst>
            </p:cNvPr>
            <p:cNvSpPr/>
            <p:nvPr/>
          </p:nvSpPr>
          <p:spPr>
            <a:xfrm>
              <a:off x="3872112" y="3099424"/>
              <a:ext cx="1153426" cy="538113"/>
            </a:xfrm>
            <a:prstGeom prst="roundRect">
              <a:avLst>
                <a:gd name="adj" fmla="val 16667"/>
              </a:avLst>
            </a:prstGeom>
            <a:solidFill>
              <a:srgbClr val="5945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dirty="0">
                  <a:solidFill>
                    <a:schemeClr val="lt1"/>
                  </a:solidFill>
                  <a:latin typeface="Avenir"/>
                  <a:ea typeface="Avenir"/>
                  <a:cs typeface="Avenir"/>
                  <a:sym typeface="Avenir"/>
                </a:rPr>
                <a:t>Scheme</a:t>
              </a:r>
              <a:endParaRPr dirty="0"/>
            </a:p>
          </p:txBody>
        </p:sp>
        <p:sp>
          <p:nvSpPr>
            <p:cNvPr id="17" name="Google Shape;560;p30">
              <a:extLst>
                <a:ext uri="{FF2B5EF4-FFF2-40B4-BE49-F238E27FC236}">
                  <a16:creationId xmlns:a16="http://schemas.microsoft.com/office/drawing/2014/main" id="{83B8C33C-083C-1D43-B549-19F416CBC1A3}"/>
                </a:ext>
              </a:extLst>
            </p:cNvPr>
            <p:cNvSpPr/>
            <p:nvPr/>
          </p:nvSpPr>
          <p:spPr>
            <a:xfrm>
              <a:off x="3869798" y="3699876"/>
              <a:ext cx="1153427" cy="611322"/>
            </a:xfrm>
            <a:prstGeom prst="roundRect">
              <a:avLst>
                <a:gd name="adj" fmla="val 16667"/>
              </a:avLst>
            </a:prstGeom>
            <a:solidFill>
              <a:srgbClr val="5945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dirty="0">
                  <a:solidFill>
                    <a:schemeClr val="lt1"/>
                  </a:solidFill>
                  <a:latin typeface="Avenir"/>
                  <a:ea typeface="Avenir"/>
                  <a:cs typeface="Avenir"/>
                  <a:sym typeface="Avenir"/>
                </a:rPr>
                <a:t>Platform</a:t>
              </a:r>
            </a:p>
          </p:txBody>
        </p:sp>
      </p:grpSp>
      <p:sp>
        <p:nvSpPr>
          <p:cNvPr id="18" name="Google Shape;561;p30">
            <a:extLst>
              <a:ext uri="{FF2B5EF4-FFF2-40B4-BE49-F238E27FC236}">
                <a16:creationId xmlns:a16="http://schemas.microsoft.com/office/drawing/2014/main" id="{42E13D6F-440E-F342-AC07-3613D258D9A6}"/>
              </a:ext>
            </a:extLst>
          </p:cNvPr>
          <p:cNvSpPr/>
          <p:nvPr/>
        </p:nvSpPr>
        <p:spPr>
          <a:xfrm>
            <a:off x="3450922" y="4870036"/>
            <a:ext cx="1275800" cy="542672"/>
          </a:xfrm>
          <a:prstGeom prst="roundRect">
            <a:avLst>
              <a:gd name="adj" fmla="val 16667"/>
            </a:avLst>
          </a:prstGeom>
          <a:solidFill>
            <a:srgbClr val="DB646D"/>
          </a:solidFill>
          <a:ln>
            <a:noFill/>
          </a:ln>
        </p:spPr>
        <p:txBody>
          <a:bodyPr spcFirstLastPara="1" wrap="square" lIns="0" tIns="37700" rIns="0" bIns="37700" anchor="ctr" anchorCtr="0">
            <a:noAutofit/>
          </a:bodyPr>
          <a:lstStyle/>
          <a:p>
            <a:pPr marL="0" marR="0" lvl="0" indent="0" algn="ctr" rtl="0">
              <a:spcBef>
                <a:spcPts val="0"/>
              </a:spcBef>
              <a:spcAft>
                <a:spcPts val="0"/>
              </a:spcAft>
              <a:buNone/>
            </a:pPr>
            <a:r>
              <a:rPr lang="en-US" sz="1400" dirty="0">
                <a:solidFill>
                  <a:srgbClr val="FFFFFF"/>
                </a:solidFill>
                <a:latin typeface="Arial"/>
                <a:ea typeface="Arial"/>
                <a:cs typeface="Arial"/>
                <a:sym typeface="Arial"/>
              </a:rPr>
              <a:t>Settlement Bank</a:t>
            </a:r>
            <a:endParaRPr dirty="0"/>
          </a:p>
        </p:txBody>
      </p:sp>
      <p:sp>
        <p:nvSpPr>
          <p:cNvPr id="19" name="Google Shape;155;p6">
            <a:extLst>
              <a:ext uri="{FF2B5EF4-FFF2-40B4-BE49-F238E27FC236}">
                <a16:creationId xmlns:a16="http://schemas.microsoft.com/office/drawing/2014/main" id="{A5DF3DFC-50CF-DA41-B052-4F4C35DFEE1D}"/>
              </a:ext>
            </a:extLst>
          </p:cNvPr>
          <p:cNvSpPr/>
          <p:nvPr/>
        </p:nvSpPr>
        <p:spPr>
          <a:xfrm>
            <a:off x="3249651" y="2674348"/>
            <a:ext cx="1741970" cy="542673"/>
          </a:xfrm>
          <a:prstGeom prst="ellipse">
            <a:avLst/>
          </a:prstGeom>
          <a:solidFill>
            <a:srgbClr val="4D1116"/>
          </a:solidFill>
          <a:ln>
            <a:noFill/>
          </a:ln>
        </p:spPr>
        <p:txBody>
          <a:bodyPr spcFirstLastPara="1" wrap="square" lIns="0" tIns="37700" rIns="0" bIns="37700" anchor="ctr" anchorCtr="0">
            <a:noAutofit/>
          </a:bodyPr>
          <a:lstStyle/>
          <a:p>
            <a:pPr marL="0" marR="0" lvl="0" indent="0" algn="ctr" rtl="0">
              <a:spcBef>
                <a:spcPts val="0"/>
              </a:spcBef>
              <a:spcAft>
                <a:spcPts val="0"/>
              </a:spcAft>
              <a:buNone/>
            </a:pPr>
            <a:r>
              <a:rPr lang="en-US" sz="1400" b="0" i="0" u="none" strike="noStrike" cap="none" dirty="0">
                <a:solidFill>
                  <a:srgbClr val="FFFFFF"/>
                </a:solidFill>
                <a:latin typeface="Arial"/>
                <a:ea typeface="Arial"/>
                <a:cs typeface="Arial"/>
                <a:sym typeface="Arial"/>
              </a:rPr>
              <a:t>IPS</a:t>
            </a:r>
            <a:endParaRPr dirty="0"/>
          </a:p>
        </p:txBody>
      </p:sp>
    </p:spTree>
    <p:extLst>
      <p:ext uri="{BB962C8B-B14F-4D97-AF65-F5344CB8AC3E}">
        <p14:creationId xmlns:p14="http://schemas.microsoft.com/office/powerpoint/2010/main" val="22575962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62B3B5-CBC0-DD4F-AD07-4BE1A650A26A}"/>
              </a:ext>
            </a:extLst>
          </p:cNvPr>
          <p:cNvSpPr>
            <a:spLocks noGrp="1"/>
          </p:cNvSpPr>
          <p:nvPr>
            <p:ph type="title"/>
          </p:nvPr>
        </p:nvSpPr>
        <p:spPr>
          <a:xfrm>
            <a:off x="96207" y="222136"/>
            <a:ext cx="6577847" cy="307777"/>
          </a:xfrm>
        </p:spPr>
        <p:txBody>
          <a:bodyPr/>
          <a:lstStyle/>
          <a:p>
            <a:r>
              <a:rPr lang="en-US" sz="2000" dirty="0"/>
              <a:t>RTGS Spotlight: FedNow</a:t>
            </a:r>
          </a:p>
        </p:txBody>
      </p:sp>
      <p:sp>
        <p:nvSpPr>
          <p:cNvPr id="4" name="Slide Number Placeholder 3">
            <a:extLst>
              <a:ext uri="{FF2B5EF4-FFF2-40B4-BE49-F238E27FC236}">
                <a16:creationId xmlns:a16="http://schemas.microsoft.com/office/drawing/2014/main" id="{A6F85EF8-8B12-9542-BC9C-23959B682E90}"/>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39</a:t>
            </a:fld>
            <a:endParaRPr lang="en-US" dirty="0">
              <a:solidFill>
                <a:prstClr val="black">
                  <a:tint val="75000"/>
                </a:prstClr>
              </a:solidFill>
            </a:endParaRPr>
          </a:p>
        </p:txBody>
      </p:sp>
      <p:sp>
        <p:nvSpPr>
          <p:cNvPr id="5" name="Rectangle 4">
            <a:extLst>
              <a:ext uri="{FF2B5EF4-FFF2-40B4-BE49-F238E27FC236}">
                <a16:creationId xmlns:a16="http://schemas.microsoft.com/office/drawing/2014/main" id="{30DC3B30-BB92-C5BE-74A1-DCA5261C7C6C}"/>
              </a:ext>
            </a:extLst>
          </p:cNvPr>
          <p:cNvSpPr/>
          <p:nvPr/>
        </p:nvSpPr>
        <p:spPr>
          <a:xfrm>
            <a:off x="457200" y="1207008"/>
            <a:ext cx="8229600" cy="5212080"/>
          </a:xfrm>
          <a:prstGeom prst="rect">
            <a:avLst/>
          </a:prstGeom>
          <a:solidFill>
            <a:srgbClr val="E1E1E1">
              <a:alpha val="89804"/>
            </a:srgbClr>
          </a:solidFill>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tIns="182880"/>
          <a:lstStyle/>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Access: </a:t>
            </a:r>
            <a:r>
              <a:rPr lang="en-US" dirty="0">
                <a:latin typeface="Arial" panose="020B0604020202020204" pitchFamily="34" charset="0"/>
                <a:cs typeface="Arial" panose="020B0604020202020204" pitchFamily="34" charset="0"/>
              </a:rPr>
              <a:t>FedNow offers flexible participation options that allow DFSPs to align their services with their business objectives and customers’ needs. Participation types that are reflected in accounts include: </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Credit Transfer Receive Only</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Credit Transfer Send/Receive</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Send/Receive with Receive RFP</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LMT Receive Only</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LMT Send/Receive</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Settlement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Note: Direct participants may settle for themselves in their own Master Account or may designate a correspondent for this purpose</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Settlement Automation: </a:t>
            </a:r>
            <a:r>
              <a:rPr lang="en-US" dirty="0">
                <a:latin typeface="Arial" panose="020B0604020202020204" pitchFamily="34" charset="0"/>
                <a:cs typeface="Arial" panose="020B0604020202020204" pitchFamily="34" charset="0"/>
              </a:rPr>
              <a:t>FedNow settlement is highly automated; use of ISO 20022 supports efficiency via settlement specific messaging</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Routing and Transaction Management: </a:t>
            </a:r>
            <a:r>
              <a:rPr lang="en-US" dirty="0">
                <a:latin typeface="Arial" panose="020B0604020202020204" pitchFamily="34" charset="0"/>
                <a:cs typeface="Arial" panose="020B0604020202020204" pitchFamily="34" charset="0"/>
              </a:rPr>
              <a:t>DFSPs designate specific Routing Transit Numbers (RTNs) for sending and receiving messages, as well as settling transactions, simplifying the settlement process</a:t>
            </a:r>
          </a:p>
          <a:p>
            <a:endParaRPr lang="en-US" dirty="0">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6026574F-6CEE-76FA-DBBD-632EE059B594}"/>
              </a:ext>
            </a:extLst>
          </p:cNvPr>
          <p:cNvGrpSpPr/>
          <p:nvPr/>
        </p:nvGrpSpPr>
        <p:grpSpPr>
          <a:xfrm>
            <a:off x="669972" y="841248"/>
            <a:ext cx="4206240" cy="438912"/>
            <a:chOff x="409317" y="0"/>
            <a:chExt cx="5730447" cy="712799"/>
          </a:xfrm>
        </p:grpSpPr>
        <p:sp>
          <p:nvSpPr>
            <p:cNvPr id="8" name="Rounded Rectangle 7">
              <a:extLst>
                <a:ext uri="{FF2B5EF4-FFF2-40B4-BE49-F238E27FC236}">
                  <a16:creationId xmlns:a16="http://schemas.microsoft.com/office/drawing/2014/main" id="{8486F786-2457-8E70-C1B7-DA4F01940977}"/>
                </a:ext>
              </a:extLst>
            </p:cNvPr>
            <p:cNvSpPr/>
            <p:nvPr/>
          </p:nvSpPr>
          <p:spPr>
            <a:xfrm>
              <a:off x="409317" y="0"/>
              <a:ext cx="5730447" cy="712799"/>
            </a:xfrm>
            <a:prstGeom prst="roundRect">
              <a:avLst/>
            </a:prstGeom>
            <a:solidFill>
              <a:schemeClr val="bg1">
                <a:lumMod val="7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dirty="0">
                <a:latin typeface="Arial" panose="020B0604020202020204" pitchFamily="34" charset="0"/>
                <a:cs typeface="Arial" panose="020B0604020202020204" pitchFamily="34" charset="0"/>
              </a:endParaRPr>
            </a:p>
          </p:txBody>
        </p:sp>
        <p:sp>
          <p:nvSpPr>
            <p:cNvPr id="9" name="Rounded Rectangle 5">
              <a:extLst>
                <a:ext uri="{FF2B5EF4-FFF2-40B4-BE49-F238E27FC236}">
                  <a16:creationId xmlns:a16="http://schemas.microsoft.com/office/drawing/2014/main" id="{54840A32-DD44-E76E-4242-664E6FA1A2CD}"/>
                </a:ext>
              </a:extLst>
            </p:cNvPr>
            <p:cNvSpPr txBox="1"/>
            <p:nvPr/>
          </p:nvSpPr>
          <p:spPr>
            <a:xfrm>
              <a:off x="444112" y="34797"/>
              <a:ext cx="5660852" cy="6432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9456" tIns="0" rIns="216597" bIns="0" numCol="1" spcCol="1270" anchor="ctr" anchorCtr="0">
              <a:noAutofit/>
            </a:bodyPr>
            <a:lstStyle/>
            <a:p>
              <a:pPr marL="0" lvl="0" indent="0" algn="l" defTabSz="889000">
                <a:lnSpc>
                  <a:spcPct val="90000"/>
                </a:lnSpc>
                <a:spcBef>
                  <a:spcPct val="0"/>
                </a:spcBef>
                <a:buNone/>
              </a:pPr>
              <a:r>
                <a:rPr lang="en-US" sz="2000" kern="1200" dirty="0">
                  <a:solidFill>
                    <a:srgbClr val="AC2641"/>
                  </a:solidFill>
                  <a:latin typeface="Arial" panose="020B0604020202020204" pitchFamily="34" charset="0"/>
                  <a:cs typeface="Arial" panose="020B0604020202020204" pitchFamily="34" charset="0"/>
                </a:rPr>
                <a:t>Settlement: Key Findings</a:t>
              </a:r>
            </a:p>
          </p:txBody>
        </p:sp>
      </p:grpSp>
      <p:sp>
        <p:nvSpPr>
          <p:cNvPr id="10" name="Footer Placeholder 1">
            <a:extLst>
              <a:ext uri="{FF2B5EF4-FFF2-40B4-BE49-F238E27FC236}">
                <a16:creationId xmlns:a16="http://schemas.microsoft.com/office/drawing/2014/main" id="{6F4E24EF-A3B9-38E8-9BF8-4879CFD631BD}"/>
              </a:ext>
            </a:extLst>
          </p:cNvPr>
          <p:cNvSpPr txBox="1">
            <a:spLocks/>
          </p:cNvSpPr>
          <p:nvPr/>
        </p:nvSpPr>
        <p:spPr>
          <a:xfrm>
            <a:off x="447675" y="6492240"/>
            <a:ext cx="3086100" cy="271181"/>
          </a:xfrm>
          <a:prstGeom prst="rect">
            <a:avLst/>
          </a:prstGeom>
        </p:spPr>
        <p:txBody>
          <a:bodyPr/>
          <a:lstStyle>
            <a:defPPr>
              <a:defRPr lang="en-US"/>
            </a:defPPr>
            <a:lvl1pPr marL="0" algn="l" defTabSz="1470484" rtl="0" eaLnBrk="1" latinLnBrk="0" hangingPunct="1">
              <a:defRPr sz="2895" kern="1200">
                <a:solidFill>
                  <a:schemeClr val="tx1"/>
                </a:solidFill>
                <a:latin typeface="+mn-lt"/>
                <a:ea typeface="+mn-ea"/>
                <a:cs typeface="+mn-cs"/>
              </a:defRPr>
            </a:lvl1pPr>
            <a:lvl2pPr marL="735242" algn="l" defTabSz="1470484" rtl="0" eaLnBrk="1" latinLnBrk="0" hangingPunct="1">
              <a:defRPr sz="2895" kern="1200">
                <a:solidFill>
                  <a:schemeClr val="tx1"/>
                </a:solidFill>
                <a:latin typeface="+mn-lt"/>
                <a:ea typeface="+mn-ea"/>
                <a:cs typeface="+mn-cs"/>
              </a:defRPr>
            </a:lvl2pPr>
            <a:lvl3pPr marL="1470484" algn="l" defTabSz="1470484" rtl="0" eaLnBrk="1" latinLnBrk="0" hangingPunct="1">
              <a:defRPr sz="2895" kern="1200">
                <a:solidFill>
                  <a:schemeClr val="tx1"/>
                </a:solidFill>
                <a:latin typeface="+mn-lt"/>
                <a:ea typeface="+mn-ea"/>
                <a:cs typeface="+mn-cs"/>
              </a:defRPr>
            </a:lvl3pPr>
            <a:lvl4pPr marL="2205726" algn="l" defTabSz="1470484" rtl="0" eaLnBrk="1" latinLnBrk="0" hangingPunct="1">
              <a:defRPr sz="2895" kern="1200">
                <a:solidFill>
                  <a:schemeClr val="tx1"/>
                </a:solidFill>
                <a:latin typeface="+mn-lt"/>
                <a:ea typeface="+mn-ea"/>
                <a:cs typeface="+mn-cs"/>
              </a:defRPr>
            </a:lvl4pPr>
            <a:lvl5pPr marL="2940968" algn="l" defTabSz="1470484" rtl="0" eaLnBrk="1" latinLnBrk="0" hangingPunct="1">
              <a:defRPr sz="2895" kern="1200">
                <a:solidFill>
                  <a:schemeClr val="tx1"/>
                </a:solidFill>
                <a:latin typeface="+mn-lt"/>
                <a:ea typeface="+mn-ea"/>
                <a:cs typeface="+mn-cs"/>
              </a:defRPr>
            </a:lvl5pPr>
            <a:lvl6pPr marL="3676210" algn="l" defTabSz="1470484" rtl="0" eaLnBrk="1" latinLnBrk="0" hangingPunct="1">
              <a:defRPr sz="2895" kern="1200">
                <a:solidFill>
                  <a:schemeClr val="tx1"/>
                </a:solidFill>
                <a:latin typeface="+mn-lt"/>
                <a:ea typeface="+mn-ea"/>
                <a:cs typeface="+mn-cs"/>
              </a:defRPr>
            </a:lvl6pPr>
            <a:lvl7pPr marL="4411451" algn="l" defTabSz="1470484" rtl="0" eaLnBrk="1" latinLnBrk="0" hangingPunct="1">
              <a:defRPr sz="2895" kern="1200">
                <a:solidFill>
                  <a:schemeClr val="tx1"/>
                </a:solidFill>
                <a:latin typeface="+mn-lt"/>
                <a:ea typeface="+mn-ea"/>
                <a:cs typeface="+mn-cs"/>
              </a:defRPr>
            </a:lvl7pPr>
            <a:lvl8pPr marL="5146694" algn="l" defTabSz="1470484" rtl="0" eaLnBrk="1" latinLnBrk="0" hangingPunct="1">
              <a:defRPr sz="2895" kern="1200">
                <a:solidFill>
                  <a:schemeClr val="tx1"/>
                </a:solidFill>
                <a:latin typeface="+mn-lt"/>
                <a:ea typeface="+mn-ea"/>
                <a:cs typeface="+mn-cs"/>
              </a:defRPr>
            </a:lvl8pPr>
            <a:lvl9pPr marL="5881936" algn="l" defTabSz="1470484" rtl="0" eaLnBrk="1" latinLnBrk="0" hangingPunct="1">
              <a:defRPr sz="2895" kern="1200">
                <a:solidFill>
                  <a:schemeClr val="tx1"/>
                </a:solidFill>
                <a:latin typeface="+mn-lt"/>
                <a:ea typeface="+mn-ea"/>
                <a:cs typeface="+mn-cs"/>
              </a:defRPr>
            </a:lvl9pPr>
          </a:lstStyle>
          <a:p>
            <a:r>
              <a:rPr lang="en-US" sz="1200" dirty="0">
                <a:solidFill>
                  <a:schemeClr val="accent5">
                    <a:lumMod val="75000"/>
                  </a:schemeClr>
                </a:solidFill>
              </a:rPr>
              <a:t>Gates Foundation, 2024</a:t>
            </a:r>
          </a:p>
        </p:txBody>
      </p:sp>
      <p:sp>
        <p:nvSpPr>
          <p:cNvPr id="6" name="TextBox 5">
            <a:extLst>
              <a:ext uri="{FF2B5EF4-FFF2-40B4-BE49-F238E27FC236}">
                <a16:creationId xmlns:a16="http://schemas.microsoft.com/office/drawing/2014/main" id="{6A97EAA7-1B5E-D42B-B508-7DA50337D0F4}"/>
              </a:ext>
            </a:extLst>
          </p:cNvPr>
          <p:cNvSpPr txBox="1"/>
          <p:nvPr/>
        </p:nvSpPr>
        <p:spPr>
          <a:xfrm>
            <a:off x="3918857" y="6510528"/>
            <a:ext cx="4767943" cy="246221"/>
          </a:xfrm>
          <a:prstGeom prst="rect">
            <a:avLst/>
          </a:prstGeom>
          <a:noFill/>
        </p:spPr>
        <p:txBody>
          <a:bodyPr wrap="square" rtlCol="0">
            <a:spAutoFit/>
          </a:bodyPr>
          <a:lstStyle/>
          <a:p>
            <a:r>
              <a:rPr lang="en-US" sz="1000" dirty="0"/>
              <a:t>Sources: </a:t>
            </a:r>
            <a:r>
              <a:rPr lang="en-US" sz="1000" dirty="0">
                <a:hlinkClick r:id="rId2"/>
              </a:rPr>
              <a:t>FedNow Participation Types Readiness Guide</a:t>
            </a:r>
            <a:r>
              <a:rPr lang="en-US" sz="1000" dirty="0"/>
              <a:t>, </a:t>
            </a:r>
            <a:r>
              <a:rPr lang="en-US" sz="1000" dirty="0">
                <a:hlinkClick r:id="rId3"/>
              </a:rPr>
              <a:t>FedNow ISO 20022 Blog</a:t>
            </a:r>
            <a:endParaRPr lang="en-US" sz="1000" dirty="0"/>
          </a:p>
        </p:txBody>
      </p:sp>
      <p:pic>
        <p:nvPicPr>
          <p:cNvPr id="11" name="Picture 10">
            <a:extLst>
              <a:ext uri="{FF2B5EF4-FFF2-40B4-BE49-F238E27FC236}">
                <a16:creationId xmlns:a16="http://schemas.microsoft.com/office/drawing/2014/main" id="{A66843CE-734A-62B1-8803-65C0D6A7E715}"/>
              </a:ext>
            </a:extLst>
          </p:cNvPr>
          <p:cNvPicPr>
            <a:picLocks noChangeAspect="1"/>
          </p:cNvPicPr>
          <p:nvPr/>
        </p:nvPicPr>
        <p:blipFill>
          <a:blip r:embed="rId4"/>
          <a:stretch>
            <a:fillRect/>
          </a:stretch>
        </p:blipFill>
        <p:spPr>
          <a:xfrm>
            <a:off x="7484666" y="826898"/>
            <a:ext cx="1261602" cy="299631"/>
          </a:xfrm>
          <a:prstGeom prst="rect">
            <a:avLst/>
          </a:prstGeom>
        </p:spPr>
      </p:pic>
    </p:spTree>
    <p:extLst>
      <p:ext uri="{BB962C8B-B14F-4D97-AF65-F5344CB8AC3E}">
        <p14:creationId xmlns:p14="http://schemas.microsoft.com/office/powerpoint/2010/main" val="38306318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62B3B5-CBC0-DD4F-AD07-4BE1A650A26A}"/>
              </a:ext>
            </a:extLst>
          </p:cNvPr>
          <p:cNvSpPr>
            <a:spLocks noGrp="1"/>
          </p:cNvSpPr>
          <p:nvPr>
            <p:ph type="title"/>
          </p:nvPr>
        </p:nvSpPr>
        <p:spPr>
          <a:xfrm>
            <a:off x="96207" y="222136"/>
            <a:ext cx="6577847" cy="307777"/>
          </a:xfrm>
        </p:spPr>
        <p:txBody>
          <a:bodyPr/>
          <a:lstStyle/>
          <a:p>
            <a:r>
              <a:rPr lang="en-US" sz="2000" dirty="0"/>
              <a:t>RTGS Spotlight: FedNow</a:t>
            </a:r>
          </a:p>
        </p:txBody>
      </p:sp>
      <p:sp>
        <p:nvSpPr>
          <p:cNvPr id="4" name="Slide Number Placeholder 3">
            <a:extLst>
              <a:ext uri="{FF2B5EF4-FFF2-40B4-BE49-F238E27FC236}">
                <a16:creationId xmlns:a16="http://schemas.microsoft.com/office/drawing/2014/main" id="{A6F85EF8-8B12-9542-BC9C-23959B682E90}"/>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40</a:t>
            </a:fld>
            <a:endParaRPr lang="en-US" dirty="0">
              <a:solidFill>
                <a:prstClr val="black">
                  <a:tint val="75000"/>
                </a:prstClr>
              </a:solidFill>
            </a:endParaRPr>
          </a:p>
        </p:txBody>
      </p:sp>
      <p:sp>
        <p:nvSpPr>
          <p:cNvPr id="5" name="Rectangle 4">
            <a:extLst>
              <a:ext uri="{FF2B5EF4-FFF2-40B4-BE49-F238E27FC236}">
                <a16:creationId xmlns:a16="http://schemas.microsoft.com/office/drawing/2014/main" id="{30DC3B30-BB92-C5BE-74A1-DCA5261C7C6C}"/>
              </a:ext>
            </a:extLst>
          </p:cNvPr>
          <p:cNvSpPr/>
          <p:nvPr/>
        </p:nvSpPr>
        <p:spPr>
          <a:xfrm>
            <a:off x="457200" y="1207008"/>
            <a:ext cx="8229600" cy="5212080"/>
          </a:xfrm>
          <a:prstGeom prst="rect">
            <a:avLst/>
          </a:prstGeom>
          <a:solidFill>
            <a:srgbClr val="E1E1E1">
              <a:alpha val="89804"/>
            </a:srgbClr>
          </a:solidFill>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tIns="182880"/>
          <a:lstStyle/>
          <a:p>
            <a:pPr marL="285750" indent="-285750">
              <a:buFont typeface="Arial" panose="020B0604020202020204" pitchFamily="34" charset="0"/>
              <a:buChar char="•"/>
            </a:pPr>
            <a:r>
              <a:rPr lang="en-US" sz="1500" b="1" dirty="0">
                <a:latin typeface="Arial" panose="020B0604020202020204" pitchFamily="34" charset="0"/>
                <a:cs typeface="Arial" panose="020B0604020202020204" pitchFamily="34" charset="0"/>
              </a:rPr>
              <a:t>Master Account Interest: </a:t>
            </a:r>
            <a:r>
              <a:rPr lang="en-US" sz="1500" dirty="0">
                <a:latin typeface="Arial" panose="020B0604020202020204" pitchFamily="34" charset="0"/>
                <a:cs typeface="Arial" panose="020B0604020202020204" pitchFamily="34" charset="0"/>
              </a:rPr>
              <a:t>The Federal Reserve payments interest on reserve balances maintained in the Master Account. </a:t>
            </a:r>
          </a:p>
          <a:p>
            <a:pPr marL="285750" indent="-285750">
              <a:buFont typeface="Arial" panose="020B0604020202020204" pitchFamily="34" charset="0"/>
              <a:buChar char="•"/>
            </a:pPr>
            <a:r>
              <a:rPr lang="en-US" sz="1500" b="1" dirty="0">
                <a:latin typeface="Arial" panose="020B0604020202020204" pitchFamily="34" charset="0"/>
                <a:cs typeface="Arial" panose="020B0604020202020204" pitchFamily="34" charset="0"/>
              </a:rPr>
              <a:t>Intraday Credit: </a:t>
            </a:r>
            <a:r>
              <a:rPr lang="en-US" sz="1500" dirty="0">
                <a:latin typeface="Arial" panose="020B0604020202020204" pitchFamily="34" charset="0"/>
                <a:cs typeface="Arial" panose="020B0604020202020204" pitchFamily="34" charset="0"/>
              </a:rPr>
              <a:t>The Fed provides intraday credit to participants per guidelines defined in its Payment System Risk (PSR) Policy, which allows Master Account holders to go into a negative account position during the day up to a pre-defined limit</a:t>
            </a:r>
          </a:p>
          <a:p>
            <a:pPr marL="742950" lvl="1" indent="-285750">
              <a:buFont typeface="Arial" panose="020B0604020202020204" pitchFamily="34" charset="0"/>
              <a:buChar char="•"/>
            </a:pPr>
            <a:r>
              <a:rPr lang="en-US" sz="1500" b="1" dirty="0">
                <a:latin typeface="Arial" panose="020B0604020202020204" pitchFamily="34" charset="0"/>
                <a:cs typeface="Arial" panose="020B0604020202020204" pitchFamily="34" charset="0"/>
              </a:rPr>
              <a:t>Net Debit Cap</a:t>
            </a:r>
            <a:r>
              <a:rPr lang="en-US" sz="1500" dirty="0">
                <a:latin typeface="Arial" panose="020B0604020202020204" pitchFamily="34" charset="0"/>
                <a:cs typeface="Arial" panose="020B0604020202020204" pitchFamily="34" charset="0"/>
              </a:rPr>
              <a:t>: The NDC for each participant limits the negative balance they may incur, limiting the Federal Reserve’s exposure to credit risk; the max NDC is a way for DFSPs to pledge collateral to the Fed for further intraday credit</a:t>
            </a:r>
          </a:p>
          <a:p>
            <a:pPr marL="742950" lvl="1" indent="-285750">
              <a:buFont typeface="Arial" panose="020B0604020202020204" pitchFamily="34" charset="0"/>
              <a:buChar char="•"/>
            </a:pPr>
            <a:r>
              <a:rPr lang="en-US" sz="1500" b="1" dirty="0">
                <a:solidFill>
                  <a:schemeClr val="tx1"/>
                </a:solidFill>
                <a:latin typeface="Arial" panose="020B0604020202020204" pitchFamily="34" charset="0"/>
                <a:cs typeface="Arial" panose="020B0604020202020204" pitchFamily="34" charset="0"/>
              </a:rPr>
              <a:t>Weekend Usage:</a:t>
            </a:r>
            <a:r>
              <a:rPr lang="en-US" sz="1500" dirty="0">
                <a:solidFill>
                  <a:schemeClr val="tx1"/>
                </a:solidFill>
                <a:latin typeface="Arial" panose="020B0604020202020204" pitchFamily="34" charset="0"/>
                <a:cs typeface="Arial" panose="020B0604020202020204" pitchFamily="34" charset="0"/>
              </a:rPr>
              <a:t> E</a:t>
            </a:r>
            <a:r>
              <a:rPr lang="en-US" sz="1500" b="0" i="0" dirty="0">
                <a:solidFill>
                  <a:schemeClr val="tx1"/>
                </a:solidFill>
                <a:effectLst/>
                <a:latin typeface="Arial" panose="020B0604020202020204" pitchFamily="34" charset="0"/>
                <a:cs typeface="Arial" panose="020B0604020202020204" pitchFamily="34" charset="0"/>
              </a:rPr>
              <a:t>xtensions of credit apply over weekends, allowing DFSPs to go negative in their accounts up to the NDC limit</a:t>
            </a:r>
          </a:p>
          <a:p>
            <a:pPr marL="742950" lvl="1" indent="-285750">
              <a:buFont typeface="Arial" panose="020B0604020202020204" pitchFamily="34" charset="0"/>
              <a:buChar char="•"/>
            </a:pPr>
            <a:r>
              <a:rPr lang="en-US" sz="1500" b="1" dirty="0">
                <a:latin typeface="Arial" panose="020B0604020202020204" pitchFamily="34" charset="0"/>
                <a:cs typeface="Arial" panose="020B0604020202020204" pitchFamily="34" charset="0"/>
              </a:rPr>
              <a:t>Participant Responsibilities and Compliance Monitoring: </a:t>
            </a:r>
            <a:r>
              <a:rPr lang="en-US" sz="1500" dirty="0">
                <a:latin typeface="Arial" panose="020B0604020202020204" pitchFamily="34" charset="0"/>
                <a:cs typeface="Arial" panose="020B0604020202020204" pitchFamily="34" charset="0"/>
              </a:rPr>
              <a:t>Participants are expected to manage their account in compliance with Fed policies, such as the PSR. The Reserve Banks use an automated application to monitor compliance with the PSR policy and calculate daylight overdraft charges</a:t>
            </a:r>
          </a:p>
          <a:p>
            <a:pPr marL="285750" indent="-285750">
              <a:buFont typeface="Arial" panose="020B0604020202020204" pitchFamily="34" charset="0"/>
              <a:buChar char="•"/>
            </a:pPr>
            <a:r>
              <a:rPr lang="en-US" sz="1500" b="1" dirty="0">
                <a:latin typeface="Arial" panose="020B0604020202020204" pitchFamily="34" charset="0"/>
                <a:cs typeface="Arial" panose="020B0604020202020204" pitchFamily="34" charset="0"/>
              </a:rPr>
              <a:t>Prefunding:</a:t>
            </a:r>
            <a:r>
              <a:rPr lang="en-US" sz="1500" dirty="0">
                <a:latin typeface="Arial" panose="020B0604020202020204" pitchFamily="34" charset="0"/>
                <a:cs typeface="Arial" panose="020B0604020202020204" pitchFamily="34" charset="0"/>
              </a:rPr>
              <a:t> No prefunding of the Master Account is required</a:t>
            </a:r>
          </a:p>
          <a:p>
            <a:pPr marL="285750" indent="-285750">
              <a:buFont typeface="Arial" panose="020B0604020202020204" pitchFamily="34" charset="0"/>
              <a:buChar char="•"/>
            </a:pPr>
            <a:r>
              <a:rPr lang="en-US" sz="1500" b="1" dirty="0">
                <a:latin typeface="Arial" panose="020B0604020202020204" pitchFamily="34" charset="0"/>
                <a:cs typeface="Arial" panose="020B0604020202020204" pitchFamily="34" charset="0"/>
              </a:rPr>
              <a:t>Liquidity Management Transfers (LMTs): </a:t>
            </a:r>
            <a:r>
              <a:rPr lang="en-US" sz="1500" dirty="0">
                <a:latin typeface="Arial" panose="020B0604020202020204" pitchFamily="34" charset="0"/>
                <a:cs typeface="Arial" panose="020B0604020202020204" pitchFamily="34" charset="0"/>
              </a:rPr>
              <a:t>LMTs help DFSPs to manage liquidity needs, ensuring continuous instant payments activity (see next slide)</a:t>
            </a:r>
          </a:p>
          <a:p>
            <a:pPr marL="285750" indent="-285750">
              <a:buFont typeface="Arial" panose="020B0604020202020204" pitchFamily="34" charset="0"/>
              <a:buChar char="•"/>
            </a:pPr>
            <a:r>
              <a:rPr lang="en-US" sz="1500" b="1" dirty="0">
                <a:latin typeface="Arial" panose="020B0604020202020204" pitchFamily="34" charset="0"/>
                <a:cs typeface="Arial" panose="020B0604020202020204" pitchFamily="34" charset="0"/>
              </a:rPr>
              <a:t>Reports and Balances: </a:t>
            </a:r>
            <a:r>
              <a:rPr lang="en-US" sz="1500" dirty="0">
                <a:latin typeface="Arial" panose="020B0604020202020204" pitchFamily="34" charset="0"/>
                <a:cs typeface="Arial" panose="020B0604020202020204" pitchFamily="34" charset="0"/>
              </a:rPr>
              <a:t>The Federal Reserve Banks provide tools and reports to help DFSPs manage account balances and reconcile FedNow activity</a:t>
            </a:r>
          </a:p>
          <a:p>
            <a:pPr marL="285750" indent="-285750">
              <a:buFont typeface="Arial" panose="020B0604020202020204" pitchFamily="34" charset="0"/>
              <a:buChar char="•"/>
            </a:pPr>
            <a:r>
              <a:rPr lang="en-US" sz="1500" b="1" dirty="0">
                <a:latin typeface="Arial" panose="020B0604020202020204" pitchFamily="34" charset="0"/>
                <a:cs typeface="Arial" panose="020B0604020202020204" pitchFamily="34" charset="0"/>
              </a:rPr>
              <a:t>Tools for Correspondents: </a:t>
            </a:r>
            <a:r>
              <a:rPr lang="en-US" sz="1500" dirty="0"/>
              <a:t>Correspondents can elect to receive real-time notices and reports from FedNow about payments that settle in their accounts</a:t>
            </a:r>
            <a:endParaRPr lang="en-US" sz="1500"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9472104F-D50C-264B-83D7-E5C2631236B3}"/>
              </a:ext>
            </a:extLst>
          </p:cNvPr>
          <p:cNvGrpSpPr/>
          <p:nvPr/>
        </p:nvGrpSpPr>
        <p:grpSpPr>
          <a:xfrm>
            <a:off x="669972" y="841248"/>
            <a:ext cx="4206240" cy="438912"/>
            <a:chOff x="409317" y="0"/>
            <a:chExt cx="5730447" cy="712799"/>
          </a:xfrm>
        </p:grpSpPr>
        <p:sp>
          <p:nvSpPr>
            <p:cNvPr id="6" name="Rounded Rectangle 5">
              <a:extLst>
                <a:ext uri="{FF2B5EF4-FFF2-40B4-BE49-F238E27FC236}">
                  <a16:creationId xmlns:a16="http://schemas.microsoft.com/office/drawing/2014/main" id="{0EC4E6EA-41BA-AE86-6238-D958B5D3AD52}"/>
                </a:ext>
              </a:extLst>
            </p:cNvPr>
            <p:cNvSpPr/>
            <p:nvPr/>
          </p:nvSpPr>
          <p:spPr>
            <a:xfrm>
              <a:off x="409317" y="0"/>
              <a:ext cx="5730447" cy="712799"/>
            </a:xfrm>
            <a:prstGeom prst="roundRect">
              <a:avLst/>
            </a:prstGeom>
            <a:solidFill>
              <a:schemeClr val="bg1">
                <a:lumMod val="7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dirty="0">
                <a:latin typeface="Calibri" panose="020F0502020204030204" pitchFamily="34" charset="0"/>
                <a:cs typeface="Calibri" panose="020F0502020204030204" pitchFamily="34" charset="0"/>
              </a:endParaRPr>
            </a:p>
          </p:txBody>
        </p:sp>
        <p:sp>
          <p:nvSpPr>
            <p:cNvPr id="10" name="Rounded Rectangle 5">
              <a:extLst>
                <a:ext uri="{FF2B5EF4-FFF2-40B4-BE49-F238E27FC236}">
                  <a16:creationId xmlns:a16="http://schemas.microsoft.com/office/drawing/2014/main" id="{EC2B1C1A-BD7B-D342-6F39-A9B853589298}"/>
                </a:ext>
              </a:extLst>
            </p:cNvPr>
            <p:cNvSpPr txBox="1"/>
            <p:nvPr/>
          </p:nvSpPr>
          <p:spPr>
            <a:xfrm>
              <a:off x="444112" y="34797"/>
              <a:ext cx="5660852" cy="6432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9456" tIns="0" rIns="216597" bIns="0" numCol="1" spcCol="1270" anchor="ctr" anchorCtr="0">
              <a:noAutofit/>
            </a:bodyPr>
            <a:lstStyle/>
            <a:p>
              <a:pPr marL="0" lvl="0" indent="0" algn="l" defTabSz="889000">
                <a:lnSpc>
                  <a:spcPct val="90000"/>
                </a:lnSpc>
                <a:spcBef>
                  <a:spcPct val="0"/>
                </a:spcBef>
                <a:buNone/>
              </a:pPr>
              <a:r>
                <a:rPr lang="en-US" sz="2000" kern="1200" dirty="0">
                  <a:solidFill>
                    <a:srgbClr val="AC2641"/>
                  </a:solidFill>
                  <a:latin typeface="Arial" panose="020B0604020202020204" pitchFamily="34" charset="0"/>
                  <a:cs typeface="Arial" panose="020B0604020202020204" pitchFamily="34" charset="0"/>
                </a:rPr>
                <a:t>Risk Management: Key Findings</a:t>
              </a:r>
            </a:p>
          </p:txBody>
        </p:sp>
      </p:grpSp>
      <p:sp>
        <p:nvSpPr>
          <p:cNvPr id="9" name="TextBox 8">
            <a:extLst>
              <a:ext uri="{FF2B5EF4-FFF2-40B4-BE49-F238E27FC236}">
                <a16:creationId xmlns:a16="http://schemas.microsoft.com/office/drawing/2014/main" id="{78E5685C-A8AA-583D-125E-C92B6959C3CB}"/>
              </a:ext>
            </a:extLst>
          </p:cNvPr>
          <p:cNvSpPr txBox="1"/>
          <p:nvPr/>
        </p:nvSpPr>
        <p:spPr>
          <a:xfrm>
            <a:off x="5130140" y="6510528"/>
            <a:ext cx="3556660" cy="246221"/>
          </a:xfrm>
          <a:prstGeom prst="rect">
            <a:avLst/>
          </a:prstGeom>
          <a:noFill/>
        </p:spPr>
        <p:txBody>
          <a:bodyPr wrap="square" rtlCol="0">
            <a:spAutoFit/>
          </a:bodyPr>
          <a:lstStyle/>
          <a:p>
            <a:r>
              <a:rPr lang="en-US" sz="1000" dirty="0"/>
              <a:t>Sources: </a:t>
            </a:r>
            <a:r>
              <a:rPr lang="en-US" sz="1000" dirty="0">
                <a:hlinkClick r:id="rId3"/>
              </a:rPr>
              <a:t>PSR Policy</a:t>
            </a:r>
            <a:r>
              <a:rPr lang="en-US" sz="1000" dirty="0"/>
              <a:t>, </a:t>
            </a:r>
            <a:r>
              <a:rPr lang="en-US" sz="1000" dirty="0">
                <a:hlinkClick r:id="rId4"/>
              </a:rPr>
              <a:t>FedNow Settlement Readiness Guide</a:t>
            </a:r>
            <a:endParaRPr lang="en-US" sz="1000" dirty="0"/>
          </a:p>
        </p:txBody>
      </p:sp>
      <p:sp>
        <p:nvSpPr>
          <p:cNvPr id="12" name="Footer Placeholder 1">
            <a:extLst>
              <a:ext uri="{FF2B5EF4-FFF2-40B4-BE49-F238E27FC236}">
                <a16:creationId xmlns:a16="http://schemas.microsoft.com/office/drawing/2014/main" id="{6741653C-CAA6-C70B-392F-317352FFCE75}"/>
              </a:ext>
            </a:extLst>
          </p:cNvPr>
          <p:cNvSpPr txBox="1">
            <a:spLocks/>
          </p:cNvSpPr>
          <p:nvPr/>
        </p:nvSpPr>
        <p:spPr>
          <a:xfrm>
            <a:off x="447675" y="6492240"/>
            <a:ext cx="3086100" cy="365125"/>
          </a:xfrm>
          <a:prstGeom prst="rect">
            <a:avLst/>
          </a:prstGeom>
        </p:spPr>
        <p:txBody>
          <a:bodyPr/>
          <a:lstStyle>
            <a:defPPr>
              <a:defRPr lang="en-US"/>
            </a:defPPr>
            <a:lvl1pPr marL="0" algn="l" defTabSz="1470484" rtl="0" eaLnBrk="1" latinLnBrk="0" hangingPunct="1">
              <a:defRPr sz="2895" kern="1200">
                <a:solidFill>
                  <a:schemeClr val="tx1"/>
                </a:solidFill>
                <a:latin typeface="+mn-lt"/>
                <a:ea typeface="+mn-ea"/>
                <a:cs typeface="+mn-cs"/>
              </a:defRPr>
            </a:lvl1pPr>
            <a:lvl2pPr marL="735242" algn="l" defTabSz="1470484" rtl="0" eaLnBrk="1" latinLnBrk="0" hangingPunct="1">
              <a:defRPr sz="2895" kern="1200">
                <a:solidFill>
                  <a:schemeClr val="tx1"/>
                </a:solidFill>
                <a:latin typeface="+mn-lt"/>
                <a:ea typeface="+mn-ea"/>
                <a:cs typeface="+mn-cs"/>
              </a:defRPr>
            </a:lvl2pPr>
            <a:lvl3pPr marL="1470484" algn="l" defTabSz="1470484" rtl="0" eaLnBrk="1" latinLnBrk="0" hangingPunct="1">
              <a:defRPr sz="2895" kern="1200">
                <a:solidFill>
                  <a:schemeClr val="tx1"/>
                </a:solidFill>
                <a:latin typeface="+mn-lt"/>
                <a:ea typeface="+mn-ea"/>
                <a:cs typeface="+mn-cs"/>
              </a:defRPr>
            </a:lvl3pPr>
            <a:lvl4pPr marL="2205726" algn="l" defTabSz="1470484" rtl="0" eaLnBrk="1" latinLnBrk="0" hangingPunct="1">
              <a:defRPr sz="2895" kern="1200">
                <a:solidFill>
                  <a:schemeClr val="tx1"/>
                </a:solidFill>
                <a:latin typeface="+mn-lt"/>
                <a:ea typeface="+mn-ea"/>
                <a:cs typeface="+mn-cs"/>
              </a:defRPr>
            </a:lvl4pPr>
            <a:lvl5pPr marL="2940968" algn="l" defTabSz="1470484" rtl="0" eaLnBrk="1" latinLnBrk="0" hangingPunct="1">
              <a:defRPr sz="2895" kern="1200">
                <a:solidFill>
                  <a:schemeClr val="tx1"/>
                </a:solidFill>
                <a:latin typeface="+mn-lt"/>
                <a:ea typeface="+mn-ea"/>
                <a:cs typeface="+mn-cs"/>
              </a:defRPr>
            </a:lvl5pPr>
            <a:lvl6pPr marL="3676210" algn="l" defTabSz="1470484" rtl="0" eaLnBrk="1" latinLnBrk="0" hangingPunct="1">
              <a:defRPr sz="2895" kern="1200">
                <a:solidFill>
                  <a:schemeClr val="tx1"/>
                </a:solidFill>
                <a:latin typeface="+mn-lt"/>
                <a:ea typeface="+mn-ea"/>
                <a:cs typeface="+mn-cs"/>
              </a:defRPr>
            </a:lvl6pPr>
            <a:lvl7pPr marL="4411451" algn="l" defTabSz="1470484" rtl="0" eaLnBrk="1" latinLnBrk="0" hangingPunct="1">
              <a:defRPr sz="2895" kern="1200">
                <a:solidFill>
                  <a:schemeClr val="tx1"/>
                </a:solidFill>
                <a:latin typeface="+mn-lt"/>
                <a:ea typeface="+mn-ea"/>
                <a:cs typeface="+mn-cs"/>
              </a:defRPr>
            </a:lvl7pPr>
            <a:lvl8pPr marL="5146694" algn="l" defTabSz="1470484" rtl="0" eaLnBrk="1" latinLnBrk="0" hangingPunct="1">
              <a:defRPr sz="2895" kern="1200">
                <a:solidFill>
                  <a:schemeClr val="tx1"/>
                </a:solidFill>
                <a:latin typeface="+mn-lt"/>
                <a:ea typeface="+mn-ea"/>
                <a:cs typeface="+mn-cs"/>
              </a:defRPr>
            </a:lvl8pPr>
            <a:lvl9pPr marL="5881936" algn="l" defTabSz="1470484" rtl="0" eaLnBrk="1" latinLnBrk="0" hangingPunct="1">
              <a:defRPr sz="2895" kern="1200">
                <a:solidFill>
                  <a:schemeClr val="tx1"/>
                </a:solidFill>
                <a:latin typeface="+mn-lt"/>
                <a:ea typeface="+mn-ea"/>
                <a:cs typeface="+mn-cs"/>
              </a:defRPr>
            </a:lvl9pPr>
          </a:lstStyle>
          <a:p>
            <a:r>
              <a:rPr lang="en-US" sz="1200" dirty="0">
                <a:solidFill>
                  <a:schemeClr val="accent5">
                    <a:lumMod val="75000"/>
                  </a:schemeClr>
                </a:solidFill>
              </a:rPr>
              <a:t>Gates Foundation, 2024</a:t>
            </a:r>
          </a:p>
        </p:txBody>
      </p:sp>
      <p:pic>
        <p:nvPicPr>
          <p:cNvPr id="8" name="Picture 7">
            <a:extLst>
              <a:ext uri="{FF2B5EF4-FFF2-40B4-BE49-F238E27FC236}">
                <a16:creationId xmlns:a16="http://schemas.microsoft.com/office/drawing/2014/main" id="{CB137B96-524D-8D99-8BFA-707BC95310E7}"/>
              </a:ext>
            </a:extLst>
          </p:cNvPr>
          <p:cNvPicPr>
            <a:picLocks noChangeAspect="1"/>
          </p:cNvPicPr>
          <p:nvPr/>
        </p:nvPicPr>
        <p:blipFill>
          <a:blip r:embed="rId5"/>
          <a:stretch>
            <a:fillRect/>
          </a:stretch>
        </p:blipFill>
        <p:spPr>
          <a:xfrm>
            <a:off x="7484666" y="826898"/>
            <a:ext cx="1261602" cy="299631"/>
          </a:xfrm>
          <a:prstGeom prst="rect">
            <a:avLst/>
          </a:prstGeom>
        </p:spPr>
      </p:pic>
    </p:spTree>
    <p:extLst>
      <p:ext uri="{BB962C8B-B14F-4D97-AF65-F5344CB8AC3E}">
        <p14:creationId xmlns:p14="http://schemas.microsoft.com/office/powerpoint/2010/main" val="6882876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62B3B5-CBC0-DD4F-AD07-4BE1A650A26A}"/>
              </a:ext>
            </a:extLst>
          </p:cNvPr>
          <p:cNvSpPr>
            <a:spLocks noGrp="1"/>
          </p:cNvSpPr>
          <p:nvPr>
            <p:ph type="title"/>
          </p:nvPr>
        </p:nvSpPr>
        <p:spPr>
          <a:xfrm>
            <a:off x="96207" y="222136"/>
            <a:ext cx="6577847" cy="307777"/>
          </a:xfrm>
        </p:spPr>
        <p:txBody>
          <a:bodyPr/>
          <a:lstStyle/>
          <a:p>
            <a:r>
              <a:rPr lang="en-US" sz="2000" dirty="0"/>
              <a:t>RTGS Spotlight: FedNow</a:t>
            </a:r>
          </a:p>
        </p:txBody>
      </p:sp>
      <p:sp>
        <p:nvSpPr>
          <p:cNvPr id="4" name="Slide Number Placeholder 3">
            <a:extLst>
              <a:ext uri="{FF2B5EF4-FFF2-40B4-BE49-F238E27FC236}">
                <a16:creationId xmlns:a16="http://schemas.microsoft.com/office/drawing/2014/main" id="{A6F85EF8-8B12-9542-BC9C-23959B682E90}"/>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41</a:t>
            </a:fld>
            <a:endParaRPr lang="en-US" dirty="0">
              <a:solidFill>
                <a:prstClr val="black">
                  <a:tint val="75000"/>
                </a:prstClr>
              </a:solidFill>
            </a:endParaRPr>
          </a:p>
        </p:txBody>
      </p:sp>
      <p:sp>
        <p:nvSpPr>
          <p:cNvPr id="12" name="TextBox 11">
            <a:extLst>
              <a:ext uri="{FF2B5EF4-FFF2-40B4-BE49-F238E27FC236}">
                <a16:creationId xmlns:a16="http://schemas.microsoft.com/office/drawing/2014/main" id="{D2836873-761F-3591-6276-80C7A6CB8705}"/>
              </a:ext>
            </a:extLst>
          </p:cNvPr>
          <p:cNvSpPr txBox="1"/>
          <p:nvPr/>
        </p:nvSpPr>
        <p:spPr>
          <a:xfrm>
            <a:off x="4474029" y="6510528"/>
            <a:ext cx="3955745" cy="246221"/>
          </a:xfrm>
          <a:prstGeom prst="rect">
            <a:avLst/>
          </a:prstGeom>
          <a:noFill/>
        </p:spPr>
        <p:txBody>
          <a:bodyPr wrap="square">
            <a:spAutoFit/>
          </a:bodyPr>
          <a:lstStyle/>
          <a:p>
            <a:r>
              <a:rPr lang="en-US" sz="1000" dirty="0">
                <a:latin typeface="Arial" panose="020B0604020202020204" pitchFamily="34" charset="0"/>
                <a:cs typeface="Arial" panose="020B0604020202020204" pitchFamily="34" charset="0"/>
              </a:rPr>
              <a:t>Source: </a:t>
            </a:r>
            <a:r>
              <a:rPr lang="en-US" sz="1000" dirty="0">
                <a:latin typeface="Arial" panose="020B0604020202020204" pitchFamily="34" charset="0"/>
                <a:cs typeface="Arial" panose="020B0604020202020204" pitchFamily="34" charset="0"/>
                <a:hlinkClick r:id="rId2"/>
              </a:rPr>
              <a:t>FedNow Service Guide to Liquidity Management Transfers</a:t>
            </a:r>
            <a:endParaRPr lang="en-US" sz="1000" dirty="0">
              <a:latin typeface="Arial" panose="020B0604020202020204" pitchFamily="34" charset="0"/>
              <a:cs typeface="Arial" panose="020B0604020202020204" pitchFamily="34" charset="0"/>
            </a:endParaRPr>
          </a:p>
        </p:txBody>
      </p:sp>
      <p:pic>
        <p:nvPicPr>
          <p:cNvPr id="14" name="Picture 13" descr="A diagram of a fed now service&#10;&#10;Description automatically generated">
            <a:extLst>
              <a:ext uri="{FF2B5EF4-FFF2-40B4-BE49-F238E27FC236}">
                <a16:creationId xmlns:a16="http://schemas.microsoft.com/office/drawing/2014/main" id="{93553084-1AFF-244A-877B-83DEC2138F7C}"/>
              </a:ext>
            </a:extLst>
          </p:cNvPr>
          <p:cNvPicPr>
            <a:picLocks noChangeAspect="1"/>
          </p:cNvPicPr>
          <p:nvPr/>
        </p:nvPicPr>
        <p:blipFill rotWithShape="1">
          <a:blip r:embed="rId3"/>
          <a:srcRect l="4142" t="5697" r="5319" b="5938"/>
          <a:stretch/>
        </p:blipFill>
        <p:spPr>
          <a:xfrm>
            <a:off x="2073729" y="1556466"/>
            <a:ext cx="4996543" cy="2324022"/>
          </a:xfrm>
          <a:prstGeom prst="rect">
            <a:avLst/>
          </a:prstGeom>
        </p:spPr>
      </p:pic>
      <p:graphicFrame>
        <p:nvGraphicFramePr>
          <p:cNvPr id="5" name="Table 11">
            <a:extLst>
              <a:ext uri="{FF2B5EF4-FFF2-40B4-BE49-F238E27FC236}">
                <a16:creationId xmlns:a16="http://schemas.microsoft.com/office/drawing/2014/main" id="{4B5FA89A-09DB-6298-3E47-C3CF88DF2DF3}"/>
              </a:ext>
            </a:extLst>
          </p:cNvPr>
          <p:cNvGraphicFramePr>
            <a:graphicFrameLocks noGrp="1"/>
          </p:cNvGraphicFramePr>
          <p:nvPr/>
        </p:nvGraphicFramePr>
        <p:xfrm>
          <a:off x="714226" y="3923583"/>
          <a:ext cx="7715549" cy="2566416"/>
        </p:xfrm>
        <a:graphic>
          <a:graphicData uri="http://schemas.openxmlformats.org/drawingml/2006/table">
            <a:tbl>
              <a:tblPr firstRow="1" bandRow="1">
                <a:tableStyleId>{5C22544A-7EE6-4342-B048-85BDC9FD1C3A}</a:tableStyleId>
              </a:tblPr>
              <a:tblGrid>
                <a:gridCol w="944761">
                  <a:extLst>
                    <a:ext uri="{9D8B030D-6E8A-4147-A177-3AD203B41FA5}">
                      <a16:colId xmlns:a16="http://schemas.microsoft.com/office/drawing/2014/main" val="4253532943"/>
                    </a:ext>
                  </a:extLst>
                </a:gridCol>
                <a:gridCol w="6770788">
                  <a:extLst>
                    <a:ext uri="{9D8B030D-6E8A-4147-A177-3AD203B41FA5}">
                      <a16:colId xmlns:a16="http://schemas.microsoft.com/office/drawing/2014/main" val="2375366290"/>
                    </a:ext>
                  </a:extLst>
                </a:gridCol>
              </a:tblGrid>
              <a:tr h="381733">
                <a:tc>
                  <a:txBody>
                    <a:bodyPr/>
                    <a:lstStyle/>
                    <a:p>
                      <a:r>
                        <a:rPr kumimoji="0" lang="en-US" sz="1600" b="1" i="0" u="none" strike="noStrike" kern="1200" cap="none" spc="0" normalizeH="0" baseline="0" noProof="0" dirty="0">
                          <a:ln>
                            <a:noFill/>
                          </a:ln>
                          <a:solidFill>
                            <a:srgbClr val="59452A"/>
                          </a:solidFill>
                          <a:effectLst/>
                          <a:uLnTx/>
                          <a:uFillTx/>
                          <a:latin typeface="Arial" panose="020B0604020202020204" pitchFamily="34" charset="0"/>
                          <a:ea typeface="+mn-ea"/>
                          <a:cs typeface="Arial" panose="020B0604020202020204" pitchFamily="34" charset="0"/>
                        </a:rPr>
                        <a:t>STEP 1</a:t>
                      </a:r>
                      <a:endParaRPr lang="en-US" sz="1600" dirty="0">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59452A"/>
                          </a:solidFill>
                          <a:effectLst/>
                          <a:uLnTx/>
                          <a:uFillTx/>
                          <a:latin typeface="Arial" panose="020B0604020202020204" pitchFamily="34" charset="0"/>
                          <a:ea typeface="+mn-ea"/>
                          <a:cs typeface="Arial" panose="020B0604020202020204" pitchFamily="34" charset="0"/>
                        </a:rPr>
                        <a:t>The Sender FI initiates an LMT via a FedLine Solutions channel and sends a payment message (ISO 20022 message pacs.009) to the FedNow Service. </a:t>
                      </a:r>
                    </a:p>
                  </a:txBody>
                  <a:tcPr marL="45720" marR="45720"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0825415"/>
                  </a:ext>
                </a:extLst>
              </a:tr>
              <a:tr h="3817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9452A"/>
                          </a:solidFill>
                          <a:effectLst/>
                          <a:uLnTx/>
                          <a:uFillTx/>
                          <a:latin typeface="Arial" panose="020B0604020202020204" pitchFamily="34" charset="0"/>
                          <a:ea typeface="+mn-ea"/>
                          <a:cs typeface="Arial" panose="020B0604020202020204" pitchFamily="34" charset="0"/>
                        </a:rPr>
                        <a:t>STEP 2</a:t>
                      </a:r>
                      <a:endParaRPr lang="en-US" sz="1600" dirty="0">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59452A"/>
                          </a:solidFill>
                          <a:effectLst/>
                          <a:uLnTx/>
                          <a:uFillTx/>
                          <a:latin typeface="Arial" panose="020B0604020202020204" pitchFamily="34" charset="0"/>
                          <a:ea typeface="+mn-ea"/>
                          <a:cs typeface="Arial" panose="020B0604020202020204" pitchFamily="34" charset="0"/>
                        </a:rPr>
                        <a:t>FedNow validates the payment message (e.g., by verifying the message meets format specifications).</a:t>
                      </a:r>
                    </a:p>
                  </a:txBody>
                  <a:tcPr marL="45720" marR="45720"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4424126"/>
                  </a:ext>
                </a:extLst>
              </a:tr>
              <a:tr h="71997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9452A"/>
                          </a:solidFill>
                          <a:effectLst/>
                          <a:uLnTx/>
                          <a:uFillTx/>
                          <a:latin typeface="Arial" panose="020B0604020202020204" pitchFamily="34" charset="0"/>
                          <a:ea typeface="+mn-ea"/>
                          <a:cs typeface="Arial" panose="020B0604020202020204" pitchFamily="34" charset="0"/>
                        </a:rPr>
                        <a:t>STEP 3</a:t>
                      </a:r>
                      <a:endParaRPr lang="en-US" sz="1600" dirty="0">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59452A"/>
                          </a:solidFill>
                          <a:effectLst/>
                          <a:uLnTx/>
                          <a:uFillTx/>
                          <a:latin typeface="Arial" panose="020B0604020202020204" pitchFamily="34" charset="0"/>
                          <a:ea typeface="+mn-ea"/>
                          <a:cs typeface="Arial" panose="020B0604020202020204" pitchFamily="34" charset="0"/>
                        </a:rPr>
                        <a:t>FedNow debits and credits the Master Accounts of the Sender and Receiver FIs. Note: The FedNow Service does not seek confirmation from the Receiver FI — as it does with instant payments — before settling the LMT. For FIs using a correspondent for settlement, the debit or credit settles in the correspondent’s Master Account. </a:t>
                      </a:r>
                    </a:p>
                  </a:txBody>
                  <a:tcPr marL="45720" marR="45720"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270897"/>
                  </a:ext>
                </a:extLst>
              </a:tr>
              <a:tr h="5508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9452A"/>
                          </a:solidFill>
                          <a:effectLst/>
                          <a:uLnTx/>
                          <a:uFillTx/>
                          <a:latin typeface="Arial" panose="020B0604020202020204" pitchFamily="34" charset="0"/>
                          <a:ea typeface="+mn-ea"/>
                          <a:cs typeface="Arial" panose="020B0604020202020204" pitchFamily="34" charset="0"/>
                        </a:rPr>
                        <a:t>STEP 4</a:t>
                      </a:r>
                      <a:endParaRPr lang="en-US" sz="1600" dirty="0">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59452A"/>
                          </a:solidFill>
                          <a:effectLst/>
                          <a:uLnTx/>
                          <a:uFillTx/>
                          <a:latin typeface="Arial" panose="020B0604020202020204" pitchFamily="34" charset="0"/>
                          <a:ea typeface="+mn-ea"/>
                          <a:cs typeface="Arial" panose="020B0604020202020204" pitchFamily="34" charset="0"/>
                        </a:rPr>
                        <a:t>The FedNow Service sends an advice of credit to the Receiver FI (pacs.009) and sends an acknowledgement to notify the Sender FI that the settlement is complete (ISO 20022 message pacs.002). </a:t>
                      </a:r>
                    </a:p>
                  </a:txBody>
                  <a:tcPr marL="45720" marR="45720"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812911"/>
                  </a:ext>
                </a:extLst>
              </a:tr>
            </a:tbl>
          </a:graphicData>
        </a:graphic>
      </p:graphicFrame>
      <p:grpSp>
        <p:nvGrpSpPr>
          <p:cNvPr id="9" name="Group 8">
            <a:extLst>
              <a:ext uri="{FF2B5EF4-FFF2-40B4-BE49-F238E27FC236}">
                <a16:creationId xmlns:a16="http://schemas.microsoft.com/office/drawing/2014/main" id="{5D7C9738-1BE1-3E29-F01F-F8EA651AA517}"/>
              </a:ext>
            </a:extLst>
          </p:cNvPr>
          <p:cNvGrpSpPr/>
          <p:nvPr/>
        </p:nvGrpSpPr>
        <p:grpSpPr>
          <a:xfrm>
            <a:off x="669970" y="841248"/>
            <a:ext cx="4611477" cy="438912"/>
            <a:chOff x="409317" y="0"/>
            <a:chExt cx="5381215" cy="712799"/>
          </a:xfrm>
        </p:grpSpPr>
        <p:sp>
          <p:nvSpPr>
            <p:cNvPr id="13" name="Rounded Rectangle 12">
              <a:extLst>
                <a:ext uri="{FF2B5EF4-FFF2-40B4-BE49-F238E27FC236}">
                  <a16:creationId xmlns:a16="http://schemas.microsoft.com/office/drawing/2014/main" id="{7FF1CB82-8FDB-8418-210D-D4AD47D65CA8}"/>
                </a:ext>
              </a:extLst>
            </p:cNvPr>
            <p:cNvSpPr/>
            <p:nvPr/>
          </p:nvSpPr>
          <p:spPr>
            <a:xfrm>
              <a:off x="409317" y="0"/>
              <a:ext cx="5346421" cy="712799"/>
            </a:xfrm>
            <a:prstGeom prst="roundRect">
              <a:avLst/>
            </a:prstGeom>
            <a:solidFill>
              <a:schemeClr val="bg1">
                <a:lumMod val="7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dirty="0">
                <a:latin typeface="Calibri" panose="020F0502020204030204" pitchFamily="34" charset="0"/>
                <a:cs typeface="Calibri" panose="020F0502020204030204" pitchFamily="34" charset="0"/>
              </a:endParaRPr>
            </a:p>
          </p:txBody>
        </p:sp>
        <p:sp>
          <p:nvSpPr>
            <p:cNvPr id="15" name="Rounded Rectangle 5">
              <a:extLst>
                <a:ext uri="{FF2B5EF4-FFF2-40B4-BE49-F238E27FC236}">
                  <a16:creationId xmlns:a16="http://schemas.microsoft.com/office/drawing/2014/main" id="{564E414E-6BDA-8AB4-8D63-D26B2A446D7E}"/>
                </a:ext>
              </a:extLst>
            </p:cNvPr>
            <p:cNvSpPr txBox="1"/>
            <p:nvPr/>
          </p:nvSpPr>
          <p:spPr>
            <a:xfrm>
              <a:off x="444111" y="34797"/>
              <a:ext cx="5346421" cy="6432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9456" tIns="0" rIns="216597" bIns="0" numCol="1" spcCol="1270" anchor="ctr" anchorCtr="0">
              <a:noAutofit/>
            </a:bodyPr>
            <a:lstStyle/>
            <a:p>
              <a:pPr marL="0" lvl="0" indent="0" algn="l" defTabSz="889000">
                <a:lnSpc>
                  <a:spcPct val="90000"/>
                </a:lnSpc>
                <a:spcBef>
                  <a:spcPct val="0"/>
                </a:spcBef>
                <a:buNone/>
              </a:pPr>
              <a:r>
                <a:rPr lang="en-US" sz="2000" dirty="0">
                  <a:solidFill>
                    <a:srgbClr val="AC2641"/>
                  </a:solidFill>
                  <a:latin typeface="Arial" panose="020B0604020202020204" pitchFamily="34" charset="0"/>
                  <a:cs typeface="Arial" panose="020B0604020202020204" pitchFamily="34" charset="0"/>
                </a:rPr>
                <a:t>FedNow Highlig</a:t>
              </a:r>
              <a:r>
                <a:rPr lang="en-US" sz="2000" kern="1200" dirty="0">
                  <a:solidFill>
                    <a:srgbClr val="AC2641"/>
                  </a:solidFill>
                  <a:latin typeface="Arial" panose="020B0604020202020204" pitchFamily="34" charset="0"/>
                  <a:cs typeface="Arial" panose="020B0604020202020204" pitchFamily="34" charset="0"/>
                </a:rPr>
                <a:t>ht: How LMTs work </a:t>
              </a:r>
            </a:p>
          </p:txBody>
        </p:sp>
      </p:grpSp>
      <p:sp>
        <p:nvSpPr>
          <p:cNvPr id="2" name="Footer Placeholder 1">
            <a:extLst>
              <a:ext uri="{FF2B5EF4-FFF2-40B4-BE49-F238E27FC236}">
                <a16:creationId xmlns:a16="http://schemas.microsoft.com/office/drawing/2014/main" id="{319A51E6-434B-53BD-27F8-1DA179EF150F}"/>
              </a:ext>
            </a:extLst>
          </p:cNvPr>
          <p:cNvSpPr txBox="1">
            <a:spLocks/>
          </p:cNvSpPr>
          <p:nvPr/>
        </p:nvSpPr>
        <p:spPr>
          <a:xfrm>
            <a:off x="447675" y="6492240"/>
            <a:ext cx="3086100" cy="365125"/>
          </a:xfrm>
          <a:prstGeom prst="rect">
            <a:avLst/>
          </a:prstGeom>
        </p:spPr>
        <p:txBody>
          <a:bodyPr/>
          <a:lstStyle>
            <a:defPPr>
              <a:defRPr lang="en-US"/>
            </a:defPPr>
            <a:lvl1pPr marL="0" algn="l" defTabSz="1470484" rtl="0" eaLnBrk="1" latinLnBrk="0" hangingPunct="1">
              <a:defRPr sz="2895" kern="1200">
                <a:solidFill>
                  <a:schemeClr val="tx1"/>
                </a:solidFill>
                <a:latin typeface="+mn-lt"/>
                <a:ea typeface="+mn-ea"/>
                <a:cs typeface="+mn-cs"/>
              </a:defRPr>
            </a:lvl1pPr>
            <a:lvl2pPr marL="735242" algn="l" defTabSz="1470484" rtl="0" eaLnBrk="1" latinLnBrk="0" hangingPunct="1">
              <a:defRPr sz="2895" kern="1200">
                <a:solidFill>
                  <a:schemeClr val="tx1"/>
                </a:solidFill>
                <a:latin typeface="+mn-lt"/>
                <a:ea typeface="+mn-ea"/>
                <a:cs typeface="+mn-cs"/>
              </a:defRPr>
            </a:lvl2pPr>
            <a:lvl3pPr marL="1470484" algn="l" defTabSz="1470484" rtl="0" eaLnBrk="1" latinLnBrk="0" hangingPunct="1">
              <a:defRPr sz="2895" kern="1200">
                <a:solidFill>
                  <a:schemeClr val="tx1"/>
                </a:solidFill>
                <a:latin typeface="+mn-lt"/>
                <a:ea typeface="+mn-ea"/>
                <a:cs typeface="+mn-cs"/>
              </a:defRPr>
            </a:lvl3pPr>
            <a:lvl4pPr marL="2205726" algn="l" defTabSz="1470484" rtl="0" eaLnBrk="1" latinLnBrk="0" hangingPunct="1">
              <a:defRPr sz="2895" kern="1200">
                <a:solidFill>
                  <a:schemeClr val="tx1"/>
                </a:solidFill>
                <a:latin typeface="+mn-lt"/>
                <a:ea typeface="+mn-ea"/>
                <a:cs typeface="+mn-cs"/>
              </a:defRPr>
            </a:lvl4pPr>
            <a:lvl5pPr marL="2940968" algn="l" defTabSz="1470484" rtl="0" eaLnBrk="1" latinLnBrk="0" hangingPunct="1">
              <a:defRPr sz="2895" kern="1200">
                <a:solidFill>
                  <a:schemeClr val="tx1"/>
                </a:solidFill>
                <a:latin typeface="+mn-lt"/>
                <a:ea typeface="+mn-ea"/>
                <a:cs typeface="+mn-cs"/>
              </a:defRPr>
            </a:lvl5pPr>
            <a:lvl6pPr marL="3676210" algn="l" defTabSz="1470484" rtl="0" eaLnBrk="1" latinLnBrk="0" hangingPunct="1">
              <a:defRPr sz="2895" kern="1200">
                <a:solidFill>
                  <a:schemeClr val="tx1"/>
                </a:solidFill>
                <a:latin typeface="+mn-lt"/>
                <a:ea typeface="+mn-ea"/>
                <a:cs typeface="+mn-cs"/>
              </a:defRPr>
            </a:lvl6pPr>
            <a:lvl7pPr marL="4411451" algn="l" defTabSz="1470484" rtl="0" eaLnBrk="1" latinLnBrk="0" hangingPunct="1">
              <a:defRPr sz="2895" kern="1200">
                <a:solidFill>
                  <a:schemeClr val="tx1"/>
                </a:solidFill>
                <a:latin typeface="+mn-lt"/>
                <a:ea typeface="+mn-ea"/>
                <a:cs typeface="+mn-cs"/>
              </a:defRPr>
            </a:lvl7pPr>
            <a:lvl8pPr marL="5146694" algn="l" defTabSz="1470484" rtl="0" eaLnBrk="1" latinLnBrk="0" hangingPunct="1">
              <a:defRPr sz="2895" kern="1200">
                <a:solidFill>
                  <a:schemeClr val="tx1"/>
                </a:solidFill>
                <a:latin typeface="+mn-lt"/>
                <a:ea typeface="+mn-ea"/>
                <a:cs typeface="+mn-cs"/>
              </a:defRPr>
            </a:lvl8pPr>
            <a:lvl9pPr marL="5881936" algn="l" defTabSz="1470484" rtl="0" eaLnBrk="1" latinLnBrk="0" hangingPunct="1">
              <a:defRPr sz="2895" kern="1200">
                <a:solidFill>
                  <a:schemeClr val="tx1"/>
                </a:solidFill>
                <a:latin typeface="+mn-lt"/>
                <a:ea typeface="+mn-ea"/>
                <a:cs typeface="+mn-cs"/>
              </a:defRPr>
            </a:lvl9pPr>
          </a:lstStyle>
          <a:p>
            <a:r>
              <a:rPr lang="en-US" sz="1200" dirty="0">
                <a:solidFill>
                  <a:schemeClr val="accent5">
                    <a:lumMod val="75000"/>
                  </a:schemeClr>
                </a:solidFill>
              </a:rPr>
              <a:t>Gates Foundation, 2024</a:t>
            </a:r>
          </a:p>
        </p:txBody>
      </p:sp>
      <p:pic>
        <p:nvPicPr>
          <p:cNvPr id="8" name="Picture 7">
            <a:extLst>
              <a:ext uri="{FF2B5EF4-FFF2-40B4-BE49-F238E27FC236}">
                <a16:creationId xmlns:a16="http://schemas.microsoft.com/office/drawing/2014/main" id="{DF31FAC9-95B5-CABB-6379-F782E995491B}"/>
              </a:ext>
            </a:extLst>
          </p:cNvPr>
          <p:cNvPicPr>
            <a:picLocks noChangeAspect="1"/>
          </p:cNvPicPr>
          <p:nvPr/>
        </p:nvPicPr>
        <p:blipFill>
          <a:blip r:embed="rId4"/>
          <a:stretch>
            <a:fillRect/>
          </a:stretch>
        </p:blipFill>
        <p:spPr>
          <a:xfrm>
            <a:off x="7484666" y="826898"/>
            <a:ext cx="1261602" cy="299631"/>
          </a:xfrm>
          <a:prstGeom prst="rect">
            <a:avLst/>
          </a:prstGeom>
        </p:spPr>
      </p:pic>
    </p:spTree>
    <p:extLst>
      <p:ext uri="{BB962C8B-B14F-4D97-AF65-F5344CB8AC3E}">
        <p14:creationId xmlns:p14="http://schemas.microsoft.com/office/powerpoint/2010/main" val="42564858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 name="Rectangle 1048">
            <a:extLst>
              <a:ext uri="{FF2B5EF4-FFF2-40B4-BE49-F238E27FC236}">
                <a16:creationId xmlns:a16="http://schemas.microsoft.com/office/drawing/2014/main" id="{D9E19F15-1F49-6CA1-3F88-C5AFD932EEC3}"/>
              </a:ext>
            </a:extLst>
          </p:cNvPr>
          <p:cNvSpPr/>
          <p:nvPr/>
        </p:nvSpPr>
        <p:spPr>
          <a:xfrm>
            <a:off x="451621" y="5522685"/>
            <a:ext cx="8290775" cy="1011767"/>
          </a:xfrm>
          <a:prstGeom prst="rect">
            <a:avLst/>
          </a:prstGeom>
          <a:solidFill>
            <a:srgbClr val="E1E1E1">
              <a:alpha val="89804"/>
            </a:srgbClr>
          </a:solidFill>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sz="16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5562B3B5-CBC0-DD4F-AD07-4BE1A650A26A}"/>
              </a:ext>
            </a:extLst>
          </p:cNvPr>
          <p:cNvSpPr>
            <a:spLocks noGrp="1"/>
          </p:cNvSpPr>
          <p:nvPr>
            <p:ph type="title"/>
          </p:nvPr>
        </p:nvSpPr>
        <p:spPr>
          <a:xfrm>
            <a:off x="96207" y="222136"/>
            <a:ext cx="6577847" cy="307777"/>
          </a:xfrm>
        </p:spPr>
        <p:txBody>
          <a:bodyPr/>
          <a:lstStyle/>
          <a:p>
            <a:r>
              <a:rPr lang="en-US" sz="2000" dirty="0">
                <a:latin typeface="Arial" panose="020B0604020202020204" pitchFamily="34" charset="0"/>
                <a:cs typeface="Arial" panose="020B0604020202020204" pitchFamily="34" charset="0"/>
              </a:rPr>
              <a:t>RTGS Spotlight: Pix</a:t>
            </a:r>
          </a:p>
        </p:txBody>
      </p:sp>
      <p:sp>
        <p:nvSpPr>
          <p:cNvPr id="4" name="Slide Number Placeholder 3">
            <a:extLst>
              <a:ext uri="{FF2B5EF4-FFF2-40B4-BE49-F238E27FC236}">
                <a16:creationId xmlns:a16="http://schemas.microsoft.com/office/drawing/2014/main" id="{A6F85EF8-8B12-9542-BC9C-23959B682E90}"/>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42</a:t>
            </a:fld>
            <a:endParaRPr lang="en-US" dirty="0">
              <a:solidFill>
                <a:prstClr val="black">
                  <a:tint val="75000"/>
                </a:prstClr>
              </a:solidFill>
            </a:endParaRPr>
          </a:p>
        </p:txBody>
      </p:sp>
      <p:sp>
        <p:nvSpPr>
          <p:cNvPr id="2" name="Rectangle 1">
            <a:extLst>
              <a:ext uri="{FF2B5EF4-FFF2-40B4-BE49-F238E27FC236}">
                <a16:creationId xmlns:a16="http://schemas.microsoft.com/office/drawing/2014/main" id="{ED5E9B69-3095-C228-46C2-6B1FCDF3C446}"/>
              </a:ext>
            </a:extLst>
          </p:cNvPr>
          <p:cNvSpPr/>
          <p:nvPr/>
        </p:nvSpPr>
        <p:spPr>
          <a:xfrm>
            <a:off x="457200" y="1207008"/>
            <a:ext cx="8229600" cy="3926363"/>
          </a:xfrm>
          <a:prstGeom prst="rect">
            <a:avLst/>
          </a:prstGeom>
          <a:solidFill>
            <a:srgbClr val="E1E1E1">
              <a:alpha val="89804"/>
            </a:srgbClr>
          </a:solidFill>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sz="1600" dirty="0">
              <a:latin typeface="Arial" panose="020B0604020202020204" pitchFamily="34" charset="0"/>
              <a:cs typeface="Arial" panose="020B0604020202020204" pitchFamily="34" charset="0"/>
            </a:endParaRPr>
          </a:p>
        </p:txBody>
      </p:sp>
      <p:pic>
        <p:nvPicPr>
          <p:cNvPr id="1026" name="Picture 2" descr="Pix En">
            <a:extLst>
              <a:ext uri="{FF2B5EF4-FFF2-40B4-BE49-F238E27FC236}">
                <a16:creationId xmlns:a16="http://schemas.microsoft.com/office/drawing/2014/main" id="{FCE58876-8A93-49D9-3F56-E75CDB4C84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1564" y="758460"/>
            <a:ext cx="1117494" cy="393192"/>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3A155F14-DBA2-554F-5EDE-76B0E1532087}"/>
              </a:ext>
            </a:extLst>
          </p:cNvPr>
          <p:cNvSpPr txBox="1"/>
          <p:nvPr/>
        </p:nvSpPr>
        <p:spPr>
          <a:xfrm>
            <a:off x="1243584" y="2435238"/>
            <a:ext cx="3253190" cy="276999"/>
          </a:xfrm>
          <a:prstGeom prst="rect">
            <a:avLst/>
          </a:prstGeom>
          <a:noFill/>
        </p:spPr>
        <p:txBody>
          <a:bodyPr wrap="square" lIns="0" tIns="0" rIns="0" bIns="0">
            <a:spAutoFit/>
          </a:bodyPr>
          <a:lstStyle/>
          <a:p>
            <a:r>
              <a:rPr lang="en-US" b="1" dirty="0">
                <a:latin typeface="Arial" panose="020B0604020202020204" pitchFamily="34" charset="0"/>
                <a:cs typeface="Arial" panose="020B0604020202020204" pitchFamily="34" charset="0"/>
              </a:rPr>
              <a:t>RTGS – 24/7/365</a:t>
            </a:r>
          </a:p>
        </p:txBody>
      </p:sp>
      <p:sp>
        <p:nvSpPr>
          <p:cNvPr id="42" name="TextBox 41">
            <a:extLst>
              <a:ext uri="{FF2B5EF4-FFF2-40B4-BE49-F238E27FC236}">
                <a16:creationId xmlns:a16="http://schemas.microsoft.com/office/drawing/2014/main" id="{6E3D2828-B337-DB99-03EE-B48C0507F40C}"/>
              </a:ext>
            </a:extLst>
          </p:cNvPr>
          <p:cNvSpPr txBox="1"/>
          <p:nvPr/>
        </p:nvSpPr>
        <p:spPr>
          <a:xfrm>
            <a:off x="1243584" y="1318467"/>
            <a:ext cx="5536461" cy="276999"/>
          </a:xfrm>
          <a:prstGeom prst="rect">
            <a:avLst/>
          </a:prstGeom>
          <a:noFill/>
        </p:spPr>
        <p:txBody>
          <a:bodyPr wrap="square" lIns="0" tIns="0" rIns="0" bIns="0">
            <a:spAutoFit/>
          </a:bodyPr>
          <a:lstStyle/>
          <a:p>
            <a:r>
              <a:rPr lang="en-US" b="1" dirty="0">
                <a:latin typeface="Arial" panose="020B0604020202020204" pitchFamily="34" charset="0"/>
                <a:cs typeface="Arial" panose="020B0604020202020204" pitchFamily="34" charset="0"/>
              </a:rPr>
              <a:t>Direct Settlement by Banks and Non-Banks</a:t>
            </a:r>
          </a:p>
        </p:txBody>
      </p:sp>
      <p:grpSp>
        <p:nvGrpSpPr>
          <p:cNvPr id="52" name="Group 51">
            <a:extLst>
              <a:ext uri="{FF2B5EF4-FFF2-40B4-BE49-F238E27FC236}">
                <a16:creationId xmlns:a16="http://schemas.microsoft.com/office/drawing/2014/main" id="{FE69224A-2233-7CC7-DD02-7956F1C020E7}"/>
              </a:ext>
            </a:extLst>
          </p:cNvPr>
          <p:cNvGrpSpPr/>
          <p:nvPr/>
        </p:nvGrpSpPr>
        <p:grpSpPr>
          <a:xfrm>
            <a:off x="451622" y="1497984"/>
            <a:ext cx="822960" cy="640080"/>
            <a:chOff x="450278" y="2639441"/>
            <a:chExt cx="693796" cy="535861"/>
          </a:xfrm>
        </p:grpSpPr>
        <p:pic>
          <p:nvPicPr>
            <p:cNvPr id="47" name="Graphic 46" descr="Building with solid fill">
              <a:extLst>
                <a:ext uri="{FF2B5EF4-FFF2-40B4-BE49-F238E27FC236}">
                  <a16:creationId xmlns:a16="http://schemas.microsoft.com/office/drawing/2014/main" id="{E3C2B2E6-B0D6-3D23-BB54-017F1968CA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8475" y="2779703"/>
              <a:ext cx="395599" cy="395599"/>
            </a:xfrm>
            <a:prstGeom prst="rect">
              <a:avLst/>
            </a:prstGeom>
          </p:spPr>
        </p:pic>
        <p:pic>
          <p:nvPicPr>
            <p:cNvPr id="45" name="Graphic 44" descr="Bank with solid fill">
              <a:extLst>
                <a:ext uri="{FF2B5EF4-FFF2-40B4-BE49-F238E27FC236}">
                  <a16:creationId xmlns:a16="http://schemas.microsoft.com/office/drawing/2014/main" id="{FEDC663E-D521-ABC4-A7C0-0F0DD79BCA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0278" y="2639441"/>
              <a:ext cx="465398" cy="465398"/>
            </a:xfrm>
            <a:prstGeom prst="rect">
              <a:avLst/>
            </a:prstGeom>
          </p:spPr>
        </p:pic>
        <p:pic>
          <p:nvPicPr>
            <p:cNvPr id="49" name="Graphic 48" descr="Key with solid fill">
              <a:extLst>
                <a:ext uri="{FF2B5EF4-FFF2-40B4-BE49-F238E27FC236}">
                  <a16:creationId xmlns:a16="http://schemas.microsoft.com/office/drawing/2014/main" id="{1815A36D-97CE-052C-4163-41AC6D4B449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9111347">
              <a:off x="612991" y="2783271"/>
              <a:ext cx="382761" cy="382761"/>
            </a:xfrm>
            <a:prstGeom prst="rect">
              <a:avLst/>
            </a:prstGeom>
          </p:spPr>
        </p:pic>
      </p:grpSp>
      <p:grpSp>
        <p:nvGrpSpPr>
          <p:cNvPr id="34" name="Group 33">
            <a:extLst>
              <a:ext uri="{FF2B5EF4-FFF2-40B4-BE49-F238E27FC236}">
                <a16:creationId xmlns:a16="http://schemas.microsoft.com/office/drawing/2014/main" id="{6C240D38-068A-F1C1-F719-F2D40AFE4AA0}"/>
              </a:ext>
            </a:extLst>
          </p:cNvPr>
          <p:cNvGrpSpPr/>
          <p:nvPr/>
        </p:nvGrpSpPr>
        <p:grpSpPr>
          <a:xfrm>
            <a:off x="466335" y="4348500"/>
            <a:ext cx="795528" cy="612648"/>
            <a:chOff x="336444" y="3308022"/>
            <a:chExt cx="866912" cy="617177"/>
          </a:xfrm>
        </p:grpSpPr>
        <p:pic>
          <p:nvPicPr>
            <p:cNvPr id="14" name="Graphic 13" descr="Bank outline">
              <a:extLst>
                <a:ext uri="{FF2B5EF4-FFF2-40B4-BE49-F238E27FC236}">
                  <a16:creationId xmlns:a16="http://schemas.microsoft.com/office/drawing/2014/main" id="{CD0D3FFE-5E4B-529A-4294-85E35A93742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36444" y="3434411"/>
              <a:ext cx="488132" cy="488132"/>
            </a:xfrm>
            <a:prstGeom prst="rect">
              <a:avLst/>
            </a:prstGeom>
          </p:spPr>
        </p:pic>
        <p:pic>
          <p:nvPicPr>
            <p:cNvPr id="15" name="Graphic 14" descr="Bank with solid fill">
              <a:extLst>
                <a:ext uri="{FF2B5EF4-FFF2-40B4-BE49-F238E27FC236}">
                  <a16:creationId xmlns:a16="http://schemas.microsoft.com/office/drawing/2014/main" id="{CA3BDA6C-6E39-EC52-785D-BA9B856D482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22115" y="3443958"/>
              <a:ext cx="481241" cy="481241"/>
            </a:xfrm>
            <a:prstGeom prst="rect">
              <a:avLst/>
            </a:prstGeom>
          </p:spPr>
        </p:pic>
        <p:cxnSp>
          <p:nvCxnSpPr>
            <p:cNvPr id="18" name="Straight Arrow Connector 17">
              <a:extLst>
                <a:ext uri="{FF2B5EF4-FFF2-40B4-BE49-F238E27FC236}">
                  <a16:creationId xmlns:a16="http://schemas.microsoft.com/office/drawing/2014/main" id="{47895D8A-0881-B73C-F463-64AC62889802}"/>
                </a:ext>
              </a:extLst>
            </p:cNvPr>
            <p:cNvCxnSpPr/>
            <p:nvPr/>
          </p:nvCxnSpPr>
          <p:spPr>
            <a:xfrm>
              <a:off x="564468" y="3733022"/>
              <a:ext cx="449179" cy="0"/>
            </a:xfrm>
            <a:prstGeom prst="straightConnector1">
              <a:avLst/>
            </a:prstGeom>
            <a:ln>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pic>
          <p:nvPicPr>
            <p:cNvPr id="19" name="Graphic 18" descr="Money outline">
              <a:extLst>
                <a:ext uri="{FF2B5EF4-FFF2-40B4-BE49-F238E27FC236}">
                  <a16:creationId xmlns:a16="http://schemas.microsoft.com/office/drawing/2014/main" id="{833B5D34-3165-3087-6C7B-787C7D7A4BC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75497" y="3310635"/>
              <a:ext cx="391286" cy="391286"/>
            </a:xfrm>
            <a:prstGeom prst="rect">
              <a:avLst/>
            </a:prstGeom>
          </p:spPr>
        </p:pic>
        <p:pic>
          <p:nvPicPr>
            <p:cNvPr id="23" name="Graphic 22" descr="Money with solid fill">
              <a:extLst>
                <a:ext uri="{FF2B5EF4-FFF2-40B4-BE49-F238E27FC236}">
                  <a16:creationId xmlns:a16="http://schemas.microsoft.com/office/drawing/2014/main" id="{285B5750-98A2-1398-C44D-D07E1A82C3D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64016" y="3308022"/>
              <a:ext cx="381837" cy="381837"/>
            </a:xfrm>
            <a:prstGeom prst="rect">
              <a:avLst/>
            </a:prstGeom>
          </p:spPr>
        </p:pic>
      </p:grpSp>
      <p:grpSp>
        <p:nvGrpSpPr>
          <p:cNvPr id="35" name="Group 34">
            <a:extLst>
              <a:ext uri="{FF2B5EF4-FFF2-40B4-BE49-F238E27FC236}">
                <a16:creationId xmlns:a16="http://schemas.microsoft.com/office/drawing/2014/main" id="{73F92512-2549-62AA-0E90-D761E916AF28}"/>
              </a:ext>
            </a:extLst>
          </p:cNvPr>
          <p:cNvGrpSpPr/>
          <p:nvPr/>
        </p:nvGrpSpPr>
        <p:grpSpPr>
          <a:xfrm>
            <a:off x="588394" y="2492355"/>
            <a:ext cx="640080" cy="731520"/>
            <a:chOff x="618087" y="1911278"/>
            <a:chExt cx="463068" cy="540285"/>
          </a:xfrm>
        </p:grpSpPr>
        <p:pic>
          <p:nvPicPr>
            <p:cNvPr id="40" name="Graphic 39" descr="Checklist with solid fill">
              <a:extLst>
                <a:ext uri="{FF2B5EF4-FFF2-40B4-BE49-F238E27FC236}">
                  <a16:creationId xmlns:a16="http://schemas.microsoft.com/office/drawing/2014/main" id="{4A3961AC-7202-0E8E-796F-1092F742EC0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72828" y="1911278"/>
              <a:ext cx="408327" cy="540285"/>
            </a:xfrm>
            <a:prstGeom prst="rect">
              <a:avLst/>
            </a:prstGeom>
          </p:spPr>
        </p:pic>
        <p:sp>
          <p:nvSpPr>
            <p:cNvPr id="44" name="Left Bracket 43">
              <a:extLst>
                <a:ext uri="{FF2B5EF4-FFF2-40B4-BE49-F238E27FC236}">
                  <a16:creationId xmlns:a16="http://schemas.microsoft.com/office/drawing/2014/main" id="{335B1848-32DE-F72D-1559-88B2F48CA341}"/>
                </a:ext>
              </a:extLst>
            </p:cNvPr>
            <p:cNvSpPr/>
            <p:nvPr/>
          </p:nvSpPr>
          <p:spPr>
            <a:xfrm>
              <a:off x="626369" y="1957268"/>
              <a:ext cx="87659" cy="185159"/>
            </a:xfrm>
            <a:prstGeom prst="leftBracket">
              <a:avLst/>
            </a:prstGeom>
            <a:ln>
              <a:solidFill>
                <a:schemeClr val="bg1">
                  <a:lumMod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46" name="Left Bracket 45">
              <a:extLst>
                <a:ext uri="{FF2B5EF4-FFF2-40B4-BE49-F238E27FC236}">
                  <a16:creationId xmlns:a16="http://schemas.microsoft.com/office/drawing/2014/main" id="{98CF216B-972E-92F6-0468-2A0B22D089DA}"/>
                </a:ext>
              </a:extLst>
            </p:cNvPr>
            <p:cNvSpPr/>
            <p:nvPr/>
          </p:nvSpPr>
          <p:spPr>
            <a:xfrm>
              <a:off x="618087" y="2206042"/>
              <a:ext cx="87659" cy="185159"/>
            </a:xfrm>
            <a:prstGeom prst="leftBracket">
              <a:avLst/>
            </a:prstGeom>
            <a:ln>
              <a:solidFill>
                <a:schemeClr val="bg1">
                  <a:lumMod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grpSp>
      <p:pic>
        <p:nvPicPr>
          <p:cNvPr id="54" name="Graphic 53" descr="Wrench with solid fill">
            <a:extLst>
              <a:ext uri="{FF2B5EF4-FFF2-40B4-BE49-F238E27FC236}">
                <a16:creationId xmlns:a16="http://schemas.microsoft.com/office/drawing/2014/main" id="{BE4D67F6-0BEE-0AEC-3A14-FF2610DCF156}"/>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21204699">
            <a:off x="523679" y="3422045"/>
            <a:ext cx="606465" cy="603472"/>
          </a:xfrm>
          <a:prstGeom prst="rect">
            <a:avLst/>
          </a:prstGeom>
        </p:spPr>
      </p:pic>
      <p:sp>
        <p:nvSpPr>
          <p:cNvPr id="8" name="TextBox 7">
            <a:extLst>
              <a:ext uri="{FF2B5EF4-FFF2-40B4-BE49-F238E27FC236}">
                <a16:creationId xmlns:a16="http://schemas.microsoft.com/office/drawing/2014/main" id="{F46C0D8C-4537-CF0A-05B2-FAC624B696C8}"/>
              </a:ext>
            </a:extLst>
          </p:cNvPr>
          <p:cNvSpPr txBox="1"/>
          <p:nvPr/>
        </p:nvSpPr>
        <p:spPr>
          <a:xfrm>
            <a:off x="1248078" y="1549129"/>
            <a:ext cx="7438722" cy="775597"/>
          </a:xfrm>
          <a:prstGeom prst="rect">
            <a:avLst/>
          </a:prstGeom>
          <a:noFill/>
        </p:spPr>
        <p:txBody>
          <a:bodyPr wrap="square" lIns="18288" tIns="18288" rIns="18288" bIns="18288">
            <a:spAutoFit/>
          </a:bodyPr>
          <a:lstStyle/>
          <a:p>
            <a:r>
              <a:rPr lang="en-US" sz="1600" dirty="0">
                <a:latin typeface="Arial" panose="020B0604020202020204" pitchFamily="34" charset="0"/>
                <a:cs typeface="Arial" panose="020B0604020202020204" pitchFamily="34" charset="0"/>
              </a:rPr>
              <a:t>Settlement account access allows for broad DFSP eligibility. The vast majority of settlement account holders are small NBFIs and credit unions (CUs); many of these entities elect to conduct settlement via other direct settlement participants</a:t>
            </a:r>
          </a:p>
        </p:txBody>
      </p:sp>
      <p:sp>
        <p:nvSpPr>
          <p:cNvPr id="29" name="TextBox 28">
            <a:extLst>
              <a:ext uri="{FF2B5EF4-FFF2-40B4-BE49-F238E27FC236}">
                <a16:creationId xmlns:a16="http://schemas.microsoft.com/office/drawing/2014/main" id="{7CA891A5-C738-AF21-3F62-D9BC85BC9C28}"/>
              </a:ext>
            </a:extLst>
          </p:cNvPr>
          <p:cNvSpPr txBox="1"/>
          <p:nvPr/>
        </p:nvSpPr>
        <p:spPr>
          <a:xfrm>
            <a:off x="1243585" y="2688336"/>
            <a:ext cx="7438722" cy="492443"/>
          </a:xfrm>
          <a:prstGeom prst="rect">
            <a:avLst/>
          </a:prstGeom>
          <a:noFill/>
        </p:spPr>
        <p:txBody>
          <a:bodyPr wrap="square" lIns="0" tIns="0" rIns="0" bIns="0">
            <a:spAutoFit/>
          </a:bodyPr>
          <a:lstStyle/>
          <a:p>
            <a:r>
              <a:rPr lang="en-US" sz="1600" dirty="0">
                <a:latin typeface="Arial" panose="020B0604020202020204" pitchFamily="34" charset="0"/>
                <a:cs typeface="Arial" panose="020B0604020202020204" pitchFamily="34" charset="0"/>
              </a:rPr>
              <a:t>The Central Bank of Brazil (BCB) created a new 24x7x365 RTGS settlement system (SPI) dedicated to the Pix IPS</a:t>
            </a:r>
          </a:p>
        </p:txBody>
      </p:sp>
      <p:cxnSp>
        <p:nvCxnSpPr>
          <p:cNvPr id="51" name="Straight Connector 50">
            <a:extLst>
              <a:ext uri="{FF2B5EF4-FFF2-40B4-BE49-F238E27FC236}">
                <a16:creationId xmlns:a16="http://schemas.microsoft.com/office/drawing/2014/main" id="{26D9C6EC-C84F-AAF2-250F-761B1D89B707}"/>
              </a:ext>
            </a:extLst>
          </p:cNvPr>
          <p:cNvCxnSpPr/>
          <p:nvPr/>
        </p:nvCxnSpPr>
        <p:spPr>
          <a:xfrm>
            <a:off x="498286" y="4199899"/>
            <a:ext cx="8138160" cy="0"/>
          </a:xfrm>
          <a:prstGeom prst="line">
            <a:avLst/>
          </a:prstGeom>
          <a:ln w="28575">
            <a:solidFill>
              <a:srgbClr val="E1E1E1"/>
            </a:solidFill>
            <a:prstDash val="solid"/>
            <a:headEnd type="non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028" name="TextBox 1027">
            <a:extLst>
              <a:ext uri="{FF2B5EF4-FFF2-40B4-BE49-F238E27FC236}">
                <a16:creationId xmlns:a16="http://schemas.microsoft.com/office/drawing/2014/main" id="{D6847769-D644-B442-80B3-0D60DFFB8EE2}"/>
              </a:ext>
            </a:extLst>
          </p:cNvPr>
          <p:cNvSpPr txBox="1"/>
          <p:nvPr/>
        </p:nvSpPr>
        <p:spPr>
          <a:xfrm>
            <a:off x="1243584" y="3361952"/>
            <a:ext cx="5536460" cy="276999"/>
          </a:xfrm>
          <a:prstGeom prst="rect">
            <a:avLst/>
          </a:prstGeom>
          <a:noFill/>
        </p:spPr>
        <p:txBody>
          <a:bodyPr wrap="square" lIns="0" tIns="0" rIns="0" bIns="0">
            <a:spAutoFit/>
          </a:bodyPr>
          <a:lstStyle/>
          <a:p>
            <a:r>
              <a:rPr lang="en-US" b="1" dirty="0">
                <a:latin typeface="Arial" panose="020B0604020202020204" pitchFamily="34" charset="0"/>
                <a:cs typeface="Arial" panose="020B0604020202020204" pitchFamily="34" charset="0"/>
              </a:rPr>
              <a:t>BCB Offers Settlement and Liquidity Risk Tools</a:t>
            </a:r>
          </a:p>
        </p:txBody>
      </p:sp>
      <p:sp>
        <p:nvSpPr>
          <p:cNvPr id="1029" name="TextBox 1028">
            <a:extLst>
              <a:ext uri="{FF2B5EF4-FFF2-40B4-BE49-F238E27FC236}">
                <a16:creationId xmlns:a16="http://schemas.microsoft.com/office/drawing/2014/main" id="{7BFAC31F-146F-A987-A3EC-DC853A3BD900}"/>
              </a:ext>
            </a:extLst>
          </p:cNvPr>
          <p:cNvSpPr txBox="1"/>
          <p:nvPr/>
        </p:nvSpPr>
        <p:spPr>
          <a:xfrm>
            <a:off x="1243584" y="3632973"/>
            <a:ext cx="7651285" cy="492443"/>
          </a:xfrm>
          <a:prstGeom prst="rect">
            <a:avLst/>
          </a:prstGeom>
          <a:noFill/>
        </p:spPr>
        <p:txBody>
          <a:bodyPr wrap="square" lIns="0" tIns="0" rIns="0" bIns="0">
            <a:spAutoFit/>
          </a:bodyPr>
          <a:lstStyle/>
          <a:p>
            <a:r>
              <a:rPr lang="en-US" sz="1600" dirty="0">
                <a:latin typeface="Arial" panose="020B0604020202020204" pitchFamily="34" charset="0"/>
                <a:cs typeface="Arial" panose="020B0604020202020204" pitchFamily="34" charset="0"/>
              </a:rPr>
              <a:t>Tools include interest, access to Reserves Transfer System (STR), and discounted lines of credit </a:t>
            </a:r>
          </a:p>
        </p:txBody>
      </p:sp>
      <p:sp>
        <p:nvSpPr>
          <p:cNvPr id="1030" name="TextBox 1029">
            <a:extLst>
              <a:ext uri="{FF2B5EF4-FFF2-40B4-BE49-F238E27FC236}">
                <a16:creationId xmlns:a16="http://schemas.microsoft.com/office/drawing/2014/main" id="{CC0D69BD-E406-4315-7599-D2A47F4C20F2}"/>
              </a:ext>
            </a:extLst>
          </p:cNvPr>
          <p:cNvSpPr txBox="1"/>
          <p:nvPr/>
        </p:nvSpPr>
        <p:spPr>
          <a:xfrm>
            <a:off x="1243584" y="4277457"/>
            <a:ext cx="5536460" cy="276999"/>
          </a:xfrm>
          <a:prstGeom prst="rect">
            <a:avLst/>
          </a:prstGeom>
          <a:noFill/>
        </p:spPr>
        <p:txBody>
          <a:bodyPr wrap="square" lIns="0" tIns="0" rIns="0" bIns="0">
            <a:spAutoFit/>
          </a:bodyPr>
          <a:lstStyle/>
          <a:p>
            <a:r>
              <a:rPr lang="en-US" b="1" dirty="0">
                <a:latin typeface="Arial" panose="020B0604020202020204" pitchFamily="34" charset="0"/>
                <a:cs typeface="Arial" panose="020B0604020202020204" pitchFamily="34" charset="0"/>
              </a:rPr>
              <a:t>Dedicated Account for Instant Payments</a:t>
            </a:r>
          </a:p>
        </p:txBody>
      </p:sp>
      <p:sp>
        <p:nvSpPr>
          <p:cNvPr id="1031" name="TextBox 1030">
            <a:extLst>
              <a:ext uri="{FF2B5EF4-FFF2-40B4-BE49-F238E27FC236}">
                <a16:creationId xmlns:a16="http://schemas.microsoft.com/office/drawing/2014/main" id="{6333DB4F-29AE-5200-B8A1-AA0A785206B6}"/>
              </a:ext>
            </a:extLst>
          </p:cNvPr>
          <p:cNvSpPr txBox="1"/>
          <p:nvPr/>
        </p:nvSpPr>
        <p:spPr>
          <a:xfrm>
            <a:off x="1243584" y="4546816"/>
            <a:ext cx="7651285" cy="492443"/>
          </a:xfrm>
          <a:prstGeom prst="rect">
            <a:avLst/>
          </a:prstGeom>
          <a:noFill/>
        </p:spPr>
        <p:txBody>
          <a:bodyPr wrap="square" lIns="0" tIns="0" rIns="0" bIns="0">
            <a:spAutoFit/>
          </a:bodyPr>
          <a:lstStyle/>
          <a:p>
            <a:r>
              <a:rPr lang="en-US" sz="1600" dirty="0">
                <a:latin typeface="Arial" panose="020B0604020202020204" pitchFamily="34" charset="0"/>
                <a:cs typeface="Arial" panose="020B0604020202020204" pitchFamily="34" charset="0"/>
              </a:rPr>
              <a:t>Pix participants settle in settlement accounts dedicated to IPS. These accounts accrue interest providing incentive to FIs to keep sufficient balances at all times</a:t>
            </a:r>
          </a:p>
        </p:txBody>
      </p:sp>
      <p:sp>
        <p:nvSpPr>
          <p:cNvPr id="1035" name="TextBox 1034">
            <a:extLst>
              <a:ext uri="{FF2B5EF4-FFF2-40B4-BE49-F238E27FC236}">
                <a16:creationId xmlns:a16="http://schemas.microsoft.com/office/drawing/2014/main" id="{F126264E-EB38-ED72-9EE1-6A4BA746B53E}"/>
              </a:ext>
            </a:extLst>
          </p:cNvPr>
          <p:cNvSpPr txBox="1"/>
          <p:nvPr/>
        </p:nvSpPr>
        <p:spPr>
          <a:xfrm>
            <a:off x="863024" y="5580870"/>
            <a:ext cx="745871" cy="492443"/>
          </a:xfrm>
          <a:prstGeom prst="rect">
            <a:avLst/>
          </a:prstGeom>
          <a:noFill/>
        </p:spPr>
        <p:txBody>
          <a:bodyPr wrap="square" lIns="0" tIns="0" rIns="0" bIns="0">
            <a:spAutoFit/>
          </a:bodyPr>
          <a:lstStyle/>
          <a:p>
            <a:r>
              <a:rPr lang="en-US" sz="3200" b="1" dirty="0">
                <a:solidFill>
                  <a:schemeClr val="accent4"/>
                </a:solidFill>
                <a:latin typeface="Arial" panose="020B0604020202020204" pitchFamily="34" charset="0"/>
                <a:cs typeface="Arial" panose="020B0604020202020204" pitchFamily="34" charset="0"/>
              </a:rPr>
              <a:t>160</a:t>
            </a:r>
          </a:p>
        </p:txBody>
      </p:sp>
      <p:sp>
        <p:nvSpPr>
          <p:cNvPr id="1036" name="TextBox 1035">
            <a:extLst>
              <a:ext uri="{FF2B5EF4-FFF2-40B4-BE49-F238E27FC236}">
                <a16:creationId xmlns:a16="http://schemas.microsoft.com/office/drawing/2014/main" id="{48EDB8DB-A0D5-76CE-8447-E863CE4E38A0}"/>
              </a:ext>
            </a:extLst>
          </p:cNvPr>
          <p:cNvSpPr txBox="1"/>
          <p:nvPr/>
        </p:nvSpPr>
        <p:spPr>
          <a:xfrm>
            <a:off x="425096" y="5977387"/>
            <a:ext cx="1757425" cy="523220"/>
          </a:xfrm>
          <a:prstGeom prst="rect">
            <a:avLst/>
          </a:prstGeom>
          <a:noFill/>
        </p:spPr>
        <p:txBody>
          <a:bodyPr wrap="square" lIns="45720" rIns="45720">
            <a:spAutoFit/>
          </a:bodyPr>
          <a:lstStyle/>
          <a:p>
            <a:pPr algn="ctr"/>
            <a:r>
              <a:rPr lang="en-US" sz="1600" dirty="0">
                <a:latin typeface="Arial" panose="020B0604020202020204" pitchFamily="34" charset="0"/>
                <a:cs typeface="Arial" panose="020B0604020202020204" pitchFamily="34" charset="0"/>
              </a:rPr>
              <a:t>Direct Participants</a:t>
            </a:r>
          </a:p>
          <a:p>
            <a:pPr algn="ctr"/>
            <a:r>
              <a:rPr lang="en-US" sz="1200" dirty="0">
                <a:latin typeface="Arial" panose="020B0604020202020204" pitchFamily="34" charset="0"/>
                <a:cs typeface="Arial" panose="020B0604020202020204" pitchFamily="34" charset="0"/>
              </a:rPr>
              <a:t>(as of February 2024)</a:t>
            </a:r>
          </a:p>
        </p:txBody>
      </p:sp>
      <p:sp>
        <p:nvSpPr>
          <p:cNvPr id="1037" name="TextBox 1036">
            <a:extLst>
              <a:ext uri="{FF2B5EF4-FFF2-40B4-BE49-F238E27FC236}">
                <a16:creationId xmlns:a16="http://schemas.microsoft.com/office/drawing/2014/main" id="{1E84D11D-07C6-35D6-76BB-C3C8D79E20FF}"/>
              </a:ext>
            </a:extLst>
          </p:cNvPr>
          <p:cNvSpPr txBox="1"/>
          <p:nvPr/>
        </p:nvSpPr>
        <p:spPr>
          <a:xfrm>
            <a:off x="2835017" y="5580870"/>
            <a:ext cx="727642" cy="492443"/>
          </a:xfrm>
          <a:prstGeom prst="rect">
            <a:avLst/>
          </a:prstGeom>
          <a:noFill/>
        </p:spPr>
        <p:txBody>
          <a:bodyPr wrap="square" lIns="0" tIns="0" rIns="0" bIns="0">
            <a:spAutoFit/>
          </a:bodyPr>
          <a:lstStyle/>
          <a:p>
            <a:r>
              <a:rPr lang="en-US" sz="3200" b="1" dirty="0">
                <a:solidFill>
                  <a:schemeClr val="accent4"/>
                </a:solidFill>
                <a:latin typeface="Arial" panose="020B0604020202020204" pitchFamily="34" charset="0"/>
                <a:cs typeface="Arial" panose="020B0604020202020204" pitchFamily="34" charset="0"/>
              </a:rPr>
              <a:t>700</a:t>
            </a:r>
          </a:p>
        </p:txBody>
      </p:sp>
      <p:sp>
        <p:nvSpPr>
          <p:cNvPr id="1038" name="TextBox 1037">
            <a:extLst>
              <a:ext uri="{FF2B5EF4-FFF2-40B4-BE49-F238E27FC236}">
                <a16:creationId xmlns:a16="http://schemas.microsoft.com/office/drawing/2014/main" id="{152EE59A-36C9-8098-7523-3F3E9B9F7DA8}"/>
              </a:ext>
            </a:extLst>
          </p:cNvPr>
          <p:cNvSpPr txBox="1"/>
          <p:nvPr/>
        </p:nvSpPr>
        <p:spPr>
          <a:xfrm>
            <a:off x="2163898" y="5977387"/>
            <a:ext cx="1879431" cy="523220"/>
          </a:xfrm>
          <a:prstGeom prst="rect">
            <a:avLst/>
          </a:prstGeom>
          <a:noFill/>
        </p:spPr>
        <p:txBody>
          <a:bodyPr wrap="square" lIns="45720" rIns="45720">
            <a:spAutoFit/>
          </a:bodyPr>
          <a:lstStyle/>
          <a:p>
            <a:pPr algn="ctr"/>
            <a:r>
              <a:rPr lang="en-US" sz="1600" dirty="0">
                <a:latin typeface="Arial" panose="020B0604020202020204" pitchFamily="34" charset="0"/>
                <a:cs typeface="Arial" panose="020B0604020202020204" pitchFamily="34" charset="0"/>
              </a:rPr>
              <a:t>Indirect Participants</a:t>
            </a:r>
          </a:p>
          <a:p>
            <a:pPr algn="ctr"/>
            <a:r>
              <a:rPr lang="en-US" sz="1200" dirty="0">
                <a:latin typeface="Arial" panose="020B0604020202020204" pitchFamily="34" charset="0"/>
                <a:cs typeface="Arial" panose="020B0604020202020204" pitchFamily="34" charset="0"/>
              </a:rPr>
              <a:t>(as of February 2024)</a:t>
            </a:r>
          </a:p>
        </p:txBody>
      </p:sp>
      <p:sp>
        <p:nvSpPr>
          <p:cNvPr id="1039" name="TextBox 1038">
            <a:extLst>
              <a:ext uri="{FF2B5EF4-FFF2-40B4-BE49-F238E27FC236}">
                <a16:creationId xmlns:a16="http://schemas.microsoft.com/office/drawing/2014/main" id="{F9EFDC8B-A7B3-FDFE-710B-817AF76B3B03}"/>
              </a:ext>
            </a:extLst>
          </p:cNvPr>
          <p:cNvSpPr txBox="1"/>
          <p:nvPr/>
        </p:nvSpPr>
        <p:spPr>
          <a:xfrm>
            <a:off x="4046057" y="5580870"/>
            <a:ext cx="2453879" cy="492443"/>
          </a:xfrm>
          <a:prstGeom prst="rect">
            <a:avLst/>
          </a:prstGeom>
          <a:noFill/>
        </p:spPr>
        <p:txBody>
          <a:bodyPr wrap="square" lIns="0" tIns="0" rIns="0" bIns="0">
            <a:spAutoFit/>
          </a:bodyPr>
          <a:lstStyle/>
          <a:p>
            <a:pPr algn="ctr"/>
            <a:r>
              <a:rPr lang="en-US" sz="3200" b="1" dirty="0">
                <a:solidFill>
                  <a:schemeClr val="accent4"/>
                </a:solidFill>
                <a:latin typeface="Arial" panose="020B0604020202020204" pitchFamily="34" charset="0"/>
                <a:cs typeface="Arial" panose="020B0604020202020204" pitchFamily="34" charset="0"/>
              </a:rPr>
              <a:t>3.8B</a:t>
            </a:r>
          </a:p>
        </p:txBody>
      </p:sp>
      <p:sp>
        <p:nvSpPr>
          <p:cNvPr id="1040" name="TextBox 1039">
            <a:extLst>
              <a:ext uri="{FF2B5EF4-FFF2-40B4-BE49-F238E27FC236}">
                <a16:creationId xmlns:a16="http://schemas.microsoft.com/office/drawing/2014/main" id="{663A1BEB-6BA4-0D29-4336-358FA80FB5FF}"/>
              </a:ext>
            </a:extLst>
          </p:cNvPr>
          <p:cNvSpPr txBox="1"/>
          <p:nvPr/>
        </p:nvSpPr>
        <p:spPr>
          <a:xfrm>
            <a:off x="3981570" y="5977387"/>
            <a:ext cx="2436199" cy="584775"/>
          </a:xfrm>
          <a:prstGeom prst="rect">
            <a:avLst/>
          </a:prstGeom>
          <a:noFill/>
        </p:spPr>
        <p:txBody>
          <a:bodyPr wrap="square" lIns="45720" rIns="45720">
            <a:spAutoFit/>
          </a:bodyPr>
          <a:lstStyle/>
          <a:p>
            <a:pPr algn="ctr"/>
            <a:r>
              <a:rPr lang="en-US" sz="1600" dirty="0">
                <a:latin typeface="Arial" panose="020B0604020202020204" pitchFamily="34" charset="0"/>
                <a:cs typeface="Arial" panose="020B0604020202020204" pitchFamily="34" charset="0"/>
              </a:rPr>
              <a:t>Pix Transactions Settled in SPI in January 2024</a:t>
            </a:r>
          </a:p>
        </p:txBody>
      </p:sp>
      <p:sp>
        <p:nvSpPr>
          <p:cNvPr id="1041" name="TextBox 1040">
            <a:extLst>
              <a:ext uri="{FF2B5EF4-FFF2-40B4-BE49-F238E27FC236}">
                <a16:creationId xmlns:a16="http://schemas.microsoft.com/office/drawing/2014/main" id="{77A8E766-C5FB-DBB4-7BD1-C5470BCF4F95}"/>
              </a:ext>
            </a:extLst>
          </p:cNvPr>
          <p:cNvSpPr txBox="1"/>
          <p:nvPr/>
        </p:nvSpPr>
        <p:spPr>
          <a:xfrm>
            <a:off x="6582879" y="5580870"/>
            <a:ext cx="1830444" cy="492443"/>
          </a:xfrm>
          <a:prstGeom prst="rect">
            <a:avLst/>
          </a:prstGeom>
          <a:noFill/>
        </p:spPr>
        <p:txBody>
          <a:bodyPr wrap="square" lIns="0" tIns="0" rIns="0" bIns="0">
            <a:spAutoFit/>
          </a:bodyPr>
          <a:lstStyle/>
          <a:p>
            <a:pPr algn="ctr"/>
            <a:r>
              <a:rPr lang="en-US" sz="3200" b="1" dirty="0">
                <a:solidFill>
                  <a:schemeClr val="accent4"/>
                </a:solidFill>
                <a:latin typeface="Arial" panose="020B0604020202020204" pitchFamily="34" charset="0"/>
                <a:cs typeface="Arial" panose="020B0604020202020204" pitchFamily="34" charset="0"/>
              </a:rPr>
              <a:t>$300B</a:t>
            </a:r>
            <a:endParaRPr lang="en-US" sz="1400" b="1" dirty="0">
              <a:solidFill>
                <a:schemeClr val="accent4"/>
              </a:solidFill>
              <a:latin typeface="Arial" panose="020B0604020202020204" pitchFamily="34" charset="0"/>
              <a:cs typeface="Arial" panose="020B0604020202020204" pitchFamily="34" charset="0"/>
            </a:endParaRPr>
          </a:p>
        </p:txBody>
      </p:sp>
      <p:sp>
        <p:nvSpPr>
          <p:cNvPr id="1042" name="TextBox 1041">
            <a:extLst>
              <a:ext uri="{FF2B5EF4-FFF2-40B4-BE49-F238E27FC236}">
                <a16:creationId xmlns:a16="http://schemas.microsoft.com/office/drawing/2014/main" id="{A1E036AA-2C29-DAA2-8B36-FF0E44BE27D8}"/>
              </a:ext>
            </a:extLst>
          </p:cNvPr>
          <p:cNvSpPr txBox="1"/>
          <p:nvPr/>
        </p:nvSpPr>
        <p:spPr>
          <a:xfrm>
            <a:off x="6362023" y="5977387"/>
            <a:ext cx="2453879" cy="584775"/>
          </a:xfrm>
          <a:prstGeom prst="rect">
            <a:avLst/>
          </a:prstGeom>
          <a:noFill/>
        </p:spPr>
        <p:txBody>
          <a:bodyPr wrap="square" lIns="45720" rIns="45720">
            <a:spAutoFit/>
          </a:bodyPr>
          <a:lstStyle/>
          <a:p>
            <a:pPr algn="ctr"/>
            <a:r>
              <a:rPr lang="en-US" sz="1600" dirty="0">
                <a:latin typeface="Arial" panose="020B0604020202020204" pitchFamily="34" charset="0"/>
                <a:cs typeface="Arial" panose="020B0604020202020204" pitchFamily="34" charset="0"/>
              </a:rPr>
              <a:t>Pix Value (USD) Settled in SPI in January 2024</a:t>
            </a:r>
          </a:p>
        </p:txBody>
      </p:sp>
      <p:cxnSp>
        <p:nvCxnSpPr>
          <p:cNvPr id="1046" name="Straight Connector 1045">
            <a:extLst>
              <a:ext uri="{FF2B5EF4-FFF2-40B4-BE49-F238E27FC236}">
                <a16:creationId xmlns:a16="http://schemas.microsoft.com/office/drawing/2014/main" id="{03FE0AFF-FC5F-5341-0CCB-F696F991D341}"/>
              </a:ext>
            </a:extLst>
          </p:cNvPr>
          <p:cNvCxnSpPr/>
          <p:nvPr/>
        </p:nvCxnSpPr>
        <p:spPr>
          <a:xfrm>
            <a:off x="498286" y="3288551"/>
            <a:ext cx="8138160" cy="0"/>
          </a:xfrm>
          <a:prstGeom prst="line">
            <a:avLst/>
          </a:prstGeom>
          <a:ln w="28575">
            <a:solidFill>
              <a:srgbClr val="E1E1E1"/>
            </a:solidFill>
            <a:prstDash val="solid"/>
            <a:headEnd type="non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047" name="Straight Connector 1046">
            <a:extLst>
              <a:ext uri="{FF2B5EF4-FFF2-40B4-BE49-F238E27FC236}">
                <a16:creationId xmlns:a16="http://schemas.microsoft.com/office/drawing/2014/main" id="{ACDC39EC-C1EF-033B-2D3C-EA61823B33CB}"/>
              </a:ext>
            </a:extLst>
          </p:cNvPr>
          <p:cNvCxnSpPr>
            <a:cxnSpLocks/>
          </p:cNvCxnSpPr>
          <p:nvPr/>
        </p:nvCxnSpPr>
        <p:spPr>
          <a:xfrm>
            <a:off x="526348" y="2331885"/>
            <a:ext cx="8138160" cy="0"/>
          </a:xfrm>
          <a:prstGeom prst="line">
            <a:avLst/>
          </a:prstGeom>
          <a:ln w="28575">
            <a:solidFill>
              <a:srgbClr val="E1E1E1"/>
            </a:solidFill>
            <a:prstDash val="solid"/>
            <a:headEnd type="none" w="med" len="med"/>
            <a:tailEnd type="none" w="med" len="med"/>
          </a:ln>
          <a:effectLst>
            <a:outerShdw blurRad="50800" dist="38100" dir="8100000" algn="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nvGrpSpPr>
          <p:cNvPr id="1043" name="Group 1042">
            <a:extLst>
              <a:ext uri="{FF2B5EF4-FFF2-40B4-BE49-F238E27FC236}">
                <a16:creationId xmlns:a16="http://schemas.microsoft.com/office/drawing/2014/main" id="{182BCF04-83E8-7A1F-FF32-16850929A147}"/>
              </a:ext>
            </a:extLst>
          </p:cNvPr>
          <p:cNvGrpSpPr>
            <a:grpSpLocks/>
          </p:cNvGrpSpPr>
          <p:nvPr/>
        </p:nvGrpSpPr>
        <p:grpSpPr>
          <a:xfrm>
            <a:off x="667512" y="5173846"/>
            <a:ext cx="4206240" cy="438912"/>
            <a:chOff x="409317" y="0"/>
            <a:chExt cx="5730447" cy="712799"/>
          </a:xfrm>
        </p:grpSpPr>
        <p:sp>
          <p:nvSpPr>
            <p:cNvPr id="1044" name="Rounded Rectangle 1043">
              <a:extLst>
                <a:ext uri="{FF2B5EF4-FFF2-40B4-BE49-F238E27FC236}">
                  <a16:creationId xmlns:a16="http://schemas.microsoft.com/office/drawing/2014/main" id="{E476D83D-0C79-9ABC-4B52-5A7442AB5D5C}"/>
                </a:ext>
              </a:extLst>
            </p:cNvPr>
            <p:cNvSpPr/>
            <p:nvPr/>
          </p:nvSpPr>
          <p:spPr>
            <a:xfrm>
              <a:off x="409317" y="0"/>
              <a:ext cx="5730447" cy="712799"/>
            </a:xfrm>
            <a:prstGeom prst="roundRect">
              <a:avLst/>
            </a:prstGeom>
            <a:solidFill>
              <a:schemeClr val="bg1">
                <a:lumMod val="7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sz="1600" dirty="0">
                <a:latin typeface="Arial" panose="020B0604020202020204" pitchFamily="34" charset="0"/>
                <a:cs typeface="Arial" panose="020B0604020202020204" pitchFamily="34" charset="0"/>
              </a:endParaRPr>
            </a:p>
          </p:txBody>
        </p:sp>
        <p:sp>
          <p:nvSpPr>
            <p:cNvPr id="1045" name="Rounded Rectangle 5">
              <a:extLst>
                <a:ext uri="{FF2B5EF4-FFF2-40B4-BE49-F238E27FC236}">
                  <a16:creationId xmlns:a16="http://schemas.microsoft.com/office/drawing/2014/main" id="{4D47FDDA-11EC-B925-A3D6-68B052BFB715}"/>
                </a:ext>
              </a:extLst>
            </p:cNvPr>
            <p:cNvSpPr txBox="1"/>
            <p:nvPr/>
          </p:nvSpPr>
          <p:spPr>
            <a:xfrm>
              <a:off x="444113" y="34796"/>
              <a:ext cx="5660852" cy="6385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9456" tIns="0" rIns="216597" bIns="0" numCol="1" spcCol="1270" anchor="ctr" anchorCtr="0">
              <a:noAutofit/>
            </a:bodyPr>
            <a:lstStyle/>
            <a:p>
              <a:pPr marL="0" lvl="0" indent="0" algn="l" defTabSz="889000">
                <a:lnSpc>
                  <a:spcPct val="90000"/>
                </a:lnSpc>
                <a:spcBef>
                  <a:spcPct val="0"/>
                </a:spcBef>
                <a:buNone/>
              </a:pPr>
              <a:r>
                <a:rPr lang="en-US" dirty="0">
                  <a:solidFill>
                    <a:srgbClr val="AC2641"/>
                  </a:solidFill>
                  <a:latin typeface="Arial" panose="020B0604020202020204" pitchFamily="34" charset="0"/>
                  <a:cs typeface="Arial" panose="020B0604020202020204" pitchFamily="34" charset="0"/>
                </a:rPr>
                <a:t>Statistics</a:t>
              </a:r>
              <a:endParaRPr lang="en-US" kern="1200" dirty="0">
                <a:solidFill>
                  <a:srgbClr val="AC2641"/>
                </a:solidFill>
                <a:latin typeface="Arial" panose="020B060402020202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id="{ECE625DA-9B2C-176C-84E3-1FAE3503FEED}"/>
              </a:ext>
            </a:extLst>
          </p:cNvPr>
          <p:cNvGrpSpPr/>
          <p:nvPr/>
        </p:nvGrpSpPr>
        <p:grpSpPr>
          <a:xfrm>
            <a:off x="669972" y="842030"/>
            <a:ext cx="4206240" cy="438912"/>
            <a:chOff x="409317" y="0"/>
            <a:chExt cx="5730447" cy="712799"/>
          </a:xfrm>
        </p:grpSpPr>
        <p:sp>
          <p:nvSpPr>
            <p:cNvPr id="7" name="Rounded Rectangle 6">
              <a:extLst>
                <a:ext uri="{FF2B5EF4-FFF2-40B4-BE49-F238E27FC236}">
                  <a16:creationId xmlns:a16="http://schemas.microsoft.com/office/drawing/2014/main" id="{CE1A52CA-BD0B-F9E9-5426-67C2DC927839}"/>
                </a:ext>
              </a:extLst>
            </p:cNvPr>
            <p:cNvSpPr/>
            <p:nvPr/>
          </p:nvSpPr>
          <p:spPr>
            <a:xfrm>
              <a:off x="409317" y="0"/>
              <a:ext cx="5730447" cy="712799"/>
            </a:xfrm>
            <a:prstGeom prst="roundRect">
              <a:avLst/>
            </a:prstGeom>
            <a:solidFill>
              <a:schemeClr val="bg1">
                <a:lumMod val="7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dirty="0">
                <a:latin typeface="Arial" panose="020B0604020202020204" pitchFamily="34" charset="0"/>
                <a:cs typeface="Arial" panose="020B0604020202020204" pitchFamily="34" charset="0"/>
              </a:endParaRPr>
            </a:p>
          </p:txBody>
        </p:sp>
        <p:sp>
          <p:nvSpPr>
            <p:cNvPr id="9" name="Rounded Rectangle 5">
              <a:extLst>
                <a:ext uri="{FF2B5EF4-FFF2-40B4-BE49-F238E27FC236}">
                  <a16:creationId xmlns:a16="http://schemas.microsoft.com/office/drawing/2014/main" id="{FCD394C6-9BCD-CE7F-059C-919F20CF361B}"/>
                </a:ext>
              </a:extLst>
            </p:cNvPr>
            <p:cNvSpPr txBox="1"/>
            <p:nvPr/>
          </p:nvSpPr>
          <p:spPr>
            <a:xfrm>
              <a:off x="444112" y="34797"/>
              <a:ext cx="5660852" cy="6432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9456" tIns="0" rIns="216597" bIns="0" numCol="1" spcCol="1270" anchor="ctr" anchorCtr="0">
              <a:noAutofit/>
            </a:bodyPr>
            <a:lstStyle/>
            <a:p>
              <a:pPr marL="0" lvl="0" indent="0" algn="l" defTabSz="889000">
                <a:lnSpc>
                  <a:spcPct val="90000"/>
                </a:lnSpc>
                <a:spcBef>
                  <a:spcPct val="0"/>
                </a:spcBef>
                <a:buNone/>
              </a:pPr>
              <a:r>
                <a:rPr lang="en-US" sz="2000" kern="1200" dirty="0">
                  <a:solidFill>
                    <a:srgbClr val="AC2641"/>
                  </a:solidFill>
                  <a:latin typeface="Arial" panose="020B0604020202020204" pitchFamily="34" charset="0"/>
                  <a:cs typeface="Arial" panose="020B0604020202020204" pitchFamily="34" charset="0"/>
                </a:rPr>
                <a:t>Foundational Aspects</a:t>
              </a:r>
            </a:p>
          </p:txBody>
        </p:sp>
      </p:grpSp>
      <p:sp>
        <p:nvSpPr>
          <p:cNvPr id="5" name="Footer Placeholder 1">
            <a:extLst>
              <a:ext uri="{FF2B5EF4-FFF2-40B4-BE49-F238E27FC236}">
                <a16:creationId xmlns:a16="http://schemas.microsoft.com/office/drawing/2014/main" id="{972B427A-1404-A73A-1774-F86705ACCAC4}"/>
              </a:ext>
            </a:extLst>
          </p:cNvPr>
          <p:cNvSpPr txBox="1">
            <a:spLocks/>
          </p:cNvSpPr>
          <p:nvPr/>
        </p:nvSpPr>
        <p:spPr>
          <a:xfrm>
            <a:off x="447675" y="6492240"/>
            <a:ext cx="3086100" cy="365125"/>
          </a:xfrm>
          <a:prstGeom prst="rect">
            <a:avLst/>
          </a:prstGeom>
        </p:spPr>
        <p:txBody>
          <a:bodyPr/>
          <a:lstStyle>
            <a:defPPr>
              <a:defRPr lang="en-US"/>
            </a:defPPr>
            <a:lvl1pPr marL="0" algn="l" defTabSz="1470484" rtl="0" eaLnBrk="1" latinLnBrk="0" hangingPunct="1">
              <a:defRPr sz="2895" kern="1200">
                <a:solidFill>
                  <a:schemeClr val="tx1"/>
                </a:solidFill>
                <a:latin typeface="+mn-lt"/>
                <a:ea typeface="+mn-ea"/>
                <a:cs typeface="+mn-cs"/>
              </a:defRPr>
            </a:lvl1pPr>
            <a:lvl2pPr marL="735242" algn="l" defTabSz="1470484" rtl="0" eaLnBrk="1" latinLnBrk="0" hangingPunct="1">
              <a:defRPr sz="2895" kern="1200">
                <a:solidFill>
                  <a:schemeClr val="tx1"/>
                </a:solidFill>
                <a:latin typeface="+mn-lt"/>
                <a:ea typeface="+mn-ea"/>
                <a:cs typeface="+mn-cs"/>
              </a:defRPr>
            </a:lvl2pPr>
            <a:lvl3pPr marL="1470484" algn="l" defTabSz="1470484" rtl="0" eaLnBrk="1" latinLnBrk="0" hangingPunct="1">
              <a:defRPr sz="2895" kern="1200">
                <a:solidFill>
                  <a:schemeClr val="tx1"/>
                </a:solidFill>
                <a:latin typeface="+mn-lt"/>
                <a:ea typeface="+mn-ea"/>
                <a:cs typeface="+mn-cs"/>
              </a:defRPr>
            </a:lvl3pPr>
            <a:lvl4pPr marL="2205726" algn="l" defTabSz="1470484" rtl="0" eaLnBrk="1" latinLnBrk="0" hangingPunct="1">
              <a:defRPr sz="2895" kern="1200">
                <a:solidFill>
                  <a:schemeClr val="tx1"/>
                </a:solidFill>
                <a:latin typeface="+mn-lt"/>
                <a:ea typeface="+mn-ea"/>
                <a:cs typeface="+mn-cs"/>
              </a:defRPr>
            </a:lvl4pPr>
            <a:lvl5pPr marL="2940968" algn="l" defTabSz="1470484" rtl="0" eaLnBrk="1" latinLnBrk="0" hangingPunct="1">
              <a:defRPr sz="2895" kern="1200">
                <a:solidFill>
                  <a:schemeClr val="tx1"/>
                </a:solidFill>
                <a:latin typeface="+mn-lt"/>
                <a:ea typeface="+mn-ea"/>
                <a:cs typeface="+mn-cs"/>
              </a:defRPr>
            </a:lvl5pPr>
            <a:lvl6pPr marL="3676210" algn="l" defTabSz="1470484" rtl="0" eaLnBrk="1" latinLnBrk="0" hangingPunct="1">
              <a:defRPr sz="2895" kern="1200">
                <a:solidFill>
                  <a:schemeClr val="tx1"/>
                </a:solidFill>
                <a:latin typeface="+mn-lt"/>
                <a:ea typeface="+mn-ea"/>
                <a:cs typeface="+mn-cs"/>
              </a:defRPr>
            </a:lvl6pPr>
            <a:lvl7pPr marL="4411451" algn="l" defTabSz="1470484" rtl="0" eaLnBrk="1" latinLnBrk="0" hangingPunct="1">
              <a:defRPr sz="2895" kern="1200">
                <a:solidFill>
                  <a:schemeClr val="tx1"/>
                </a:solidFill>
                <a:latin typeface="+mn-lt"/>
                <a:ea typeface="+mn-ea"/>
                <a:cs typeface="+mn-cs"/>
              </a:defRPr>
            </a:lvl7pPr>
            <a:lvl8pPr marL="5146694" algn="l" defTabSz="1470484" rtl="0" eaLnBrk="1" latinLnBrk="0" hangingPunct="1">
              <a:defRPr sz="2895" kern="1200">
                <a:solidFill>
                  <a:schemeClr val="tx1"/>
                </a:solidFill>
                <a:latin typeface="+mn-lt"/>
                <a:ea typeface="+mn-ea"/>
                <a:cs typeface="+mn-cs"/>
              </a:defRPr>
            </a:lvl8pPr>
            <a:lvl9pPr marL="5881936" algn="l" defTabSz="1470484" rtl="0" eaLnBrk="1" latinLnBrk="0" hangingPunct="1">
              <a:defRPr sz="2895" kern="1200">
                <a:solidFill>
                  <a:schemeClr val="tx1"/>
                </a:solidFill>
                <a:latin typeface="+mn-lt"/>
                <a:ea typeface="+mn-ea"/>
                <a:cs typeface="+mn-cs"/>
              </a:defRPr>
            </a:lvl9pPr>
          </a:lstStyle>
          <a:p>
            <a:r>
              <a:rPr lang="en-US" sz="1200" dirty="0">
                <a:solidFill>
                  <a:schemeClr val="accent5">
                    <a:lumMod val="75000"/>
                  </a:schemeClr>
                </a:solidFill>
              </a:rPr>
              <a:t>Gates Foundation, 2024</a:t>
            </a:r>
          </a:p>
        </p:txBody>
      </p:sp>
      <p:sp>
        <p:nvSpPr>
          <p:cNvPr id="10" name="TextBox 9">
            <a:extLst>
              <a:ext uri="{FF2B5EF4-FFF2-40B4-BE49-F238E27FC236}">
                <a16:creationId xmlns:a16="http://schemas.microsoft.com/office/drawing/2014/main" id="{71EAF110-74F8-F5DC-5C9B-85AA30A867C2}"/>
              </a:ext>
            </a:extLst>
          </p:cNvPr>
          <p:cNvSpPr txBox="1"/>
          <p:nvPr/>
        </p:nvSpPr>
        <p:spPr>
          <a:xfrm>
            <a:off x="4571999" y="6510528"/>
            <a:ext cx="4161735" cy="246221"/>
          </a:xfrm>
          <a:prstGeom prst="rect">
            <a:avLst/>
          </a:prstGeom>
          <a:noFill/>
        </p:spPr>
        <p:txBody>
          <a:bodyPr wrap="square">
            <a:spAutoFit/>
          </a:bodyPr>
          <a:lstStyle/>
          <a:p>
            <a:r>
              <a:rPr lang="en-US" sz="1000" dirty="0">
                <a:latin typeface="Arial" panose="020B0604020202020204" pitchFamily="34" charset="0"/>
                <a:cs typeface="Arial" panose="020B0604020202020204" pitchFamily="34" charset="0"/>
              </a:rPr>
              <a:t>Sources: </a:t>
            </a:r>
            <a:r>
              <a:rPr lang="en-US" sz="1000" dirty="0">
                <a:latin typeface="Arial" panose="020B0604020202020204" pitchFamily="34" charset="0"/>
                <a:cs typeface="Arial" panose="020B0604020202020204" pitchFamily="34" charset="0"/>
                <a:hlinkClick r:id="rId21"/>
              </a:rPr>
              <a:t>BCB “Lista de participantes ativos do Pix,”</a:t>
            </a:r>
            <a:r>
              <a:rPr lang="en-US" sz="100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hlinkClick r:id="rId22"/>
              </a:rPr>
              <a:t>BCB Pix Statistics </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92350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62B3B5-CBC0-DD4F-AD07-4BE1A650A26A}"/>
              </a:ext>
            </a:extLst>
          </p:cNvPr>
          <p:cNvSpPr>
            <a:spLocks noGrp="1"/>
          </p:cNvSpPr>
          <p:nvPr>
            <p:ph type="title"/>
          </p:nvPr>
        </p:nvSpPr>
        <p:spPr>
          <a:xfrm>
            <a:off x="96207" y="222136"/>
            <a:ext cx="6577847" cy="307777"/>
          </a:xfrm>
        </p:spPr>
        <p:txBody>
          <a:bodyPr/>
          <a:lstStyle/>
          <a:p>
            <a:r>
              <a:rPr lang="en-US" sz="2000" dirty="0">
                <a:latin typeface="Arial" panose="020B0604020202020204" pitchFamily="34" charset="0"/>
                <a:cs typeface="Arial" panose="020B0604020202020204" pitchFamily="34" charset="0"/>
              </a:rPr>
              <a:t>RTGS Spotlight: Pix</a:t>
            </a:r>
          </a:p>
        </p:txBody>
      </p:sp>
      <p:sp>
        <p:nvSpPr>
          <p:cNvPr id="4" name="Slide Number Placeholder 3">
            <a:extLst>
              <a:ext uri="{FF2B5EF4-FFF2-40B4-BE49-F238E27FC236}">
                <a16:creationId xmlns:a16="http://schemas.microsoft.com/office/drawing/2014/main" id="{A6F85EF8-8B12-9542-BC9C-23959B682E90}"/>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43</a:t>
            </a:fld>
            <a:endParaRPr lang="en-US" dirty="0">
              <a:solidFill>
                <a:prstClr val="black">
                  <a:tint val="75000"/>
                </a:prstClr>
              </a:solidFill>
            </a:endParaRPr>
          </a:p>
        </p:txBody>
      </p:sp>
      <p:sp>
        <p:nvSpPr>
          <p:cNvPr id="5" name="Rectangle 4">
            <a:extLst>
              <a:ext uri="{FF2B5EF4-FFF2-40B4-BE49-F238E27FC236}">
                <a16:creationId xmlns:a16="http://schemas.microsoft.com/office/drawing/2014/main" id="{30DC3B30-BB92-C5BE-74A1-DCA5261C7C6C}"/>
              </a:ext>
            </a:extLst>
          </p:cNvPr>
          <p:cNvSpPr/>
          <p:nvPr/>
        </p:nvSpPr>
        <p:spPr>
          <a:xfrm>
            <a:off x="457200" y="1205134"/>
            <a:ext cx="8229600" cy="5212080"/>
          </a:xfrm>
          <a:prstGeom prst="rect">
            <a:avLst/>
          </a:prstGeom>
          <a:solidFill>
            <a:srgbClr val="E1E1E1">
              <a:alpha val="89804"/>
            </a:srgbClr>
          </a:solidFill>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tIns="182880"/>
          <a:lstStyle/>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Accounts:</a:t>
            </a:r>
            <a:r>
              <a:rPr lang="en-US" dirty="0">
                <a:latin typeface="Arial" panose="020B0604020202020204" pitchFamily="34" charset="0"/>
                <a:cs typeface="Arial" panose="020B0604020202020204" pitchFamily="34" charset="0"/>
              </a:rPr>
              <a:t> Pix payments are settled in dedicated accounts (”Conta PI,”* held at the BCB) by direct participants of the system</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Requirements: </a:t>
            </a:r>
            <a:r>
              <a:rPr lang="en-US" dirty="0">
                <a:latin typeface="Arial" panose="020B0604020202020204" pitchFamily="34" charset="0"/>
                <a:cs typeface="Arial" panose="020B0604020202020204" pitchFamily="34" charset="0"/>
              </a:rPr>
              <a:t>Good funds model and no negative balances are permitted</a:t>
            </a:r>
            <a:endParaRPr lang="en-US"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Motivation:</a:t>
            </a:r>
            <a:r>
              <a:rPr lang="en-US" dirty="0">
                <a:latin typeface="Arial" panose="020B0604020202020204" pitchFamily="34" charset="0"/>
                <a:cs typeface="Arial" panose="020B0604020202020204" pitchFamily="34" charset="0"/>
              </a:rPr>
              <a:t> BCB considered other FPS settlement mechanisms, but opted for RTGS to eliminate potentially large credit risk emerging from DNS</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Settlement Goal:</a:t>
            </a:r>
            <a:r>
              <a:rPr lang="en-US" dirty="0">
                <a:latin typeface="Arial" panose="020B0604020202020204" pitchFamily="34" charset="0"/>
                <a:cs typeface="Arial" panose="020B0604020202020204" pitchFamily="34" charset="0"/>
              </a:rPr>
              <a:t> Goal of 50% of Pix settled in &lt;2.8 seconds and 99% in &lt;4.6 seconds</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Fees:</a:t>
            </a:r>
            <a:r>
              <a:rPr lang="en-US" dirty="0">
                <a:latin typeface="Arial" panose="020B0604020202020204" pitchFamily="34" charset="0"/>
                <a:cs typeface="Arial" panose="020B0604020202020204" pitchFamily="34" charset="0"/>
              </a:rPr>
              <a:t> Settlement and clearing fees are charged separately. Settlement fees are charged to the Receiving DFSP of the funds only (as of 2021 report):</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R$0,01 ($0.002 USD) for every 10 Pix received. Also fees for querying balances that equate to R$3,00 ($0.61 USD) per megabyte (MB). These are calculated on a cost recovery basis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Any transactions that fail to settle are not charged</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B637B26-0BCA-E813-DF90-7CBE90C02B65}"/>
              </a:ext>
            </a:extLst>
          </p:cNvPr>
          <p:cNvSpPr txBox="1"/>
          <p:nvPr/>
        </p:nvSpPr>
        <p:spPr>
          <a:xfrm>
            <a:off x="526953" y="5969214"/>
            <a:ext cx="3630857"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*”Instant Payment Account”</a:t>
            </a:r>
          </a:p>
        </p:txBody>
      </p:sp>
      <p:pic>
        <p:nvPicPr>
          <p:cNvPr id="14" name="Picture 2" descr="Pix En">
            <a:extLst>
              <a:ext uri="{FF2B5EF4-FFF2-40B4-BE49-F238E27FC236}">
                <a16:creationId xmlns:a16="http://schemas.microsoft.com/office/drawing/2014/main" id="{5DAD60A2-E8C7-E112-2EBF-F6B5F04028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1564" y="758460"/>
            <a:ext cx="1117494" cy="393192"/>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12427A92-6BEC-824D-6488-867E9F182F5D}"/>
              </a:ext>
            </a:extLst>
          </p:cNvPr>
          <p:cNvGrpSpPr/>
          <p:nvPr/>
        </p:nvGrpSpPr>
        <p:grpSpPr>
          <a:xfrm>
            <a:off x="669971" y="842030"/>
            <a:ext cx="4206240" cy="438912"/>
            <a:chOff x="409317" y="0"/>
            <a:chExt cx="5730447" cy="712799"/>
          </a:xfrm>
        </p:grpSpPr>
        <p:sp>
          <p:nvSpPr>
            <p:cNvPr id="21" name="Rounded Rectangle 20">
              <a:extLst>
                <a:ext uri="{FF2B5EF4-FFF2-40B4-BE49-F238E27FC236}">
                  <a16:creationId xmlns:a16="http://schemas.microsoft.com/office/drawing/2014/main" id="{F98B3D51-88EB-AA40-BE5E-01524484AACE}"/>
                </a:ext>
              </a:extLst>
            </p:cNvPr>
            <p:cNvSpPr/>
            <p:nvPr/>
          </p:nvSpPr>
          <p:spPr>
            <a:xfrm>
              <a:off x="409317" y="0"/>
              <a:ext cx="5730447" cy="712799"/>
            </a:xfrm>
            <a:prstGeom prst="roundRect">
              <a:avLst/>
            </a:prstGeom>
            <a:solidFill>
              <a:schemeClr val="bg1">
                <a:lumMod val="7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dirty="0">
                <a:latin typeface="Arial" panose="020B0604020202020204" pitchFamily="34" charset="0"/>
                <a:cs typeface="Arial" panose="020B0604020202020204" pitchFamily="34" charset="0"/>
              </a:endParaRPr>
            </a:p>
          </p:txBody>
        </p:sp>
        <p:sp>
          <p:nvSpPr>
            <p:cNvPr id="23" name="Rounded Rectangle 5">
              <a:extLst>
                <a:ext uri="{FF2B5EF4-FFF2-40B4-BE49-F238E27FC236}">
                  <a16:creationId xmlns:a16="http://schemas.microsoft.com/office/drawing/2014/main" id="{10D8A289-8019-A004-6FA5-07A85240E668}"/>
                </a:ext>
              </a:extLst>
            </p:cNvPr>
            <p:cNvSpPr txBox="1"/>
            <p:nvPr/>
          </p:nvSpPr>
          <p:spPr>
            <a:xfrm>
              <a:off x="444112" y="34797"/>
              <a:ext cx="5660852" cy="6432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9456" tIns="0" rIns="216597" bIns="0" numCol="1" spcCol="1270" anchor="ctr" anchorCtr="0">
              <a:noAutofit/>
            </a:bodyPr>
            <a:lstStyle/>
            <a:p>
              <a:pPr marL="0" lvl="0" indent="0" algn="l" defTabSz="889000">
                <a:lnSpc>
                  <a:spcPct val="90000"/>
                </a:lnSpc>
                <a:spcBef>
                  <a:spcPct val="0"/>
                </a:spcBef>
                <a:buNone/>
              </a:pPr>
              <a:r>
                <a:rPr lang="en-US" sz="2000" kern="1200" dirty="0">
                  <a:solidFill>
                    <a:srgbClr val="AC2641"/>
                  </a:solidFill>
                  <a:latin typeface="Arial" panose="020B0604020202020204" pitchFamily="34" charset="0"/>
                  <a:cs typeface="Arial" panose="020B0604020202020204" pitchFamily="34" charset="0"/>
                </a:rPr>
                <a:t>Settlement: Key Findings</a:t>
              </a:r>
            </a:p>
          </p:txBody>
        </p:sp>
      </p:grpSp>
      <p:sp>
        <p:nvSpPr>
          <p:cNvPr id="7" name="Footer Placeholder 1">
            <a:extLst>
              <a:ext uri="{FF2B5EF4-FFF2-40B4-BE49-F238E27FC236}">
                <a16:creationId xmlns:a16="http://schemas.microsoft.com/office/drawing/2014/main" id="{D2092BDE-6294-0B21-BABF-483608318D5A}"/>
              </a:ext>
            </a:extLst>
          </p:cNvPr>
          <p:cNvSpPr txBox="1">
            <a:spLocks/>
          </p:cNvSpPr>
          <p:nvPr/>
        </p:nvSpPr>
        <p:spPr>
          <a:xfrm>
            <a:off x="447675" y="6492240"/>
            <a:ext cx="3086100" cy="365125"/>
          </a:xfrm>
          <a:prstGeom prst="rect">
            <a:avLst/>
          </a:prstGeom>
        </p:spPr>
        <p:txBody>
          <a:bodyPr/>
          <a:lstStyle>
            <a:defPPr>
              <a:defRPr lang="en-US"/>
            </a:defPPr>
            <a:lvl1pPr marL="0" algn="l" defTabSz="1470484" rtl="0" eaLnBrk="1" latinLnBrk="0" hangingPunct="1">
              <a:defRPr sz="2895" kern="1200">
                <a:solidFill>
                  <a:schemeClr val="tx1"/>
                </a:solidFill>
                <a:latin typeface="+mn-lt"/>
                <a:ea typeface="+mn-ea"/>
                <a:cs typeface="+mn-cs"/>
              </a:defRPr>
            </a:lvl1pPr>
            <a:lvl2pPr marL="735242" algn="l" defTabSz="1470484" rtl="0" eaLnBrk="1" latinLnBrk="0" hangingPunct="1">
              <a:defRPr sz="2895" kern="1200">
                <a:solidFill>
                  <a:schemeClr val="tx1"/>
                </a:solidFill>
                <a:latin typeface="+mn-lt"/>
                <a:ea typeface="+mn-ea"/>
                <a:cs typeface="+mn-cs"/>
              </a:defRPr>
            </a:lvl2pPr>
            <a:lvl3pPr marL="1470484" algn="l" defTabSz="1470484" rtl="0" eaLnBrk="1" latinLnBrk="0" hangingPunct="1">
              <a:defRPr sz="2895" kern="1200">
                <a:solidFill>
                  <a:schemeClr val="tx1"/>
                </a:solidFill>
                <a:latin typeface="+mn-lt"/>
                <a:ea typeface="+mn-ea"/>
                <a:cs typeface="+mn-cs"/>
              </a:defRPr>
            </a:lvl3pPr>
            <a:lvl4pPr marL="2205726" algn="l" defTabSz="1470484" rtl="0" eaLnBrk="1" latinLnBrk="0" hangingPunct="1">
              <a:defRPr sz="2895" kern="1200">
                <a:solidFill>
                  <a:schemeClr val="tx1"/>
                </a:solidFill>
                <a:latin typeface="+mn-lt"/>
                <a:ea typeface="+mn-ea"/>
                <a:cs typeface="+mn-cs"/>
              </a:defRPr>
            </a:lvl4pPr>
            <a:lvl5pPr marL="2940968" algn="l" defTabSz="1470484" rtl="0" eaLnBrk="1" latinLnBrk="0" hangingPunct="1">
              <a:defRPr sz="2895" kern="1200">
                <a:solidFill>
                  <a:schemeClr val="tx1"/>
                </a:solidFill>
                <a:latin typeface="+mn-lt"/>
                <a:ea typeface="+mn-ea"/>
                <a:cs typeface="+mn-cs"/>
              </a:defRPr>
            </a:lvl5pPr>
            <a:lvl6pPr marL="3676210" algn="l" defTabSz="1470484" rtl="0" eaLnBrk="1" latinLnBrk="0" hangingPunct="1">
              <a:defRPr sz="2895" kern="1200">
                <a:solidFill>
                  <a:schemeClr val="tx1"/>
                </a:solidFill>
                <a:latin typeface="+mn-lt"/>
                <a:ea typeface="+mn-ea"/>
                <a:cs typeface="+mn-cs"/>
              </a:defRPr>
            </a:lvl6pPr>
            <a:lvl7pPr marL="4411451" algn="l" defTabSz="1470484" rtl="0" eaLnBrk="1" latinLnBrk="0" hangingPunct="1">
              <a:defRPr sz="2895" kern="1200">
                <a:solidFill>
                  <a:schemeClr val="tx1"/>
                </a:solidFill>
                <a:latin typeface="+mn-lt"/>
                <a:ea typeface="+mn-ea"/>
                <a:cs typeface="+mn-cs"/>
              </a:defRPr>
            </a:lvl7pPr>
            <a:lvl8pPr marL="5146694" algn="l" defTabSz="1470484" rtl="0" eaLnBrk="1" latinLnBrk="0" hangingPunct="1">
              <a:defRPr sz="2895" kern="1200">
                <a:solidFill>
                  <a:schemeClr val="tx1"/>
                </a:solidFill>
                <a:latin typeface="+mn-lt"/>
                <a:ea typeface="+mn-ea"/>
                <a:cs typeface="+mn-cs"/>
              </a:defRPr>
            </a:lvl8pPr>
            <a:lvl9pPr marL="5881936" algn="l" defTabSz="1470484" rtl="0" eaLnBrk="1" latinLnBrk="0" hangingPunct="1">
              <a:defRPr sz="2895" kern="1200">
                <a:solidFill>
                  <a:schemeClr val="tx1"/>
                </a:solidFill>
                <a:latin typeface="+mn-lt"/>
                <a:ea typeface="+mn-ea"/>
                <a:cs typeface="+mn-cs"/>
              </a:defRPr>
            </a:lvl9pPr>
          </a:lstStyle>
          <a:p>
            <a:r>
              <a:rPr lang="en-US" sz="1200" dirty="0">
                <a:solidFill>
                  <a:schemeClr val="accent5">
                    <a:lumMod val="75000"/>
                  </a:schemeClr>
                </a:solidFill>
              </a:rPr>
              <a:t>Gates Foundation, 2024</a:t>
            </a:r>
          </a:p>
        </p:txBody>
      </p:sp>
      <p:sp>
        <p:nvSpPr>
          <p:cNvPr id="15" name="TextBox 14">
            <a:extLst>
              <a:ext uri="{FF2B5EF4-FFF2-40B4-BE49-F238E27FC236}">
                <a16:creationId xmlns:a16="http://schemas.microsoft.com/office/drawing/2014/main" id="{AD88F3B3-0EE2-00C8-2558-AF4E9947647F}"/>
              </a:ext>
            </a:extLst>
          </p:cNvPr>
          <p:cNvSpPr txBox="1"/>
          <p:nvPr/>
        </p:nvSpPr>
        <p:spPr>
          <a:xfrm>
            <a:off x="6674054" y="6510528"/>
            <a:ext cx="2012746" cy="246221"/>
          </a:xfrm>
          <a:prstGeom prst="rect">
            <a:avLst/>
          </a:prstGeom>
          <a:noFill/>
        </p:spPr>
        <p:txBody>
          <a:bodyPr wrap="square">
            <a:spAutoFit/>
          </a:bodyPr>
          <a:lstStyle/>
          <a:p>
            <a:r>
              <a:rPr lang="en-US" sz="1000" dirty="0">
                <a:latin typeface="Arial" panose="020B0604020202020204" pitchFamily="34" charset="0"/>
                <a:cs typeface="Arial" panose="020B0604020202020204" pitchFamily="34" charset="0"/>
              </a:rPr>
              <a:t>Source: </a:t>
            </a:r>
            <a:r>
              <a:rPr lang="en-US" sz="1000" dirty="0">
                <a:latin typeface="Arial" panose="020B0604020202020204" pitchFamily="34" charset="0"/>
                <a:cs typeface="Arial" panose="020B0604020202020204" pitchFamily="34" charset="0"/>
                <a:hlinkClick r:id="rId3"/>
              </a:rPr>
              <a:t>BCB SPI 2022 Report</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41958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62B3B5-CBC0-DD4F-AD07-4BE1A650A26A}"/>
              </a:ext>
            </a:extLst>
          </p:cNvPr>
          <p:cNvSpPr>
            <a:spLocks noGrp="1"/>
          </p:cNvSpPr>
          <p:nvPr>
            <p:ph type="title"/>
          </p:nvPr>
        </p:nvSpPr>
        <p:spPr>
          <a:xfrm>
            <a:off x="96207" y="222136"/>
            <a:ext cx="6577847" cy="307777"/>
          </a:xfrm>
        </p:spPr>
        <p:txBody>
          <a:bodyPr/>
          <a:lstStyle/>
          <a:p>
            <a:r>
              <a:rPr lang="en-US" sz="2000" dirty="0">
                <a:latin typeface="Arial" panose="020B0604020202020204" pitchFamily="34" charset="0"/>
                <a:cs typeface="Arial" panose="020B0604020202020204" pitchFamily="34" charset="0"/>
              </a:rPr>
              <a:t>RTGS Spotlight: Pix</a:t>
            </a:r>
          </a:p>
        </p:txBody>
      </p:sp>
      <p:sp>
        <p:nvSpPr>
          <p:cNvPr id="4" name="Slide Number Placeholder 3">
            <a:extLst>
              <a:ext uri="{FF2B5EF4-FFF2-40B4-BE49-F238E27FC236}">
                <a16:creationId xmlns:a16="http://schemas.microsoft.com/office/drawing/2014/main" id="{A6F85EF8-8B12-9542-BC9C-23959B682E90}"/>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44</a:t>
            </a:fld>
            <a:endParaRPr lang="en-US" dirty="0">
              <a:solidFill>
                <a:prstClr val="black">
                  <a:tint val="75000"/>
                </a:prstClr>
              </a:solidFill>
            </a:endParaRPr>
          </a:p>
        </p:txBody>
      </p:sp>
      <p:sp>
        <p:nvSpPr>
          <p:cNvPr id="5" name="Rectangle 4">
            <a:extLst>
              <a:ext uri="{FF2B5EF4-FFF2-40B4-BE49-F238E27FC236}">
                <a16:creationId xmlns:a16="http://schemas.microsoft.com/office/drawing/2014/main" id="{30DC3B30-BB92-C5BE-74A1-DCA5261C7C6C}"/>
              </a:ext>
            </a:extLst>
          </p:cNvPr>
          <p:cNvSpPr/>
          <p:nvPr/>
        </p:nvSpPr>
        <p:spPr>
          <a:xfrm>
            <a:off x="457200" y="1212374"/>
            <a:ext cx="8229599" cy="5212080"/>
          </a:xfrm>
          <a:prstGeom prst="rect">
            <a:avLst/>
          </a:prstGeom>
          <a:solidFill>
            <a:srgbClr val="E1E1E1">
              <a:alpha val="89804"/>
            </a:srgbClr>
          </a:solidFill>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tIns="182880"/>
          <a:lstStyle/>
          <a:p>
            <a:pPr marL="285750" indent="-285750">
              <a:buFont typeface="Arial" panose="020B0604020202020204" pitchFamily="34" charset="0"/>
              <a:buChar char="•"/>
            </a:pPr>
            <a:r>
              <a:rPr lang="en-US" sz="1800" b="1" dirty="0">
                <a:latin typeface="Arial" panose="020B0604020202020204" pitchFamily="34" charset="0"/>
                <a:cs typeface="Arial" panose="020B0604020202020204" pitchFamily="34" charset="0"/>
              </a:rPr>
              <a:t>Market Conditions: </a:t>
            </a:r>
            <a:r>
              <a:rPr lang="en-US" sz="1800" dirty="0">
                <a:latin typeface="Arial" panose="020B0604020202020204" pitchFamily="34" charset="0"/>
                <a:cs typeface="Arial" panose="020B0604020202020204" pitchFamily="34" charset="0"/>
              </a:rPr>
              <a:t>The Brazilian banking environment is highly liquid, and BCB has not had concerns about DFSPs failing to settle due to lack of liquidity. With that said, BCB leverages several liquidity tools for Pix</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Liquidity Tools</a:t>
            </a:r>
          </a:p>
          <a:p>
            <a:pPr marL="742950" lvl="1" indent="-285750">
              <a:buFont typeface="Arial" panose="020B0604020202020204" pitchFamily="34" charset="0"/>
              <a:buChar char="•"/>
            </a:pPr>
            <a:r>
              <a:rPr lang="en-US" b="1" dirty="0">
                <a:latin typeface="Arial" panose="020B0604020202020204" pitchFamily="34" charset="0"/>
                <a:cs typeface="Arial" panose="020B0604020202020204" pitchFamily="34" charset="0"/>
              </a:rPr>
              <a:t>Interest:</a:t>
            </a:r>
            <a:r>
              <a:rPr lang="en-US" dirty="0">
                <a:latin typeface="Arial" panose="020B0604020202020204" pitchFamily="34" charset="0"/>
                <a:cs typeface="Arial" panose="020B0604020202020204" pitchFamily="34" charset="0"/>
              </a:rPr>
              <a:t> Dedicated settlement accounts for Pix began earning interest in July 2022, alleviating the cost of maintaining funds within them. Interest accrues on the closing balance using the Selic rate, the average interest rate of the overnight interbank operations</a:t>
            </a:r>
          </a:p>
          <a:p>
            <a:pPr marL="742950" lvl="1" indent="-285750">
              <a:buFont typeface="Arial" panose="020B0604020202020204" pitchFamily="34" charset="0"/>
              <a:buChar char="•"/>
            </a:pPr>
            <a:r>
              <a:rPr lang="en-US" b="1" dirty="0">
                <a:latin typeface="Arial" panose="020B0604020202020204" pitchFamily="34" charset="0"/>
                <a:cs typeface="Arial" panose="020B0604020202020204" pitchFamily="34" charset="0"/>
              </a:rPr>
              <a:t>Discount Line of Credit:</a:t>
            </a:r>
            <a:r>
              <a:rPr lang="en-US" dirty="0">
                <a:latin typeface="Arial" panose="020B0604020202020204" pitchFamily="34" charset="0"/>
                <a:cs typeface="Arial" panose="020B0604020202020204" pitchFamily="34" charset="0"/>
              </a:rPr>
              <a:t> Direct participants have access to a discount line of credit (though this is not widely used per the 2022 SPI report)</a:t>
            </a:r>
          </a:p>
          <a:p>
            <a:pPr marL="742950" lvl="1" indent="-285750">
              <a:buFont typeface="Arial" panose="020B0604020202020204" pitchFamily="34" charset="0"/>
              <a:buChar char="•"/>
            </a:pPr>
            <a:r>
              <a:rPr lang="en-US" b="1" dirty="0">
                <a:latin typeface="Arial" panose="020B0604020202020204" pitchFamily="34" charset="0"/>
                <a:cs typeface="Arial" panose="020B0604020202020204" pitchFamily="34" charset="0"/>
              </a:rPr>
              <a:t>Access to STR: </a:t>
            </a:r>
            <a:r>
              <a:rPr lang="en-US" dirty="0">
                <a:latin typeface="Arial" panose="020B0604020202020204" pitchFamily="34" charset="0"/>
                <a:cs typeface="Arial" panose="020B0604020202020204" pitchFamily="34" charset="0"/>
              </a:rPr>
              <a:t>Direct SPI participants can access STR, the primary RTGS, from 6:30 am to 6:30 pm on business days. They can freely move funds between a Conta PI (instant payment account), a Reserve Account, a Settlement Account (Conta de Liquidação), a Correspondent Account, or an eMoney Correspondent Account</a:t>
            </a:r>
          </a:p>
          <a:p>
            <a:pPr marL="742950" lvl="1" indent="-285750">
              <a:buFont typeface="Arial" panose="020B0604020202020204" pitchFamily="34" charset="0"/>
              <a:buChar char="•"/>
            </a:pPr>
            <a:r>
              <a:rPr lang="en-US" b="1" dirty="0">
                <a:latin typeface="Arial" panose="020B0604020202020204" pitchFamily="34" charset="0"/>
                <a:cs typeface="Arial" panose="020B0604020202020204" pitchFamily="34" charset="0"/>
              </a:rPr>
              <a:t>Automated Sweeps:</a:t>
            </a:r>
            <a:r>
              <a:rPr lang="en-US" dirty="0">
                <a:latin typeface="Arial" panose="020B0604020202020204" pitchFamily="34" charset="0"/>
                <a:cs typeface="Arial" panose="020B0604020202020204" pitchFamily="34" charset="0"/>
              </a:rPr>
              <a:t> SPI provides a tool for automated sweeps of balances from STR (RTGS) to SPI at the end of each day; participants are given flexibility to set the percentage of funds to sweep</a:t>
            </a:r>
          </a:p>
        </p:txBody>
      </p:sp>
      <p:grpSp>
        <p:nvGrpSpPr>
          <p:cNvPr id="2" name="Group 1">
            <a:extLst>
              <a:ext uri="{FF2B5EF4-FFF2-40B4-BE49-F238E27FC236}">
                <a16:creationId xmlns:a16="http://schemas.microsoft.com/office/drawing/2014/main" id="{9472104F-D50C-264B-83D7-E5C2631236B3}"/>
              </a:ext>
            </a:extLst>
          </p:cNvPr>
          <p:cNvGrpSpPr/>
          <p:nvPr/>
        </p:nvGrpSpPr>
        <p:grpSpPr>
          <a:xfrm>
            <a:off x="669971" y="841248"/>
            <a:ext cx="4206240" cy="438912"/>
            <a:chOff x="409317" y="0"/>
            <a:chExt cx="5730447" cy="712799"/>
          </a:xfrm>
        </p:grpSpPr>
        <p:sp>
          <p:nvSpPr>
            <p:cNvPr id="6" name="Rounded Rectangle 5">
              <a:extLst>
                <a:ext uri="{FF2B5EF4-FFF2-40B4-BE49-F238E27FC236}">
                  <a16:creationId xmlns:a16="http://schemas.microsoft.com/office/drawing/2014/main" id="{0EC4E6EA-41BA-AE86-6238-D958B5D3AD52}"/>
                </a:ext>
              </a:extLst>
            </p:cNvPr>
            <p:cNvSpPr/>
            <p:nvPr/>
          </p:nvSpPr>
          <p:spPr>
            <a:xfrm>
              <a:off x="409317" y="0"/>
              <a:ext cx="5730447" cy="712799"/>
            </a:xfrm>
            <a:prstGeom prst="roundRect">
              <a:avLst/>
            </a:prstGeom>
            <a:solidFill>
              <a:schemeClr val="bg1">
                <a:lumMod val="7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dirty="0">
                <a:latin typeface="Arial" panose="020B0604020202020204" pitchFamily="34" charset="0"/>
                <a:cs typeface="Arial" panose="020B0604020202020204" pitchFamily="34" charset="0"/>
              </a:endParaRPr>
            </a:p>
          </p:txBody>
        </p:sp>
        <p:sp>
          <p:nvSpPr>
            <p:cNvPr id="10" name="Rounded Rectangle 5">
              <a:extLst>
                <a:ext uri="{FF2B5EF4-FFF2-40B4-BE49-F238E27FC236}">
                  <a16:creationId xmlns:a16="http://schemas.microsoft.com/office/drawing/2014/main" id="{EC2B1C1A-BD7B-D342-6F39-A9B853589298}"/>
                </a:ext>
              </a:extLst>
            </p:cNvPr>
            <p:cNvSpPr txBox="1"/>
            <p:nvPr/>
          </p:nvSpPr>
          <p:spPr>
            <a:xfrm>
              <a:off x="444112" y="34797"/>
              <a:ext cx="5660852" cy="6432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9456" tIns="0" rIns="216597" bIns="0" numCol="1" spcCol="1270" anchor="ctr" anchorCtr="0">
              <a:noAutofit/>
            </a:bodyPr>
            <a:lstStyle/>
            <a:p>
              <a:pPr marL="0" lvl="0" indent="0" algn="l" defTabSz="889000">
                <a:lnSpc>
                  <a:spcPct val="90000"/>
                </a:lnSpc>
                <a:spcBef>
                  <a:spcPct val="0"/>
                </a:spcBef>
                <a:buNone/>
              </a:pPr>
              <a:r>
                <a:rPr lang="en-US" sz="2000" kern="1200" dirty="0">
                  <a:solidFill>
                    <a:srgbClr val="AC2641"/>
                  </a:solidFill>
                  <a:latin typeface="Arial" panose="020B0604020202020204" pitchFamily="34" charset="0"/>
                  <a:cs typeface="Arial" panose="020B0604020202020204" pitchFamily="34" charset="0"/>
                </a:rPr>
                <a:t>Risk Management: Key Findings</a:t>
              </a:r>
              <a:endParaRPr lang="en-US" sz="2000" kern="1200" dirty="0">
                <a:solidFill>
                  <a:srgbClr val="AC2641"/>
                </a:solidFill>
                <a:highlight>
                  <a:srgbClr val="FFFF00"/>
                </a:highlight>
                <a:latin typeface="Arial" panose="020B0604020202020204" pitchFamily="34" charset="0"/>
                <a:cs typeface="Arial" panose="020B0604020202020204" pitchFamily="34" charset="0"/>
              </a:endParaRPr>
            </a:p>
          </p:txBody>
        </p:sp>
      </p:grpSp>
      <p:pic>
        <p:nvPicPr>
          <p:cNvPr id="8" name="Picture 2" descr="Pix En">
            <a:extLst>
              <a:ext uri="{FF2B5EF4-FFF2-40B4-BE49-F238E27FC236}">
                <a16:creationId xmlns:a16="http://schemas.microsoft.com/office/drawing/2014/main" id="{039AB2E9-98BF-D3C1-EC83-4C6EDCAE7F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1564" y="758460"/>
            <a:ext cx="1117494" cy="393192"/>
          </a:xfrm>
          <a:prstGeom prst="rect">
            <a:avLst/>
          </a:prstGeom>
          <a:noFill/>
          <a:extLst>
            <a:ext uri="{909E8E84-426E-40DD-AFC4-6F175D3DCCD1}">
              <a14:hiddenFill xmlns:a14="http://schemas.microsoft.com/office/drawing/2010/main">
                <a:solidFill>
                  <a:srgbClr val="FFFFFF"/>
                </a:solidFill>
              </a14:hiddenFill>
            </a:ext>
          </a:extLst>
        </p:spPr>
      </p:pic>
      <p:sp>
        <p:nvSpPr>
          <p:cNvPr id="11" name="Footer Placeholder 1">
            <a:extLst>
              <a:ext uri="{FF2B5EF4-FFF2-40B4-BE49-F238E27FC236}">
                <a16:creationId xmlns:a16="http://schemas.microsoft.com/office/drawing/2014/main" id="{658CE8CB-6CEE-A2F7-5661-696081BB379A}"/>
              </a:ext>
            </a:extLst>
          </p:cNvPr>
          <p:cNvSpPr txBox="1">
            <a:spLocks/>
          </p:cNvSpPr>
          <p:nvPr/>
        </p:nvSpPr>
        <p:spPr>
          <a:xfrm>
            <a:off x="447675" y="6492240"/>
            <a:ext cx="3086100" cy="365125"/>
          </a:xfrm>
          <a:prstGeom prst="rect">
            <a:avLst/>
          </a:prstGeom>
        </p:spPr>
        <p:txBody>
          <a:bodyPr/>
          <a:lstStyle>
            <a:defPPr>
              <a:defRPr lang="en-US"/>
            </a:defPPr>
            <a:lvl1pPr marL="0" algn="l" defTabSz="1470484" rtl="0" eaLnBrk="1" latinLnBrk="0" hangingPunct="1">
              <a:defRPr sz="2895" kern="1200">
                <a:solidFill>
                  <a:schemeClr val="tx1"/>
                </a:solidFill>
                <a:latin typeface="+mn-lt"/>
                <a:ea typeface="+mn-ea"/>
                <a:cs typeface="+mn-cs"/>
              </a:defRPr>
            </a:lvl1pPr>
            <a:lvl2pPr marL="735242" algn="l" defTabSz="1470484" rtl="0" eaLnBrk="1" latinLnBrk="0" hangingPunct="1">
              <a:defRPr sz="2895" kern="1200">
                <a:solidFill>
                  <a:schemeClr val="tx1"/>
                </a:solidFill>
                <a:latin typeface="+mn-lt"/>
                <a:ea typeface="+mn-ea"/>
                <a:cs typeface="+mn-cs"/>
              </a:defRPr>
            </a:lvl2pPr>
            <a:lvl3pPr marL="1470484" algn="l" defTabSz="1470484" rtl="0" eaLnBrk="1" latinLnBrk="0" hangingPunct="1">
              <a:defRPr sz="2895" kern="1200">
                <a:solidFill>
                  <a:schemeClr val="tx1"/>
                </a:solidFill>
                <a:latin typeface="+mn-lt"/>
                <a:ea typeface="+mn-ea"/>
                <a:cs typeface="+mn-cs"/>
              </a:defRPr>
            </a:lvl3pPr>
            <a:lvl4pPr marL="2205726" algn="l" defTabSz="1470484" rtl="0" eaLnBrk="1" latinLnBrk="0" hangingPunct="1">
              <a:defRPr sz="2895" kern="1200">
                <a:solidFill>
                  <a:schemeClr val="tx1"/>
                </a:solidFill>
                <a:latin typeface="+mn-lt"/>
                <a:ea typeface="+mn-ea"/>
                <a:cs typeface="+mn-cs"/>
              </a:defRPr>
            </a:lvl4pPr>
            <a:lvl5pPr marL="2940968" algn="l" defTabSz="1470484" rtl="0" eaLnBrk="1" latinLnBrk="0" hangingPunct="1">
              <a:defRPr sz="2895" kern="1200">
                <a:solidFill>
                  <a:schemeClr val="tx1"/>
                </a:solidFill>
                <a:latin typeface="+mn-lt"/>
                <a:ea typeface="+mn-ea"/>
                <a:cs typeface="+mn-cs"/>
              </a:defRPr>
            </a:lvl5pPr>
            <a:lvl6pPr marL="3676210" algn="l" defTabSz="1470484" rtl="0" eaLnBrk="1" latinLnBrk="0" hangingPunct="1">
              <a:defRPr sz="2895" kern="1200">
                <a:solidFill>
                  <a:schemeClr val="tx1"/>
                </a:solidFill>
                <a:latin typeface="+mn-lt"/>
                <a:ea typeface="+mn-ea"/>
                <a:cs typeface="+mn-cs"/>
              </a:defRPr>
            </a:lvl6pPr>
            <a:lvl7pPr marL="4411451" algn="l" defTabSz="1470484" rtl="0" eaLnBrk="1" latinLnBrk="0" hangingPunct="1">
              <a:defRPr sz="2895" kern="1200">
                <a:solidFill>
                  <a:schemeClr val="tx1"/>
                </a:solidFill>
                <a:latin typeface="+mn-lt"/>
                <a:ea typeface="+mn-ea"/>
                <a:cs typeface="+mn-cs"/>
              </a:defRPr>
            </a:lvl7pPr>
            <a:lvl8pPr marL="5146694" algn="l" defTabSz="1470484" rtl="0" eaLnBrk="1" latinLnBrk="0" hangingPunct="1">
              <a:defRPr sz="2895" kern="1200">
                <a:solidFill>
                  <a:schemeClr val="tx1"/>
                </a:solidFill>
                <a:latin typeface="+mn-lt"/>
                <a:ea typeface="+mn-ea"/>
                <a:cs typeface="+mn-cs"/>
              </a:defRPr>
            </a:lvl8pPr>
            <a:lvl9pPr marL="5881936" algn="l" defTabSz="1470484" rtl="0" eaLnBrk="1" latinLnBrk="0" hangingPunct="1">
              <a:defRPr sz="2895" kern="1200">
                <a:solidFill>
                  <a:schemeClr val="tx1"/>
                </a:solidFill>
                <a:latin typeface="+mn-lt"/>
                <a:ea typeface="+mn-ea"/>
                <a:cs typeface="+mn-cs"/>
              </a:defRPr>
            </a:lvl9pPr>
          </a:lstStyle>
          <a:p>
            <a:r>
              <a:rPr lang="en-US" sz="1200" dirty="0">
                <a:solidFill>
                  <a:schemeClr val="accent5">
                    <a:lumMod val="75000"/>
                  </a:schemeClr>
                </a:solidFill>
              </a:rPr>
              <a:t>Gates Foundation, 2024</a:t>
            </a:r>
          </a:p>
        </p:txBody>
      </p:sp>
      <p:sp>
        <p:nvSpPr>
          <p:cNvPr id="15" name="TextBox 14">
            <a:extLst>
              <a:ext uri="{FF2B5EF4-FFF2-40B4-BE49-F238E27FC236}">
                <a16:creationId xmlns:a16="http://schemas.microsoft.com/office/drawing/2014/main" id="{A41D0255-1448-0574-0480-DB8731053094}"/>
              </a:ext>
            </a:extLst>
          </p:cNvPr>
          <p:cNvSpPr txBox="1"/>
          <p:nvPr/>
        </p:nvSpPr>
        <p:spPr>
          <a:xfrm>
            <a:off x="5373511" y="6537811"/>
            <a:ext cx="3313287" cy="246221"/>
          </a:xfrm>
          <a:prstGeom prst="rect">
            <a:avLst/>
          </a:prstGeom>
          <a:noFill/>
        </p:spPr>
        <p:txBody>
          <a:bodyPr wrap="square">
            <a:spAutoFit/>
          </a:bodyPr>
          <a:lstStyle/>
          <a:p>
            <a:r>
              <a:rPr lang="en-US" sz="1000" dirty="0">
                <a:latin typeface="Arial" panose="020B0604020202020204" pitchFamily="34" charset="0"/>
                <a:cs typeface="Arial" panose="020B0604020202020204" pitchFamily="34" charset="0"/>
              </a:rPr>
              <a:t>Sources: </a:t>
            </a:r>
            <a:r>
              <a:rPr lang="en-US" sz="1000" dirty="0">
                <a:latin typeface="Arial" panose="020B0604020202020204" pitchFamily="34" charset="0"/>
                <a:cs typeface="Arial" panose="020B0604020202020204" pitchFamily="34" charset="0"/>
                <a:hlinkClick r:id="rId3"/>
              </a:rPr>
              <a:t>BCB SPI 2022 Report</a:t>
            </a:r>
            <a:r>
              <a:rPr lang="en-US" sz="100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hlinkClick r:id="rId4"/>
              </a:rPr>
              <a:t>BCB STR 2022 Report</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96317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62B3B5-CBC0-DD4F-AD07-4BE1A650A26A}"/>
              </a:ext>
            </a:extLst>
          </p:cNvPr>
          <p:cNvSpPr>
            <a:spLocks noGrp="1"/>
          </p:cNvSpPr>
          <p:nvPr>
            <p:ph type="title"/>
          </p:nvPr>
        </p:nvSpPr>
        <p:spPr>
          <a:xfrm>
            <a:off x="96207" y="222136"/>
            <a:ext cx="6577847" cy="307777"/>
          </a:xfrm>
        </p:spPr>
        <p:txBody>
          <a:bodyPr/>
          <a:lstStyle/>
          <a:p>
            <a:r>
              <a:rPr lang="en-US" sz="2000" dirty="0"/>
              <a:t>RTGS Spotlight: Pix</a:t>
            </a:r>
          </a:p>
        </p:txBody>
      </p:sp>
      <p:sp>
        <p:nvSpPr>
          <p:cNvPr id="4" name="Slide Number Placeholder 3">
            <a:extLst>
              <a:ext uri="{FF2B5EF4-FFF2-40B4-BE49-F238E27FC236}">
                <a16:creationId xmlns:a16="http://schemas.microsoft.com/office/drawing/2014/main" id="{A6F85EF8-8B12-9542-BC9C-23959B682E90}"/>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45</a:t>
            </a:fld>
            <a:endParaRPr lang="en-US" dirty="0">
              <a:solidFill>
                <a:prstClr val="black">
                  <a:tint val="75000"/>
                </a:prstClr>
              </a:solidFill>
            </a:endParaRPr>
          </a:p>
        </p:txBody>
      </p:sp>
      <p:grpSp>
        <p:nvGrpSpPr>
          <p:cNvPr id="2" name="Group 1">
            <a:extLst>
              <a:ext uri="{FF2B5EF4-FFF2-40B4-BE49-F238E27FC236}">
                <a16:creationId xmlns:a16="http://schemas.microsoft.com/office/drawing/2014/main" id="{9472104F-D50C-264B-83D7-E5C2631236B3}"/>
              </a:ext>
            </a:extLst>
          </p:cNvPr>
          <p:cNvGrpSpPr/>
          <p:nvPr/>
        </p:nvGrpSpPr>
        <p:grpSpPr>
          <a:xfrm>
            <a:off x="669972" y="842950"/>
            <a:ext cx="4206240" cy="438912"/>
            <a:chOff x="409317" y="0"/>
            <a:chExt cx="5730447" cy="712799"/>
          </a:xfrm>
        </p:grpSpPr>
        <p:sp>
          <p:nvSpPr>
            <p:cNvPr id="6" name="Rounded Rectangle 5">
              <a:extLst>
                <a:ext uri="{FF2B5EF4-FFF2-40B4-BE49-F238E27FC236}">
                  <a16:creationId xmlns:a16="http://schemas.microsoft.com/office/drawing/2014/main" id="{0EC4E6EA-41BA-AE86-6238-D958B5D3AD52}"/>
                </a:ext>
              </a:extLst>
            </p:cNvPr>
            <p:cNvSpPr/>
            <p:nvPr/>
          </p:nvSpPr>
          <p:spPr>
            <a:xfrm>
              <a:off x="409317" y="0"/>
              <a:ext cx="5730447" cy="712799"/>
            </a:xfrm>
            <a:prstGeom prst="roundRect">
              <a:avLst/>
            </a:prstGeom>
            <a:solidFill>
              <a:schemeClr val="bg1">
                <a:lumMod val="7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dirty="0">
                <a:latin typeface="Calibri" panose="020F0502020204030204" pitchFamily="34" charset="0"/>
                <a:cs typeface="Calibri" panose="020F0502020204030204" pitchFamily="34" charset="0"/>
              </a:endParaRPr>
            </a:p>
          </p:txBody>
        </p:sp>
        <p:sp>
          <p:nvSpPr>
            <p:cNvPr id="10" name="Rounded Rectangle 5">
              <a:extLst>
                <a:ext uri="{FF2B5EF4-FFF2-40B4-BE49-F238E27FC236}">
                  <a16:creationId xmlns:a16="http://schemas.microsoft.com/office/drawing/2014/main" id="{EC2B1C1A-BD7B-D342-6F39-A9B853589298}"/>
                </a:ext>
              </a:extLst>
            </p:cNvPr>
            <p:cNvSpPr txBox="1"/>
            <p:nvPr/>
          </p:nvSpPr>
          <p:spPr>
            <a:xfrm>
              <a:off x="444112" y="34797"/>
              <a:ext cx="5660852" cy="6432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9456" tIns="0" rIns="216597" bIns="0" numCol="1" spcCol="1270" anchor="ctr" anchorCtr="0">
              <a:noAutofit/>
            </a:bodyPr>
            <a:lstStyle/>
            <a:p>
              <a:pPr marL="0" lvl="0" indent="0" algn="l" defTabSz="889000">
                <a:lnSpc>
                  <a:spcPct val="90000"/>
                </a:lnSpc>
                <a:spcBef>
                  <a:spcPct val="0"/>
                </a:spcBef>
                <a:buNone/>
              </a:pPr>
              <a:r>
                <a:rPr lang="en-US" sz="2000" kern="1200" dirty="0">
                  <a:solidFill>
                    <a:srgbClr val="AC2641"/>
                  </a:solidFill>
                  <a:latin typeface="Arial" panose="020B0604020202020204" pitchFamily="34" charset="0"/>
                  <a:cs typeface="Arial" panose="020B0604020202020204" pitchFamily="34" charset="0"/>
                </a:rPr>
                <a:t>Pix Highlight: Pix </a:t>
              </a:r>
              <a:r>
                <a:rPr lang="en-US" sz="2000" dirty="0">
                  <a:solidFill>
                    <a:srgbClr val="AC2641"/>
                  </a:solidFill>
                  <a:latin typeface="Arial" panose="020B0604020202020204" pitchFamily="34" charset="0"/>
                  <a:cs typeface="Arial" panose="020B0604020202020204" pitchFamily="34" charset="0"/>
                </a:rPr>
                <a:t>Entity </a:t>
              </a:r>
              <a:r>
                <a:rPr lang="en-US" sz="2000" kern="1200" dirty="0">
                  <a:solidFill>
                    <a:srgbClr val="AC2641"/>
                  </a:solidFill>
                  <a:latin typeface="Arial" panose="020B0604020202020204" pitchFamily="34" charset="0"/>
                  <a:cs typeface="Arial" panose="020B0604020202020204" pitchFamily="34" charset="0"/>
                </a:rPr>
                <a:t>Roles</a:t>
              </a:r>
            </a:p>
          </p:txBody>
        </p:sp>
      </p:grpSp>
      <p:graphicFrame>
        <p:nvGraphicFramePr>
          <p:cNvPr id="11" name="Table 11">
            <a:extLst>
              <a:ext uri="{FF2B5EF4-FFF2-40B4-BE49-F238E27FC236}">
                <a16:creationId xmlns:a16="http://schemas.microsoft.com/office/drawing/2014/main" id="{E9749005-0908-E104-B6D0-524214434D26}"/>
              </a:ext>
            </a:extLst>
          </p:cNvPr>
          <p:cNvGraphicFramePr>
            <a:graphicFrameLocks noGrp="1"/>
          </p:cNvGraphicFramePr>
          <p:nvPr>
            <p:extLst>
              <p:ext uri="{D42A27DB-BD31-4B8C-83A1-F6EECF244321}">
                <p14:modId xmlns:p14="http://schemas.microsoft.com/office/powerpoint/2010/main" val="3524999646"/>
              </p:ext>
            </p:extLst>
          </p:nvPr>
        </p:nvGraphicFramePr>
        <p:xfrm>
          <a:off x="1908247" y="4384462"/>
          <a:ext cx="5477256" cy="2090760"/>
        </p:xfrm>
        <a:graphic>
          <a:graphicData uri="http://schemas.openxmlformats.org/drawingml/2006/table">
            <a:tbl>
              <a:tblPr firstRow="1" bandRow="1">
                <a:tableStyleId>{5C22544A-7EE6-4342-B048-85BDC9FD1C3A}</a:tableStyleId>
              </a:tblPr>
              <a:tblGrid>
                <a:gridCol w="858367">
                  <a:extLst>
                    <a:ext uri="{9D8B030D-6E8A-4147-A177-3AD203B41FA5}">
                      <a16:colId xmlns:a16="http://schemas.microsoft.com/office/drawing/2014/main" val="4253532943"/>
                    </a:ext>
                  </a:extLst>
                </a:gridCol>
                <a:gridCol w="4618889">
                  <a:extLst>
                    <a:ext uri="{9D8B030D-6E8A-4147-A177-3AD203B41FA5}">
                      <a16:colId xmlns:a16="http://schemas.microsoft.com/office/drawing/2014/main" val="2375366290"/>
                    </a:ext>
                  </a:extLst>
                </a:gridCol>
              </a:tblGrid>
              <a:tr h="506420">
                <a:tc>
                  <a:txBody>
                    <a:bodyPr/>
                    <a:lstStyle/>
                    <a:p>
                      <a:endParaRPr lang="en-US" dirty="0"/>
                    </a:p>
                  </a:txBody>
                  <a:tcPr>
                    <a:lnL w="12700" cap="flat" cmpd="sng" algn="ctr">
                      <a:solidFill>
                        <a:srgbClr val="59452A"/>
                      </a:solidFill>
                      <a:prstDash val="solid"/>
                      <a:round/>
                      <a:headEnd type="none" w="med" len="med"/>
                      <a:tailEnd type="none" w="med" len="med"/>
                    </a:lnL>
                    <a:lnR w="12700" cap="flat" cmpd="sng" algn="ctr">
                      <a:solidFill>
                        <a:srgbClr val="59452A"/>
                      </a:solidFill>
                      <a:prstDash val="solid"/>
                      <a:round/>
                      <a:headEnd type="none" w="med" len="med"/>
                      <a:tailEnd type="none" w="med" len="med"/>
                    </a:lnR>
                    <a:lnT w="12700" cap="flat" cmpd="sng" algn="ctr">
                      <a:solidFill>
                        <a:srgbClr val="59452A"/>
                      </a:solidFill>
                      <a:prstDash val="solid"/>
                      <a:round/>
                      <a:headEnd type="none" w="med" len="med"/>
                      <a:tailEnd type="none" w="med" len="med"/>
                    </a:lnT>
                    <a:lnB w="12700" cap="flat" cmpd="sng" algn="ctr">
                      <a:solidFill>
                        <a:srgbClr val="59452A"/>
                      </a:solidFill>
                      <a:prstDash val="solid"/>
                      <a:round/>
                      <a:headEnd type="none" w="med" len="med"/>
                      <a:tailEnd type="none" w="med" len="med"/>
                    </a:lnB>
                    <a:noFill/>
                  </a:tcPr>
                </a:tc>
                <a:tc>
                  <a:txBody>
                    <a:bodyPr/>
                    <a:lstStyle/>
                    <a:p>
                      <a:r>
                        <a:rPr lang="en-US" sz="1050" b="1" dirty="0">
                          <a:solidFill>
                            <a:schemeClr val="tx1"/>
                          </a:solidFill>
                        </a:rPr>
                        <a:t>Transaction account providers </a:t>
                      </a:r>
                      <a:r>
                        <a:rPr lang="en-US" sz="1050" b="0" dirty="0">
                          <a:solidFill>
                            <a:schemeClr val="tx1"/>
                          </a:solidFill>
                        </a:rPr>
                        <a:t>are financial or payment institutions that provide demand, saving or prepaid payment accounts to end users</a:t>
                      </a:r>
                    </a:p>
                  </a:txBody>
                  <a:tcPr anchor="ctr">
                    <a:lnL w="12700" cap="flat" cmpd="sng" algn="ctr">
                      <a:solidFill>
                        <a:srgbClr val="59452A"/>
                      </a:solidFill>
                      <a:prstDash val="solid"/>
                      <a:round/>
                      <a:headEnd type="none" w="med" len="med"/>
                      <a:tailEnd type="none" w="med" len="med"/>
                    </a:lnL>
                    <a:lnR w="12700" cap="flat" cmpd="sng" algn="ctr">
                      <a:solidFill>
                        <a:srgbClr val="59452A"/>
                      </a:solidFill>
                      <a:prstDash val="solid"/>
                      <a:round/>
                      <a:headEnd type="none" w="med" len="med"/>
                      <a:tailEnd type="none" w="med" len="med"/>
                    </a:lnR>
                    <a:lnT w="12700" cap="flat" cmpd="sng" algn="ctr">
                      <a:solidFill>
                        <a:srgbClr val="59452A"/>
                      </a:solidFill>
                      <a:prstDash val="solid"/>
                      <a:round/>
                      <a:headEnd type="none" w="med" len="med"/>
                      <a:tailEnd type="none" w="med" len="med"/>
                    </a:lnT>
                    <a:lnB w="12700" cap="flat" cmpd="sng" algn="ctr">
                      <a:solidFill>
                        <a:srgbClr val="59452A"/>
                      </a:solidFill>
                      <a:prstDash val="solid"/>
                      <a:round/>
                      <a:headEnd type="none" w="med" len="med"/>
                      <a:tailEnd type="none" w="med" len="med"/>
                    </a:lnB>
                    <a:noFill/>
                  </a:tcPr>
                </a:tc>
                <a:extLst>
                  <a:ext uri="{0D108BD9-81ED-4DB2-BD59-A6C34878D82A}">
                    <a16:rowId xmlns:a16="http://schemas.microsoft.com/office/drawing/2014/main" val="2680825415"/>
                  </a:ext>
                </a:extLst>
              </a:tr>
              <a:tr h="570100">
                <a:tc>
                  <a:txBody>
                    <a:bodyPr/>
                    <a:lstStyle/>
                    <a:p>
                      <a:endParaRPr lang="en-US" dirty="0"/>
                    </a:p>
                  </a:txBody>
                  <a:tcPr>
                    <a:lnL w="12700" cap="flat" cmpd="sng" algn="ctr">
                      <a:solidFill>
                        <a:srgbClr val="59452A"/>
                      </a:solidFill>
                      <a:prstDash val="solid"/>
                      <a:round/>
                      <a:headEnd type="none" w="med" len="med"/>
                      <a:tailEnd type="none" w="med" len="med"/>
                    </a:lnL>
                    <a:lnR w="12700" cap="flat" cmpd="sng" algn="ctr">
                      <a:solidFill>
                        <a:srgbClr val="59452A"/>
                      </a:solidFill>
                      <a:prstDash val="solid"/>
                      <a:round/>
                      <a:headEnd type="none" w="med" len="med"/>
                      <a:tailEnd type="none" w="med" len="med"/>
                    </a:lnR>
                    <a:lnT w="12700" cap="flat" cmpd="sng" algn="ctr">
                      <a:solidFill>
                        <a:srgbClr val="59452A"/>
                      </a:solidFill>
                      <a:prstDash val="solid"/>
                      <a:round/>
                      <a:headEnd type="none" w="med" len="med"/>
                      <a:tailEnd type="none" w="med" len="med"/>
                    </a:lnT>
                    <a:lnB w="12700" cap="flat" cmpd="sng" algn="ctr">
                      <a:solidFill>
                        <a:srgbClr val="59452A"/>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b="1" dirty="0">
                          <a:solidFill>
                            <a:schemeClr val="tx1"/>
                          </a:solidFill>
                        </a:rPr>
                        <a:t>Special settlement agents </a:t>
                      </a:r>
                      <a:r>
                        <a:rPr lang="en-US" sz="1050" b="0" dirty="0">
                          <a:solidFill>
                            <a:schemeClr val="tx1"/>
                          </a:solidFill>
                        </a:rPr>
                        <a:t>are financial or payment institutions that exclusively provide settlement services to other participants. They must be a direct participants of SPI</a:t>
                      </a:r>
                    </a:p>
                  </a:txBody>
                  <a:tcPr anchor="ctr">
                    <a:lnL w="12700" cap="flat" cmpd="sng" algn="ctr">
                      <a:solidFill>
                        <a:srgbClr val="59452A"/>
                      </a:solidFill>
                      <a:prstDash val="solid"/>
                      <a:round/>
                      <a:headEnd type="none" w="med" len="med"/>
                      <a:tailEnd type="none" w="med" len="med"/>
                    </a:lnL>
                    <a:lnR w="12700" cap="flat" cmpd="sng" algn="ctr">
                      <a:solidFill>
                        <a:srgbClr val="59452A"/>
                      </a:solidFill>
                      <a:prstDash val="solid"/>
                      <a:round/>
                      <a:headEnd type="none" w="med" len="med"/>
                      <a:tailEnd type="none" w="med" len="med"/>
                    </a:lnR>
                    <a:lnT w="12700" cap="flat" cmpd="sng" algn="ctr">
                      <a:solidFill>
                        <a:srgbClr val="59452A"/>
                      </a:solidFill>
                      <a:prstDash val="solid"/>
                      <a:round/>
                      <a:headEnd type="none" w="med" len="med"/>
                      <a:tailEnd type="none" w="med" len="med"/>
                    </a:lnT>
                    <a:lnB w="12700" cap="flat" cmpd="sng" algn="ctr">
                      <a:solidFill>
                        <a:srgbClr val="59452A"/>
                      </a:solidFill>
                      <a:prstDash val="solid"/>
                      <a:round/>
                      <a:headEnd type="none" w="med" len="med"/>
                      <a:tailEnd type="none" w="med" len="med"/>
                    </a:lnB>
                    <a:noFill/>
                  </a:tcPr>
                </a:tc>
                <a:extLst>
                  <a:ext uri="{0D108BD9-81ED-4DB2-BD59-A6C34878D82A}">
                    <a16:rowId xmlns:a16="http://schemas.microsoft.com/office/drawing/2014/main" val="944424126"/>
                  </a:ext>
                </a:extLst>
              </a:tr>
              <a:tr h="506420">
                <a:tc>
                  <a:txBody>
                    <a:bodyPr/>
                    <a:lstStyle/>
                    <a:p>
                      <a:endParaRPr lang="en-US" dirty="0"/>
                    </a:p>
                  </a:txBody>
                  <a:tcPr>
                    <a:lnL w="12700" cap="flat" cmpd="sng" algn="ctr">
                      <a:solidFill>
                        <a:srgbClr val="59452A"/>
                      </a:solidFill>
                      <a:prstDash val="solid"/>
                      <a:round/>
                      <a:headEnd type="none" w="med" len="med"/>
                      <a:tailEnd type="none" w="med" len="med"/>
                    </a:lnL>
                    <a:lnR w="12700" cap="flat" cmpd="sng" algn="ctr">
                      <a:solidFill>
                        <a:srgbClr val="59452A"/>
                      </a:solidFill>
                      <a:prstDash val="solid"/>
                      <a:round/>
                      <a:headEnd type="none" w="med" len="med"/>
                      <a:tailEnd type="none" w="med" len="med"/>
                    </a:lnR>
                    <a:lnT w="12700" cap="flat" cmpd="sng" algn="ctr">
                      <a:solidFill>
                        <a:srgbClr val="59452A"/>
                      </a:solidFill>
                      <a:prstDash val="solid"/>
                      <a:round/>
                      <a:headEnd type="none" w="med" len="med"/>
                      <a:tailEnd type="none" w="med" len="med"/>
                    </a:lnT>
                    <a:lnB w="12700" cap="flat" cmpd="sng" algn="ctr">
                      <a:solidFill>
                        <a:srgbClr val="59452A"/>
                      </a:solidFill>
                      <a:prstDash val="solid"/>
                      <a:round/>
                      <a:headEnd type="none" w="med" len="med"/>
                      <a:tailEnd type="none" w="med" len="med"/>
                    </a:lnB>
                    <a:noFill/>
                  </a:tcPr>
                </a:tc>
                <a:tc>
                  <a:txBody>
                    <a:bodyPr/>
                    <a:lstStyle/>
                    <a:p>
                      <a:r>
                        <a:rPr lang="en-US" sz="1050" b="0" dirty="0">
                          <a:solidFill>
                            <a:schemeClr val="tx1"/>
                          </a:solidFill>
                        </a:rPr>
                        <a:t>The Central Bank of Brazil </a:t>
                      </a:r>
                      <a:r>
                        <a:rPr lang="en-US" sz="1050" dirty="0">
                          <a:solidFill>
                            <a:schemeClr val="tx1"/>
                          </a:solidFill>
                        </a:rPr>
                        <a:t>manages the </a:t>
                      </a:r>
                      <a:r>
                        <a:rPr lang="en-US" sz="1050" b="1" dirty="0">
                          <a:solidFill>
                            <a:schemeClr val="tx1"/>
                          </a:solidFill>
                        </a:rPr>
                        <a:t>Instant Payments System (SPI)</a:t>
                      </a:r>
                      <a:endParaRPr lang="en-US" sz="1050" dirty="0">
                        <a:solidFill>
                          <a:schemeClr val="tx1"/>
                        </a:solidFill>
                      </a:endParaRPr>
                    </a:p>
                  </a:txBody>
                  <a:tcPr anchor="ctr">
                    <a:lnL w="12700" cap="flat" cmpd="sng" algn="ctr">
                      <a:solidFill>
                        <a:srgbClr val="59452A"/>
                      </a:solidFill>
                      <a:prstDash val="solid"/>
                      <a:round/>
                      <a:headEnd type="none" w="med" len="med"/>
                      <a:tailEnd type="none" w="med" len="med"/>
                    </a:lnL>
                    <a:lnR w="12700" cap="flat" cmpd="sng" algn="ctr">
                      <a:solidFill>
                        <a:srgbClr val="59452A"/>
                      </a:solidFill>
                      <a:prstDash val="solid"/>
                      <a:round/>
                      <a:headEnd type="none" w="med" len="med"/>
                      <a:tailEnd type="none" w="med" len="med"/>
                    </a:lnR>
                    <a:lnT w="12700" cap="flat" cmpd="sng" algn="ctr">
                      <a:solidFill>
                        <a:srgbClr val="59452A"/>
                      </a:solidFill>
                      <a:prstDash val="solid"/>
                      <a:round/>
                      <a:headEnd type="none" w="med" len="med"/>
                      <a:tailEnd type="none" w="med" len="med"/>
                    </a:lnT>
                    <a:lnB w="12700" cap="flat" cmpd="sng" algn="ctr">
                      <a:solidFill>
                        <a:srgbClr val="59452A"/>
                      </a:solidFill>
                      <a:prstDash val="solid"/>
                      <a:round/>
                      <a:headEnd type="none" w="med" len="med"/>
                      <a:tailEnd type="none" w="med" len="med"/>
                    </a:lnB>
                    <a:noFill/>
                  </a:tcPr>
                </a:tc>
                <a:extLst>
                  <a:ext uri="{0D108BD9-81ED-4DB2-BD59-A6C34878D82A}">
                    <a16:rowId xmlns:a16="http://schemas.microsoft.com/office/drawing/2014/main" val="387270897"/>
                  </a:ext>
                </a:extLst>
              </a:tr>
              <a:tr h="506420">
                <a:tc>
                  <a:txBody>
                    <a:bodyPr/>
                    <a:lstStyle/>
                    <a:p>
                      <a:endParaRPr lang="en-US" dirty="0"/>
                    </a:p>
                  </a:txBody>
                  <a:tcPr>
                    <a:lnL w="12700" cap="flat" cmpd="sng" algn="ctr">
                      <a:solidFill>
                        <a:srgbClr val="59452A"/>
                      </a:solidFill>
                      <a:prstDash val="solid"/>
                      <a:round/>
                      <a:headEnd type="none" w="med" len="med"/>
                      <a:tailEnd type="none" w="med" len="med"/>
                    </a:lnL>
                    <a:lnR w="12700" cap="flat" cmpd="sng" algn="ctr">
                      <a:solidFill>
                        <a:srgbClr val="59452A"/>
                      </a:solidFill>
                      <a:prstDash val="solid"/>
                      <a:round/>
                      <a:headEnd type="none" w="med" len="med"/>
                      <a:tailEnd type="none" w="med" len="med"/>
                    </a:lnR>
                    <a:lnT w="12700" cap="flat" cmpd="sng" algn="ctr">
                      <a:solidFill>
                        <a:srgbClr val="59452A"/>
                      </a:solidFill>
                      <a:prstDash val="solid"/>
                      <a:round/>
                      <a:headEnd type="none" w="med" len="med"/>
                      <a:tailEnd type="none" w="med" len="med"/>
                    </a:lnT>
                    <a:lnB w="12700" cap="flat" cmpd="sng" algn="ctr">
                      <a:solidFill>
                        <a:srgbClr val="59452A"/>
                      </a:solidFill>
                      <a:prstDash val="solid"/>
                      <a:round/>
                      <a:headEnd type="none" w="med" len="med"/>
                      <a:tailEnd type="none" w="med" len="med"/>
                    </a:lnB>
                    <a:noFill/>
                  </a:tcPr>
                </a:tc>
                <a:tc>
                  <a:txBody>
                    <a:bodyPr/>
                    <a:lstStyle/>
                    <a:p>
                      <a:r>
                        <a:rPr lang="en-US" sz="1050" b="1" dirty="0">
                          <a:solidFill>
                            <a:schemeClr val="tx1"/>
                          </a:solidFill>
                        </a:rPr>
                        <a:t>Payment initiation service providers </a:t>
                      </a:r>
                      <a:r>
                        <a:rPr lang="en-US" sz="1050" b="0" dirty="0">
                          <a:solidFill>
                            <a:schemeClr val="tx1"/>
                          </a:solidFill>
                        </a:rPr>
                        <a:t>are institutions regulated by BCB that carry out payment initiation but do not participate in settlement</a:t>
                      </a:r>
                    </a:p>
                  </a:txBody>
                  <a:tcPr anchor="ctr">
                    <a:lnL w="12700" cap="flat" cmpd="sng" algn="ctr">
                      <a:solidFill>
                        <a:srgbClr val="59452A"/>
                      </a:solidFill>
                      <a:prstDash val="solid"/>
                      <a:round/>
                      <a:headEnd type="none" w="med" len="med"/>
                      <a:tailEnd type="none" w="med" len="med"/>
                    </a:lnL>
                    <a:lnR w="12700" cap="flat" cmpd="sng" algn="ctr">
                      <a:solidFill>
                        <a:srgbClr val="59452A"/>
                      </a:solidFill>
                      <a:prstDash val="solid"/>
                      <a:round/>
                      <a:headEnd type="none" w="med" len="med"/>
                      <a:tailEnd type="none" w="med" len="med"/>
                    </a:lnR>
                    <a:lnT w="12700" cap="flat" cmpd="sng" algn="ctr">
                      <a:solidFill>
                        <a:srgbClr val="59452A"/>
                      </a:solidFill>
                      <a:prstDash val="solid"/>
                      <a:round/>
                      <a:headEnd type="none" w="med" len="med"/>
                      <a:tailEnd type="none" w="med" len="med"/>
                    </a:lnT>
                    <a:lnB w="12700" cap="flat" cmpd="sng" algn="ctr">
                      <a:solidFill>
                        <a:srgbClr val="59452A"/>
                      </a:solidFill>
                      <a:prstDash val="solid"/>
                      <a:round/>
                      <a:headEnd type="none" w="med" len="med"/>
                      <a:tailEnd type="none" w="med" len="med"/>
                    </a:lnB>
                    <a:noFill/>
                  </a:tcPr>
                </a:tc>
                <a:extLst>
                  <a:ext uri="{0D108BD9-81ED-4DB2-BD59-A6C34878D82A}">
                    <a16:rowId xmlns:a16="http://schemas.microsoft.com/office/drawing/2014/main" val="388812911"/>
                  </a:ext>
                </a:extLst>
              </a:tr>
            </a:tbl>
          </a:graphicData>
        </a:graphic>
      </p:graphicFrame>
      <p:pic>
        <p:nvPicPr>
          <p:cNvPr id="15" name="Picture 2" descr="The democratisation of payments in Brazil – PIX national instant payments  system (I) - ThePaypers">
            <a:extLst>
              <a:ext uri="{FF2B5EF4-FFF2-40B4-BE49-F238E27FC236}">
                <a16:creationId xmlns:a16="http://schemas.microsoft.com/office/drawing/2014/main" id="{7DE08AAE-18BB-A3ED-52E7-0CED9CA53B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650" t="9251" r="33351" b="58007"/>
          <a:stretch/>
        </p:blipFill>
        <p:spPr bwMode="auto">
          <a:xfrm>
            <a:off x="2246039" y="5488033"/>
            <a:ext cx="220246" cy="4572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ADCBF30B-FF51-85E0-2CE3-69C28E8939F9}"/>
              </a:ext>
            </a:extLst>
          </p:cNvPr>
          <p:cNvSpPr txBox="1"/>
          <p:nvPr/>
        </p:nvSpPr>
        <p:spPr>
          <a:xfrm>
            <a:off x="5822302" y="6510528"/>
            <a:ext cx="2658126" cy="246221"/>
          </a:xfrm>
          <a:prstGeom prst="rect">
            <a:avLst/>
          </a:prstGeom>
          <a:noFill/>
        </p:spPr>
        <p:txBody>
          <a:bodyPr wrap="square" rtlCol="0">
            <a:spAutoFit/>
          </a:bodyPr>
          <a:lstStyle/>
          <a:p>
            <a:r>
              <a:rPr lang="en-US" sz="1000" dirty="0"/>
              <a:t>Source: </a:t>
            </a:r>
            <a:r>
              <a:rPr lang="en-US" sz="1000" dirty="0">
                <a:hlinkClick r:id="rId4"/>
              </a:rPr>
              <a:t>BCB Website, “BCB’s Role</a:t>
            </a:r>
            <a:r>
              <a:rPr lang="en-US" sz="1000" dirty="0"/>
              <a:t>”</a:t>
            </a:r>
          </a:p>
        </p:txBody>
      </p:sp>
      <p:pic>
        <p:nvPicPr>
          <p:cNvPr id="5" name="Picture 2" descr="Pix En">
            <a:extLst>
              <a:ext uri="{FF2B5EF4-FFF2-40B4-BE49-F238E27FC236}">
                <a16:creationId xmlns:a16="http://schemas.microsoft.com/office/drawing/2014/main" id="{064FF41E-89F4-45B3-0F52-57A3A48B81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1564" y="758460"/>
            <a:ext cx="1117494" cy="393192"/>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1">
            <a:extLst>
              <a:ext uri="{FF2B5EF4-FFF2-40B4-BE49-F238E27FC236}">
                <a16:creationId xmlns:a16="http://schemas.microsoft.com/office/drawing/2014/main" id="{CC973996-4B53-A0E0-2EF5-C200BBB2BAA1}"/>
              </a:ext>
            </a:extLst>
          </p:cNvPr>
          <p:cNvSpPr txBox="1">
            <a:spLocks/>
          </p:cNvSpPr>
          <p:nvPr/>
        </p:nvSpPr>
        <p:spPr>
          <a:xfrm>
            <a:off x="448056" y="6492240"/>
            <a:ext cx="3086100" cy="365125"/>
          </a:xfrm>
          <a:prstGeom prst="rect">
            <a:avLst/>
          </a:prstGeom>
        </p:spPr>
        <p:txBody>
          <a:bodyPr/>
          <a:lstStyle>
            <a:defPPr>
              <a:defRPr lang="en-US"/>
            </a:defPPr>
            <a:lvl1pPr marL="0" algn="l" defTabSz="1470484" rtl="0" eaLnBrk="1" latinLnBrk="0" hangingPunct="1">
              <a:defRPr sz="2895" kern="1200">
                <a:solidFill>
                  <a:schemeClr val="tx1"/>
                </a:solidFill>
                <a:latin typeface="+mn-lt"/>
                <a:ea typeface="+mn-ea"/>
                <a:cs typeface="+mn-cs"/>
              </a:defRPr>
            </a:lvl1pPr>
            <a:lvl2pPr marL="735242" algn="l" defTabSz="1470484" rtl="0" eaLnBrk="1" latinLnBrk="0" hangingPunct="1">
              <a:defRPr sz="2895" kern="1200">
                <a:solidFill>
                  <a:schemeClr val="tx1"/>
                </a:solidFill>
                <a:latin typeface="+mn-lt"/>
                <a:ea typeface="+mn-ea"/>
                <a:cs typeface="+mn-cs"/>
              </a:defRPr>
            </a:lvl2pPr>
            <a:lvl3pPr marL="1470484" algn="l" defTabSz="1470484" rtl="0" eaLnBrk="1" latinLnBrk="0" hangingPunct="1">
              <a:defRPr sz="2895" kern="1200">
                <a:solidFill>
                  <a:schemeClr val="tx1"/>
                </a:solidFill>
                <a:latin typeface="+mn-lt"/>
                <a:ea typeface="+mn-ea"/>
                <a:cs typeface="+mn-cs"/>
              </a:defRPr>
            </a:lvl3pPr>
            <a:lvl4pPr marL="2205726" algn="l" defTabSz="1470484" rtl="0" eaLnBrk="1" latinLnBrk="0" hangingPunct="1">
              <a:defRPr sz="2895" kern="1200">
                <a:solidFill>
                  <a:schemeClr val="tx1"/>
                </a:solidFill>
                <a:latin typeface="+mn-lt"/>
                <a:ea typeface="+mn-ea"/>
                <a:cs typeface="+mn-cs"/>
              </a:defRPr>
            </a:lvl4pPr>
            <a:lvl5pPr marL="2940968" algn="l" defTabSz="1470484" rtl="0" eaLnBrk="1" latinLnBrk="0" hangingPunct="1">
              <a:defRPr sz="2895" kern="1200">
                <a:solidFill>
                  <a:schemeClr val="tx1"/>
                </a:solidFill>
                <a:latin typeface="+mn-lt"/>
                <a:ea typeface="+mn-ea"/>
                <a:cs typeface="+mn-cs"/>
              </a:defRPr>
            </a:lvl5pPr>
            <a:lvl6pPr marL="3676210" algn="l" defTabSz="1470484" rtl="0" eaLnBrk="1" latinLnBrk="0" hangingPunct="1">
              <a:defRPr sz="2895" kern="1200">
                <a:solidFill>
                  <a:schemeClr val="tx1"/>
                </a:solidFill>
                <a:latin typeface="+mn-lt"/>
                <a:ea typeface="+mn-ea"/>
                <a:cs typeface="+mn-cs"/>
              </a:defRPr>
            </a:lvl6pPr>
            <a:lvl7pPr marL="4411451" algn="l" defTabSz="1470484" rtl="0" eaLnBrk="1" latinLnBrk="0" hangingPunct="1">
              <a:defRPr sz="2895" kern="1200">
                <a:solidFill>
                  <a:schemeClr val="tx1"/>
                </a:solidFill>
                <a:latin typeface="+mn-lt"/>
                <a:ea typeface="+mn-ea"/>
                <a:cs typeface="+mn-cs"/>
              </a:defRPr>
            </a:lvl7pPr>
            <a:lvl8pPr marL="5146694" algn="l" defTabSz="1470484" rtl="0" eaLnBrk="1" latinLnBrk="0" hangingPunct="1">
              <a:defRPr sz="2895" kern="1200">
                <a:solidFill>
                  <a:schemeClr val="tx1"/>
                </a:solidFill>
                <a:latin typeface="+mn-lt"/>
                <a:ea typeface="+mn-ea"/>
                <a:cs typeface="+mn-cs"/>
              </a:defRPr>
            </a:lvl8pPr>
            <a:lvl9pPr marL="5881936" algn="l" defTabSz="1470484" rtl="0" eaLnBrk="1" latinLnBrk="0" hangingPunct="1">
              <a:defRPr sz="2895" kern="1200">
                <a:solidFill>
                  <a:schemeClr val="tx1"/>
                </a:solidFill>
                <a:latin typeface="+mn-lt"/>
                <a:ea typeface="+mn-ea"/>
                <a:cs typeface="+mn-cs"/>
              </a:defRPr>
            </a:lvl9pPr>
          </a:lstStyle>
          <a:p>
            <a:r>
              <a:rPr lang="en-US" sz="1200" dirty="0">
                <a:solidFill>
                  <a:schemeClr val="accent5">
                    <a:lumMod val="75000"/>
                  </a:schemeClr>
                </a:solidFill>
              </a:rPr>
              <a:t>Gates Foundation, 2024</a:t>
            </a:r>
          </a:p>
        </p:txBody>
      </p:sp>
      <p:pic>
        <p:nvPicPr>
          <p:cNvPr id="1026" name="Picture 2" descr="Infográfico demonstrando os beneficios dos pagamentos instantaneos">
            <a:extLst>
              <a:ext uri="{FF2B5EF4-FFF2-40B4-BE49-F238E27FC236}">
                <a16:creationId xmlns:a16="http://schemas.microsoft.com/office/drawing/2014/main" id="{8782FFDB-9153-362B-3EA8-3FFF79BD112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694" r="-2771" b="7783"/>
          <a:stretch/>
        </p:blipFill>
        <p:spPr bwMode="auto">
          <a:xfrm>
            <a:off x="1913774" y="1356140"/>
            <a:ext cx="5466204" cy="3018991"/>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7" name="Picture 2" descr="Infográfico demonstrando os beneficios dos pagamentos instantaneos">
            <a:extLst>
              <a:ext uri="{FF2B5EF4-FFF2-40B4-BE49-F238E27FC236}">
                <a16:creationId xmlns:a16="http://schemas.microsoft.com/office/drawing/2014/main" id="{711E3503-505F-6782-D9D5-9200BA72252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7486" t="1634" r="69498" b="86160"/>
          <a:stretch/>
        </p:blipFill>
        <p:spPr bwMode="auto">
          <a:xfrm>
            <a:off x="2020260" y="4983402"/>
            <a:ext cx="690466" cy="4105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8" name="Picture 2" descr="Infográfico demonstrando os beneficios dos pagamentos instantaneos">
            <a:extLst>
              <a:ext uri="{FF2B5EF4-FFF2-40B4-BE49-F238E27FC236}">
                <a16:creationId xmlns:a16="http://schemas.microsoft.com/office/drawing/2014/main" id="{B772744D-B9D9-8AFD-49B5-1555F997129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8215" t="39144" r="69939" b="49531"/>
          <a:stretch/>
        </p:blipFill>
        <p:spPr bwMode="auto">
          <a:xfrm>
            <a:off x="2070927" y="4466065"/>
            <a:ext cx="628365" cy="38087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9" name="Picture 2" descr="Infográfico demonstrando os beneficios dos pagamentos instantaneos">
            <a:extLst>
              <a:ext uri="{FF2B5EF4-FFF2-40B4-BE49-F238E27FC236}">
                <a16:creationId xmlns:a16="http://schemas.microsoft.com/office/drawing/2014/main" id="{F132F099-DD66-4D44-8125-170C000F923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8215" t="78623" r="70467" b="11665"/>
          <a:stretch/>
        </p:blipFill>
        <p:spPr bwMode="auto">
          <a:xfrm>
            <a:off x="2062362" y="6048708"/>
            <a:ext cx="606261" cy="32983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9327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 name="Rectangle 1048">
            <a:extLst>
              <a:ext uri="{FF2B5EF4-FFF2-40B4-BE49-F238E27FC236}">
                <a16:creationId xmlns:a16="http://schemas.microsoft.com/office/drawing/2014/main" id="{D9E19F15-1F49-6CA1-3F88-C5AFD932EEC3}"/>
              </a:ext>
            </a:extLst>
          </p:cNvPr>
          <p:cNvSpPr/>
          <p:nvPr/>
        </p:nvSpPr>
        <p:spPr>
          <a:xfrm>
            <a:off x="451621" y="5522685"/>
            <a:ext cx="8290775" cy="1011767"/>
          </a:xfrm>
          <a:prstGeom prst="rect">
            <a:avLst/>
          </a:prstGeom>
          <a:solidFill>
            <a:srgbClr val="E1E1E1">
              <a:alpha val="89804"/>
            </a:srgbClr>
          </a:solidFill>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sz="16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5562B3B5-CBC0-DD4F-AD07-4BE1A650A26A}"/>
              </a:ext>
            </a:extLst>
          </p:cNvPr>
          <p:cNvSpPr>
            <a:spLocks noGrp="1"/>
          </p:cNvSpPr>
          <p:nvPr>
            <p:ph type="title"/>
          </p:nvPr>
        </p:nvSpPr>
        <p:spPr>
          <a:xfrm>
            <a:off x="96207" y="222136"/>
            <a:ext cx="6577847" cy="307777"/>
          </a:xfrm>
        </p:spPr>
        <p:txBody>
          <a:bodyPr/>
          <a:lstStyle/>
          <a:p>
            <a:r>
              <a:rPr lang="en-US" sz="2000" dirty="0">
                <a:latin typeface="Arial" panose="020B0604020202020204" pitchFamily="34" charset="0"/>
                <a:cs typeface="Arial" panose="020B0604020202020204" pitchFamily="34" charset="0"/>
              </a:rPr>
              <a:t>RTGS Spotlight: Tanzania’s TIPS</a:t>
            </a:r>
          </a:p>
        </p:txBody>
      </p:sp>
      <p:sp>
        <p:nvSpPr>
          <p:cNvPr id="4" name="Slide Number Placeholder 3">
            <a:extLst>
              <a:ext uri="{FF2B5EF4-FFF2-40B4-BE49-F238E27FC236}">
                <a16:creationId xmlns:a16="http://schemas.microsoft.com/office/drawing/2014/main" id="{A6F85EF8-8B12-9542-BC9C-23959B682E90}"/>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46</a:t>
            </a:fld>
            <a:endParaRPr lang="en-US" dirty="0">
              <a:solidFill>
                <a:prstClr val="black">
                  <a:tint val="75000"/>
                </a:prstClr>
              </a:solidFill>
            </a:endParaRPr>
          </a:p>
        </p:txBody>
      </p:sp>
      <p:sp>
        <p:nvSpPr>
          <p:cNvPr id="2" name="Rectangle 1">
            <a:extLst>
              <a:ext uri="{FF2B5EF4-FFF2-40B4-BE49-F238E27FC236}">
                <a16:creationId xmlns:a16="http://schemas.microsoft.com/office/drawing/2014/main" id="{ED5E9B69-3095-C228-46C2-6B1FCDF3C446}"/>
              </a:ext>
            </a:extLst>
          </p:cNvPr>
          <p:cNvSpPr/>
          <p:nvPr/>
        </p:nvSpPr>
        <p:spPr>
          <a:xfrm>
            <a:off x="457200" y="1207008"/>
            <a:ext cx="8229600" cy="3926363"/>
          </a:xfrm>
          <a:prstGeom prst="rect">
            <a:avLst/>
          </a:prstGeom>
          <a:solidFill>
            <a:srgbClr val="E1E1E1">
              <a:alpha val="89804"/>
            </a:srgbClr>
          </a:solidFill>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sz="1600"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3A155F14-DBA2-554F-5EDE-76B0E1532087}"/>
              </a:ext>
            </a:extLst>
          </p:cNvPr>
          <p:cNvSpPr txBox="1"/>
          <p:nvPr/>
        </p:nvSpPr>
        <p:spPr>
          <a:xfrm>
            <a:off x="1436160" y="2547868"/>
            <a:ext cx="3253190" cy="261610"/>
          </a:xfrm>
          <a:prstGeom prst="rect">
            <a:avLst/>
          </a:prstGeom>
          <a:noFill/>
        </p:spPr>
        <p:txBody>
          <a:bodyPr wrap="square" lIns="0" tIns="0" rIns="0" bIns="0">
            <a:spAutoFit/>
          </a:bodyPr>
          <a:lstStyle/>
          <a:p>
            <a:r>
              <a:rPr lang="en-US" sz="1700" b="1" dirty="0">
                <a:latin typeface="Arial" panose="020B0604020202020204" pitchFamily="34" charset="0"/>
                <a:cs typeface="Arial" panose="020B0604020202020204" pitchFamily="34" charset="0"/>
              </a:rPr>
              <a:t>RTGS – 24/7/365</a:t>
            </a:r>
          </a:p>
        </p:txBody>
      </p:sp>
      <p:sp>
        <p:nvSpPr>
          <p:cNvPr id="42" name="TextBox 41">
            <a:extLst>
              <a:ext uri="{FF2B5EF4-FFF2-40B4-BE49-F238E27FC236}">
                <a16:creationId xmlns:a16="http://schemas.microsoft.com/office/drawing/2014/main" id="{6E3D2828-B337-DB99-03EE-B48C0507F40C}"/>
              </a:ext>
            </a:extLst>
          </p:cNvPr>
          <p:cNvSpPr txBox="1"/>
          <p:nvPr/>
        </p:nvSpPr>
        <p:spPr>
          <a:xfrm>
            <a:off x="1416498" y="1286856"/>
            <a:ext cx="7036816" cy="261610"/>
          </a:xfrm>
          <a:prstGeom prst="rect">
            <a:avLst/>
          </a:prstGeom>
          <a:noFill/>
        </p:spPr>
        <p:txBody>
          <a:bodyPr wrap="square" lIns="0" tIns="0" rIns="0" bIns="0">
            <a:spAutoFit/>
          </a:bodyPr>
          <a:lstStyle/>
          <a:p>
            <a:r>
              <a:rPr lang="en-US" sz="1700" b="1" dirty="0">
                <a:latin typeface="Arial" panose="020B0604020202020204" pitchFamily="34" charset="0"/>
                <a:cs typeface="Arial" panose="020B0604020202020204" pitchFamily="34" charset="0"/>
              </a:rPr>
              <a:t>Settlement by Banks and Non-banks</a:t>
            </a:r>
          </a:p>
        </p:txBody>
      </p:sp>
      <p:grpSp>
        <p:nvGrpSpPr>
          <p:cNvPr id="52" name="Group 51">
            <a:extLst>
              <a:ext uri="{FF2B5EF4-FFF2-40B4-BE49-F238E27FC236}">
                <a16:creationId xmlns:a16="http://schemas.microsoft.com/office/drawing/2014/main" id="{FE69224A-2233-7CC7-DD02-7956F1C020E7}"/>
              </a:ext>
            </a:extLst>
          </p:cNvPr>
          <p:cNvGrpSpPr/>
          <p:nvPr/>
        </p:nvGrpSpPr>
        <p:grpSpPr>
          <a:xfrm>
            <a:off x="451622" y="1497984"/>
            <a:ext cx="822960" cy="640080"/>
            <a:chOff x="450278" y="2639441"/>
            <a:chExt cx="693796" cy="535861"/>
          </a:xfrm>
        </p:grpSpPr>
        <p:pic>
          <p:nvPicPr>
            <p:cNvPr id="47" name="Graphic 46" descr="Building with solid fill">
              <a:extLst>
                <a:ext uri="{FF2B5EF4-FFF2-40B4-BE49-F238E27FC236}">
                  <a16:creationId xmlns:a16="http://schemas.microsoft.com/office/drawing/2014/main" id="{E3C2B2E6-B0D6-3D23-BB54-017F1968CA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8475" y="2779703"/>
              <a:ext cx="395599" cy="395599"/>
            </a:xfrm>
            <a:prstGeom prst="rect">
              <a:avLst/>
            </a:prstGeom>
          </p:spPr>
        </p:pic>
        <p:pic>
          <p:nvPicPr>
            <p:cNvPr id="45" name="Graphic 44" descr="Bank with solid fill">
              <a:extLst>
                <a:ext uri="{FF2B5EF4-FFF2-40B4-BE49-F238E27FC236}">
                  <a16:creationId xmlns:a16="http://schemas.microsoft.com/office/drawing/2014/main" id="{FEDC663E-D521-ABC4-A7C0-0F0DD79BCA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0278" y="2639441"/>
              <a:ext cx="465398" cy="465398"/>
            </a:xfrm>
            <a:prstGeom prst="rect">
              <a:avLst/>
            </a:prstGeom>
          </p:spPr>
        </p:pic>
        <p:pic>
          <p:nvPicPr>
            <p:cNvPr id="49" name="Graphic 48" descr="Key with solid fill">
              <a:extLst>
                <a:ext uri="{FF2B5EF4-FFF2-40B4-BE49-F238E27FC236}">
                  <a16:creationId xmlns:a16="http://schemas.microsoft.com/office/drawing/2014/main" id="{1815A36D-97CE-052C-4163-41AC6D4B449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9111347">
              <a:off x="612991" y="2783271"/>
              <a:ext cx="382761" cy="382761"/>
            </a:xfrm>
            <a:prstGeom prst="rect">
              <a:avLst/>
            </a:prstGeom>
          </p:spPr>
        </p:pic>
      </p:grpSp>
      <p:grpSp>
        <p:nvGrpSpPr>
          <p:cNvPr id="34" name="Group 33">
            <a:extLst>
              <a:ext uri="{FF2B5EF4-FFF2-40B4-BE49-F238E27FC236}">
                <a16:creationId xmlns:a16="http://schemas.microsoft.com/office/drawing/2014/main" id="{6C240D38-068A-F1C1-F719-F2D40AFE4AA0}"/>
              </a:ext>
            </a:extLst>
          </p:cNvPr>
          <p:cNvGrpSpPr/>
          <p:nvPr/>
        </p:nvGrpSpPr>
        <p:grpSpPr>
          <a:xfrm>
            <a:off x="466335" y="4348500"/>
            <a:ext cx="795528" cy="612648"/>
            <a:chOff x="336444" y="3308022"/>
            <a:chExt cx="866912" cy="617177"/>
          </a:xfrm>
        </p:grpSpPr>
        <p:pic>
          <p:nvPicPr>
            <p:cNvPr id="14" name="Graphic 13" descr="Bank outline">
              <a:extLst>
                <a:ext uri="{FF2B5EF4-FFF2-40B4-BE49-F238E27FC236}">
                  <a16:creationId xmlns:a16="http://schemas.microsoft.com/office/drawing/2014/main" id="{CD0D3FFE-5E4B-529A-4294-85E35A93742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36444" y="3434411"/>
              <a:ext cx="488132" cy="488132"/>
            </a:xfrm>
            <a:prstGeom prst="rect">
              <a:avLst/>
            </a:prstGeom>
          </p:spPr>
        </p:pic>
        <p:pic>
          <p:nvPicPr>
            <p:cNvPr id="15" name="Graphic 14" descr="Bank with solid fill">
              <a:extLst>
                <a:ext uri="{FF2B5EF4-FFF2-40B4-BE49-F238E27FC236}">
                  <a16:creationId xmlns:a16="http://schemas.microsoft.com/office/drawing/2014/main" id="{CA3BDA6C-6E39-EC52-785D-BA9B856D482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22115" y="3443958"/>
              <a:ext cx="481241" cy="481241"/>
            </a:xfrm>
            <a:prstGeom prst="rect">
              <a:avLst/>
            </a:prstGeom>
          </p:spPr>
        </p:pic>
        <p:cxnSp>
          <p:nvCxnSpPr>
            <p:cNvPr id="18" name="Straight Arrow Connector 17">
              <a:extLst>
                <a:ext uri="{FF2B5EF4-FFF2-40B4-BE49-F238E27FC236}">
                  <a16:creationId xmlns:a16="http://schemas.microsoft.com/office/drawing/2014/main" id="{47895D8A-0881-B73C-F463-64AC62889802}"/>
                </a:ext>
              </a:extLst>
            </p:cNvPr>
            <p:cNvCxnSpPr/>
            <p:nvPr/>
          </p:nvCxnSpPr>
          <p:spPr>
            <a:xfrm>
              <a:off x="564468" y="3733022"/>
              <a:ext cx="449179" cy="0"/>
            </a:xfrm>
            <a:prstGeom prst="straightConnector1">
              <a:avLst/>
            </a:prstGeom>
            <a:ln>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pic>
          <p:nvPicPr>
            <p:cNvPr id="19" name="Graphic 18" descr="Money outline">
              <a:extLst>
                <a:ext uri="{FF2B5EF4-FFF2-40B4-BE49-F238E27FC236}">
                  <a16:creationId xmlns:a16="http://schemas.microsoft.com/office/drawing/2014/main" id="{833B5D34-3165-3087-6C7B-787C7D7A4BC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75497" y="3310635"/>
              <a:ext cx="391286" cy="391286"/>
            </a:xfrm>
            <a:prstGeom prst="rect">
              <a:avLst/>
            </a:prstGeom>
          </p:spPr>
        </p:pic>
        <p:pic>
          <p:nvPicPr>
            <p:cNvPr id="23" name="Graphic 22" descr="Money with solid fill">
              <a:extLst>
                <a:ext uri="{FF2B5EF4-FFF2-40B4-BE49-F238E27FC236}">
                  <a16:creationId xmlns:a16="http://schemas.microsoft.com/office/drawing/2014/main" id="{285B5750-98A2-1398-C44D-D07E1A82C3D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64016" y="3308022"/>
              <a:ext cx="381837" cy="381837"/>
            </a:xfrm>
            <a:prstGeom prst="rect">
              <a:avLst/>
            </a:prstGeom>
          </p:spPr>
        </p:pic>
      </p:grpSp>
      <p:grpSp>
        <p:nvGrpSpPr>
          <p:cNvPr id="35" name="Group 34">
            <a:extLst>
              <a:ext uri="{FF2B5EF4-FFF2-40B4-BE49-F238E27FC236}">
                <a16:creationId xmlns:a16="http://schemas.microsoft.com/office/drawing/2014/main" id="{73F92512-2549-62AA-0E90-D761E916AF28}"/>
              </a:ext>
            </a:extLst>
          </p:cNvPr>
          <p:cNvGrpSpPr/>
          <p:nvPr/>
        </p:nvGrpSpPr>
        <p:grpSpPr>
          <a:xfrm>
            <a:off x="621783" y="2568737"/>
            <a:ext cx="640080" cy="731520"/>
            <a:chOff x="618087" y="1911278"/>
            <a:chExt cx="463068" cy="540285"/>
          </a:xfrm>
        </p:grpSpPr>
        <p:pic>
          <p:nvPicPr>
            <p:cNvPr id="40" name="Graphic 39" descr="Checklist with solid fill">
              <a:extLst>
                <a:ext uri="{FF2B5EF4-FFF2-40B4-BE49-F238E27FC236}">
                  <a16:creationId xmlns:a16="http://schemas.microsoft.com/office/drawing/2014/main" id="{4A3961AC-7202-0E8E-796F-1092F742EC0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72828" y="1911278"/>
              <a:ext cx="408327" cy="540285"/>
            </a:xfrm>
            <a:prstGeom prst="rect">
              <a:avLst/>
            </a:prstGeom>
          </p:spPr>
        </p:pic>
        <p:sp>
          <p:nvSpPr>
            <p:cNvPr id="44" name="Left Bracket 43">
              <a:extLst>
                <a:ext uri="{FF2B5EF4-FFF2-40B4-BE49-F238E27FC236}">
                  <a16:creationId xmlns:a16="http://schemas.microsoft.com/office/drawing/2014/main" id="{335B1848-32DE-F72D-1559-88B2F48CA341}"/>
                </a:ext>
              </a:extLst>
            </p:cNvPr>
            <p:cNvSpPr/>
            <p:nvPr/>
          </p:nvSpPr>
          <p:spPr>
            <a:xfrm>
              <a:off x="626369" y="1957268"/>
              <a:ext cx="87659" cy="185159"/>
            </a:xfrm>
            <a:prstGeom prst="leftBracket">
              <a:avLst/>
            </a:prstGeom>
            <a:ln>
              <a:solidFill>
                <a:schemeClr val="bg1">
                  <a:lumMod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46" name="Left Bracket 45">
              <a:extLst>
                <a:ext uri="{FF2B5EF4-FFF2-40B4-BE49-F238E27FC236}">
                  <a16:creationId xmlns:a16="http://schemas.microsoft.com/office/drawing/2014/main" id="{98CF216B-972E-92F6-0468-2A0B22D089DA}"/>
                </a:ext>
              </a:extLst>
            </p:cNvPr>
            <p:cNvSpPr/>
            <p:nvPr/>
          </p:nvSpPr>
          <p:spPr>
            <a:xfrm>
              <a:off x="618087" y="2206042"/>
              <a:ext cx="87659" cy="185159"/>
            </a:xfrm>
            <a:prstGeom prst="leftBracket">
              <a:avLst/>
            </a:prstGeom>
            <a:ln>
              <a:solidFill>
                <a:schemeClr val="bg1">
                  <a:lumMod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grpSp>
      <p:pic>
        <p:nvPicPr>
          <p:cNvPr id="54" name="Graphic 53" descr="Wrench with solid fill">
            <a:extLst>
              <a:ext uri="{FF2B5EF4-FFF2-40B4-BE49-F238E27FC236}">
                <a16:creationId xmlns:a16="http://schemas.microsoft.com/office/drawing/2014/main" id="{BE4D67F6-0BEE-0AEC-3A14-FF2610DCF156}"/>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rot="21204699">
            <a:off x="543095" y="3572490"/>
            <a:ext cx="606465" cy="603472"/>
          </a:xfrm>
          <a:prstGeom prst="rect">
            <a:avLst/>
          </a:prstGeom>
        </p:spPr>
      </p:pic>
      <p:sp>
        <p:nvSpPr>
          <p:cNvPr id="8" name="TextBox 7">
            <a:extLst>
              <a:ext uri="{FF2B5EF4-FFF2-40B4-BE49-F238E27FC236}">
                <a16:creationId xmlns:a16="http://schemas.microsoft.com/office/drawing/2014/main" id="{F46C0D8C-4537-CF0A-05B2-FAC624B696C8}"/>
              </a:ext>
            </a:extLst>
          </p:cNvPr>
          <p:cNvSpPr txBox="1"/>
          <p:nvPr/>
        </p:nvSpPr>
        <p:spPr>
          <a:xfrm>
            <a:off x="1392354" y="1518623"/>
            <a:ext cx="7201498" cy="898708"/>
          </a:xfrm>
          <a:prstGeom prst="rect">
            <a:avLst/>
          </a:prstGeom>
          <a:noFill/>
        </p:spPr>
        <p:txBody>
          <a:bodyPr wrap="square" lIns="18288" tIns="18288" rIns="18288" bIns="18288">
            <a:spAutoFit/>
          </a:bodyPr>
          <a:lstStyle/>
          <a:p>
            <a:r>
              <a:rPr lang="en-US" sz="1400" dirty="0">
                <a:solidFill>
                  <a:schemeClr val="accent6"/>
                </a:solidFill>
                <a:latin typeface="Arial" panose="020B0604020202020204" pitchFamily="34" charset="0"/>
                <a:cs typeface="Arial" panose="020B0604020202020204" pitchFamily="34" charset="0"/>
              </a:rPr>
              <a:t>Settlement of TIPS transactions is conducted in each participants’ TIPS Settlement Account (a ledger that reflects funds held in a pooled clearing account with the Bank of Tanzania). Banks and non-banks can maintain TIPS Settlement Accounts, while only banks may maintain clearing accounts with the RTGS system to fund the TIPS Accounts.</a:t>
            </a:r>
          </a:p>
        </p:txBody>
      </p:sp>
      <p:sp>
        <p:nvSpPr>
          <p:cNvPr id="29" name="TextBox 28">
            <a:extLst>
              <a:ext uri="{FF2B5EF4-FFF2-40B4-BE49-F238E27FC236}">
                <a16:creationId xmlns:a16="http://schemas.microsoft.com/office/drawing/2014/main" id="{7CA891A5-C738-AF21-3F62-D9BC85BC9C28}"/>
              </a:ext>
            </a:extLst>
          </p:cNvPr>
          <p:cNvSpPr txBox="1"/>
          <p:nvPr/>
        </p:nvSpPr>
        <p:spPr>
          <a:xfrm>
            <a:off x="1416498" y="2790167"/>
            <a:ext cx="7297524" cy="461665"/>
          </a:xfrm>
          <a:prstGeom prst="rect">
            <a:avLst/>
          </a:prstGeom>
          <a:noFill/>
        </p:spPr>
        <p:txBody>
          <a:bodyPr wrap="square" lIns="0" tIns="0" rIns="0" bIns="0">
            <a:spAutoFit/>
          </a:bodyPr>
          <a:lstStyle/>
          <a:p>
            <a:r>
              <a:rPr lang="en-US" sz="1500" dirty="0">
                <a:solidFill>
                  <a:schemeClr val="accent6"/>
                </a:solidFill>
                <a:latin typeface="Arial" panose="020B0604020202020204" pitchFamily="34" charset="0"/>
                <a:cs typeface="Arial" panose="020B0604020202020204" pitchFamily="34" charset="0"/>
              </a:rPr>
              <a:t>Settlement of principal value of transactions is done on a real-time gross basis (referred to as continuous gross settlement) in the TIPS system.</a:t>
            </a:r>
          </a:p>
        </p:txBody>
      </p:sp>
      <p:cxnSp>
        <p:nvCxnSpPr>
          <p:cNvPr id="51" name="Straight Connector 50">
            <a:extLst>
              <a:ext uri="{FF2B5EF4-FFF2-40B4-BE49-F238E27FC236}">
                <a16:creationId xmlns:a16="http://schemas.microsoft.com/office/drawing/2014/main" id="{26D9C6EC-C84F-AAF2-250F-761B1D89B707}"/>
              </a:ext>
            </a:extLst>
          </p:cNvPr>
          <p:cNvCxnSpPr/>
          <p:nvPr/>
        </p:nvCxnSpPr>
        <p:spPr>
          <a:xfrm>
            <a:off x="498286" y="4292085"/>
            <a:ext cx="8138160" cy="0"/>
          </a:xfrm>
          <a:prstGeom prst="line">
            <a:avLst/>
          </a:prstGeom>
          <a:ln w="28575">
            <a:solidFill>
              <a:srgbClr val="E1E1E1"/>
            </a:solidFill>
            <a:prstDash val="solid"/>
            <a:headEnd type="non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028" name="TextBox 1027">
            <a:extLst>
              <a:ext uri="{FF2B5EF4-FFF2-40B4-BE49-F238E27FC236}">
                <a16:creationId xmlns:a16="http://schemas.microsoft.com/office/drawing/2014/main" id="{D6847769-D644-B442-80B3-0D60DFFB8EE2}"/>
              </a:ext>
            </a:extLst>
          </p:cNvPr>
          <p:cNvSpPr txBox="1"/>
          <p:nvPr/>
        </p:nvSpPr>
        <p:spPr>
          <a:xfrm>
            <a:off x="1384783" y="3513347"/>
            <a:ext cx="5536460" cy="276999"/>
          </a:xfrm>
          <a:prstGeom prst="rect">
            <a:avLst/>
          </a:prstGeom>
          <a:noFill/>
        </p:spPr>
        <p:txBody>
          <a:bodyPr wrap="square" lIns="0" tIns="0" rIns="0" bIns="0">
            <a:spAutoFit/>
          </a:bodyPr>
          <a:lstStyle/>
          <a:p>
            <a:r>
              <a:rPr lang="en-US" b="1" dirty="0">
                <a:latin typeface="Arial" panose="020B0604020202020204" pitchFamily="34" charset="0"/>
                <a:cs typeface="Arial" panose="020B0604020202020204" pitchFamily="34" charset="0"/>
              </a:rPr>
              <a:t> </a:t>
            </a:r>
            <a:r>
              <a:rPr lang="en-US" sz="1700" b="1" dirty="0">
                <a:latin typeface="Arial" panose="020B0604020202020204" pitchFamily="34" charset="0"/>
                <a:cs typeface="Arial" panose="020B0604020202020204" pitchFamily="34" charset="0"/>
              </a:rPr>
              <a:t>Offers Settlement and Liquidity Risk Tools</a:t>
            </a:r>
          </a:p>
        </p:txBody>
      </p:sp>
      <p:sp>
        <p:nvSpPr>
          <p:cNvPr id="1029" name="TextBox 1028">
            <a:extLst>
              <a:ext uri="{FF2B5EF4-FFF2-40B4-BE49-F238E27FC236}">
                <a16:creationId xmlns:a16="http://schemas.microsoft.com/office/drawing/2014/main" id="{7BFAC31F-146F-A987-A3EC-DC853A3BD900}"/>
              </a:ext>
            </a:extLst>
          </p:cNvPr>
          <p:cNvSpPr txBox="1"/>
          <p:nvPr/>
        </p:nvSpPr>
        <p:spPr>
          <a:xfrm>
            <a:off x="1431942" y="3810370"/>
            <a:ext cx="7250365" cy="461665"/>
          </a:xfrm>
          <a:prstGeom prst="rect">
            <a:avLst/>
          </a:prstGeom>
          <a:noFill/>
        </p:spPr>
        <p:txBody>
          <a:bodyPr wrap="square" lIns="0" tIns="0" rIns="0" bIns="0">
            <a:spAutoFit/>
          </a:bodyPr>
          <a:lstStyle/>
          <a:p>
            <a:r>
              <a:rPr lang="en-US" sz="1500" dirty="0">
                <a:solidFill>
                  <a:schemeClr val="accent6"/>
                </a:solidFill>
                <a:latin typeface="Arial" panose="020B0604020202020204" pitchFamily="34" charset="0"/>
                <a:cs typeface="Arial" panose="020B0604020202020204" pitchFamily="34" charset="0"/>
              </a:rPr>
              <a:t>Participants must pre-fund their TIPS Settlement Account. Participants can set thresholds that trigger automated notifications to initiate funding.</a:t>
            </a:r>
            <a:endParaRPr lang="en-US" sz="1500" dirty="0">
              <a:solidFill>
                <a:srgbClr val="FF0000"/>
              </a:solidFill>
              <a:latin typeface="Arial" panose="020B0604020202020204" pitchFamily="34" charset="0"/>
              <a:cs typeface="Arial" panose="020B0604020202020204" pitchFamily="34" charset="0"/>
            </a:endParaRPr>
          </a:p>
        </p:txBody>
      </p:sp>
      <p:sp>
        <p:nvSpPr>
          <p:cNvPr id="1030" name="TextBox 1029">
            <a:extLst>
              <a:ext uri="{FF2B5EF4-FFF2-40B4-BE49-F238E27FC236}">
                <a16:creationId xmlns:a16="http://schemas.microsoft.com/office/drawing/2014/main" id="{CC0D69BD-E406-4315-7599-D2A47F4C20F2}"/>
              </a:ext>
            </a:extLst>
          </p:cNvPr>
          <p:cNvSpPr txBox="1"/>
          <p:nvPr/>
        </p:nvSpPr>
        <p:spPr>
          <a:xfrm>
            <a:off x="1405852" y="4372786"/>
            <a:ext cx="5536460" cy="261610"/>
          </a:xfrm>
          <a:prstGeom prst="rect">
            <a:avLst/>
          </a:prstGeom>
          <a:noFill/>
        </p:spPr>
        <p:txBody>
          <a:bodyPr wrap="square" lIns="0" tIns="0" rIns="0" bIns="0">
            <a:spAutoFit/>
          </a:bodyPr>
          <a:lstStyle/>
          <a:p>
            <a:r>
              <a:rPr lang="en-US" sz="1700" b="1" dirty="0">
                <a:latin typeface="Arial" panose="020B0604020202020204" pitchFamily="34" charset="0"/>
                <a:cs typeface="Arial" panose="020B0604020202020204" pitchFamily="34" charset="0"/>
              </a:rPr>
              <a:t>Dedicated Account for Instant Payments</a:t>
            </a:r>
          </a:p>
        </p:txBody>
      </p:sp>
      <p:sp>
        <p:nvSpPr>
          <p:cNvPr id="1031" name="TextBox 1030">
            <a:extLst>
              <a:ext uri="{FF2B5EF4-FFF2-40B4-BE49-F238E27FC236}">
                <a16:creationId xmlns:a16="http://schemas.microsoft.com/office/drawing/2014/main" id="{6333DB4F-29AE-5200-B8A1-AA0A785206B6}"/>
              </a:ext>
            </a:extLst>
          </p:cNvPr>
          <p:cNvSpPr txBox="1"/>
          <p:nvPr/>
        </p:nvSpPr>
        <p:spPr>
          <a:xfrm>
            <a:off x="1405852" y="4619464"/>
            <a:ext cx="7258177" cy="461665"/>
          </a:xfrm>
          <a:prstGeom prst="rect">
            <a:avLst/>
          </a:prstGeom>
          <a:noFill/>
        </p:spPr>
        <p:txBody>
          <a:bodyPr wrap="square" lIns="0" tIns="0" rIns="0" bIns="0">
            <a:spAutoFit/>
          </a:bodyPr>
          <a:lstStyle/>
          <a:p>
            <a:r>
              <a:rPr lang="en-US" sz="1500" dirty="0">
                <a:solidFill>
                  <a:schemeClr val="accent6"/>
                </a:solidFill>
                <a:latin typeface="Arial" panose="020B0604020202020204" pitchFamily="34" charset="0"/>
                <a:cs typeface="Arial" panose="020B0604020202020204" pitchFamily="34" charset="0"/>
              </a:rPr>
              <a:t>Settlement of principal value of transactions is conducted on a gross basis in participants’ dedicated TIPS Settlement Accounts. </a:t>
            </a:r>
          </a:p>
        </p:txBody>
      </p:sp>
      <p:sp>
        <p:nvSpPr>
          <p:cNvPr id="1035" name="TextBox 1034">
            <a:extLst>
              <a:ext uri="{FF2B5EF4-FFF2-40B4-BE49-F238E27FC236}">
                <a16:creationId xmlns:a16="http://schemas.microsoft.com/office/drawing/2014/main" id="{F126264E-EB38-ED72-9EE1-6A4BA746B53E}"/>
              </a:ext>
            </a:extLst>
          </p:cNvPr>
          <p:cNvSpPr txBox="1"/>
          <p:nvPr/>
        </p:nvSpPr>
        <p:spPr>
          <a:xfrm>
            <a:off x="1981638" y="5648305"/>
            <a:ext cx="745871" cy="430887"/>
          </a:xfrm>
          <a:prstGeom prst="rect">
            <a:avLst/>
          </a:prstGeom>
          <a:noFill/>
        </p:spPr>
        <p:txBody>
          <a:bodyPr wrap="square" lIns="0" tIns="0" rIns="0" bIns="0">
            <a:spAutoFit/>
          </a:bodyPr>
          <a:lstStyle/>
          <a:p>
            <a:r>
              <a:rPr lang="en-US" sz="2800" b="1" dirty="0">
                <a:solidFill>
                  <a:schemeClr val="accent4"/>
                </a:solidFill>
                <a:latin typeface="Arial" panose="020B0604020202020204" pitchFamily="34" charset="0"/>
                <a:cs typeface="Arial" panose="020B0604020202020204" pitchFamily="34" charset="0"/>
              </a:rPr>
              <a:t>45</a:t>
            </a:r>
          </a:p>
        </p:txBody>
      </p:sp>
      <p:sp>
        <p:nvSpPr>
          <p:cNvPr id="1036" name="TextBox 1035">
            <a:extLst>
              <a:ext uri="{FF2B5EF4-FFF2-40B4-BE49-F238E27FC236}">
                <a16:creationId xmlns:a16="http://schemas.microsoft.com/office/drawing/2014/main" id="{48EDB8DB-A0D5-76CE-8447-E863CE4E38A0}"/>
              </a:ext>
            </a:extLst>
          </p:cNvPr>
          <p:cNvSpPr txBox="1"/>
          <p:nvPr/>
        </p:nvSpPr>
        <p:spPr>
          <a:xfrm>
            <a:off x="579833" y="6023016"/>
            <a:ext cx="3202771" cy="492443"/>
          </a:xfrm>
          <a:prstGeom prst="rect">
            <a:avLst/>
          </a:prstGeom>
          <a:noFill/>
        </p:spPr>
        <p:txBody>
          <a:bodyPr wrap="square" lIns="45720" rIns="45720">
            <a:spAutoFit/>
          </a:bodyPr>
          <a:lstStyle/>
          <a:p>
            <a:pPr algn="ctr"/>
            <a:r>
              <a:rPr lang="en-US" sz="1400" dirty="0">
                <a:latin typeface="Arial" panose="020B0604020202020204" pitchFamily="34" charset="0"/>
                <a:cs typeface="Arial" panose="020B0604020202020204" pitchFamily="34" charset="0"/>
              </a:rPr>
              <a:t>Direct Bank and Non-Bank Participants</a:t>
            </a:r>
          </a:p>
          <a:p>
            <a:pPr algn="ctr"/>
            <a:r>
              <a:rPr lang="en-US" sz="1200" dirty="0">
                <a:latin typeface="Arial" panose="020B0604020202020204" pitchFamily="34" charset="0"/>
                <a:cs typeface="Arial" panose="020B0604020202020204" pitchFamily="34" charset="0"/>
              </a:rPr>
              <a:t>(as of March 2024)</a:t>
            </a:r>
          </a:p>
        </p:txBody>
      </p:sp>
      <p:sp>
        <p:nvSpPr>
          <p:cNvPr id="1039" name="TextBox 1038">
            <a:extLst>
              <a:ext uri="{FF2B5EF4-FFF2-40B4-BE49-F238E27FC236}">
                <a16:creationId xmlns:a16="http://schemas.microsoft.com/office/drawing/2014/main" id="{F9EFDC8B-A7B3-FDFE-710B-817AF76B3B03}"/>
              </a:ext>
            </a:extLst>
          </p:cNvPr>
          <p:cNvSpPr txBox="1"/>
          <p:nvPr/>
        </p:nvSpPr>
        <p:spPr>
          <a:xfrm>
            <a:off x="3838320" y="5659422"/>
            <a:ext cx="2453879" cy="430887"/>
          </a:xfrm>
          <a:prstGeom prst="rect">
            <a:avLst/>
          </a:prstGeom>
          <a:noFill/>
        </p:spPr>
        <p:txBody>
          <a:bodyPr wrap="square" lIns="0" tIns="0" rIns="0" bIns="0">
            <a:spAutoFit/>
          </a:bodyPr>
          <a:lstStyle/>
          <a:p>
            <a:pPr algn="ctr"/>
            <a:r>
              <a:rPr lang="en-US" sz="2800" b="1" dirty="0">
                <a:solidFill>
                  <a:schemeClr val="accent4"/>
                </a:solidFill>
                <a:latin typeface="Arial" panose="020B0604020202020204" pitchFamily="34" charset="0"/>
                <a:cs typeface="Arial" panose="020B0604020202020204" pitchFamily="34" charset="0"/>
              </a:rPr>
              <a:t>32.9 Million</a:t>
            </a:r>
          </a:p>
        </p:txBody>
      </p:sp>
      <p:sp>
        <p:nvSpPr>
          <p:cNvPr id="1040" name="TextBox 1039">
            <a:extLst>
              <a:ext uri="{FF2B5EF4-FFF2-40B4-BE49-F238E27FC236}">
                <a16:creationId xmlns:a16="http://schemas.microsoft.com/office/drawing/2014/main" id="{663A1BEB-6BA4-0D29-4336-358FA80FB5FF}"/>
              </a:ext>
            </a:extLst>
          </p:cNvPr>
          <p:cNvSpPr txBox="1"/>
          <p:nvPr/>
        </p:nvSpPr>
        <p:spPr>
          <a:xfrm>
            <a:off x="3698248" y="6042009"/>
            <a:ext cx="2700785" cy="492443"/>
          </a:xfrm>
          <a:prstGeom prst="rect">
            <a:avLst/>
          </a:prstGeom>
          <a:noFill/>
        </p:spPr>
        <p:txBody>
          <a:bodyPr wrap="square" lIns="45720" rIns="45720">
            <a:spAutoFit/>
          </a:bodyPr>
          <a:lstStyle/>
          <a:p>
            <a:pPr algn="ctr"/>
            <a:r>
              <a:rPr lang="en-US" sz="1400" dirty="0">
                <a:latin typeface="Arial" panose="020B0604020202020204" pitchFamily="34" charset="0"/>
                <a:cs typeface="Arial" panose="020B0604020202020204" pitchFamily="34" charset="0"/>
              </a:rPr>
              <a:t>TIPS Transactions Settled </a:t>
            </a:r>
          </a:p>
          <a:p>
            <a:pPr algn="ctr"/>
            <a:r>
              <a:rPr lang="en-US" sz="1200" dirty="0">
                <a:latin typeface="Arial" panose="020B0604020202020204" pitchFamily="34" charset="0"/>
                <a:cs typeface="Arial" panose="020B0604020202020204" pitchFamily="34" charset="0"/>
              </a:rPr>
              <a:t>(in March 2024)</a:t>
            </a:r>
          </a:p>
        </p:txBody>
      </p:sp>
      <p:sp>
        <p:nvSpPr>
          <p:cNvPr id="1041" name="TextBox 1040">
            <a:extLst>
              <a:ext uri="{FF2B5EF4-FFF2-40B4-BE49-F238E27FC236}">
                <a16:creationId xmlns:a16="http://schemas.microsoft.com/office/drawing/2014/main" id="{77A8E766-C5FB-DBB4-7BD1-C5470BCF4F95}"/>
              </a:ext>
            </a:extLst>
          </p:cNvPr>
          <p:cNvSpPr txBox="1"/>
          <p:nvPr/>
        </p:nvSpPr>
        <p:spPr>
          <a:xfrm>
            <a:off x="6454749" y="5670675"/>
            <a:ext cx="1830444" cy="430887"/>
          </a:xfrm>
          <a:prstGeom prst="rect">
            <a:avLst/>
          </a:prstGeom>
          <a:noFill/>
        </p:spPr>
        <p:txBody>
          <a:bodyPr wrap="square" lIns="0" tIns="0" rIns="0" bIns="0">
            <a:spAutoFit/>
          </a:bodyPr>
          <a:lstStyle/>
          <a:p>
            <a:pPr algn="ctr"/>
            <a:r>
              <a:rPr lang="en-US" sz="2800" b="1" dirty="0">
                <a:solidFill>
                  <a:schemeClr val="accent4"/>
                </a:solidFill>
                <a:latin typeface="Arial" panose="020B0604020202020204" pitchFamily="34" charset="0"/>
                <a:cs typeface="Arial" panose="020B0604020202020204" pitchFamily="34" charset="0"/>
              </a:rPr>
              <a:t>$747.6</a:t>
            </a:r>
          </a:p>
        </p:txBody>
      </p:sp>
      <p:sp>
        <p:nvSpPr>
          <p:cNvPr id="1042" name="TextBox 1041">
            <a:extLst>
              <a:ext uri="{FF2B5EF4-FFF2-40B4-BE49-F238E27FC236}">
                <a16:creationId xmlns:a16="http://schemas.microsoft.com/office/drawing/2014/main" id="{A1E036AA-2C29-DAA2-8B36-FF0E44BE27D8}"/>
              </a:ext>
            </a:extLst>
          </p:cNvPr>
          <p:cNvSpPr txBox="1"/>
          <p:nvPr/>
        </p:nvSpPr>
        <p:spPr>
          <a:xfrm>
            <a:off x="6153915" y="6061002"/>
            <a:ext cx="2453879" cy="492443"/>
          </a:xfrm>
          <a:prstGeom prst="rect">
            <a:avLst/>
          </a:prstGeom>
          <a:noFill/>
        </p:spPr>
        <p:txBody>
          <a:bodyPr wrap="square" lIns="45720" rIns="45720">
            <a:spAutoFit/>
          </a:bodyPr>
          <a:lstStyle/>
          <a:p>
            <a:pPr algn="ctr"/>
            <a:r>
              <a:rPr lang="en-US" sz="1400" dirty="0">
                <a:latin typeface="Arial" panose="020B0604020202020204" pitchFamily="34" charset="0"/>
                <a:cs typeface="Arial" panose="020B0604020202020204" pitchFamily="34" charset="0"/>
              </a:rPr>
              <a:t>TIPS Value (USD) Settled </a:t>
            </a:r>
          </a:p>
          <a:p>
            <a:pPr algn="ctr"/>
            <a:r>
              <a:rPr lang="en-US" sz="1200" dirty="0">
                <a:latin typeface="Arial" panose="020B0604020202020204" pitchFamily="34" charset="0"/>
                <a:cs typeface="Arial" panose="020B0604020202020204" pitchFamily="34" charset="0"/>
              </a:rPr>
              <a:t>(in March 2024)</a:t>
            </a:r>
          </a:p>
        </p:txBody>
      </p:sp>
      <p:cxnSp>
        <p:nvCxnSpPr>
          <p:cNvPr id="1046" name="Straight Connector 1045">
            <a:extLst>
              <a:ext uri="{FF2B5EF4-FFF2-40B4-BE49-F238E27FC236}">
                <a16:creationId xmlns:a16="http://schemas.microsoft.com/office/drawing/2014/main" id="{03FE0AFF-FC5F-5341-0CCB-F696F991D341}"/>
              </a:ext>
            </a:extLst>
          </p:cNvPr>
          <p:cNvCxnSpPr/>
          <p:nvPr/>
        </p:nvCxnSpPr>
        <p:spPr>
          <a:xfrm>
            <a:off x="498286" y="3397408"/>
            <a:ext cx="8138160" cy="0"/>
          </a:xfrm>
          <a:prstGeom prst="line">
            <a:avLst/>
          </a:prstGeom>
          <a:ln w="28575">
            <a:solidFill>
              <a:srgbClr val="E1E1E1"/>
            </a:solidFill>
            <a:prstDash val="solid"/>
            <a:headEnd type="non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nvGrpSpPr>
          <p:cNvPr id="1043" name="Group 1042">
            <a:extLst>
              <a:ext uri="{FF2B5EF4-FFF2-40B4-BE49-F238E27FC236}">
                <a16:creationId xmlns:a16="http://schemas.microsoft.com/office/drawing/2014/main" id="{182BCF04-83E8-7A1F-FF32-16850929A147}"/>
              </a:ext>
            </a:extLst>
          </p:cNvPr>
          <p:cNvGrpSpPr>
            <a:grpSpLocks/>
          </p:cNvGrpSpPr>
          <p:nvPr/>
        </p:nvGrpSpPr>
        <p:grpSpPr>
          <a:xfrm>
            <a:off x="667512" y="5173846"/>
            <a:ext cx="4206240" cy="438912"/>
            <a:chOff x="409317" y="0"/>
            <a:chExt cx="5730447" cy="712799"/>
          </a:xfrm>
        </p:grpSpPr>
        <p:sp>
          <p:nvSpPr>
            <p:cNvPr id="1044" name="Rounded Rectangle 1043">
              <a:extLst>
                <a:ext uri="{FF2B5EF4-FFF2-40B4-BE49-F238E27FC236}">
                  <a16:creationId xmlns:a16="http://schemas.microsoft.com/office/drawing/2014/main" id="{E476D83D-0C79-9ABC-4B52-5A7442AB5D5C}"/>
                </a:ext>
              </a:extLst>
            </p:cNvPr>
            <p:cNvSpPr/>
            <p:nvPr/>
          </p:nvSpPr>
          <p:spPr>
            <a:xfrm>
              <a:off x="409317" y="0"/>
              <a:ext cx="5730447" cy="712799"/>
            </a:xfrm>
            <a:prstGeom prst="roundRect">
              <a:avLst/>
            </a:prstGeom>
            <a:solidFill>
              <a:schemeClr val="bg1">
                <a:lumMod val="7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sz="1600" dirty="0">
                <a:latin typeface="Arial" panose="020B0604020202020204" pitchFamily="34" charset="0"/>
                <a:cs typeface="Arial" panose="020B0604020202020204" pitchFamily="34" charset="0"/>
              </a:endParaRPr>
            </a:p>
          </p:txBody>
        </p:sp>
        <p:sp>
          <p:nvSpPr>
            <p:cNvPr id="1045" name="Rounded Rectangle 5">
              <a:extLst>
                <a:ext uri="{FF2B5EF4-FFF2-40B4-BE49-F238E27FC236}">
                  <a16:creationId xmlns:a16="http://schemas.microsoft.com/office/drawing/2014/main" id="{4D47FDDA-11EC-B925-A3D6-68B052BFB715}"/>
                </a:ext>
              </a:extLst>
            </p:cNvPr>
            <p:cNvSpPr txBox="1"/>
            <p:nvPr/>
          </p:nvSpPr>
          <p:spPr>
            <a:xfrm>
              <a:off x="444113" y="34796"/>
              <a:ext cx="5660852" cy="6385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9456" tIns="0" rIns="216597" bIns="0" numCol="1" spcCol="1270" anchor="ctr" anchorCtr="0">
              <a:noAutofit/>
            </a:bodyPr>
            <a:lstStyle/>
            <a:p>
              <a:pPr marL="0" lvl="0" indent="0" algn="l" defTabSz="889000">
                <a:lnSpc>
                  <a:spcPct val="90000"/>
                </a:lnSpc>
                <a:spcBef>
                  <a:spcPct val="0"/>
                </a:spcBef>
                <a:buNone/>
              </a:pPr>
              <a:r>
                <a:rPr lang="en-US" dirty="0">
                  <a:solidFill>
                    <a:srgbClr val="AC2641"/>
                  </a:solidFill>
                  <a:latin typeface="Arial" panose="020B0604020202020204" pitchFamily="34" charset="0"/>
                  <a:cs typeface="Arial" panose="020B0604020202020204" pitchFamily="34" charset="0"/>
                </a:rPr>
                <a:t>Statistics</a:t>
              </a:r>
              <a:endParaRPr lang="en-US" kern="1200" dirty="0">
                <a:solidFill>
                  <a:srgbClr val="AC2641"/>
                </a:solidFill>
                <a:latin typeface="Arial" panose="020B060402020202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id="{ECE625DA-9B2C-176C-84E3-1FAE3503FEED}"/>
              </a:ext>
            </a:extLst>
          </p:cNvPr>
          <p:cNvGrpSpPr/>
          <p:nvPr/>
        </p:nvGrpSpPr>
        <p:grpSpPr>
          <a:xfrm>
            <a:off x="669972" y="842030"/>
            <a:ext cx="4206240" cy="438912"/>
            <a:chOff x="409317" y="0"/>
            <a:chExt cx="5730447" cy="712799"/>
          </a:xfrm>
        </p:grpSpPr>
        <p:sp>
          <p:nvSpPr>
            <p:cNvPr id="7" name="Rounded Rectangle 6">
              <a:extLst>
                <a:ext uri="{FF2B5EF4-FFF2-40B4-BE49-F238E27FC236}">
                  <a16:creationId xmlns:a16="http://schemas.microsoft.com/office/drawing/2014/main" id="{CE1A52CA-BD0B-F9E9-5426-67C2DC927839}"/>
                </a:ext>
              </a:extLst>
            </p:cNvPr>
            <p:cNvSpPr/>
            <p:nvPr/>
          </p:nvSpPr>
          <p:spPr>
            <a:xfrm>
              <a:off x="409317" y="0"/>
              <a:ext cx="5730447" cy="712799"/>
            </a:xfrm>
            <a:prstGeom prst="roundRect">
              <a:avLst/>
            </a:prstGeom>
            <a:solidFill>
              <a:schemeClr val="bg1">
                <a:lumMod val="7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dirty="0">
                <a:latin typeface="Arial" panose="020B0604020202020204" pitchFamily="34" charset="0"/>
                <a:cs typeface="Arial" panose="020B0604020202020204" pitchFamily="34" charset="0"/>
              </a:endParaRPr>
            </a:p>
          </p:txBody>
        </p:sp>
        <p:sp>
          <p:nvSpPr>
            <p:cNvPr id="9" name="Rounded Rectangle 5">
              <a:extLst>
                <a:ext uri="{FF2B5EF4-FFF2-40B4-BE49-F238E27FC236}">
                  <a16:creationId xmlns:a16="http://schemas.microsoft.com/office/drawing/2014/main" id="{FCD394C6-9BCD-CE7F-059C-919F20CF361B}"/>
                </a:ext>
              </a:extLst>
            </p:cNvPr>
            <p:cNvSpPr txBox="1"/>
            <p:nvPr/>
          </p:nvSpPr>
          <p:spPr>
            <a:xfrm>
              <a:off x="444112" y="34797"/>
              <a:ext cx="5660852" cy="6432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9456" tIns="0" rIns="216597" bIns="0" numCol="1" spcCol="1270" anchor="ctr" anchorCtr="0">
              <a:noAutofit/>
            </a:bodyPr>
            <a:lstStyle/>
            <a:p>
              <a:pPr marL="0" lvl="0" indent="0" algn="l" defTabSz="889000">
                <a:lnSpc>
                  <a:spcPct val="90000"/>
                </a:lnSpc>
                <a:spcBef>
                  <a:spcPct val="0"/>
                </a:spcBef>
                <a:buNone/>
              </a:pPr>
              <a:r>
                <a:rPr lang="en-US" sz="2000" kern="1200" dirty="0">
                  <a:solidFill>
                    <a:srgbClr val="AC2641"/>
                  </a:solidFill>
                  <a:latin typeface="Arial" panose="020B0604020202020204" pitchFamily="34" charset="0"/>
                  <a:cs typeface="Arial" panose="020B0604020202020204" pitchFamily="34" charset="0"/>
                </a:rPr>
                <a:t>Foundational Aspects</a:t>
              </a:r>
            </a:p>
          </p:txBody>
        </p:sp>
      </p:grpSp>
      <p:sp>
        <p:nvSpPr>
          <p:cNvPr id="5" name="Footer Placeholder 1">
            <a:extLst>
              <a:ext uri="{FF2B5EF4-FFF2-40B4-BE49-F238E27FC236}">
                <a16:creationId xmlns:a16="http://schemas.microsoft.com/office/drawing/2014/main" id="{972B427A-1404-A73A-1774-F86705ACCAC4}"/>
              </a:ext>
            </a:extLst>
          </p:cNvPr>
          <p:cNvSpPr txBox="1">
            <a:spLocks/>
          </p:cNvSpPr>
          <p:nvPr/>
        </p:nvSpPr>
        <p:spPr>
          <a:xfrm>
            <a:off x="447675" y="6492240"/>
            <a:ext cx="3086100" cy="365125"/>
          </a:xfrm>
          <a:prstGeom prst="rect">
            <a:avLst/>
          </a:prstGeom>
        </p:spPr>
        <p:txBody>
          <a:bodyPr/>
          <a:lstStyle>
            <a:defPPr>
              <a:defRPr lang="en-US"/>
            </a:defPPr>
            <a:lvl1pPr marL="0" algn="l" defTabSz="1470484" rtl="0" eaLnBrk="1" latinLnBrk="0" hangingPunct="1">
              <a:defRPr sz="2895" kern="1200">
                <a:solidFill>
                  <a:schemeClr val="tx1"/>
                </a:solidFill>
                <a:latin typeface="+mn-lt"/>
                <a:ea typeface="+mn-ea"/>
                <a:cs typeface="+mn-cs"/>
              </a:defRPr>
            </a:lvl1pPr>
            <a:lvl2pPr marL="735242" algn="l" defTabSz="1470484" rtl="0" eaLnBrk="1" latinLnBrk="0" hangingPunct="1">
              <a:defRPr sz="2895" kern="1200">
                <a:solidFill>
                  <a:schemeClr val="tx1"/>
                </a:solidFill>
                <a:latin typeface="+mn-lt"/>
                <a:ea typeface="+mn-ea"/>
                <a:cs typeface="+mn-cs"/>
              </a:defRPr>
            </a:lvl2pPr>
            <a:lvl3pPr marL="1470484" algn="l" defTabSz="1470484" rtl="0" eaLnBrk="1" latinLnBrk="0" hangingPunct="1">
              <a:defRPr sz="2895" kern="1200">
                <a:solidFill>
                  <a:schemeClr val="tx1"/>
                </a:solidFill>
                <a:latin typeface="+mn-lt"/>
                <a:ea typeface="+mn-ea"/>
                <a:cs typeface="+mn-cs"/>
              </a:defRPr>
            </a:lvl3pPr>
            <a:lvl4pPr marL="2205726" algn="l" defTabSz="1470484" rtl="0" eaLnBrk="1" latinLnBrk="0" hangingPunct="1">
              <a:defRPr sz="2895" kern="1200">
                <a:solidFill>
                  <a:schemeClr val="tx1"/>
                </a:solidFill>
                <a:latin typeface="+mn-lt"/>
                <a:ea typeface="+mn-ea"/>
                <a:cs typeface="+mn-cs"/>
              </a:defRPr>
            </a:lvl4pPr>
            <a:lvl5pPr marL="2940968" algn="l" defTabSz="1470484" rtl="0" eaLnBrk="1" latinLnBrk="0" hangingPunct="1">
              <a:defRPr sz="2895" kern="1200">
                <a:solidFill>
                  <a:schemeClr val="tx1"/>
                </a:solidFill>
                <a:latin typeface="+mn-lt"/>
                <a:ea typeface="+mn-ea"/>
                <a:cs typeface="+mn-cs"/>
              </a:defRPr>
            </a:lvl5pPr>
            <a:lvl6pPr marL="3676210" algn="l" defTabSz="1470484" rtl="0" eaLnBrk="1" latinLnBrk="0" hangingPunct="1">
              <a:defRPr sz="2895" kern="1200">
                <a:solidFill>
                  <a:schemeClr val="tx1"/>
                </a:solidFill>
                <a:latin typeface="+mn-lt"/>
                <a:ea typeface="+mn-ea"/>
                <a:cs typeface="+mn-cs"/>
              </a:defRPr>
            </a:lvl6pPr>
            <a:lvl7pPr marL="4411451" algn="l" defTabSz="1470484" rtl="0" eaLnBrk="1" latinLnBrk="0" hangingPunct="1">
              <a:defRPr sz="2895" kern="1200">
                <a:solidFill>
                  <a:schemeClr val="tx1"/>
                </a:solidFill>
                <a:latin typeface="+mn-lt"/>
                <a:ea typeface="+mn-ea"/>
                <a:cs typeface="+mn-cs"/>
              </a:defRPr>
            </a:lvl7pPr>
            <a:lvl8pPr marL="5146694" algn="l" defTabSz="1470484" rtl="0" eaLnBrk="1" latinLnBrk="0" hangingPunct="1">
              <a:defRPr sz="2895" kern="1200">
                <a:solidFill>
                  <a:schemeClr val="tx1"/>
                </a:solidFill>
                <a:latin typeface="+mn-lt"/>
                <a:ea typeface="+mn-ea"/>
                <a:cs typeface="+mn-cs"/>
              </a:defRPr>
            </a:lvl8pPr>
            <a:lvl9pPr marL="5881936" algn="l" defTabSz="1470484" rtl="0" eaLnBrk="1" latinLnBrk="0" hangingPunct="1">
              <a:defRPr sz="2895" kern="1200">
                <a:solidFill>
                  <a:schemeClr val="tx1"/>
                </a:solidFill>
                <a:latin typeface="+mn-lt"/>
                <a:ea typeface="+mn-ea"/>
                <a:cs typeface="+mn-cs"/>
              </a:defRPr>
            </a:lvl9pPr>
          </a:lstStyle>
          <a:p>
            <a:r>
              <a:rPr lang="en-US" sz="1200" dirty="0">
                <a:solidFill>
                  <a:schemeClr val="accent5">
                    <a:lumMod val="75000"/>
                  </a:schemeClr>
                </a:solidFill>
              </a:rPr>
              <a:t>Gates Foundation, 2024</a:t>
            </a:r>
          </a:p>
        </p:txBody>
      </p:sp>
      <p:cxnSp>
        <p:nvCxnSpPr>
          <p:cNvPr id="11" name="Straight Connector 10">
            <a:extLst>
              <a:ext uri="{FF2B5EF4-FFF2-40B4-BE49-F238E27FC236}">
                <a16:creationId xmlns:a16="http://schemas.microsoft.com/office/drawing/2014/main" id="{CF0850D6-8000-35BC-2C75-B8524705BD48}"/>
              </a:ext>
            </a:extLst>
          </p:cNvPr>
          <p:cNvCxnSpPr>
            <a:cxnSpLocks/>
          </p:cNvCxnSpPr>
          <p:nvPr/>
        </p:nvCxnSpPr>
        <p:spPr>
          <a:xfrm>
            <a:off x="544147" y="2432783"/>
            <a:ext cx="8138160" cy="0"/>
          </a:xfrm>
          <a:prstGeom prst="line">
            <a:avLst/>
          </a:prstGeom>
          <a:ln w="28575">
            <a:solidFill>
              <a:srgbClr val="E1E1E1"/>
            </a:solidFill>
            <a:prstDash val="solid"/>
            <a:headEnd type="none" w="med" len="med"/>
            <a:tailEnd type="none" w="med" len="med"/>
          </a:ln>
          <a:effectLst>
            <a:outerShdw blurRad="50800" dist="38100" dir="8100000" algn="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F4B52459-86BD-06FF-2B03-56CF0A131F93}"/>
              </a:ext>
            </a:extLst>
          </p:cNvPr>
          <p:cNvSpPr txBox="1"/>
          <p:nvPr/>
        </p:nvSpPr>
        <p:spPr>
          <a:xfrm>
            <a:off x="4848209" y="6572798"/>
            <a:ext cx="3086099" cy="246221"/>
          </a:xfrm>
          <a:prstGeom prst="rect">
            <a:avLst/>
          </a:prstGeom>
          <a:noFill/>
        </p:spPr>
        <p:txBody>
          <a:bodyPr wrap="square">
            <a:spAutoFit/>
          </a:bodyPr>
          <a:lstStyle/>
          <a:p>
            <a:r>
              <a:rPr lang="en-US" sz="1000" dirty="0">
                <a:latin typeface="Arial" panose="020B0604020202020204" pitchFamily="34" charset="0"/>
                <a:cs typeface="Arial" panose="020B0604020202020204" pitchFamily="34" charset="0"/>
              </a:rPr>
              <a:t>Source: Documentation shared by TIPS</a:t>
            </a:r>
          </a:p>
        </p:txBody>
      </p:sp>
    </p:spTree>
    <p:extLst>
      <p:ext uri="{BB962C8B-B14F-4D97-AF65-F5344CB8AC3E}">
        <p14:creationId xmlns:p14="http://schemas.microsoft.com/office/powerpoint/2010/main" val="9406860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62B3B5-CBC0-DD4F-AD07-4BE1A650A26A}"/>
              </a:ext>
            </a:extLst>
          </p:cNvPr>
          <p:cNvSpPr>
            <a:spLocks noGrp="1"/>
          </p:cNvSpPr>
          <p:nvPr>
            <p:ph type="title"/>
          </p:nvPr>
        </p:nvSpPr>
        <p:spPr>
          <a:xfrm>
            <a:off x="96207" y="222136"/>
            <a:ext cx="6577847" cy="307777"/>
          </a:xfrm>
        </p:spPr>
        <p:txBody>
          <a:bodyPr/>
          <a:lstStyle/>
          <a:p>
            <a:r>
              <a:rPr lang="en-US" sz="2000" dirty="0">
                <a:latin typeface="Arial" panose="020B0604020202020204" pitchFamily="34" charset="0"/>
                <a:cs typeface="Arial" panose="020B0604020202020204" pitchFamily="34" charset="0"/>
              </a:rPr>
              <a:t>RTGS Spotlight: Tanzania’s TIPS</a:t>
            </a:r>
          </a:p>
        </p:txBody>
      </p:sp>
      <p:sp>
        <p:nvSpPr>
          <p:cNvPr id="4" name="Slide Number Placeholder 3">
            <a:extLst>
              <a:ext uri="{FF2B5EF4-FFF2-40B4-BE49-F238E27FC236}">
                <a16:creationId xmlns:a16="http://schemas.microsoft.com/office/drawing/2014/main" id="{A6F85EF8-8B12-9542-BC9C-23959B682E90}"/>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47</a:t>
            </a:fld>
            <a:endParaRPr lang="en-US" dirty="0">
              <a:solidFill>
                <a:prstClr val="black">
                  <a:tint val="75000"/>
                </a:prstClr>
              </a:solidFill>
            </a:endParaRPr>
          </a:p>
        </p:txBody>
      </p:sp>
      <p:sp>
        <p:nvSpPr>
          <p:cNvPr id="5" name="Rectangle 4">
            <a:extLst>
              <a:ext uri="{FF2B5EF4-FFF2-40B4-BE49-F238E27FC236}">
                <a16:creationId xmlns:a16="http://schemas.microsoft.com/office/drawing/2014/main" id="{30DC3B30-BB92-C5BE-74A1-DCA5261C7C6C}"/>
              </a:ext>
            </a:extLst>
          </p:cNvPr>
          <p:cNvSpPr/>
          <p:nvPr/>
        </p:nvSpPr>
        <p:spPr>
          <a:xfrm>
            <a:off x="457200" y="1205134"/>
            <a:ext cx="8229600" cy="5212080"/>
          </a:xfrm>
          <a:prstGeom prst="rect">
            <a:avLst/>
          </a:prstGeom>
          <a:solidFill>
            <a:srgbClr val="E1E1E1">
              <a:alpha val="89804"/>
            </a:srgbClr>
          </a:solidFill>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91440" tIns="182880" rIns="91440" bIns="45720" anchor="t"/>
          <a:lstStyle/>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Accounts: </a:t>
            </a:r>
            <a:r>
              <a:rPr lang="en-US" dirty="0">
                <a:latin typeface="Arial" panose="020B0604020202020204" pitchFamily="34" charset="0"/>
                <a:cs typeface="Arial" panose="020B0604020202020204" pitchFamily="34" charset="0"/>
              </a:rPr>
              <a:t>Settlement is in dedicated TIPS Settlement Accounts, which are ledgers for each bank and non-bank participant that reflect funds held in a pooled clearing account with the Bank of Tanzania (BOT).</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Direct Platform and RTGS integration: </a:t>
            </a:r>
            <a:r>
              <a:rPr lang="en-US" dirty="0">
                <a:effectLst/>
                <a:latin typeface="+mj-lt"/>
              </a:rPr>
              <a:t>The TIPS platform is directly integrated with BOT’s RTGS system through APIs, which allows </a:t>
            </a:r>
            <a:r>
              <a:rPr lang="en-US" dirty="0">
                <a:latin typeface="+mj-lt"/>
              </a:rPr>
              <a:t>P</a:t>
            </a:r>
            <a:r>
              <a:rPr lang="en-US" dirty="0">
                <a:effectLst/>
                <a:latin typeface="+mj-lt"/>
              </a:rPr>
              <a:t>articipants to easily fund and defund their TIPS Settlement Accounts. </a:t>
            </a:r>
            <a:endParaRPr lang="en-US" dirty="0">
              <a:effectLst/>
              <a:latin typeface="+mj-lt"/>
              <a:cs typeface="Arial"/>
            </a:endParaRP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Continuous Settlement: </a:t>
            </a:r>
            <a:r>
              <a:rPr lang="en-US" dirty="0">
                <a:latin typeface="+mj-lt"/>
              </a:rPr>
              <a:t>When the Payer Participant initiates a transfer to a Payee Participant, the principal value is reserved while awaiting the Payee Participant’s response. Acceptance from a Payee Participant triggers a Final Settlement Entry ("Commit") by the TIPS platform into both the Payer and Payee Participants’ TIPS Settlement Account. </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Settlement of Fees: </a:t>
            </a:r>
            <a:r>
              <a:rPr lang="en-US" dirty="0">
                <a:latin typeface="+mj-lt"/>
              </a:rPr>
              <a:t>This is done separately from the settlement of the principal value of transactions and is done on a net deferred basis using clearing accounts on BOT’s RTGS.</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12427A92-6BEC-824D-6488-867E9F182F5D}"/>
              </a:ext>
            </a:extLst>
          </p:cNvPr>
          <p:cNvGrpSpPr/>
          <p:nvPr/>
        </p:nvGrpSpPr>
        <p:grpSpPr>
          <a:xfrm>
            <a:off x="669971" y="842030"/>
            <a:ext cx="4206240" cy="438912"/>
            <a:chOff x="409317" y="0"/>
            <a:chExt cx="5730447" cy="712799"/>
          </a:xfrm>
        </p:grpSpPr>
        <p:sp>
          <p:nvSpPr>
            <p:cNvPr id="21" name="Rounded Rectangle 20">
              <a:extLst>
                <a:ext uri="{FF2B5EF4-FFF2-40B4-BE49-F238E27FC236}">
                  <a16:creationId xmlns:a16="http://schemas.microsoft.com/office/drawing/2014/main" id="{F98B3D51-88EB-AA40-BE5E-01524484AACE}"/>
                </a:ext>
              </a:extLst>
            </p:cNvPr>
            <p:cNvSpPr/>
            <p:nvPr/>
          </p:nvSpPr>
          <p:spPr>
            <a:xfrm>
              <a:off x="409317" y="0"/>
              <a:ext cx="5730447" cy="712799"/>
            </a:xfrm>
            <a:prstGeom prst="roundRect">
              <a:avLst/>
            </a:prstGeom>
            <a:solidFill>
              <a:schemeClr val="bg1">
                <a:lumMod val="7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dirty="0">
                <a:latin typeface="Arial" panose="020B0604020202020204" pitchFamily="34" charset="0"/>
                <a:cs typeface="Arial" panose="020B0604020202020204" pitchFamily="34" charset="0"/>
              </a:endParaRPr>
            </a:p>
          </p:txBody>
        </p:sp>
        <p:sp>
          <p:nvSpPr>
            <p:cNvPr id="23" name="Rounded Rectangle 5">
              <a:extLst>
                <a:ext uri="{FF2B5EF4-FFF2-40B4-BE49-F238E27FC236}">
                  <a16:creationId xmlns:a16="http://schemas.microsoft.com/office/drawing/2014/main" id="{10D8A289-8019-A004-6FA5-07A85240E668}"/>
                </a:ext>
              </a:extLst>
            </p:cNvPr>
            <p:cNvSpPr txBox="1"/>
            <p:nvPr/>
          </p:nvSpPr>
          <p:spPr>
            <a:xfrm>
              <a:off x="444112" y="34797"/>
              <a:ext cx="5660852" cy="6432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9456" tIns="0" rIns="216597" bIns="0" numCol="1" spcCol="1270" anchor="ctr" anchorCtr="0">
              <a:noAutofit/>
            </a:bodyPr>
            <a:lstStyle/>
            <a:p>
              <a:pPr marL="0" lvl="0" indent="0" algn="l" defTabSz="889000">
                <a:lnSpc>
                  <a:spcPct val="90000"/>
                </a:lnSpc>
                <a:spcBef>
                  <a:spcPct val="0"/>
                </a:spcBef>
                <a:buNone/>
              </a:pPr>
              <a:r>
                <a:rPr lang="en-US" sz="2000" kern="1200" dirty="0">
                  <a:solidFill>
                    <a:srgbClr val="AC2641"/>
                  </a:solidFill>
                  <a:latin typeface="Arial" panose="020B0604020202020204" pitchFamily="34" charset="0"/>
                  <a:cs typeface="Arial" panose="020B0604020202020204" pitchFamily="34" charset="0"/>
                </a:rPr>
                <a:t>Settlement: Key Findings</a:t>
              </a:r>
            </a:p>
          </p:txBody>
        </p:sp>
      </p:grpSp>
      <p:sp>
        <p:nvSpPr>
          <p:cNvPr id="7" name="Footer Placeholder 1">
            <a:extLst>
              <a:ext uri="{FF2B5EF4-FFF2-40B4-BE49-F238E27FC236}">
                <a16:creationId xmlns:a16="http://schemas.microsoft.com/office/drawing/2014/main" id="{D2092BDE-6294-0B21-BABF-483608318D5A}"/>
              </a:ext>
            </a:extLst>
          </p:cNvPr>
          <p:cNvSpPr txBox="1">
            <a:spLocks/>
          </p:cNvSpPr>
          <p:nvPr/>
        </p:nvSpPr>
        <p:spPr>
          <a:xfrm>
            <a:off x="447675" y="6492240"/>
            <a:ext cx="3086100" cy="365125"/>
          </a:xfrm>
          <a:prstGeom prst="rect">
            <a:avLst/>
          </a:prstGeom>
        </p:spPr>
        <p:txBody>
          <a:bodyPr/>
          <a:lstStyle>
            <a:defPPr>
              <a:defRPr lang="en-US"/>
            </a:defPPr>
            <a:lvl1pPr marL="0" algn="l" defTabSz="1470484" rtl="0" eaLnBrk="1" latinLnBrk="0" hangingPunct="1">
              <a:defRPr sz="2895" kern="1200">
                <a:solidFill>
                  <a:schemeClr val="tx1"/>
                </a:solidFill>
                <a:latin typeface="+mn-lt"/>
                <a:ea typeface="+mn-ea"/>
                <a:cs typeface="+mn-cs"/>
              </a:defRPr>
            </a:lvl1pPr>
            <a:lvl2pPr marL="735242" algn="l" defTabSz="1470484" rtl="0" eaLnBrk="1" latinLnBrk="0" hangingPunct="1">
              <a:defRPr sz="2895" kern="1200">
                <a:solidFill>
                  <a:schemeClr val="tx1"/>
                </a:solidFill>
                <a:latin typeface="+mn-lt"/>
                <a:ea typeface="+mn-ea"/>
                <a:cs typeface="+mn-cs"/>
              </a:defRPr>
            </a:lvl2pPr>
            <a:lvl3pPr marL="1470484" algn="l" defTabSz="1470484" rtl="0" eaLnBrk="1" latinLnBrk="0" hangingPunct="1">
              <a:defRPr sz="2895" kern="1200">
                <a:solidFill>
                  <a:schemeClr val="tx1"/>
                </a:solidFill>
                <a:latin typeface="+mn-lt"/>
                <a:ea typeface="+mn-ea"/>
                <a:cs typeface="+mn-cs"/>
              </a:defRPr>
            </a:lvl3pPr>
            <a:lvl4pPr marL="2205726" algn="l" defTabSz="1470484" rtl="0" eaLnBrk="1" latinLnBrk="0" hangingPunct="1">
              <a:defRPr sz="2895" kern="1200">
                <a:solidFill>
                  <a:schemeClr val="tx1"/>
                </a:solidFill>
                <a:latin typeface="+mn-lt"/>
                <a:ea typeface="+mn-ea"/>
                <a:cs typeface="+mn-cs"/>
              </a:defRPr>
            </a:lvl4pPr>
            <a:lvl5pPr marL="2940968" algn="l" defTabSz="1470484" rtl="0" eaLnBrk="1" latinLnBrk="0" hangingPunct="1">
              <a:defRPr sz="2895" kern="1200">
                <a:solidFill>
                  <a:schemeClr val="tx1"/>
                </a:solidFill>
                <a:latin typeface="+mn-lt"/>
                <a:ea typeface="+mn-ea"/>
                <a:cs typeface="+mn-cs"/>
              </a:defRPr>
            </a:lvl5pPr>
            <a:lvl6pPr marL="3676210" algn="l" defTabSz="1470484" rtl="0" eaLnBrk="1" latinLnBrk="0" hangingPunct="1">
              <a:defRPr sz="2895" kern="1200">
                <a:solidFill>
                  <a:schemeClr val="tx1"/>
                </a:solidFill>
                <a:latin typeface="+mn-lt"/>
                <a:ea typeface="+mn-ea"/>
                <a:cs typeface="+mn-cs"/>
              </a:defRPr>
            </a:lvl6pPr>
            <a:lvl7pPr marL="4411451" algn="l" defTabSz="1470484" rtl="0" eaLnBrk="1" latinLnBrk="0" hangingPunct="1">
              <a:defRPr sz="2895" kern="1200">
                <a:solidFill>
                  <a:schemeClr val="tx1"/>
                </a:solidFill>
                <a:latin typeface="+mn-lt"/>
                <a:ea typeface="+mn-ea"/>
                <a:cs typeface="+mn-cs"/>
              </a:defRPr>
            </a:lvl7pPr>
            <a:lvl8pPr marL="5146694" algn="l" defTabSz="1470484" rtl="0" eaLnBrk="1" latinLnBrk="0" hangingPunct="1">
              <a:defRPr sz="2895" kern="1200">
                <a:solidFill>
                  <a:schemeClr val="tx1"/>
                </a:solidFill>
                <a:latin typeface="+mn-lt"/>
                <a:ea typeface="+mn-ea"/>
                <a:cs typeface="+mn-cs"/>
              </a:defRPr>
            </a:lvl8pPr>
            <a:lvl9pPr marL="5881936" algn="l" defTabSz="1470484" rtl="0" eaLnBrk="1" latinLnBrk="0" hangingPunct="1">
              <a:defRPr sz="2895" kern="1200">
                <a:solidFill>
                  <a:schemeClr val="tx1"/>
                </a:solidFill>
                <a:latin typeface="+mn-lt"/>
                <a:ea typeface="+mn-ea"/>
                <a:cs typeface="+mn-cs"/>
              </a:defRPr>
            </a:lvl9pPr>
          </a:lstStyle>
          <a:p>
            <a:r>
              <a:rPr lang="en-US" sz="1200" dirty="0">
                <a:solidFill>
                  <a:schemeClr val="accent5">
                    <a:lumMod val="75000"/>
                  </a:schemeClr>
                </a:solidFill>
              </a:rPr>
              <a:t>Gates Foundation, 2024</a:t>
            </a:r>
          </a:p>
        </p:txBody>
      </p:sp>
      <p:sp>
        <p:nvSpPr>
          <p:cNvPr id="15" name="TextBox 14">
            <a:extLst>
              <a:ext uri="{FF2B5EF4-FFF2-40B4-BE49-F238E27FC236}">
                <a16:creationId xmlns:a16="http://schemas.microsoft.com/office/drawing/2014/main" id="{AD88F3B3-0EE2-00C8-2558-AF4E9947647F}"/>
              </a:ext>
            </a:extLst>
          </p:cNvPr>
          <p:cNvSpPr txBox="1"/>
          <p:nvPr/>
        </p:nvSpPr>
        <p:spPr>
          <a:xfrm>
            <a:off x="4850666" y="6512753"/>
            <a:ext cx="3086099" cy="246221"/>
          </a:xfrm>
          <a:prstGeom prst="rect">
            <a:avLst/>
          </a:prstGeom>
          <a:noFill/>
        </p:spPr>
        <p:txBody>
          <a:bodyPr wrap="square">
            <a:spAutoFit/>
          </a:bodyPr>
          <a:lstStyle/>
          <a:p>
            <a:r>
              <a:rPr lang="en-US" sz="1000" dirty="0">
                <a:latin typeface="Arial" panose="020B0604020202020204" pitchFamily="34" charset="0"/>
                <a:cs typeface="Arial" panose="020B0604020202020204" pitchFamily="34" charset="0"/>
              </a:rPr>
              <a:t>Source: Documentation shared by TIPS</a:t>
            </a:r>
          </a:p>
        </p:txBody>
      </p:sp>
      <p:sp>
        <p:nvSpPr>
          <p:cNvPr id="8" name="Rectangle 1">
            <a:extLst>
              <a:ext uri="{FF2B5EF4-FFF2-40B4-BE49-F238E27FC236}">
                <a16:creationId xmlns:a16="http://schemas.microsoft.com/office/drawing/2014/main" id="{4BDB0B4A-13FC-3EE4-3551-2435F9D6EC25}"/>
              </a:ext>
            </a:extLst>
          </p:cNvPr>
          <p:cNvSpPr>
            <a:spLocks noChangeArrowheads="1"/>
          </p:cNvSpPr>
          <p:nvPr/>
        </p:nvSpPr>
        <p:spPr bwMode="auto">
          <a:xfrm>
            <a:off x="628650" y="37274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dirty="0">
                <a:ln>
                  <a:noFill/>
                </a:ln>
                <a:solidFill>
                  <a:schemeClr val="tx1"/>
                </a:solidFill>
                <a:effectLst/>
                <a:latin typeface="Times New Roman" panose="02020603050405020304" pitchFamily="18"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7A6B6217-6D9B-8E9D-1630-FCDB7475679E}"/>
              </a:ext>
            </a:extLst>
          </p:cNvPr>
          <p:cNvSpPr>
            <a:spLocks noChangeArrowheads="1"/>
          </p:cNvSpPr>
          <p:nvPr/>
        </p:nvSpPr>
        <p:spPr bwMode="auto">
          <a:xfrm>
            <a:off x="628650" y="431170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dirty="0">
                <a:ln>
                  <a:noFill/>
                </a:ln>
                <a:solidFill>
                  <a:schemeClr val="tx1"/>
                </a:solidFill>
                <a:effectLst/>
                <a:latin typeface="Times New Roman" panose="02020603050405020304" pitchFamily="18"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320839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62B3B5-CBC0-DD4F-AD07-4BE1A650A26A}"/>
              </a:ext>
            </a:extLst>
          </p:cNvPr>
          <p:cNvSpPr>
            <a:spLocks noGrp="1"/>
          </p:cNvSpPr>
          <p:nvPr>
            <p:ph type="title"/>
          </p:nvPr>
        </p:nvSpPr>
        <p:spPr>
          <a:xfrm>
            <a:off x="96207" y="222136"/>
            <a:ext cx="6577847" cy="307777"/>
          </a:xfrm>
        </p:spPr>
        <p:txBody>
          <a:bodyPr/>
          <a:lstStyle/>
          <a:p>
            <a:r>
              <a:rPr lang="en-US" sz="2000" dirty="0">
                <a:latin typeface="Arial" panose="020B0604020202020204" pitchFamily="34" charset="0"/>
                <a:cs typeface="Arial" panose="020B0604020202020204" pitchFamily="34" charset="0"/>
              </a:rPr>
              <a:t>RTGS Spotlight: Tanzania’s TIPS</a:t>
            </a:r>
          </a:p>
        </p:txBody>
      </p:sp>
      <p:sp>
        <p:nvSpPr>
          <p:cNvPr id="4" name="Slide Number Placeholder 3">
            <a:extLst>
              <a:ext uri="{FF2B5EF4-FFF2-40B4-BE49-F238E27FC236}">
                <a16:creationId xmlns:a16="http://schemas.microsoft.com/office/drawing/2014/main" id="{A6F85EF8-8B12-9542-BC9C-23959B682E90}"/>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48</a:t>
            </a:fld>
            <a:endParaRPr lang="en-US" dirty="0">
              <a:solidFill>
                <a:prstClr val="black">
                  <a:tint val="75000"/>
                </a:prstClr>
              </a:solidFill>
            </a:endParaRPr>
          </a:p>
        </p:txBody>
      </p:sp>
      <p:sp>
        <p:nvSpPr>
          <p:cNvPr id="5" name="Rectangle 4">
            <a:extLst>
              <a:ext uri="{FF2B5EF4-FFF2-40B4-BE49-F238E27FC236}">
                <a16:creationId xmlns:a16="http://schemas.microsoft.com/office/drawing/2014/main" id="{30DC3B30-BB92-C5BE-74A1-DCA5261C7C6C}"/>
              </a:ext>
            </a:extLst>
          </p:cNvPr>
          <p:cNvSpPr/>
          <p:nvPr/>
        </p:nvSpPr>
        <p:spPr>
          <a:xfrm>
            <a:off x="457200" y="1278979"/>
            <a:ext cx="8229599" cy="5212080"/>
          </a:xfrm>
          <a:prstGeom prst="rect">
            <a:avLst/>
          </a:prstGeom>
          <a:solidFill>
            <a:srgbClr val="E1E1E1">
              <a:alpha val="89804"/>
            </a:srgbClr>
          </a:solidFill>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tIns="182880"/>
          <a:lstStyle/>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Prefunding:</a:t>
            </a:r>
            <a:r>
              <a:rPr lang="en-US" dirty="0">
                <a:latin typeface="Arial" panose="020B0604020202020204" pitchFamily="34" charset="0"/>
                <a:cs typeface="Arial" panose="020B0604020202020204" pitchFamily="34" charset="0"/>
              </a:rPr>
              <a:t> Bank participants use their clearing account at the Bank of Tanzania to fund the TIPS Settlement Account. TIPS supports a unique funding approach for non-banks by allowing them to use funds held in a Trust Account to fund their TIPS Settlement Accounts (see next slide)</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Use of Net Debit Cap: </a:t>
            </a:r>
            <a:r>
              <a:rPr lang="en-US" dirty="0">
                <a:latin typeface="Arial" panose="020B0604020202020204" pitchFamily="34" charset="0"/>
                <a:cs typeface="Arial" panose="020B0604020202020204" pitchFamily="34" charset="0"/>
              </a:rPr>
              <a:t>While a net debit cap functionality exists, it is currently set at zero for all participants. </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Liquidity Tools</a:t>
            </a:r>
            <a:endParaRPr lang="en-US" dirty="0">
              <a:latin typeface="Arial" panose="020B0604020202020204" pitchFamily="34" charset="0"/>
              <a:cs typeface="Arial" panose="020B0604020202020204" pitchFamily="34" charset="0"/>
            </a:endParaRPr>
          </a:p>
          <a:p>
            <a:pPr marL="742950" lvl="2" indent="-285750">
              <a:buFont typeface="Arial" panose="020B0604020202020204" pitchFamily="34" charset="0"/>
              <a:buChar char="•"/>
            </a:pPr>
            <a:r>
              <a:rPr lang="en-US" dirty="0">
                <a:latin typeface="Arial" panose="020B0604020202020204" pitchFamily="34" charset="0"/>
                <a:cs typeface="Arial" panose="020B0604020202020204" pitchFamily="34" charset="0"/>
              </a:rPr>
              <a:t>Each participant can fund its TIPS Settlement Account on a 24x7x365 basis, but most participants perform funding during the business day.</a:t>
            </a:r>
          </a:p>
          <a:p>
            <a:pPr marL="742950" lvl="2" indent="-285750">
              <a:buFont typeface="Arial" panose="020B0604020202020204" pitchFamily="34" charset="0"/>
              <a:buChar char="•"/>
            </a:pPr>
            <a:r>
              <a:rPr lang="en-US" dirty="0">
                <a:latin typeface="Arial" panose="020B0604020202020204" pitchFamily="34" charset="0"/>
                <a:cs typeface="Arial" panose="020B0604020202020204" pitchFamily="34" charset="0"/>
              </a:rPr>
              <a:t>Funding is done by sending an instruction through the RTGS. The TIPS platform is directly integrated with the RTGS through APIs, which supports automatic funding and defunding. </a:t>
            </a:r>
          </a:p>
          <a:p>
            <a:pPr marL="742950" lvl="2" indent="-285750">
              <a:buFont typeface="Arial" panose="020B0604020202020204" pitchFamily="34" charset="0"/>
              <a:buChar char="•"/>
            </a:pPr>
            <a:r>
              <a:rPr lang="en-US" dirty="0">
                <a:latin typeface="Arial" panose="020B0604020202020204" pitchFamily="34" charset="0"/>
                <a:cs typeface="Arial" panose="020B0604020202020204" pitchFamily="34" charset="0"/>
              </a:rPr>
              <a:t>All participants are provided a web interface to initiate their defunding requests to their registered clearing account of choice. Defunding requests require BOT approval.</a:t>
            </a:r>
          </a:p>
          <a:p>
            <a:pPr marL="742950" lvl="2" indent="-285750">
              <a:buFont typeface="Arial" panose="020B0604020202020204" pitchFamily="34" charset="0"/>
              <a:buChar char="•"/>
            </a:pPr>
            <a:r>
              <a:rPr lang="en-US" dirty="0">
                <a:latin typeface="Arial" panose="020B0604020202020204" pitchFamily="34" charset="0"/>
                <a:cs typeface="Arial" panose="020B0604020202020204" pitchFamily="34" charset="0"/>
              </a:rPr>
              <a:t>All participants have set thresholds of warning and critical levels for their settlement account balances. When these thresholds are reached, automatic emails are sent to notify them to act.</a:t>
            </a:r>
          </a:p>
        </p:txBody>
      </p:sp>
      <p:grpSp>
        <p:nvGrpSpPr>
          <p:cNvPr id="2" name="Group 1">
            <a:extLst>
              <a:ext uri="{FF2B5EF4-FFF2-40B4-BE49-F238E27FC236}">
                <a16:creationId xmlns:a16="http://schemas.microsoft.com/office/drawing/2014/main" id="{9472104F-D50C-264B-83D7-E5C2631236B3}"/>
              </a:ext>
            </a:extLst>
          </p:cNvPr>
          <p:cNvGrpSpPr/>
          <p:nvPr/>
        </p:nvGrpSpPr>
        <p:grpSpPr>
          <a:xfrm>
            <a:off x="669971" y="841248"/>
            <a:ext cx="4206240" cy="438912"/>
            <a:chOff x="409317" y="0"/>
            <a:chExt cx="5730447" cy="712799"/>
          </a:xfrm>
        </p:grpSpPr>
        <p:sp>
          <p:nvSpPr>
            <p:cNvPr id="6" name="Rounded Rectangle 5">
              <a:extLst>
                <a:ext uri="{FF2B5EF4-FFF2-40B4-BE49-F238E27FC236}">
                  <a16:creationId xmlns:a16="http://schemas.microsoft.com/office/drawing/2014/main" id="{0EC4E6EA-41BA-AE86-6238-D958B5D3AD52}"/>
                </a:ext>
              </a:extLst>
            </p:cNvPr>
            <p:cNvSpPr/>
            <p:nvPr/>
          </p:nvSpPr>
          <p:spPr>
            <a:xfrm>
              <a:off x="409317" y="0"/>
              <a:ext cx="5730447" cy="712799"/>
            </a:xfrm>
            <a:prstGeom prst="roundRect">
              <a:avLst/>
            </a:prstGeom>
            <a:solidFill>
              <a:schemeClr val="bg1">
                <a:lumMod val="7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dirty="0">
                <a:latin typeface="Arial" panose="020B0604020202020204" pitchFamily="34" charset="0"/>
                <a:cs typeface="Arial" panose="020B0604020202020204" pitchFamily="34" charset="0"/>
              </a:endParaRPr>
            </a:p>
          </p:txBody>
        </p:sp>
        <p:sp>
          <p:nvSpPr>
            <p:cNvPr id="10" name="Rounded Rectangle 5">
              <a:extLst>
                <a:ext uri="{FF2B5EF4-FFF2-40B4-BE49-F238E27FC236}">
                  <a16:creationId xmlns:a16="http://schemas.microsoft.com/office/drawing/2014/main" id="{EC2B1C1A-BD7B-D342-6F39-A9B853589298}"/>
                </a:ext>
              </a:extLst>
            </p:cNvPr>
            <p:cNvSpPr txBox="1"/>
            <p:nvPr/>
          </p:nvSpPr>
          <p:spPr>
            <a:xfrm>
              <a:off x="444112" y="34797"/>
              <a:ext cx="5660852" cy="6432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9456" tIns="0" rIns="216597" bIns="0" numCol="1" spcCol="1270" anchor="ctr" anchorCtr="0">
              <a:noAutofit/>
            </a:bodyPr>
            <a:lstStyle/>
            <a:p>
              <a:pPr marL="0" lvl="0" indent="0" algn="l" defTabSz="889000">
                <a:lnSpc>
                  <a:spcPct val="90000"/>
                </a:lnSpc>
                <a:spcBef>
                  <a:spcPct val="0"/>
                </a:spcBef>
                <a:buNone/>
              </a:pPr>
              <a:r>
                <a:rPr lang="en-US" sz="2000" kern="1200" dirty="0">
                  <a:solidFill>
                    <a:srgbClr val="AC2641"/>
                  </a:solidFill>
                  <a:latin typeface="Arial" panose="020B0604020202020204" pitchFamily="34" charset="0"/>
                  <a:cs typeface="Arial" panose="020B0604020202020204" pitchFamily="34" charset="0"/>
                </a:rPr>
                <a:t>Risk Management: Key Findings</a:t>
              </a:r>
              <a:endParaRPr lang="en-US" sz="2000" kern="1200" dirty="0">
                <a:solidFill>
                  <a:srgbClr val="AC2641"/>
                </a:solidFill>
                <a:highlight>
                  <a:srgbClr val="FFFF00"/>
                </a:highlight>
                <a:latin typeface="Arial" panose="020B0604020202020204" pitchFamily="34" charset="0"/>
                <a:cs typeface="Arial" panose="020B0604020202020204" pitchFamily="34" charset="0"/>
              </a:endParaRPr>
            </a:p>
          </p:txBody>
        </p:sp>
      </p:grpSp>
      <p:sp>
        <p:nvSpPr>
          <p:cNvPr id="11" name="Footer Placeholder 1">
            <a:extLst>
              <a:ext uri="{FF2B5EF4-FFF2-40B4-BE49-F238E27FC236}">
                <a16:creationId xmlns:a16="http://schemas.microsoft.com/office/drawing/2014/main" id="{658CE8CB-6CEE-A2F7-5661-696081BB379A}"/>
              </a:ext>
            </a:extLst>
          </p:cNvPr>
          <p:cNvSpPr txBox="1">
            <a:spLocks/>
          </p:cNvSpPr>
          <p:nvPr/>
        </p:nvSpPr>
        <p:spPr>
          <a:xfrm>
            <a:off x="447675" y="6492240"/>
            <a:ext cx="3086100" cy="365125"/>
          </a:xfrm>
          <a:prstGeom prst="rect">
            <a:avLst/>
          </a:prstGeom>
        </p:spPr>
        <p:txBody>
          <a:bodyPr/>
          <a:lstStyle>
            <a:defPPr>
              <a:defRPr lang="en-US"/>
            </a:defPPr>
            <a:lvl1pPr marL="0" algn="l" defTabSz="1470484" rtl="0" eaLnBrk="1" latinLnBrk="0" hangingPunct="1">
              <a:defRPr sz="2895" kern="1200">
                <a:solidFill>
                  <a:schemeClr val="tx1"/>
                </a:solidFill>
                <a:latin typeface="+mn-lt"/>
                <a:ea typeface="+mn-ea"/>
                <a:cs typeface="+mn-cs"/>
              </a:defRPr>
            </a:lvl1pPr>
            <a:lvl2pPr marL="735242" algn="l" defTabSz="1470484" rtl="0" eaLnBrk="1" latinLnBrk="0" hangingPunct="1">
              <a:defRPr sz="2895" kern="1200">
                <a:solidFill>
                  <a:schemeClr val="tx1"/>
                </a:solidFill>
                <a:latin typeface="+mn-lt"/>
                <a:ea typeface="+mn-ea"/>
                <a:cs typeface="+mn-cs"/>
              </a:defRPr>
            </a:lvl2pPr>
            <a:lvl3pPr marL="1470484" algn="l" defTabSz="1470484" rtl="0" eaLnBrk="1" latinLnBrk="0" hangingPunct="1">
              <a:defRPr sz="2895" kern="1200">
                <a:solidFill>
                  <a:schemeClr val="tx1"/>
                </a:solidFill>
                <a:latin typeface="+mn-lt"/>
                <a:ea typeface="+mn-ea"/>
                <a:cs typeface="+mn-cs"/>
              </a:defRPr>
            </a:lvl3pPr>
            <a:lvl4pPr marL="2205726" algn="l" defTabSz="1470484" rtl="0" eaLnBrk="1" latinLnBrk="0" hangingPunct="1">
              <a:defRPr sz="2895" kern="1200">
                <a:solidFill>
                  <a:schemeClr val="tx1"/>
                </a:solidFill>
                <a:latin typeface="+mn-lt"/>
                <a:ea typeface="+mn-ea"/>
                <a:cs typeface="+mn-cs"/>
              </a:defRPr>
            </a:lvl4pPr>
            <a:lvl5pPr marL="2940968" algn="l" defTabSz="1470484" rtl="0" eaLnBrk="1" latinLnBrk="0" hangingPunct="1">
              <a:defRPr sz="2895" kern="1200">
                <a:solidFill>
                  <a:schemeClr val="tx1"/>
                </a:solidFill>
                <a:latin typeface="+mn-lt"/>
                <a:ea typeface="+mn-ea"/>
                <a:cs typeface="+mn-cs"/>
              </a:defRPr>
            </a:lvl5pPr>
            <a:lvl6pPr marL="3676210" algn="l" defTabSz="1470484" rtl="0" eaLnBrk="1" latinLnBrk="0" hangingPunct="1">
              <a:defRPr sz="2895" kern="1200">
                <a:solidFill>
                  <a:schemeClr val="tx1"/>
                </a:solidFill>
                <a:latin typeface="+mn-lt"/>
                <a:ea typeface="+mn-ea"/>
                <a:cs typeface="+mn-cs"/>
              </a:defRPr>
            </a:lvl6pPr>
            <a:lvl7pPr marL="4411451" algn="l" defTabSz="1470484" rtl="0" eaLnBrk="1" latinLnBrk="0" hangingPunct="1">
              <a:defRPr sz="2895" kern="1200">
                <a:solidFill>
                  <a:schemeClr val="tx1"/>
                </a:solidFill>
                <a:latin typeface="+mn-lt"/>
                <a:ea typeface="+mn-ea"/>
                <a:cs typeface="+mn-cs"/>
              </a:defRPr>
            </a:lvl7pPr>
            <a:lvl8pPr marL="5146694" algn="l" defTabSz="1470484" rtl="0" eaLnBrk="1" latinLnBrk="0" hangingPunct="1">
              <a:defRPr sz="2895" kern="1200">
                <a:solidFill>
                  <a:schemeClr val="tx1"/>
                </a:solidFill>
                <a:latin typeface="+mn-lt"/>
                <a:ea typeface="+mn-ea"/>
                <a:cs typeface="+mn-cs"/>
              </a:defRPr>
            </a:lvl8pPr>
            <a:lvl9pPr marL="5881936" algn="l" defTabSz="1470484" rtl="0" eaLnBrk="1" latinLnBrk="0" hangingPunct="1">
              <a:defRPr sz="2895" kern="1200">
                <a:solidFill>
                  <a:schemeClr val="tx1"/>
                </a:solidFill>
                <a:latin typeface="+mn-lt"/>
                <a:ea typeface="+mn-ea"/>
                <a:cs typeface="+mn-cs"/>
              </a:defRPr>
            </a:lvl9pPr>
          </a:lstStyle>
          <a:p>
            <a:r>
              <a:rPr lang="en-US" sz="1200" dirty="0">
                <a:solidFill>
                  <a:schemeClr val="accent5">
                    <a:lumMod val="75000"/>
                  </a:schemeClr>
                </a:solidFill>
              </a:rPr>
              <a:t>Gates Foundation, 2024</a:t>
            </a:r>
          </a:p>
        </p:txBody>
      </p:sp>
      <p:sp>
        <p:nvSpPr>
          <p:cNvPr id="7" name="TextBox 6">
            <a:extLst>
              <a:ext uri="{FF2B5EF4-FFF2-40B4-BE49-F238E27FC236}">
                <a16:creationId xmlns:a16="http://schemas.microsoft.com/office/drawing/2014/main" id="{9D398EF7-9B5B-F21E-77F4-0DC94E990236}"/>
              </a:ext>
            </a:extLst>
          </p:cNvPr>
          <p:cNvSpPr txBox="1"/>
          <p:nvPr/>
        </p:nvSpPr>
        <p:spPr>
          <a:xfrm>
            <a:off x="4850666" y="6512753"/>
            <a:ext cx="3086099" cy="246221"/>
          </a:xfrm>
          <a:prstGeom prst="rect">
            <a:avLst/>
          </a:prstGeom>
          <a:noFill/>
        </p:spPr>
        <p:txBody>
          <a:bodyPr wrap="square">
            <a:spAutoFit/>
          </a:bodyPr>
          <a:lstStyle/>
          <a:p>
            <a:r>
              <a:rPr lang="en-US" sz="1000" dirty="0">
                <a:latin typeface="Arial" panose="020B0604020202020204" pitchFamily="34" charset="0"/>
                <a:cs typeface="Arial" panose="020B0604020202020204" pitchFamily="34" charset="0"/>
              </a:rPr>
              <a:t>Source: Documentation shared by TIPS</a:t>
            </a:r>
          </a:p>
        </p:txBody>
      </p:sp>
    </p:spTree>
    <p:extLst>
      <p:ext uri="{BB962C8B-B14F-4D97-AF65-F5344CB8AC3E}">
        <p14:creationId xmlns:p14="http://schemas.microsoft.com/office/powerpoint/2010/main" val="1544032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62B3B5-CBC0-DD4F-AD07-4BE1A650A26A}"/>
              </a:ext>
            </a:extLst>
          </p:cNvPr>
          <p:cNvSpPr>
            <a:spLocks noGrp="1"/>
          </p:cNvSpPr>
          <p:nvPr>
            <p:ph type="title"/>
          </p:nvPr>
        </p:nvSpPr>
        <p:spPr/>
        <p:txBody>
          <a:bodyPr/>
          <a:lstStyle/>
          <a:p>
            <a:r>
              <a:rPr lang="en-US" dirty="0"/>
              <a:t>IPS Clearing and Settlement</a:t>
            </a:r>
          </a:p>
        </p:txBody>
      </p:sp>
      <p:sp>
        <p:nvSpPr>
          <p:cNvPr id="4" name="Slide Number Placeholder 3">
            <a:extLst>
              <a:ext uri="{FF2B5EF4-FFF2-40B4-BE49-F238E27FC236}">
                <a16:creationId xmlns:a16="http://schemas.microsoft.com/office/drawing/2014/main" id="{A6F85EF8-8B12-9542-BC9C-23959B682E90}"/>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4</a:t>
            </a:fld>
            <a:endParaRPr lang="en-US" dirty="0">
              <a:solidFill>
                <a:prstClr val="black">
                  <a:tint val="75000"/>
                </a:prstClr>
              </a:solidFill>
            </a:endParaRPr>
          </a:p>
        </p:txBody>
      </p:sp>
      <p:sp>
        <p:nvSpPr>
          <p:cNvPr id="7" name="Content Placeholder 2">
            <a:extLst>
              <a:ext uri="{FF2B5EF4-FFF2-40B4-BE49-F238E27FC236}">
                <a16:creationId xmlns:a16="http://schemas.microsoft.com/office/drawing/2014/main" id="{A96236DE-AA2A-9F48-ACD6-00B1C07328BD}"/>
              </a:ext>
            </a:extLst>
          </p:cNvPr>
          <p:cNvSpPr>
            <a:spLocks noGrp="1"/>
          </p:cNvSpPr>
          <p:nvPr>
            <p:ph sz="quarter" idx="14"/>
          </p:nvPr>
        </p:nvSpPr>
        <p:spPr>
          <a:xfrm>
            <a:off x="421441" y="1249089"/>
            <a:ext cx="8545513" cy="4877603"/>
          </a:xfrm>
        </p:spPr>
        <p:txBody>
          <a:bodyPr/>
          <a:lstStyle/>
          <a:p>
            <a:r>
              <a:rPr lang="en-US" dirty="0"/>
              <a:t>This Primer introduces approaches key concepts in clearing and institutional settlement in Instant Payment Systems (IPS). Institutional settlement is the discharge of obligations between the sending DFSP (debit) and the receiving DFSP (credit) incurred when making the transfer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Institutional settlement is different than end-user settlement.  End-user settlement is the discharge of the debit to the payer’s account at their DFSP, and the credit to the payee’s account at their DFSP.  End-user settlement may be defined by regulation, by scheme rules, or by market practice.  It is separate from institutional settlement: it is possible for end-user accounts to be debited or credited either before or after institutional settlement occurs</a:t>
            </a:r>
          </a:p>
          <a:p>
            <a:r>
              <a:rPr lang="en-US" b="1" dirty="0"/>
              <a:t>Level One Project principles guide that end-user settlement be done on a real-time (near immediate) basis, and that institutional settlement also be done on a near real-time basis</a:t>
            </a:r>
          </a:p>
        </p:txBody>
      </p:sp>
      <p:cxnSp>
        <p:nvCxnSpPr>
          <p:cNvPr id="8" name="Straight Arrow Connector 7">
            <a:extLst>
              <a:ext uri="{FF2B5EF4-FFF2-40B4-BE49-F238E27FC236}">
                <a16:creationId xmlns:a16="http://schemas.microsoft.com/office/drawing/2014/main" id="{59CC3C4B-CB65-194D-A01A-EB678DD2323F}"/>
              </a:ext>
            </a:extLst>
          </p:cNvPr>
          <p:cNvCxnSpPr>
            <a:stCxn id="9" idx="6"/>
            <a:endCxn id="13" idx="2"/>
          </p:cNvCxnSpPr>
          <p:nvPr/>
        </p:nvCxnSpPr>
        <p:spPr>
          <a:xfrm>
            <a:off x="1836354" y="3151288"/>
            <a:ext cx="547129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5A26D08E-AAB4-644D-B1EE-1AC6E1302CA3}"/>
              </a:ext>
            </a:extLst>
          </p:cNvPr>
          <p:cNvSpPr>
            <a:spLocks/>
          </p:cNvSpPr>
          <p:nvPr/>
        </p:nvSpPr>
        <p:spPr>
          <a:xfrm>
            <a:off x="931757" y="2698989"/>
            <a:ext cx="904597" cy="904597"/>
          </a:xfrm>
          <a:prstGeom prst="ellipse">
            <a:avLst/>
          </a:prstGeom>
          <a:solidFill>
            <a:srgbClr val="B5926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7719" rIns="0" bIns="37719" numCol="1" spcCol="0" rtlCol="0" fromWordArt="0" anchor="ctr" anchorCtr="0" forceAA="0" compatLnSpc="1">
            <a:prstTxWarp prst="textNoShape">
              <a:avLst/>
            </a:prstTxWarp>
            <a:noAutofit/>
          </a:bodyPr>
          <a:lstStyle/>
          <a:p>
            <a:pPr algn="ctr" defTabSz="502920" fontAlgn="base">
              <a:spcBef>
                <a:spcPct val="0"/>
              </a:spcBef>
              <a:spcAft>
                <a:spcPct val="0"/>
              </a:spcAft>
            </a:pPr>
            <a:r>
              <a:rPr lang="en-US" sz="1400" dirty="0">
                <a:solidFill>
                  <a:schemeClr val="bg1"/>
                </a:solidFill>
                <a:latin typeface="Arial" panose="020B0604020202020204" pitchFamily="34" charset="0"/>
                <a:ea typeface="Calibri" charset="0"/>
                <a:cs typeface="Arial" panose="020B0604020202020204" pitchFamily="34" charset="0"/>
              </a:rPr>
              <a:t>Payer</a:t>
            </a:r>
          </a:p>
        </p:txBody>
      </p:sp>
      <p:sp>
        <p:nvSpPr>
          <p:cNvPr id="10" name="Oval 9">
            <a:extLst>
              <a:ext uri="{FF2B5EF4-FFF2-40B4-BE49-F238E27FC236}">
                <a16:creationId xmlns:a16="http://schemas.microsoft.com/office/drawing/2014/main" id="{78D630A6-59BE-1247-A3D0-E04EE775766E}"/>
              </a:ext>
            </a:extLst>
          </p:cNvPr>
          <p:cNvSpPr>
            <a:spLocks/>
          </p:cNvSpPr>
          <p:nvPr/>
        </p:nvSpPr>
        <p:spPr>
          <a:xfrm>
            <a:off x="2525729" y="2698989"/>
            <a:ext cx="904597" cy="904597"/>
          </a:xfrm>
          <a:prstGeom prst="ellipse">
            <a:avLst/>
          </a:prstGeom>
          <a:solidFill>
            <a:srgbClr val="CE6B29"/>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7719" rIns="0" bIns="37719" numCol="1" spcCol="0" rtlCol="0" fromWordArt="0" anchor="ctr" anchorCtr="0" forceAA="0" compatLnSpc="1">
            <a:prstTxWarp prst="textNoShape">
              <a:avLst/>
            </a:prstTxWarp>
            <a:noAutofit/>
          </a:bodyPr>
          <a:lstStyle/>
          <a:p>
            <a:pPr algn="ctr" defTabSz="502920" fontAlgn="base">
              <a:spcBef>
                <a:spcPct val="0"/>
              </a:spcBef>
              <a:spcAft>
                <a:spcPct val="0"/>
              </a:spcAft>
            </a:pPr>
            <a:r>
              <a:rPr lang="en-US" sz="1400" dirty="0">
                <a:solidFill>
                  <a:srgbClr val="FFFFFF"/>
                </a:solidFill>
                <a:latin typeface="Arial" panose="020B0604020202020204" pitchFamily="34" charset="0"/>
                <a:ea typeface="Calibri" charset="0"/>
                <a:cs typeface="Arial" panose="020B0604020202020204" pitchFamily="34" charset="0"/>
              </a:rPr>
              <a:t>DFSP</a:t>
            </a:r>
          </a:p>
        </p:txBody>
      </p:sp>
      <p:sp>
        <p:nvSpPr>
          <p:cNvPr id="11" name="Oval 10">
            <a:extLst>
              <a:ext uri="{FF2B5EF4-FFF2-40B4-BE49-F238E27FC236}">
                <a16:creationId xmlns:a16="http://schemas.microsoft.com/office/drawing/2014/main" id="{AFC60F25-0209-FB48-BE4B-1FE1A643830B}"/>
              </a:ext>
            </a:extLst>
          </p:cNvPr>
          <p:cNvSpPr>
            <a:spLocks/>
          </p:cNvSpPr>
          <p:nvPr/>
        </p:nvSpPr>
        <p:spPr>
          <a:xfrm>
            <a:off x="4119701" y="2698989"/>
            <a:ext cx="904597" cy="904597"/>
          </a:xfrm>
          <a:prstGeom prst="ellipse">
            <a:avLst/>
          </a:prstGeom>
          <a:solidFill>
            <a:srgbClr val="4D111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7719" rIns="0" bIns="37719" numCol="1" spcCol="0" rtlCol="0" fromWordArt="0" anchor="ctr" anchorCtr="0" forceAA="0" compatLnSpc="1">
            <a:prstTxWarp prst="textNoShape">
              <a:avLst/>
            </a:prstTxWarp>
            <a:noAutofit/>
          </a:bodyPr>
          <a:lstStyle/>
          <a:p>
            <a:pPr algn="ctr" defTabSz="502920" fontAlgn="base">
              <a:spcBef>
                <a:spcPct val="0"/>
              </a:spcBef>
              <a:spcAft>
                <a:spcPct val="0"/>
              </a:spcAft>
            </a:pPr>
            <a:r>
              <a:rPr lang="en-US" sz="1400" dirty="0">
                <a:solidFill>
                  <a:srgbClr val="FFFFFF"/>
                </a:solidFill>
                <a:latin typeface="Arial" panose="020B0604020202020204" pitchFamily="34" charset="0"/>
                <a:ea typeface="Calibri" charset="0"/>
                <a:cs typeface="Arial" panose="020B0604020202020204" pitchFamily="34" charset="0"/>
              </a:rPr>
              <a:t>IPS</a:t>
            </a:r>
          </a:p>
        </p:txBody>
      </p:sp>
      <p:sp>
        <p:nvSpPr>
          <p:cNvPr id="12" name="Oval 11">
            <a:extLst>
              <a:ext uri="{FF2B5EF4-FFF2-40B4-BE49-F238E27FC236}">
                <a16:creationId xmlns:a16="http://schemas.microsoft.com/office/drawing/2014/main" id="{01A00A9C-C5C4-C24A-8428-259E97D8999B}"/>
              </a:ext>
            </a:extLst>
          </p:cNvPr>
          <p:cNvSpPr>
            <a:spLocks/>
          </p:cNvSpPr>
          <p:nvPr/>
        </p:nvSpPr>
        <p:spPr>
          <a:xfrm>
            <a:off x="5713673" y="2698989"/>
            <a:ext cx="904597" cy="904597"/>
          </a:xfrm>
          <a:prstGeom prst="ellipse">
            <a:avLst/>
          </a:prstGeom>
          <a:solidFill>
            <a:srgbClr val="CE6B29"/>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7719" rIns="0" bIns="37719" numCol="1" spcCol="0" rtlCol="0" fromWordArt="0" anchor="ctr" anchorCtr="0" forceAA="0" compatLnSpc="1">
            <a:prstTxWarp prst="textNoShape">
              <a:avLst/>
            </a:prstTxWarp>
            <a:noAutofit/>
          </a:bodyPr>
          <a:lstStyle/>
          <a:p>
            <a:pPr algn="ctr" defTabSz="502920" fontAlgn="base">
              <a:spcBef>
                <a:spcPct val="0"/>
              </a:spcBef>
              <a:spcAft>
                <a:spcPct val="0"/>
              </a:spcAft>
            </a:pPr>
            <a:r>
              <a:rPr lang="en-US" sz="1400" dirty="0">
                <a:solidFill>
                  <a:srgbClr val="FFFFFF"/>
                </a:solidFill>
                <a:latin typeface="Arial" panose="020B0604020202020204" pitchFamily="34" charset="0"/>
                <a:ea typeface="Calibri" charset="0"/>
                <a:cs typeface="Arial" panose="020B0604020202020204" pitchFamily="34" charset="0"/>
              </a:rPr>
              <a:t>DFPS</a:t>
            </a:r>
          </a:p>
        </p:txBody>
      </p:sp>
      <p:sp>
        <p:nvSpPr>
          <p:cNvPr id="13" name="Oval 12">
            <a:extLst>
              <a:ext uri="{FF2B5EF4-FFF2-40B4-BE49-F238E27FC236}">
                <a16:creationId xmlns:a16="http://schemas.microsoft.com/office/drawing/2014/main" id="{D7FB9AB9-AEDC-FC48-9D31-82D23DC902EA}"/>
              </a:ext>
            </a:extLst>
          </p:cNvPr>
          <p:cNvSpPr>
            <a:spLocks/>
          </p:cNvSpPr>
          <p:nvPr/>
        </p:nvSpPr>
        <p:spPr>
          <a:xfrm>
            <a:off x="7307645" y="2698989"/>
            <a:ext cx="904597" cy="904597"/>
          </a:xfrm>
          <a:prstGeom prst="ellipse">
            <a:avLst/>
          </a:prstGeom>
          <a:solidFill>
            <a:srgbClr val="B5926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7719" rIns="0" bIns="37719" numCol="1" spcCol="0" rtlCol="0" fromWordArt="0" anchor="ctr" anchorCtr="0" forceAA="0" compatLnSpc="1">
            <a:prstTxWarp prst="textNoShape">
              <a:avLst/>
            </a:prstTxWarp>
            <a:noAutofit/>
          </a:bodyPr>
          <a:lstStyle/>
          <a:p>
            <a:pPr algn="ctr" defTabSz="502920" fontAlgn="base">
              <a:spcBef>
                <a:spcPct val="0"/>
              </a:spcBef>
              <a:spcAft>
                <a:spcPct val="0"/>
              </a:spcAft>
            </a:pPr>
            <a:r>
              <a:rPr lang="en-US" sz="1400" dirty="0">
                <a:solidFill>
                  <a:schemeClr val="bg1"/>
                </a:solidFill>
                <a:latin typeface="Arial" panose="020B0604020202020204" pitchFamily="34" charset="0"/>
                <a:ea typeface="Calibri" charset="0"/>
                <a:cs typeface="Arial" panose="020B0604020202020204" pitchFamily="34" charset="0"/>
              </a:rPr>
              <a:t>Payee</a:t>
            </a:r>
          </a:p>
        </p:txBody>
      </p:sp>
      <p:sp>
        <p:nvSpPr>
          <p:cNvPr id="14" name="Right Bracket 13">
            <a:extLst>
              <a:ext uri="{FF2B5EF4-FFF2-40B4-BE49-F238E27FC236}">
                <a16:creationId xmlns:a16="http://schemas.microsoft.com/office/drawing/2014/main" id="{368B29F0-EE3D-D543-BA67-51F52A4C0C99}"/>
              </a:ext>
            </a:extLst>
          </p:cNvPr>
          <p:cNvSpPr/>
          <p:nvPr/>
        </p:nvSpPr>
        <p:spPr>
          <a:xfrm rot="5400000">
            <a:off x="4404335" y="2117041"/>
            <a:ext cx="302763" cy="3275860"/>
          </a:xfrm>
          <a:prstGeom prst="rightBracket">
            <a:avLst/>
          </a:prstGeom>
          <a:ln w="12700">
            <a:solidFill>
              <a:srgbClr val="59452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3B4C93A9-88BC-2245-97B1-9BA03E97FCCC}"/>
              </a:ext>
            </a:extLst>
          </p:cNvPr>
          <p:cNvSpPr txBox="1"/>
          <p:nvPr/>
        </p:nvSpPr>
        <p:spPr>
          <a:xfrm>
            <a:off x="3353625" y="3622356"/>
            <a:ext cx="2466328"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Institutional (DFSP) Settlement</a:t>
            </a:r>
          </a:p>
        </p:txBody>
      </p:sp>
      <p:sp>
        <p:nvSpPr>
          <p:cNvPr id="16" name="Right Bracket 15">
            <a:extLst>
              <a:ext uri="{FF2B5EF4-FFF2-40B4-BE49-F238E27FC236}">
                <a16:creationId xmlns:a16="http://schemas.microsoft.com/office/drawing/2014/main" id="{75778176-DD60-4648-82D9-E82AFC26C454}"/>
              </a:ext>
            </a:extLst>
          </p:cNvPr>
          <p:cNvSpPr/>
          <p:nvPr/>
        </p:nvSpPr>
        <p:spPr>
          <a:xfrm rot="16200000" flipV="1">
            <a:off x="6832826" y="1718338"/>
            <a:ext cx="341459" cy="1619818"/>
          </a:xfrm>
          <a:prstGeom prst="rightBracket">
            <a:avLst/>
          </a:prstGeom>
          <a:ln w="12700">
            <a:solidFill>
              <a:srgbClr val="59452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A7CEC15E-995A-2B40-AB88-88C18E0B913E}"/>
              </a:ext>
            </a:extLst>
          </p:cNvPr>
          <p:cNvSpPr txBox="1"/>
          <p:nvPr/>
        </p:nvSpPr>
        <p:spPr>
          <a:xfrm>
            <a:off x="6400181" y="2365194"/>
            <a:ext cx="1324303" cy="461665"/>
          </a:xfrm>
          <a:prstGeom prst="rect">
            <a:avLst/>
          </a:prstGeom>
          <a:noFill/>
        </p:spPr>
        <p:txBody>
          <a:bodyPr wrap="square" rtlCol="0">
            <a:spAutoFit/>
          </a:bodyPr>
          <a:lstStyle>
            <a:defPPr>
              <a:defRPr lang="en-US"/>
            </a:defPPr>
            <a:lvl1pPr algn="ctr">
              <a:defRPr sz="1200" b="1">
                <a:latin typeface="Arial" panose="020B0604020202020204" pitchFamily="34" charset="0"/>
                <a:cs typeface="Arial" panose="020B0604020202020204" pitchFamily="34" charset="0"/>
              </a:defRPr>
            </a:lvl1pPr>
          </a:lstStyle>
          <a:p>
            <a:r>
              <a:rPr lang="en-US" dirty="0"/>
              <a:t>End-User Settlement</a:t>
            </a:r>
          </a:p>
        </p:txBody>
      </p:sp>
      <p:sp>
        <p:nvSpPr>
          <p:cNvPr id="18" name="Right Bracket 17">
            <a:extLst>
              <a:ext uri="{FF2B5EF4-FFF2-40B4-BE49-F238E27FC236}">
                <a16:creationId xmlns:a16="http://schemas.microsoft.com/office/drawing/2014/main" id="{E67A1A4D-A832-804D-81FE-6EE6D2A386CF}"/>
              </a:ext>
            </a:extLst>
          </p:cNvPr>
          <p:cNvSpPr/>
          <p:nvPr/>
        </p:nvSpPr>
        <p:spPr>
          <a:xfrm rot="16200000" flipV="1">
            <a:off x="2026128" y="1728005"/>
            <a:ext cx="341459" cy="1619818"/>
          </a:xfrm>
          <a:prstGeom prst="rightBracket">
            <a:avLst/>
          </a:prstGeom>
          <a:ln w="12700">
            <a:solidFill>
              <a:srgbClr val="59452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3B583B98-8EE4-B149-8EB5-49ED40CCD44E}"/>
              </a:ext>
            </a:extLst>
          </p:cNvPr>
          <p:cNvSpPr txBox="1"/>
          <p:nvPr/>
        </p:nvSpPr>
        <p:spPr>
          <a:xfrm>
            <a:off x="1593483" y="2374861"/>
            <a:ext cx="1324303" cy="461665"/>
          </a:xfrm>
          <a:prstGeom prst="rect">
            <a:avLst/>
          </a:prstGeom>
          <a:noFill/>
        </p:spPr>
        <p:txBody>
          <a:bodyPr wrap="square" rtlCol="0">
            <a:spAutoFit/>
          </a:bodyPr>
          <a:lstStyle>
            <a:defPPr>
              <a:defRPr lang="en-US"/>
            </a:defPPr>
            <a:lvl1pPr algn="ctr">
              <a:defRPr sz="1200" b="1">
                <a:latin typeface="Arial" panose="020B0604020202020204" pitchFamily="34" charset="0"/>
                <a:cs typeface="Arial" panose="020B0604020202020204" pitchFamily="34" charset="0"/>
              </a:defRPr>
            </a:lvl1pPr>
          </a:lstStyle>
          <a:p>
            <a:r>
              <a:rPr lang="en-US" dirty="0"/>
              <a:t>End-User Settlement</a:t>
            </a:r>
          </a:p>
        </p:txBody>
      </p:sp>
    </p:spTree>
    <p:extLst>
      <p:ext uri="{BB962C8B-B14F-4D97-AF65-F5344CB8AC3E}">
        <p14:creationId xmlns:p14="http://schemas.microsoft.com/office/powerpoint/2010/main" val="10368894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22C34A-4D99-EA95-85C3-AEAE08DD297B}"/>
              </a:ext>
            </a:extLst>
          </p:cNvPr>
          <p:cNvSpPr>
            <a:spLocks noGrp="1"/>
          </p:cNvSpPr>
          <p:nvPr>
            <p:ph type="title"/>
          </p:nvPr>
        </p:nvSpPr>
        <p:spPr>
          <a:xfrm>
            <a:off x="96207" y="252914"/>
            <a:ext cx="6577847" cy="246221"/>
          </a:xfrm>
        </p:spPr>
        <p:txBody>
          <a:bodyPr/>
          <a:lstStyle/>
          <a:p>
            <a:r>
              <a:rPr lang="en-US" dirty="0"/>
              <a:t>RTGS Spotlight: Tanzania’s TIPS</a:t>
            </a:r>
          </a:p>
        </p:txBody>
      </p:sp>
      <p:sp>
        <p:nvSpPr>
          <p:cNvPr id="4" name="Slide Number Placeholder 3">
            <a:extLst>
              <a:ext uri="{FF2B5EF4-FFF2-40B4-BE49-F238E27FC236}">
                <a16:creationId xmlns:a16="http://schemas.microsoft.com/office/drawing/2014/main" id="{48A8CC2A-C124-7559-B928-4368CB5774CE}"/>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49</a:t>
            </a:fld>
            <a:endParaRPr lang="en-US" dirty="0">
              <a:solidFill>
                <a:prstClr val="black">
                  <a:tint val="75000"/>
                </a:prstClr>
              </a:solidFill>
            </a:endParaRPr>
          </a:p>
        </p:txBody>
      </p:sp>
      <p:sp>
        <p:nvSpPr>
          <p:cNvPr id="6" name="Rectangle 5">
            <a:extLst>
              <a:ext uri="{FF2B5EF4-FFF2-40B4-BE49-F238E27FC236}">
                <a16:creationId xmlns:a16="http://schemas.microsoft.com/office/drawing/2014/main" id="{41E2454E-B3B4-8A67-B258-D006AA245712}"/>
              </a:ext>
            </a:extLst>
          </p:cNvPr>
          <p:cNvSpPr/>
          <p:nvPr/>
        </p:nvSpPr>
        <p:spPr bwMode="auto">
          <a:xfrm>
            <a:off x="3462516" y="2517947"/>
            <a:ext cx="2218968" cy="339047"/>
          </a:xfrm>
          <a:prstGeom prst="rect">
            <a:avLst/>
          </a:prstGeom>
          <a:solidFill>
            <a:schemeClr val="tx1">
              <a:lumMod val="65000"/>
              <a:lumOff val="35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r>
              <a:rPr lang="en-US" sz="1000" b="1" dirty="0">
                <a:solidFill>
                  <a:schemeClr val="bg1"/>
                </a:solidFill>
              </a:rPr>
              <a:t>RTGS </a:t>
            </a:r>
          </a:p>
        </p:txBody>
      </p:sp>
      <p:sp>
        <p:nvSpPr>
          <p:cNvPr id="7" name="Rectangle 6">
            <a:extLst>
              <a:ext uri="{FF2B5EF4-FFF2-40B4-BE49-F238E27FC236}">
                <a16:creationId xmlns:a16="http://schemas.microsoft.com/office/drawing/2014/main" id="{2A00DA59-9261-3FBA-2066-5C180473D255}"/>
              </a:ext>
            </a:extLst>
          </p:cNvPr>
          <p:cNvSpPr/>
          <p:nvPr/>
        </p:nvSpPr>
        <p:spPr bwMode="auto">
          <a:xfrm>
            <a:off x="6095887" y="2519864"/>
            <a:ext cx="2218968" cy="339047"/>
          </a:xfrm>
          <a:prstGeom prst="rect">
            <a:avLst/>
          </a:prstGeom>
          <a:solidFill>
            <a:schemeClr val="tx1">
              <a:lumMod val="65000"/>
              <a:lumOff val="35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r>
              <a:rPr lang="en-US" sz="1000" b="1" dirty="0">
                <a:solidFill>
                  <a:schemeClr val="bg1"/>
                </a:solidFill>
              </a:rPr>
              <a:t>TIPS</a:t>
            </a:r>
          </a:p>
        </p:txBody>
      </p:sp>
      <p:sp>
        <p:nvSpPr>
          <p:cNvPr id="10" name="Rectangle 9">
            <a:extLst>
              <a:ext uri="{FF2B5EF4-FFF2-40B4-BE49-F238E27FC236}">
                <a16:creationId xmlns:a16="http://schemas.microsoft.com/office/drawing/2014/main" id="{7E825D38-A122-7414-B9A0-6B9B763293DC}"/>
              </a:ext>
            </a:extLst>
          </p:cNvPr>
          <p:cNvSpPr/>
          <p:nvPr/>
        </p:nvSpPr>
        <p:spPr bwMode="auto">
          <a:xfrm>
            <a:off x="3462516" y="4112381"/>
            <a:ext cx="2218966" cy="869817"/>
          </a:xfrm>
          <a:prstGeom prst="rect">
            <a:avLst/>
          </a:prstGeom>
          <a:solidFill>
            <a:schemeClr val="accent3">
              <a:lumMod val="40000"/>
              <a:lumOff val="60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r>
              <a:rPr lang="en-US" sz="1000" b="1" dirty="0">
                <a:solidFill>
                  <a:schemeClr val="accent6"/>
                </a:solidFill>
              </a:rPr>
              <a:t>Pooled Clearing account to reflect funds held in the TIPS Settlement Accounts of all participants</a:t>
            </a:r>
          </a:p>
        </p:txBody>
      </p:sp>
      <p:sp>
        <p:nvSpPr>
          <p:cNvPr id="11" name="Rectangle 10">
            <a:extLst>
              <a:ext uri="{FF2B5EF4-FFF2-40B4-BE49-F238E27FC236}">
                <a16:creationId xmlns:a16="http://schemas.microsoft.com/office/drawing/2014/main" id="{1F946850-BFBB-AB84-D795-856E59582E65}"/>
              </a:ext>
            </a:extLst>
          </p:cNvPr>
          <p:cNvSpPr/>
          <p:nvPr/>
        </p:nvSpPr>
        <p:spPr bwMode="auto">
          <a:xfrm>
            <a:off x="6095888" y="3020474"/>
            <a:ext cx="2218967" cy="999566"/>
          </a:xfrm>
          <a:prstGeom prst="rect">
            <a:avLst/>
          </a:prstGeom>
          <a:solidFill>
            <a:schemeClr val="accent3">
              <a:lumMod val="40000"/>
              <a:lumOff val="60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r>
              <a:rPr lang="en-US" sz="1000" b="1" dirty="0">
                <a:solidFill>
                  <a:schemeClr val="accent6"/>
                </a:solidFill>
              </a:rPr>
              <a:t>TIPS Settlement Account for </a:t>
            </a:r>
            <a:r>
              <a:rPr lang="en-US" sz="1000" b="1" dirty="0">
                <a:solidFill>
                  <a:srgbClr val="C00000"/>
                </a:solidFill>
              </a:rPr>
              <a:t>bank</a:t>
            </a:r>
            <a:r>
              <a:rPr lang="en-US" sz="1000" b="1" dirty="0">
                <a:solidFill>
                  <a:schemeClr val="accent6"/>
                </a:solidFill>
              </a:rPr>
              <a:t> participant</a:t>
            </a:r>
          </a:p>
          <a:p>
            <a:pPr algn="ctr" defTabSz="914099"/>
            <a:endParaRPr lang="en-US" sz="1000" b="1" dirty="0">
              <a:solidFill>
                <a:schemeClr val="accent6"/>
              </a:solidFill>
            </a:endParaRPr>
          </a:p>
          <a:p>
            <a:pPr algn="ctr" defTabSz="914099"/>
            <a:r>
              <a:rPr lang="en-US" sz="1000" dirty="0">
                <a:solidFill>
                  <a:schemeClr val="accent6"/>
                </a:solidFill>
              </a:rPr>
              <a:t>Mirror ledger to a portion of the RTGS Pooled Clearing account  </a:t>
            </a:r>
          </a:p>
        </p:txBody>
      </p:sp>
      <p:sp>
        <p:nvSpPr>
          <p:cNvPr id="12" name="Rectangle 11">
            <a:extLst>
              <a:ext uri="{FF2B5EF4-FFF2-40B4-BE49-F238E27FC236}">
                <a16:creationId xmlns:a16="http://schemas.microsoft.com/office/drawing/2014/main" id="{EB37D016-C1A3-297D-7F67-9E05D484AF95}"/>
              </a:ext>
            </a:extLst>
          </p:cNvPr>
          <p:cNvSpPr/>
          <p:nvPr/>
        </p:nvSpPr>
        <p:spPr bwMode="auto">
          <a:xfrm>
            <a:off x="6095887" y="5286483"/>
            <a:ext cx="2218967" cy="1205223"/>
          </a:xfrm>
          <a:prstGeom prst="rect">
            <a:avLst/>
          </a:prstGeom>
          <a:solidFill>
            <a:schemeClr val="accent3">
              <a:lumMod val="40000"/>
              <a:lumOff val="60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r>
              <a:rPr lang="en-US" sz="1000" b="1" dirty="0">
                <a:solidFill>
                  <a:schemeClr val="accent6"/>
                </a:solidFill>
              </a:rPr>
              <a:t>TIPS Settlement Account for </a:t>
            </a:r>
          </a:p>
          <a:p>
            <a:pPr algn="ctr" defTabSz="914099"/>
            <a:r>
              <a:rPr lang="en-US" sz="1000" b="1" dirty="0">
                <a:solidFill>
                  <a:srgbClr val="C00000"/>
                </a:solidFill>
              </a:rPr>
              <a:t>non-bank</a:t>
            </a:r>
            <a:r>
              <a:rPr lang="en-US" sz="1000" b="1" dirty="0">
                <a:solidFill>
                  <a:schemeClr val="accent6"/>
                </a:solidFill>
              </a:rPr>
              <a:t> participant</a:t>
            </a:r>
          </a:p>
          <a:p>
            <a:pPr algn="ctr" defTabSz="914099"/>
            <a:endParaRPr lang="en-US" sz="1000" b="1" dirty="0">
              <a:solidFill>
                <a:schemeClr val="accent6"/>
              </a:solidFill>
            </a:endParaRPr>
          </a:p>
          <a:p>
            <a:pPr algn="ctr" defTabSz="914099"/>
            <a:r>
              <a:rPr lang="en-US" sz="1000" dirty="0">
                <a:solidFill>
                  <a:schemeClr val="accent6"/>
                </a:solidFill>
              </a:rPr>
              <a:t>Mirror ledger to a portion of the RTGS Pooled Clearing account. Considered part of the trust account balance</a:t>
            </a:r>
          </a:p>
        </p:txBody>
      </p:sp>
      <p:sp>
        <p:nvSpPr>
          <p:cNvPr id="14" name="Rectangle 13">
            <a:extLst>
              <a:ext uri="{FF2B5EF4-FFF2-40B4-BE49-F238E27FC236}">
                <a16:creationId xmlns:a16="http://schemas.microsoft.com/office/drawing/2014/main" id="{453F87BC-EA34-EC7D-B0D8-183E6959ED57}"/>
              </a:ext>
            </a:extLst>
          </p:cNvPr>
          <p:cNvSpPr/>
          <p:nvPr/>
        </p:nvSpPr>
        <p:spPr bwMode="auto">
          <a:xfrm>
            <a:off x="3462517" y="3043964"/>
            <a:ext cx="2218967" cy="595673"/>
          </a:xfrm>
          <a:prstGeom prst="rect">
            <a:avLst/>
          </a:prstGeom>
          <a:solidFill>
            <a:schemeClr val="accent3">
              <a:lumMod val="40000"/>
              <a:lumOff val="60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r>
              <a:rPr lang="en-US" sz="1000" b="1" dirty="0">
                <a:solidFill>
                  <a:schemeClr val="accent6"/>
                </a:solidFill>
              </a:rPr>
              <a:t>Clearing account for </a:t>
            </a:r>
            <a:r>
              <a:rPr lang="en-US" sz="1000" b="1" dirty="0">
                <a:solidFill>
                  <a:srgbClr val="C00000"/>
                </a:solidFill>
              </a:rPr>
              <a:t>bank</a:t>
            </a:r>
            <a:r>
              <a:rPr lang="en-US" sz="1000" b="1" dirty="0">
                <a:solidFill>
                  <a:schemeClr val="accent6"/>
                </a:solidFill>
              </a:rPr>
              <a:t> participant </a:t>
            </a:r>
          </a:p>
        </p:txBody>
      </p:sp>
      <p:sp>
        <p:nvSpPr>
          <p:cNvPr id="15" name="Right Arrow 14">
            <a:extLst>
              <a:ext uri="{FF2B5EF4-FFF2-40B4-BE49-F238E27FC236}">
                <a16:creationId xmlns:a16="http://schemas.microsoft.com/office/drawing/2014/main" id="{C7B7FC85-AEA1-13FE-D9A6-FEF3E199C759}"/>
              </a:ext>
            </a:extLst>
          </p:cNvPr>
          <p:cNvSpPr/>
          <p:nvPr/>
        </p:nvSpPr>
        <p:spPr bwMode="auto">
          <a:xfrm rot="16200000">
            <a:off x="4720636" y="5000989"/>
            <a:ext cx="266555" cy="413654"/>
          </a:xfrm>
          <a:prstGeom prst="rightArrow">
            <a:avLst/>
          </a:prstGeom>
          <a:solidFill>
            <a:schemeClr val="tx1">
              <a:lumMod val="65000"/>
              <a:lumOff val="35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endParaRPr lang="en-US" sz="1000" dirty="0">
              <a:solidFill>
                <a:schemeClr val="bg1"/>
              </a:solidFill>
            </a:endParaRPr>
          </a:p>
        </p:txBody>
      </p:sp>
      <p:sp>
        <p:nvSpPr>
          <p:cNvPr id="16" name="Right Arrow 15">
            <a:extLst>
              <a:ext uri="{FF2B5EF4-FFF2-40B4-BE49-F238E27FC236}">
                <a16:creationId xmlns:a16="http://schemas.microsoft.com/office/drawing/2014/main" id="{147DBB7F-303E-7249-AD45-FCD774FD5044}"/>
              </a:ext>
            </a:extLst>
          </p:cNvPr>
          <p:cNvSpPr/>
          <p:nvPr/>
        </p:nvSpPr>
        <p:spPr bwMode="auto">
          <a:xfrm rot="5400000">
            <a:off x="3997964" y="5033292"/>
            <a:ext cx="266555" cy="413654"/>
          </a:xfrm>
          <a:prstGeom prst="rightArrow">
            <a:avLst/>
          </a:prstGeom>
          <a:solidFill>
            <a:schemeClr val="tx1">
              <a:lumMod val="65000"/>
              <a:lumOff val="35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endParaRPr lang="en-US" sz="1000" dirty="0">
              <a:solidFill>
                <a:schemeClr val="bg1"/>
              </a:solidFill>
            </a:endParaRPr>
          </a:p>
        </p:txBody>
      </p:sp>
      <p:grpSp>
        <p:nvGrpSpPr>
          <p:cNvPr id="18" name="Group 17">
            <a:extLst>
              <a:ext uri="{FF2B5EF4-FFF2-40B4-BE49-F238E27FC236}">
                <a16:creationId xmlns:a16="http://schemas.microsoft.com/office/drawing/2014/main" id="{D1F94407-74DB-4E08-FB9E-616BF71D4C6E}"/>
              </a:ext>
            </a:extLst>
          </p:cNvPr>
          <p:cNvGrpSpPr/>
          <p:nvPr/>
        </p:nvGrpSpPr>
        <p:grpSpPr>
          <a:xfrm>
            <a:off x="412901" y="921722"/>
            <a:ext cx="7281386" cy="438912"/>
            <a:chOff x="407313" y="0"/>
            <a:chExt cx="5635506" cy="712799"/>
          </a:xfrm>
        </p:grpSpPr>
        <p:sp>
          <p:nvSpPr>
            <p:cNvPr id="19" name="Rounded Rectangle 18">
              <a:extLst>
                <a:ext uri="{FF2B5EF4-FFF2-40B4-BE49-F238E27FC236}">
                  <a16:creationId xmlns:a16="http://schemas.microsoft.com/office/drawing/2014/main" id="{3D781664-492E-08DE-7E46-4D309B5EA3DE}"/>
                </a:ext>
              </a:extLst>
            </p:cNvPr>
            <p:cNvSpPr/>
            <p:nvPr/>
          </p:nvSpPr>
          <p:spPr>
            <a:xfrm>
              <a:off x="409318" y="0"/>
              <a:ext cx="5633501" cy="712799"/>
            </a:xfrm>
            <a:prstGeom prst="roundRect">
              <a:avLst/>
            </a:prstGeom>
            <a:solidFill>
              <a:schemeClr val="bg1">
                <a:lumMod val="7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dirty="0">
                <a:latin typeface="Calibri" panose="020F0502020204030204" pitchFamily="34" charset="0"/>
                <a:cs typeface="Calibri" panose="020F0502020204030204" pitchFamily="34" charset="0"/>
              </a:endParaRPr>
            </a:p>
          </p:txBody>
        </p:sp>
        <p:sp>
          <p:nvSpPr>
            <p:cNvPr id="20" name="Rounded Rectangle 5">
              <a:extLst>
                <a:ext uri="{FF2B5EF4-FFF2-40B4-BE49-F238E27FC236}">
                  <a16:creationId xmlns:a16="http://schemas.microsoft.com/office/drawing/2014/main" id="{F729839D-ED9B-AD78-29CA-C1642ADE20C5}"/>
                </a:ext>
              </a:extLst>
            </p:cNvPr>
            <p:cNvSpPr txBox="1"/>
            <p:nvPr/>
          </p:nvSpPr>
          <p:spPr>
            <a:xfrm>
              <a:off x="407313" y="34812"/>
              <a:ext cx="5633500" cy="6432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9456" tIns="0" rIns="91440" bIns="0" numCol="1" spcCol="1270" anchor="ctr" anchorCtr="0">
              <a:noAutofit/>
            </a:bodyPr>
            <a:lstStyle/>
            <a:p>
              <a:pPr marL="0" lvl="0" indent="0" algn="l" defTabSz="889000">
                <a:lnSpc>
                  <a:spcPct val="90000"/>
                </a:lnSpc>
                <a:spcBef>
                  <a:spcPct val="0"/>
                </a:spcBef>
                <a:buNone/>
              </a:pPr>
              <a:r>
                <a:rPr lang="en-US" sz="2000" dirty="0">
                  <a:solidFill>
                    <a:srgbClr val="AC2641"/>
                  </a:solidFill>
                  <a:latin typeface="Arial" panose="020B0604020202020204" pitchFamily="34" charset="0"/>
                  <a:cs typeface="Arial" panose="020B0604020202020204" pitchFamily="34" charset="0"/>
                </a:rPr>
                <a:t>TIPS Highlight: Innovative Account Structure </a:t>
              </a:r>
              <a:endParaRPr lang="en-US" sz="2000" kern="1200" dirty="0">
                <a:solidFill>
                  <a:srgbClr val="AC2641"/>
                </a:solidFill>
                <a:latin typeface="Arial" panose="020B0604020202020204" pitchFamily="34" charset="0"/>
                <a:cs typeface="Arial" panose="020B0604020202020204" pitchFamily="34" charset="0"/>
              </a:endParaRPr>
            </a:p>
          </p:txBody>
        </p:sp>
      </p:grpSp>
      <p:sp>
        <p:nvSpPr>
          <p:cNvPr id="22" name="Rectangle 21">
            <a:extLst>
              <a:ext uri="{FF2B5EF4-FFF2-40B4-BE49-F238E27FC236}">
                <a16:creationId xmlns:a16="http://schemas.microsoft.com/office/drawing/2014/main" id="{3AF78B60-1ACE-9C84-00E5-703704F0FF56}"/>
              </a:ext>
            </a:extLst>
          </p:cNvPr>
          <p:cNvSpPr/>
          <p:nvPr/>
        </p:nvSpPr>
        <p:spPr bwMode="auto">
          <a:xfrm>
            <a:off x="918258" y="3043964"/>
            <a:ext cx="2218968" cy="860356"/>
          </a:xfrm>
          <a:prstGeom prst="rect">
            <a:avLst/>
          </a:prstGeom>
          <a:solidFill>
            <a:schemeClr val="bg1"/>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r>
              <a:rPr lang="en-US" sz="1400" b="1" dirty="0">
                <a:solidFill>
                  <a:schemeClr val="accent6"/>
                </a:solidFill>
              </a:rPr>
              <a:t>Settlement by a </a:t>
            </a:r>
            <a:r>
              <a:rPr lang="en-US" sz="1400" b="1" dirty="0">
                <a:solidFill>
                  <a:srgbClr val="C00000"/>
                </a:solidFill>
              </a:rPr>
              <a:t>bank</a:t>
            </a:r>
            <a:r>
              <a:rPr lang="en-US" sz="1400" b="1" dirty="0">
                <a:solidFill>
                  <a:schemeClr val="accent6"/>
                </a:solidFill>
              </a:rPr>
              <a:t> participant</a:t>
            </a:r>
          </a:p>
        </p:txBody>
      </p:sp>
      <p:sp>
        <p:nvSpPr>
          <p:cNvPr id="23" name="Rectangle 22">
            <a:extLst>
              <a:ext uri="{FF2B5EF4-FFF2-40B4-BE49-F238E27FC236}">
                <a16:creationId xmlns:a16="http://schemas.microsoft.com/office/drawing/2014/main" id="{9FD77B39-A7BE-14AC-80BB-B4450C2BB5E1}"/>
              </a:ext>
            </a:extLst>
          </p:cNvPr>
          <p:cNvSpPr/>
          <p:nvPr/>
        </p:nvSpPr>
        <p:spPr bwMode="auto">
          <a:xfrm>
            <a:off x="823853" y="5373397"/>
            <a:ext cx="2407777" cy="860356"/>
          </a:xfrm>
          <a:prstGeom prst="rect">
            <a:avLst/>
          </a:prstGeom>
          <a:solidFill>
            <a:schemeClr val="bg1"/>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r>
              <a:rPr lang="en-US" sz="1400" b="1" dirty="0">
                <a:solidFill>
                  <a:schemeClr val="accent6"/>
                </a:solidFill>
              </a:rPr>
              <a:t>Settlement by a </a:t>
            </a:r>
            <a:r>
              <a:rPr lang="en-US" sz="1400" b="1" dirty="0">
                <a:solidFill>
                  <a:srgbClr val="C00000"/>
                </a:solidFill>
              </a:rPr>
              <a:t>non-bank</a:t>
            </a:r>
            <a:r>
              <a:rPr lang="en-US" sz="1400" b="1" dirty="0">
                <a:solidFill>
                  <a:schemeClr val="accent6"/>
                </a:solidFill>
              </a:rPr>
              <a:t> participant</a:t>
            </a:r>
          </a:p>
        </p:txBody>
      </p:sp>
      <p:sp>
        <p:nvSpPr>
          <p:cNvPr id="27" name="Rectangle 26">
            <a:extLst>
              <a:ext uri="{FF2B5EF4-FFF2-40B4-BE49-F238E27FC236}">
                <a16:creationId xmlns:a16="http://schemas.microsoft.com/office/drawing/2014/main" id="{13BE083D-1891-043C-B4AD-F539A5978821}"/>
              </a:ext>
            </a:extLst>
          </p:cNvPr>
          <p:cNvSpPr/>
          <p:nvPr/>
        </p:nvSpPr>
        <p:spPr bwMode="auto">
          <a:xfrm>
            <a:off x="3462516" y="5498040"/>
            <a:ext cx="2257348" cy="756845"/>
          </a:xfrm>
          <a:prstGeom prst="rect">
            <a:avLst/>
          </a:prstGeom>
          <a:solidFill>
            <a:schemeClr val="accent3">
              <a:lumMod val="40000"/>
              <a:lumOff val="60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r>
              <a:rPr lang="en-US" sz="1000" b="1" dirty="0">
                <a:solidFill>
                  <a:schemeClr val="accent6"/>
                </a:solidFill>
              </a:rPr>
              <a:t>Trust account for </a:t>
            </a:r>
            <a:r>
              <a:rPr lang="en-US" sz="1000" b="1" dirty="0">
                <a:solidFill>
                  <a:srgbClr val="C00000"/>
                </a:solidFill>
              </a:rPr>
              <a:t>non-bank</a:t>
            </a:r>
            <a:r>
              <a:rPr lang="en-US" sz="1000" b="1" dirty="0">
                <a:solidFill>
                  <a:schemeClr val="accent6"/>
                </a:solidFill>
              </a:rPr>
              <a:t> participant in the commercial banks submitted via the clearing account of the Sponsor bank</a:t>
            </a:r>
          </a:p>
        </p:txBody>
      </p:sp>
      <p:sp>
        <p:nvSpPr>
          <p:cNvPr id="32" name="Right Arrow 31">
            <a:extLst>
              <a:ext uri="{FF2B5EF4-FFF2-40B4-BE49-F238E27FC236}">
                <a16:creationId xmlns:a16="http://schemas.microsoft.com/office/drawing/2014/main" id="{BE200947-B727-6156-DF2A-4712AFB40893}"/>
              </a:ext>
            </a:extLst>
          </p:cNvPr>
          <p:cNvSpPr/>
          <p:nvPr/>
        </p:nvSpPr>
        <p:spPr bwMode="auto">
          <a:xfrm rot="16200000">
            <a:off x="4788024" y="3647632"/>
            <a:ext cx="266555" cy="413654"/>
          </a:xfrm>
          <a:prstGeom prst="rightArrow">
            <a:avLst/>
          </a:prstGeom>
          <a:solidFill>
            <a:schemeClr val="tx1">
              <a:lumMod val="65000"/>
              <a:lumOff val="35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endParaRPr lang="en-US" sz="1000" dirty="0">
              <a:solidFill>
                <a:schemeClr val="bg1"/>
              </a:solidFill>
            </a:endParaRPr>
          </a:p>
        </p:txBody>
      </p:sp>
      <p:sp>
        <p:nvSpPr>
          <p:cNvPr id="33" name="Right Arrow 32">
            <a:extLst>
              <a:ext uri="{FF2B5EF4-FFF2-40B4-BE49-F238E27FC236}">
                <a16:creationId xmlns:a16="http://schemas.microsoft.com/office/drawing/2014/main" id="{8418C878-ADEB-0DF4-6CD0-9C4CB0628A0F}"/>
              </a:ext>
            </a:extLst>
          </p:cNvPr>
          <p:cNvSpPr/>
          <p:nvPr/>
        </p:nvSpPr>
        <p:spPr bwMode="auto">
          <a:xfrm rot="5400000">
            <a:off x="4065352" y="3679935"/>
            <a:ext cx="266555" cy="413654"/>
          </a:xfrm>
          <a:prstGeom prst="rightArrow">
            <a:avLst/>
          </a:prstGeom>
          <a:solidFill>
            <a:schemeClr val="tx1">
              <a:lumMod val="65000"/>
              <a:lumOff val="35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endParaRPr lang="en-US" sz="1000" dirty="0">
              <a:solidFill>
                <a:schemeClr val="bg1"/>
              </a:solidFill>
            </a:endParaRPr>
          </a:p>
        </p:txBody>
      </p:sp>
      <p:cxnSp>
        <p:nvCxnSpPr>
          <p:cNvPr id="39" name="Straight Arrow Connector 38">
            <a:extLst>
              <a:ext uri="{FF2B5EF4-FFF2-40B4-BE49-F238E27FC236}">
                <a16:creationId xmlns:a16="http://schemas.microsoft.com/office/drawing/2014/main" id="{D9A82126-5598-5AEF-BC4D-E1328D2D20DF}"/>
              </a:ext>
            </a:extLst>
          </p:cNvPr>
          <p:cNvCxnSpPr>
            <a:cxnSpLocks/>
          </p:cNvCxnSpPr>
          <p:nvPr/>
        </p:nvCxnSpPr>
        <p:spPr>
          <a:xfrm flipV="1">
            <a:off x="5678654" y="4060706"/>
            <a:ext cx="970587" cy="385165"/>
          </a:xfrm>
          <a:prstGeom prst="straightConnector1">
            <a:avLst/>
          </a:prstGeom>
          <a:ln>
            <a:solidFill>
              <a:schemeClr val="bg1">
                <a:lumMod val="50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5DFA81CE-EF1B-E4D0-09BB-D29EFCD83927}"/>
              </a:ext>
            </a:extLst>
          </p:cNvPr>
          <p:cNvCxnSpPr>
            <a:cxnSpLocks/>
          </p:cNvCxnSpPr>
          <p:nvPr/>
        </p:nvCxnSpPr>
        <p:spPr>
          <a:xfrm>
            <a:off x="5681482" y="4728945"/>
            <a:ext cx="967759" cy="511174"/>
          </a:xfrm>
          <a:prstGeom prst="straightConnector1">
            <a:avLst/>
          </a:prstGeom>
          <a:ln>
            <a:solidFill>
              <a:schemeClr val="bg1">
                <a:lumMod val="50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0F7D6027-0408-FE26-A7CB-C111F5AD72D8}"/>
              </a:ext>
            </a:extLst>
          </p:cNvPr>
          <p:cNvSpPr txBox="1"/>
          <p:nvPr/>
        </p:nvSpPr>
        <p:spPr>
          <a:xfrm>
            <a:off x="471379" y="1533308"/>
            <a:ext cx="8012864" cy="523220"/>
          </a:xfrm>
          <a:prstGeom prst="rect">
            <a:avLst/>
          </a:prstGeom>
          <a:noFill/>
        </p:spPr>
        <p:txBody>
          <a:bodyPr wrap="square">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Non-banks may maintain trust accounts directly with the BOT that reflect balances maintained with bank participants. This allows them to conduct settlement more efficiently.</a:t>
            </a:r>
          </a:p>
        </p:txBody>
      </p:sp>
    </p:spTree>
    <p:extLst>
      <p:ext uri="{BB962C8B-B14F-4D97-AF65-F5344CB8AC3E}">
        <p14:creationId xmlns:p14="http://schemas.microsoft.com/office/powerpoint/2010/main" val="21366591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964AA1-5C9E-8F4B-B610-F17E19D5E4AB}"/>
              </a:ext>
            </a:extLst>
          </p:cNvPr>
          <p:cNvSpPr>
            <a:spLocks noGrp="1"/>
          </p:cNvSpPr>
          <p:nvPr>
            <p:ph type="body" sz="quarter" idx="10"/>
          </p:nvPr>
        </p:nvSpPr>
        <p:spPr>
          <a:xfrm>
            <a:off x="288475" y="2183931"/>
            <a:ext cx="5113953" cy="1245069"/>
          </a:xfrm>
        </p:spPr>
        <p:txBody>
          <a:bodyPr/>
          <a:lstStyle/>
          <a:p>
            <a:pPr lvl="0">
              <a:spcBef>
                <a:spcPts val="0"/>
              </a:spcBef>
              <a:buSzPts val="4000"/>
            </a:pPr>
            <a:r>
              <a:rPr lang="en-US" b="1" dirty="0"/>
              <a:t>DNS Spotlights</a:t>
            </a:r>
          </a:p>
          <a:p>
            <a:pPr lvl="0">
              <a:spcBef>
                <a:spcPts val="0"/>
              </a:spcBef>
              <a:buSzPts val="4000"/>
            </a:pPr>
            <a:r>
              <a:rPr lang="en-US" b="1" dirty="0"/>
              <a:t>1. FPS</a:t>
            </a:r>
          </a:p>
          <a:p>
            <a:pPr lvl="0">
              <a:spcBef>
                <a:spcPts val="0"/>
              </a:spcBef>
              <a:buSzPts val="4000"/>
            </a:pPr>
            <a:r>
              <a:rPr lang="en-US" b="1" dirty="0"/>
              <a:t>2. UPI</a:t>
            </a:r>
            <a:endParaRPr lang="en-US" dirty="0"/>
          </a:p>
        </p:txBody>
      </p:sp>
    </p:spTree>
    <p:extLst>
      <p:ext uri="{BB962C8B-B14F-4D97-AF65-F5344CB8AC3E}">
        <p14:creationId xmlns:p14="http://schemas.microsoft.com/office/powerpoint/2010/main" val="11683165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62B3B5-CBC0-DD4F-AD07-4BE1A650A26A}"/>
              </a:ext>
            </a:extLst>
          </p:cNvPr>
          <p:cNvSpPr>
            <a:spLocks noGrp="1"/>
          </p:cNvSpPr>
          <p:nvPr>
            <p:ph type="title"/>
          </p:nvPr>
        </p:nvSpPr>
        <p:spPr>
          <a:xfrm>
            <a:off x="96207" y="222136"/>
            <a:ext cx="6577847" cy="307777"/>
          </a:xfrm>
        </p:spPr>
        <p:txBody>
          <a:bodyPr/>
          <a:lstStyle/>
          <a:p>
            <a:r>
              <a:rPr lang="en-US" sz="2000" dirty="0">
                <a:latin typeface="Arial" panose="020B0604020202020204" pitchFamily="34" charset="0"/>
                <a:cs typeface="Arial" panose="020B0604020202020204" pitchFamily="34" charset="0"/>
              </a:rPr>
              <a:t>DNS Spotlight: UK FPS</a:t>
            </a:r>
          </a:p>
        </p:txBody>
      </p:sp>
      <p:sp>
        <p:nvSpPr>
          <p:cNvPr id="4" name="Slide Number Placeholder 3">
            <a:extLst>
              <a:ext uri="{FF2B5EF4-FFF2-40B4-BE49-F238E27FC236}">
                <a16:creationId xmlns:a16="http://schemas.microsoft.com/office/drawing/2014/main" id="{A6F85EF8-8B12-9542-BC9C-23959B682E90}"/>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51</a:t>
            </a:fld>
            <a:endParaRPr lang="en-US" dirty="0">
              <a:solidFill>
                <a:prstClr val="black">
                  <a:tint val="75000"/>
                </a:prstClr>
              </a:solidFill>
            </a:endParaRPr>
          </a:p>
        </p:txBody>
      </p:sp>
      <p:sp>
        <p:nvSpPr>
          <p:cNvPr id="30" name="Rectangle 29">
            <a:extLst>
              <a:ext uri="{FF2B5EF4-FFF2-40B4-BE49-F238E27FC236}">
                <a16:creationId xmlns:a16="http://schemas.microsoft.com/office/drawing/2014/main" id="{47E2948D-CD54-E2AA-D1AB-7B563094BAF5}"/>
              </a:ext>
            </a:extLst>
          </p:cNvPr>
          <p:cNvSpPr/>
          <p:nvPr/>
        </p:nvSpPr>
        <p:spPr>
          <a:xfrm>
            <a:off x="457199" y="5553040"/>
            <a:ext cx="8232199" cy="957272"/>
          </a:xfrm>
          <a:prstGeom prst="rect">
            <a:avLst/>
          </a:prstGeom>
          <a:solidFill>
            <a:srgbClr val="E1E1E1">
              <a:alpha val="89804"/>
            </a:srgbClr>
          </a:solidFill>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sz="1600" dirty="0">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724016C8-26F4-5D7F-C465-3DD78EC098CC}"/>
              </a:ext>
            </a:extLst>
          </p:cNvPr>
          <p:cNvSpPr/>
          <p:nvPr/>
        </p:nvSpPr>
        <p:spPr>
          <a:xfrm>
            <a:off x="457200" y="1207008"/>
            <a:ext cx="8229600" cy="3926363"/>
          </a:xfrm>
          <a:prstGeom prst="rect">
            <a:avLst/>
          </a:prstGeom>
          <a:solidFill>
            <a:srgbClr val="E1E1E1">
              <a:alpha val="89804"/>
            </a:srgbClr>
          </a:solidFill>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sz="1600" dirty="0">
              <a:latin typeface="Arial" panose="020B0604020202020204" pitchFamily="34" charset="0"/>
              <a:cs typeface="Arial" panose="020B0604020202020204" pitchFamily="34" charset="0"/>
            </a:endParaRPr>
          </a:p>
        </p:txBody>
      </p:sp>
      <p:grpSp>
        <p:nvGrpSpPr>
          <p:cNvPr id="33" name="Group 32">
            <a:extLst>
              <a:ext uri="{FF2B5EF4-FFF2-40B4-BE49-F238E27FC236}">
                <a16:creationId xmlns:a16="http://schemas.microsoft.com/office/drawing/2014/main" id="{F657C53B-0EC8-6D60-0439-C001D4E321B5}"/>
              </a:ext>
            </a:extLst>
          </p:cNvPr>
          <p:cNvGrpSpPr/>
          <p:nvPr/>
        </p:nvGrpSpPr>
        <p:grpSpPr>
          <a:xfrm>
            <a:off x="667512" y="841248"/>
            <a:ext cx="4206240" cy="438912"/>
            <a:chOff x="409317" y="0"/>
            <a:chExt cx="5730447" cy="712799"/>
          </a:xfrm>
        </p:grpSpPr>
        <p:sp>
          <p:nvSpPr>
            <p:cNvPr id="34" name="Rounded Rectangle 33">
              <a:extLst>
                <a:ext uri="{FF2B5EF4-FFF2-40B4-BE49-F238E27FC236}">
                  <a16:creationId xmlns:a16="http://schemas.microsoft.com/office/drawing/2014/main" id="{D7960BD1-7C33-D986-8951-B34D4D0F5E41}"/>
                </a:ext>
              </a:extLst>
            </p:cNvPr>
            <p:cNvSpPr/>
            <p:nvPr/>
          </p:nvSpPr>
          <p:spPr>
            <a:xfrm>
              <a:off x="409317" y="0"/>
              <a:ext cx="5730447" cy="712799"/>
            </a:xfrm>
            <a:prstGeom prst="roundRect">
              <a:avLst/>
            </a:prstGeom>
            <a:solidFill>
              <a:schemeClr val="bg1">
                <a:lumMod val="7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sz="1600" dirty="0">
                <a:latin typeface="Arial" panose="020B0604020202020204" pitchFamily="34" charset="0"/>
                <a:cs typeface="Arial" panose="020B0604020202020204" pitchFamily="34" charset="0"/>
              </a:endParaRPr>
            </a:p>
          </p:txBody>
        </p:sp>
        <p:sp>
          <p:nvSpPr>
            <p:cNvPr id="35" name="Rounded Rectangle 5">
              <a:extLst>
                <a:ext uri="{FF2B5EF4-FFF2-40B4-BE49-F238E27FC236}">
                  <a16:creationId xmlns:a16="http://schemas.microsoft.com/office/drawing/2014/main" id="{C92EB620-2816-FA9C-4055-52E0A0B4279D}"/>
                </a:ext>
              </a:extLst>
            </p:cNvPr>
            <p:cNvSpPr txBox="1"/>
            <p:nvPr/>
          </p:nvSpPr>
          <p:spPr>
            <a:xfrm>
              <a:off x="444113" y="34796"/>
              <a:ext cx="5660852" cy="6385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9456" tIns="0" rIns="216597" bIns="0" numCol="1" spcCol="1270" anchor="ctr" anchorCtr="0">
              <a:noAutofit/>
            </a:bodyPr>
            <a:lstStyle/>
            <a:p>
              <a:pPr marL="0" lvl="0" indent="0" algn="l" defTabSz="889000">
                <a:lnSpc>
                  <a:spcPct val="90000"/>
                </a:lnSpc>
                <a:spcBef>
                  <a:spcPct val="0"/>
                </a:spcBef>
                <a:buNone/>
              </a:pPr>
              <a:r>
                <a:rPr lang="en-US" sz="2000" kern="1200" dirty="0">
                  <a:solidFill>
                    <a:srgbClr val="AC2641"/>
                  </a:solidFill>
                  <a:latin typeface="Arial" panose="020B0604020202020204" pitchFamily="34" charset="0"/>
                  <a:cs typeface="Arial" panose="020B0604020202020204" pitchFamily="34" charset="0"/>
                </a:rPr>
                <a:t>Foundational Aspects</a:t>
              </a:r>
            </a:p>
          </p:txBody>
        </p:sp>
      </p:grpSp>
      <p:sp>
        <p:nvSpPr>
          <p:cNvPr id="36" name="TextBox 35">
            <a:extLst>
              <a:ext uri="{FF2B5EF4-FFF2-40B4-BE49-F238E27FC236}">
                <a16:creationId xmlns:a16="http://schemas.microsoft.com/office/drawing/2014/main" id="{AC220FCF-1BC9-47F2-7804-C3F2B3C1C7CD}"/>
              </a:ext>
            </a:extLst>
          </p:cNvPr>
          <p:cNvSpPr txBox="1"/>
          <p:nvPr/>
        </p:nvSpPr>
        <p:spPr>
          <a:xfrm>
            <a:off x="1243238" y="2221285"/>
            <a:ext cx="3253190" cy="276999"/>
          </a:xfrm>
          <a:prstGeom prst="rect">
            <a:avLst/>
          </a:prstGeom>
          <a:noFill/>
        </p:spPr>
        <p:txBody>
          <a:bodyPr wrap="square" lIns="0" tIns="0" rIns="0" bIns="0">
            <a:spAutoFit/>
          </a:bodyPr>
          <a:lstStyle/>
          <a:p>
            <a:r>
              <a:rPr lang="en-US" sz="1800" b="1" dirty="0">
                <a:latin typeface="Arial" panose="020B0604020202020204" pitchFamily="34" charset="0"/>
                <a:cs typeface="Arial" panose="020B0604020202020204" pitchFamily="34" charset="0"/>
              </a:rPr>
              <a:t>DNS - 3 Windows </a:t>
            </a:r>
            <a:r>
              <a:rPr lang="en-US" b="1" dirty="0">
                <a:latin typeface="Arial" panose="020B0604020202020204" pitchFamily="34" charset="0"/>
                <a:cs typeface="Arial" panose="020B0604020202020204" pitchFamily="34" charset="0"/>
              </a:rPr>
              <a:t>P</a:t>
            </a:r>
            <a:r>
              <a:rPr lang="en-US" sz="1800" b="1" dirty="0">
                <a:latin typeface="Arial" panose="020B0604020202020204" pitchFamily="34" charset="0"/>
                <a:cs typeface="Arial" panose="020B0604020202020204" pitchFamily="34" charset="0"/>
              </a:rPr>
              <a:t>er </a:t>
            </a:r>
            <a:r>
              <a:rPr lang="en-US" b="1" dirty="0">
                <a:latin typeface="Arial" panose="020B0604020202020204" pitchFamily="34" charset="0"/>
                <a:cs typeface="Arial" panose="020B0604020202020204" pitchFamily="34" charset="0"/>
              </a:rPr>
              <a:t>D</a:t>
            </a:r>
            <a:r>
              <a:rPr lang="en-US" sz="1800" b="1" dirty="0">
                <a:latin typeface="Arial" panose="020B0604020202020204" pitchFamily="34" charset="0"/>
                <a:cs typeface="Arial" panose="020B0604020202020204" pitchFamily="34" charset="0"/>
              </a:rPr>
              <a:t>ay</a:t>
            </a:r>
          </a:p>
        </p:txBody>
      </p:sp>
      <p:sp>
        <p:nvSpPr>
          <p:cNvPr id="38" name="TextBox 37">
            <a:extLst>
              <a:ext uri="{FF2B5EF4-FFF2-40B4-BE49-F238E27FC236}">
                <a16:creationId xmlns:a16="http://schemas.microsoft.com/office/drawing/2014/main" id="{D85659BE-0DAB-A92A-D940-923D8A14AB93}"/>
              </a:ext>
            </a:extLst>
          </p:cNvPr>
          <p:cNvSpPr txBox="1"/>
          <p:nvPr/>
        </p:nvSpPr>
        <p:spPr>
          <a:xfrm>
            <a:off x="1243584" y="1333055"/>
            <a:ext cx="7445814" cy="553998"/>
          </a:xfrm>
          <a:prstGeom prst="rect">
            <a:avLst/>
          </a:prstGeom>
          <a:noFill/>
        </p:spPr>
        <p:txBody>
          <a:bodyPr wrap="square" lIns="0" tIns="0" rIns="0" bIns="0">
            <a:spAutoFit/>
          </a:bodyPr>
          <a:lstStyle/>
          <a:p>
            <a:r>
              <a:rPr lang="en-US" sz="1800" b="1" dirty="0">
                <a:latin typeface="Arial" panose="020B0604020202020204" pitchFamily="34" charset="0"/>
                <a:cs typeface="Arial" panose="020B0604020202020204" pitchFamily="34" charset="0"/>
              </a:rPr>
              <a:t>Bank of England (BoE) allows settlement by Direct </a:t>
            </a:r>
            <a:r>
              <a:rPr lang="en-US" b="1" dirty="0">
                <a:latin typeface="Arial" panose="020B0604020202020204" pitchFamily="34" charset="0"/>
                <a:cs typeface="Arial" panose="020B0604020202020204" pitchFamily="34" charset="0"/>
              </a:rPr>
              <a:t>S</a:t>
            </a:r>
            <a:r>
              <a:rPr lang="en-US" sz="1800" b="1" dirty="0">
                <a:latin typeface="Arial" panose="020B0604020202020204" pitchFamily="34" charset="0"/>
                <a:cs typeface="Arial" panose="020B0604020202020204" pitchFamily="34" charset="0"/>
              </a:rPr>
              <a:t>ettling </a:t>
            </a:r>
            <a:r>
              <a:rPr lang="en-US" b="1" dirty="0">
                <a:latin typeface="Arial" panose="020B0604020202020204" pitchFamily="34" charset="0"/>
                <a:cs typeface="Arial" panose="020B0604020202020204" pitchFamily="34" charset="0"/>
              </a:rPr>
              <a:t>P</a:t>
            </a:r>
            <a:r>
              <a:rPr lang="en-US" sz="1800" b="1" dirty="0">
                <a:latin typeface="Arial" panose="020B0604020202020204" pitchFamily="34" charset="0"/>
                <a:cs typeface="Arial" panose="020B0604020202020204" pitchFamily="34" charset="0"/>
              </a:rPr>
              <a:t>articipants, which can be Banks or Non-banks</a:t>
            </a:r>
          </a:p>
        </p:txBody>
      </p:sp>
      <p:pic>
        <p:nvPicPr>
          <p:cNvPr id="39" name="Graphic 38" descr="Wrench with solid fill">
            <a:extLst>
              <a:ext uri="{FF2B5EF4-FFF2-40B4-BE49-F238E27FC236}">
                <a16:creationId xmlns:a16="http://schemas.microsoft.com/office/drawing/2014/main" id="{BAF981EC-8B64-19C3-BCF0-EE159D8E4A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1204699">
            <a:off x="510278" y="3333940"/>
            <a:ext cx="606465" cy="603472"/>
          </a:xfrm>
          <a:prstGeom prst="rect">
            <a:avLst/>
          </a:prstGeom>
        </p:spPr>
      </p:pic>
      <p:sp>
        <p:nvSpPr>
          <p:cNvPr id="40" name="TextBox 39">
            <a:extLst>
              <a:ext uri="{FF2B5EF4-FFF2-40B4-BE49-F238E27FC236}">
                <a16:creationId xmlns:a16="http://schemas.microsoft.com/office/drawing/2014/main" id="{B2FF1D74-0D94-F92A-DD87-DCB5BDA4F281}"/>
              </a:ext>
            </a:extLst>
          </p:cNvPr>
          <p:cNvSpPr txBox="1"/>
          <p:nvPr/>
        </p:nvSpPr>
        <p:spPr>
          <a:xfrm>
            <a:off x="1243584" y="1873367"/>
            <a:ext cx="7445814" cy="246221"/>
          </a:xfrm>
          <a:prstGeom prst="rect">
            <a:avLst/>
          </a:prstGeom>
          <a:noFill/>
        </p:spPr>
        <p:txBody>
          <a:bodyPr wrap="square" lIns="0" tIns="0" rIns="0" bIns="0">
            <a:spAutoFit/>
          </a:bodyPr>
          <a:lstStyle/>
          <a:p>
            <a:r>
              <a:rPr lang="en-US" sz="1600" dirty="0">
                <a:latin typeface="Arial" panose="020B0604020202020204" pitchFamily="34" charset="0"/>
                <a:cs typeface="Arial" panose="020B0604020202020204" pitchFamily="34" charset="0"/>
              </a:rPr>
              <a:t>These DFSPs are referred to as Directly Connected Settling Participants (DCSPs)</a:t>
            </a:r>
          </a:p>
        </p:txBody>
      </p:sp>
      <p:sp>
        <p:nvSpPr>
          <p:cNvPr id="44" name="TextBox 43">
            <a:extLst>
              <a:ext uri="{FF2B5EF4-FFF2-40B4-BE49-F238E27FC236}">
                <a16:creationId xmlns:a16="http://schemas.microsoft.com/office/drawing/2014/main" id="{FB089E07-E5FB-7182-77FE-00FE02C6D731}"/>
              </a:ext>
            </a:extLst>
          </p:cNvPr>
          <p:cNvSpPr txBox="1"/>
          <p:nvPr/>
        </p:nvSpPr>
        <p:spPr>
          <a:xfrm>
            <a:off x="1243584" y="2504460"/>
            <a:ext cx="7401673" cy="492443"/>
          </a:xfrm>
          <a:prstGeom prst="rect">
            <a:avLst/>
          </a:prstGeom>
          <a:noFill/>
        </p:spPr>
        <p:txBody>
          <a:bodyPr wrap="square" lIns="0" tIns="0" rIns="0" bIns="0">
            <a:spAutoFit/>
          </a:bodyPr>
          <a:lstStyle/>
          <a:p>
            <a:r>
              <a:rPr lang="en-US" sz="1600" dirty="0">
                <a:latin typeface="Arial" panose="020B0604020202020204" pitchFamily="34" charset="0"/>
                <a:cs typeface="Arial" panose="020B0604020202020204" pitchFamily="34" charset="0"/>
              </a:rPr>
              <a:t>FPS utilizes a DNS model with 3 settlement windows on banking days; the </a:t>
            </a:r>
            <a:r>
              <a:rPr lang="en-US" sz="1600" dirty="0"/>
              <a:t>New Payments Architecture (NPA) initiative may lead to settlement design changes</a:t>
            </a:r>
            <a:r>
              <a:rPr lang="en-US" sz="1600" dirty="0">
                <a:latin typeface="Arial" panose="020B0604020202020204" pitchFamily="34" charset="0"/>
                <a:cs typeface="Arial" panose="020B0604020202020204" pitchFamily="34" charset="0"/>
              </a:rPr>
              <a:t>  </a:t>
            </a:r>
          </a:p>
        </p:txBody>
      </p:sp>
      <p:cxnSp>
        <p:nvCxnSpPr>
          <p:cNvPr id="45" name="Straight Connector 44">
            <a:extLst>
              <a:ext uri="{FF2B5EF4-FFF2-40B4-BE49-F238E27FC236}">
                <a16:creationId xmlns:a16="http://schemas.microsoft.com/office/drawing/2014/main" id="{64C6B0DF-49B0-5161-9789-EC01DFCF8453}"/>
              </a:ext>
            </a:extLst>
          </p:cNvPr>
          <p:cNvCxnSpPr/>
          <p:nvPr/>
        </p:nvCxnSpPr>
        <p:spPr>
          <a:xfrm>
            <a:off x="507097" y="4111429"/>
            <a:ext cx="8138160" cy="0"/>
          </a:xfrm>
          <a:prstGeom prst="line">
            <a:avLst/>
          </a:prstGeom>
          <a:ln w="28575">
            <a:solidFill>
              <a:srgbClr val="E1E1E1"/>
            </a:solidFill>
            <a:prstDash val="solid"/>
            <a:headEnd type="non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96EC769B-9DEE-93AF-5521-D7FC58571560}"/>
              </a:ext>
            </a:extLst>
          </p:cNvPr>
          <p:cNvSpPr txBox="1"/>
          <p:nvPr/>
        </p:nvSpPr>
        <p:spPr>
          <a:xfrm>
            <a:off x="1243584" y="3258738"/>
            <a:ext cx="7235974" cy="276999"/>
          </a:xfrm>
          <a:prstGeom prst="rect">
            <a:avLst/>
          </a:prstGeom>
          <a:noFill/>
        </p:spPr>
        <p:txBody>
          <a:bodyPr wrap="square" lIns="0" tIns="0" rIns="0" bIns="0">
            <a:spAutoFit/>
          </a:bodyPr>
          <a:lstStyle/>
          <a:p>
            <a:r>
              <a:rPr lang="en-US" b="1" dirty="0">
                <a:latin typeface="Arial" panose="020B0604020202020204" pitchFamily="34" charset="0"/>
                <a:cs typeface="Arial" panose="020B0604020202020204" pitchFamily="34" charset="0"/>
              </a:rPr>
              <a:t>Pay UK Leverages Liquidity and Settlement Tools for FPS</a:t>
            </a:r>
          </a:p>
        </p:txBody>
      </p:sp>
      <p:sp>
        <p:nvSpPr>
          <p:cNvPr id="47" name="TextBox 46">
            <a:extLst>
              <a:ext uri="{FF2B5EF4-FFF2-40B4-BE49-F238E27FC236}">
                <a16:creationId xmlns:a16="http://schemas.microsoft.com/office/drawing/2014/main" id="{2A553D74-E7A0-C668-19F9-B19A85489CC4}"/>
              </a:ext>
            </a:extLst>
          </p:cNvPr>
          <p:cNvSpPr txBox="1"/>
          <p:nvPr/>
        </p:nvSpPr>
        <p:spPr>
          <a:xfrm>
            <a:off x="1243584" y="3528633"/>
            <a:ext cx="7401673" cy="492443"/>
          </a:xfrm>
          <a:prstGeom prst="rect">
            <a:avLst/>
          </a:prstGeom>
          <a:noFill/>
        </p:spPr>
        <p:txBody>
          <a:bodyPr wrap="square" lIns="0" tIns="0" rIns="0" bIns="0">
            <a:spAutoFit/>
          </a:bodyPr>
          <a:lstStyle/>
          <a:p>
            <a:r>
              <a:rPr lang="en-US" sz="1600" dirty="0">
                <a:latin typeface="Arial" panose="020B0604020202020204" pitchFamily="34" charset="0"/>
                <a:cs typeface="Arial" panose="020B0604020202020204" pitchFamily="34" charset="0"/>
              </a:rPr>
              <a:t>Risk management tools include the Net Sender Cap (maximum net send value) and pre-funding of settlement accounts</a:t>
            </a:r>
          </a:p>
        </p:txBody>
      </p:sp>
      <p:sp>
        <p:nvSpPr>
          <p:cNvPr id="48" name="TextBox 47">
            <a:extLst>
              <a:ext uri="{FF2B5EF4-FFF2-40B4-BE49-F238E27FC236}">
                <a16:creationId xmlns:a16="http://schemas.microsoft.com/office/drawing/2014/main" id="{8DBD885B-85E0-22CA-E162-211BD9B6B672}"/>
              </a:ext>
            </a:extLst>
          </p:cNvPr>
          <p:cNvSpPr txBox="1"/>
          <p:nvPr/>
        </p:nvSpPr>
        <p:spPr>
          <a:xfrm>
            <a:off x="1243584" y="4256833"/>
            <a:ext cx="5971994" cy="276999"/>
          </a:xfrm>
          <a:prstGeom prst="rect">
            <a:avLst/>
          </a:prstGeom>
          <a:noFill/>
        </p:spPr>
        <p:txBody>
          <a:bodyPr wrap="square" lIns="0" tIns="0" rIns="0" bIns="0">
            <a:spAutoFit/>
          </a:bodyPr>
          <a:lstStyle/>
          <a:p>
            <a:r>
              <a:rPr lang="en-US" b="1" dirty="0">
                <a:latin typeface="Arial" panose="020B0604020202020204" pitchFamily="34" charset="0"/>
                <a:cs typeface="Arial" panose="020B0604020202020204" pitchFamily="34" charset="0"/>
              </a:rPr>
              <a:t>Co-mingled Settlement Account</a:t>
            </a:r>
          </a:p>
        </p:txBody>
      </p:sp>
      <p:sp>
        <p:nvSpPr>
          <p:cNvPr id="49" name="TextBox 48">
            <a:extLst>
              <a:ext uri="{FF2B5EF4-FFF2-40B4-BE49-F238E27FC236}">
                <a16:creationId xmlns:a16="http://schemas.microsoft.com/office/drawing/2014/main" id="{A092C099-802A-516F-8825-67BA990DDBDF}"/>
              </a:ext>
            </a:extLst>
          </p:cNvPr>
          <p:cNvSpPr txBox="1"/>
          <p:nvPr/>
        </p:nvSpPr>
        <p:spPr>
          <a:xfrm>
            <a:off x="1243585" y="4539210"/>
            <a:ext cx="7195314" cy="492443"/>
          </a:xfrm>
          <a:prstGeom prst="rect">
            <a:avLst/>
          </a:prstGeom>
          <a:noFill/>
        </p:spPr>
        <p:txBody>
          <a:bodyPr wrap="square" lIns="0" tIns="0" rIns="0" bIns="0">
            <a:spAutoFit/>
          </a:bodyPr>
          <a:lstStyle/>
          <a:p>
            <a:r>
              <a:rPr lang="en-US" sz="1600" dirty="0">
                <a:latin typeface="Arial" panose="020B0604020202020204" pitchFamily="34" charset="0"/>
                <a:cs typeface="Arial" panose="020B0604020202020204" pitchFamily="34" charset="0"/>
              </a:rPr>
              <a:t>FPS transactions are settled through a co-mingled settlement account, not dedicated to FPS</a:t>
            </a:r>
          </a:p>
        </p:txBody>
      </p:sp>
      <p:sp>
        <p:nvSpPr>
          <p:cNvPr id="50" name="TextBox 49">
            <a:extLst>
              <a:ext uri="{FF2B5EF4-FFF2-40B4-BE49-F238E27FC236}">
                <a16:creationId xmlns:a16="http://schemas.microsoft.com/office/drawing/2014/main" id="{8A1758B5-3C86-F457-2D1F-2E133A296481}"/>
              </a:ext>
            </a:extLst>
          </p:cNvPr>
          <p:cNvSpPr txBox="1"/>
          <p:nvPr/>
        </p:nvSpPr>
        <p:spPr>
          <a:xfrm>
            <a:off x="1243238" y="5563926"/>
            <a:ext cx="745871" cy="492443"/>
          </a:xfrm>
          <a:prstGeom prst="rect">
            <a:avLst/>
          </a:prstGeom>
          <a:noFill/>
        </p:spPr>
        <p:txBody>
          <a:bodyPr wrap="square" lIns="0" tIns="0" rIns="0" bIns="0">
            <a:spAutoFit/>
          </a:bodyPr>
          <a:lstStyle/>
          <a:p>
            <a:r>
              <a:rPr lang="en-US" sz="3200" b="1" dirty="0">
                <a:solidFill>
                  <a:schemeClr val="accent4"/>
                </a:solidFill>
                <a:latin typeface="Arial" panose="020B0604020202020204" pitchFamily="34" charset="0"/>
                <a:cs typeface="Arial" panose="020B0604020202020204" pitchFamily="34" charset="0"/>
              </a:rPr>
              <a:t>40+</a:t>
            </a:r>
          </a:p>
        </p:txBody>
      </p:sp>
      <p:sp>
        <p:nvSpPr>
          <p:cNvPr id="51" name="TextBox 50">
            <a:extLst>
              <a:ext uri="{FF2B5EF4-FFF2-40B4-BE49-F238E27FC236}">
                <a16:creationId xmlns:a16="http://schemas.microsoft.com/office/drawing/2014/main" id="{10DA3DFB-5462-2ED9-5313-E51D21AC1A86}"/>
              </a:ext>
            </a:extLst>
          </p:cNvPr>
          <p:cNvSpPr txBox="1"/>
          <p:nvPr/>
        </p:nvSpPr>
        <p:spPr>
          <a:xfrm>
            <a:off x="523359" y="5960443"/>
            <a:ext cx="2230755" cy="523220"/>
          </a:xfrm>
          <a:prstGeom prst="rect">
            <a:avLst/>
          </a:prstGeom>
          <a:noFill/>
        </p:spPr>
        <p:txBody>
          <a:bodyPr wrap="square" lIns="45720" rIns="45720">
            <a:spAutoFit/>
          </a:bodyPr>
          <a:lstStyle/>
          <a:p>
            <a:pPr algn="ctr"/>
            <a:r>
              <a:rPr lang="en-US" sz="1600" dirty="0">
                <a:latin typeface="Arial" panose="020B0604020202020204" pitchFamily="34" charset="0"/>
                <a:cs typeface="Arial" panose="020B0604020202020204" pitchFamily="34" charset="0"/>
              </a:rPr>
              <a:t>Direct FPS Participants </a:t>
            </a:r>
            <a:r>
              <a:rPr lang="en-US" sz="1200" dirty="0">
                <a:latin typeface="Arial" panose="020B0604020202020204" pitchFamily="34" charset="0"/>
                <a:cs typeface="Arial" panose="020B0604020202020204" pitchFamily="34" charset="0"/>
              </a:rPr>
              <a:t>(as of January 2024)</a:t>
            </a:r>
          </a:p>
        </p:txBody>
      </p:sp>
      <p:sp>
        <p:nvSpPr>
          <p:cNvPr id="53" name="TextBox 52">
            <a:extLst>
              <a:ext uri="{FF2B5EF4-FFF2-40B4-BE49-F238E27FC236}">
                <a16:creationId xmlns:a16="http://schemas.microsoft.com/office/drawing/2014/main" id="{598DCD27-C0E3-7957-60CE-31673BFA1215}"/>
              </a:ext>
            </a:extLst>
          </p:cNvPr>
          <p:cNvSpPr txBox="1"/>
          <p:nvPr/>
        </p:nvSpPr>
        <p:spPr>
          <a:xfrm>
            <a:off x="3438636" y="5563926"/>
            <a:ext cx="1993154" cy="492443"/>
          </a:xfrm>
          <a:prstGeom prst="rect">
            <a:avLst/>
          </a:prstGeom>
          <a:noFill/>
        </p:spPr>
        <p:txBody>
          <a:bodyPr wrap="square" lIns="0" tIns="0" rIns="0" bIns="0">
            <a:spAutoFit/>
          </a:bodyPr>
          <a:lstStyle/>
          <a:p>
            <a:pPr algn="ctr"/>
            <a:r>
              <a:rPr lang="en-US" sz="3200" b="1" dirty="0">
                <a:solidFill>
                  <a:schemeClr val="accent4"/>
                </a:solidFill>
                <a:latin typeface="Arial" panose="020B0604020202020204" pitchFamily="34" charset="0"/>
                <a:cs typeface="Arial" panose="020B0604020202020204" pitchFamily="34" charset="0"/>
              </a:rPr>
              <a:t>400M</a:t>
            </a:r>
          </a:p>
        </p:txBody>
      </p:sp>
      <p:sp>
        <p:nvSpPr>
          <p:cNvPr id="54" name="TextBox 53">
            <a:extLst>
              <a:ext uri="{FF2B5EF4-FFF2-40B4-BE49-F238E27FC236}">
                <a16:creationId xmlns:a16="http://schemas.microsoft.com/office/drawing/2014/main" id="{18D12360-9790-45B8-A8AB-C367519C26EE}"/>
              </a:ext>
            </a:extLst>
          </p:cNvPr>
          <p:cNvSpPr txBox="1"/>
          <p:nvPr/>
        </p:nvSpPr>
        <p:spPr>
          <a:xfrm>
            <a:off x="3151024" y="5960443"/>
            <a:ext cx="2436199" cy="584775"/>
          </a:xfrm>
          <a:prstGeom prst="rect">
            <a:avLst/>
          </a:prstGeom>
          <a:noFill/>
        </p:spPr>
        <p:txBody>
          <a:bodyPr wrap="square" lIns="45720" rIns="45720">
            <a:spAutoFit/>
          </a:bodyPr>
          <a:lstStyle/>
          <a:p>
            <a:pPr algn="ctr"/>
            <a:r>
              <a:rPr lang="en-US" sz="1600" dirty="0">
                <a:latin typeface="Arial" panose="020B0604020202020204" pitchFamily="34" charset="0"/>
                <a:cs typeface="Arial" panose="020B0604020202020204" pitchFamily="34" charset="0"/>
              </a:rPr>
              <a:t>FPS Payments Made</a:t>
            </a:r>
          </a:p>
          <a:p>
            <a:pPr algn="ctr"/>
            <a:r>
              <a:rPr lang="en-US" sz="1600" dirty="0">
                <a:latin typeface="Arial" panose="020B0604020202020204" pitchFamily="34" charset="0"/>
                <a:cs typeface="Arial" panose="020B0604020202020204" pitchFamily="34" charset="0"/>
              </a:rPr>
              <a:t>In January 2024</a:t>
            </a:r>
          </a:p>
        </p:txBody>
      </p:sp>
      <p:sp>
        <p:nvSpPr>
          <p:cNvPr id="55" name="TextBox 54">
            <a:extLst>
              <a:ext uri="{FF2B5EF4-FFF2-40B4-BE49-F238E27FC236}">
                <a16:creationId xmlns:a16="http://schemas.microsoft.com/office/drawing/2014/main" id="{AF480BAE-2B38-A850-6A8F-1B9BEA2E7793}"/>
              </a:ext>
            </a:extLst>
          </p:cNvPr>
          <p:cNvSpPr txBox="1"/>
          <p:nvPr/>
        </p:nvSpPr>
        <p:spPr>
          <a:xfrm>
            <a:off x="6448528" y="5563926"/>
            <a:ext cx="2073478" cy="492443"/>
          </a:xfrm>
          <a:prstGeom prst="rect">
            <a:avLst/>
          </a:prstGeom>
          <a:noFill/>
        </p:spPr>
        <p:txBody>
          <a:bodyPr wrap="square" lIns="0" tIns="0" rIns="0" bIns="0">
            <a:spAutoFit/>
          </a:bodyPr>
          <a:lstStyle/>
          <a:p>
            <a:pPr algn="ctr"/>
            <a:r>
              <a:rPr lang="en-US" sz="3200" b="1" dirty="0">
                <a:solidFill>
                  <a:schemeClr val="accent4"/>
                </a:solidFill>
                <a:latin typeface="Arial" panose="020B0604020202020204" pitchFamily="34" charset="0"/>
                <a:cs typeface="Arial" panose="020B0604020202020204" pitchFamily="34" charset="0"/>
              </a:rPr>
              <a:t>$432B</a:t>
            </a:r>
            <a:endParaRPr lang="en-US" sz="1400" b="1" dirty="0">
              <a:solidFill>
                <a:schemeClr val="accent4"/>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7E807D2F-DF42-A10A-84DB-E0FB78C0D098}"/>
              </a:ext>
            </a:extLst>
          </p:cNvPr>
          <p:cNvSpPr txBox="1"/>
          <p:nvPr/>
        </p:nvSpPr>
        <p:spPr>
          <a:xfrm>
            <a:off x="6227672" y="5960443"/>
            <a:ext cx="2453879" cy="584775"/>
          </a:xfrm>
          <a:prstGeom prst="rect">
            <a:avLst/>
          </a:prstGeom>
          <a:noFill/>
        </p:spPr>
        <p:txBody>
          <a:bodyPr wrap="square" lIns="45720" rIns="45720">
            <a:spAutoFit/>
          </a:bodyPr>
          <a:lstStyle/>
          <a:p>
            <a:pPr algn="ctr"/>
            <a:r>
              <a:rPr lang="en-US" sz="1600" dirty="0">
                <a:latin typeface="Arial" panose="020B0604020202020204" pitchFamily="34" charset="0"/>
                <a:cs typeface="Arial" panose="020B0604020202020204" pitchFamily="34" charset="0"/>
              </a:rPr>
              <a:t>FPS Payments Value</a:t>
            </a:r>
          </a:p>
          <a:p>
            <a:pPr algn="ctr"/>
            <a:r>
              <a:rPr lang="en-US" sz="1600" dirty="0">
                <a:latin typeface="Arial" panose="020B0604020202020204" pitchFamily="34" charset="0"/>
                <a:cs typeface="Arial" panose="020B0604020202020204" pitchFamily="34" charset="0"/>
              </a:rPr>
              <a:t>In January 2024</a:t>
            </a:r>
          </a:p>
        </p:txBody>
      </p:sp>
      <p:cxnSp>
        <p:nvCxnSpPr>
          <p:cNvPr id="57" name="Straight Connector 56">
            <a:extLst>
              <a:ext uri="{FF2B5EF4-FFF2-40B4-BE49-F238E27FC236}">
                <a16:creationId xmlns:a16="http://schemas.microsoft.com/office/drawing/2014/main" id="{AEC65FE6-FA5E-3414-3859-F2F639505DF1}"/>
              </a:ext>
            </a:extLst>
          </p:cNvPr>
          <p:cNvCxnSpPr/>
          <p:nvPr/>
        </p:nvCxnSpPr>
        <p:spPr>
          <a:xfrm>
            <a:off x="507097" y="3124558"/>
            <a:ext cx="8138160" cy="0"/>
          </a:xfrm>
          <a:prstGeom prst="line">
            <a:avLst/>
          </a:prstGeom>
          <a:ln w="28575">
            <a:solidFill>
              <a:srgbClr val="E1E1E1"/>
            </a:solidFill>
            <a:prstDash val="solid"/>
            <a:headEnd type="non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E9D67ACD-5E00-95B4-A9BD-8D6AD25CA0A6}"/>
              </a:ext>
            </a:extLst>
          </p:cNvPr>
          <p:cNvCxnSpPr/>
          <p:nvPr/>
        </p:nvCxnSpPr>
        <p:spPr>
          <a:xfrm>
            <a:off x="508655" y="2152471"/>
            <a:ext cx="8138160" cy="0"/>
          </a:xfrm>
          <a:prstGeom prst="line">
            <a:avLst/>
          </a:prstGeom>
          <a:ln w="28575">
            <a:solidFill>
              <a:srgbClr val="E1E1E1"/>
            </a:solidFill>
            <a:prstDash val="solid"/>
            <a:headEnd type="none" w="med" len="med"/>
            <a:tailEnd type="none" w="med" len="med"/>
          </a:ln>
          <a:effectLst>
            <a:outerShdw blurRad="50800" dist="38100" dir="8100000" algn="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nvGrpSpPr>
          <p:cNvPr id="59" name="Group 58">
            <a:extLst>
              <a:ext uri="{FF2B5EF4-FFF2-40B4-BE49-F238E27FC236}">
                <a16:creationId xmlns:a16="http://schemas.microsoft.com/office/drawing/2014/main" id="{201CB879-D32E-9684-3D02-83E6C26A933B}"/>
              </a:ext>
            </a:extLst>
          </p:cNvPr>
          <p:cNvGrpSpPr/>
          <p:nvPr/>
        </p:nvGrpSpPr>
        <p:grpSpPr>
          <a:xfrm>
            <a:off x="667512" y="5193127"/>
            <a:ext cx="4206240" cy="438912"/>
            <a:chOff x="409317" y="0"/>
            <a:chExt cx="5730447" cy="712799"/>
          </a:xfrm>
        </p:grpSpPr>
        <p:sp>
          <p:nvSpPr>
            <p:cNvPr id="60" name="Rounded Rectangle 59">
              <a:extLst>
                <a:ext uri="{FF2B5EF4-FFF2-40B4-BE49-F238E27FC236}">
                  <a16:creationId xmlns:a16="http://schemas.microsoft.com/office/drawing/2014/main" id="{5C376D34-5FFD-FD5A-BA36-6CE1919D7C0B}"/>
                </a:ext>
              </a:extLst>
            </p:cNvPr>
            <p:cNvSpPr/>
            <p:nvPr/>
          </p:nvSpPr>
          <p:spPr>
            <a:xfrm>
              <a:off x="409317" y="0"/>
              <a:ext cx="5730447" cy="712799"/>
            </a:xfrm>
            <a:prstGeom prst="roundRect">
              <a:avLst/>
            </a:prstGeom>
            <a:solidFill>
              <a:schemeClr val="bg1">
                <a:lumMod val="7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sz="1600" dirty="0">
                <a:latin typeface="Arial" panose="020B0604020202020204" pitchFamily="34" charset="0"/>
                <a:cs typeface="Arial" panose="020B0604020202020204" pitchFamily="34" charset="0"/>
              </a:endParaRPr>
            </a:p>
          </p:txBody>
        </p:sp>
        <p:sp>
          <p:nvSpPr>
            <p:cNvPr id="61" name="Rounded Rectangle 5">
              <a:extLst>
                <a:ext uri="{FF2B5EF4-FFF2-40B4-BE49-F238E27FC236}">
                  <a16:creationId xmlns:a16="http://schemas.microsoft.com/office/drawing/2014/main" id="{FB7E2419-6DDC-ED83-8AA2-AAF121F569E3}"/>
                </a:ext>
              </a:extLst>
            </p:cNvPr>
            <p:cNvSpPr txBox="1"/>
            <p:nvPr/>
          </p:nvSpPr>
          <p:spPr>
            <a:xfrm>
              <a:off x="444113" y="34796"/>
              <a:ext cx="5660852" cy="6385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9456" tIns="0" rIns="216597" bIns="0" numCol="1" spcCol="1270" anchor="ctr" anchorCtr="0">
              <a:noAutofit/>
            </a:bodyPr>
            <a:lstStyle/>
            <a:p>
              <a:pPr marL="0" lvl="0" indent="0" algn="l" defTabSz="889000">
                <a:lnSpc>
                  <a:spcPct val="90000"/>
                </a:lnSpc>
                <a:spcBef>
                  <a:spcPct val="0"/>
                </a:spcBef>
                <a:buNone/>
              </a:pPr>
              <a:r>
                <a:rPr lang="en-US" sz="2000" dirty="0">
                  <a:solidFill>
                    <a:srgbClr val="AC2641"/>
                  </a:solidFill>
                  <a:latin typeface="Arial" panose="020B0604020202020204" pitchFamily="34" charset="0"/>
                  <a:cs typeface="Arial" panose="020B0604020202020204" pitchFamily="34" charset="0"/>
                </a:rPr>
                <a:t>Statistics</a:t>
              </a:r>
              <a:endParaRPr lang="en-US" sz="2000" kern="1200" dirty="0">
                <a:solidFill>
                  <a:srgbClr val="AC2641"/>
                </a:solidFill>
                <a:latin typeface="Arial" panose="020B0604020202020204" pitchFamily="34" charset="0"/>
                <a:cs typeface="Arial" panose="020B0604020202020204" pitchFamily="34" charset="0"/>
              </a:endParaRPr>
            </a:p>
          </p:txBody>
        </p:sp>
      </p:grpSp>
      <p:pic>
        <p:nvPicPr>
          <p:cNvPr id="1027" name="Graphic 1026" descr="Clock with solid fill">
            <a:extLst>
              <a:ext uri="{FF2B5EF4-FFF2-40B4-BE49-F238E27FC236}">
                <a16:creationId xmlns:a16="http://schemas.microsoft.com/office/drawing/2014/main" id="{22B75FDB-FC44-D5F8-F589-2ABD1C7C2D6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5413" y="2353796"/>
            <a:ext cx="603504" cy="603504"/>
          </a:xfrm>
          <a:prstGeom prst="rect">
            <a:avLst/>
          </a:prstGeom>
        </p:spPr>
      </p:pic>
      <p:grpSp>
        <p:nvGrpSpPr>
          <p:cNvPr id="1029" name="Group 1028">
            <a:extLst>
              <a:ext uri="{FF2B5EF4-FFF2-40B4-BE49-F238E27FC236}">
                <a16:creationId xmlns:a16="http://schemas.microsoft.com/office/drawing/2014/main" id="{04B45B5C-D727-BA58-831B-A76A724FD08F}"/>
              </a:ext>
            </a:extLst>
          </p:cNvPr>
          <p:cNvGrpSpPr/>
          <p:nvPr/>
        </p:nvGrpSpPr>
        <p:grpSpPr>
          <a:xfrm>
            <a:off x="493470" y="4253339"/>
            <a:ext cx="640080" cy="731520"/>
            <a:chOff x="3646871" y="3347056"/>
            <a:chExt cx="488132" cy="611908"/>
          </a:xfrm>
        </p:grpSpPr>
        <p:pic>
          <p:nvPicPr>
            <p:cNvPr id="1030" name="Graphic 1029" descr="Bank outline">
              <a:extLst>
                <a:ext uri="{FF2B5EF4-FFF2-40B4-BE49-F238E27FC236}">
                  <a16:creationId xmlns:a16="http://schemas.microsoft.com/office/drawing/2014/main" id="{9C068A5C-E8D6-DB4D-CDB0-0F049FB5DD4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46871" y="3470832"/>
              <a:ext cx="488132" cy="488132"/>
            </a:xfrm>
            <a:prstGeom prst="rect">
              <a:avLst/>
            </a:prstGeom>
          </p:spPr>
        </p:pic>
        <p:pic>
          <p:nvPicPr>
            <p:cNvPr id="1031" name="Graphic 1030" descr="Money outline">
              <a:extLst>
                <a:ext uri="{FF2B5EF4-FFF2-40B4-BE49-F238E27FC236}">
                  <a16:creationId xmlns:a16="http://schemas.microsoft.com/office/drawing/2014/main" id="{BE878811-2284-BF64-22EB-1E0276043F2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685924" y="3347056"/>
              <a:ext cx="391286" cy="391286"/>
            </a:xfrm>
            <a:prstGeom prst="rect">
              <a:avLst/>
            </a:prstGeom>
          </p:spPr>
        </p:pic>
      </p:grpSp>
      <p:grpSp>
        <p:nvGrpSpPr>
          <p:cNvPr id="1032" name="Group 1031">
            <a:extLst>
              <a:ext uri="{FF2B5EF4-FFF2-40B4-BE49-F238E27FC236}">
                <a16:creationId xmlns:a16="http://schemas.microsoft.com/office/drawing/2014/main" id="{1DC7ACD1-10A3-CA24-CB01-866CC5A93CD4}"/>
              </a:ext>
            </a:extLst>
          </p:cNvPr>
          <p:cNvGrpSpPr/>
          <p:nvPr/>
        </p:nvGrpSpPr>
        <p:grpSpPr>
          <a:xfrm>
            <a:off x="459798" y="1341074"/>
            <a:ext cx="822960" cy="640080"/>
            <a:chOff x="450278" y="2639441"/>
            <a:chExt cx="693796" cy="535861"/>
          </a:xfrm>
        </p:grpSpPr>
        <p:pic>
          <p:nvPicPr>
            <p:cNvPr id="1033" name="Graphic 1032" descr="Building with solid fill">
              <a:extLst>
                <a:ext uri="{FF2B5EF4-FFF2-40B4-BE49-F238E27FC236}">
                  <a16:creationId xmlns:a16="http://schemas.microsoft.com/office/drawing/2014/main" id="{C3110234-8EB4-4D54-EEAC-05BEBBE32BC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48475" y="2779703"/>
              <a:ext cx="395599" cy="395599"/>
            </a:xfrm>
            <a:prstGeom prst="rect">
              <a:avLst/>
            </a:prstGeom>
          </p:spPr>
        </p:pic>
        <p:pic>
          <p:nvPicPr>
            <p:cNvPr id="1034" name="Graphic 1033" descr="Bank with solid fill">
              <a:extLst>
                <a:ext uri="{FF2B5EF4-FFF2-40B4-BE49-F238E27FC236}">
                  <a16:creationId xmlns:a16="http://schemas.microsoft.com/office/drawing/2014/main" id="{2C5A65A2-D88C-2E16-1D58-80C85BCC3DF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50278" y="2639441"/>
              <a:ext cx="465398" cy="465398"/>
            </a:xfrm>
            <a:prstGeom prst="rect">
              <a:avLst/>
            </a:prstGeom>
          </p:spPr>
        </p:pic>
        <p:pic>
          <p:nvPicPr>
            <p:cNvPr id="1035" name="Graphic 1034" descr="Key with solid fill">
              <a:extLst>
                <a:ext uri="{FF2B5EF4-FFF2-40B4-BE49-F238E27FC236}">
                  <a16:creationId xmlns:a16="http://schemas.microsoft.com/office/drawing/2014/main" id="{1B256BDB-D89F-9CF5-7B13-0AC1E42C517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19111347">
              <a:off x="612991" y="2783271"/>
              <a:ext cx="382761" cy="382761"/>
            </a:xfrm>
            <a:prstGeom prst="rect">
              <a:avLst/>
            </a:prstGeom>
          </p:spPr>
        </p:pic>
      </p:grpSp>
      <p:pic>
        <p:nvPicPr>
          <p:cNvPr id="1036" name="Picture 2" descr="Faster Payments - Wikipedia">
            <a:extLst>
              <a:ext uri="{FF2B5EF4-FFF2-40B4-BE49-F238E27FC236}">
                <a16:creationId xmlns:a16="http://schemas.microsoft.com/office/drawing/2014/main" id="{DD1F0449-FE49-0DB4-88C3-F2A18F43BBB2}"/>
              </a:ext>
            </a:extLst>
          </p:cNvPr>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975051" y="755156"/>
            <a:ext cx="632743" cy="42062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5132BD9C-6F77-0ABD-40D0-8A8847993649}"/>
              </a:ext>
            </a:extLst>
          </p:cNvPr>
          <p:cNvSpPr txBox="1">
            <a:spLocks/>
          </p:cNvSpPr>
          <p:nvPr/>
        </p:nvSpPr>
        <p:spPr>
          <a:xfrm>
            <a:off x="447675" y="6492240"/>
            <a:ext cx="3086100" cy="365125"/>
          </a:xfrm>
          <a:prstGeom prst="rect">
            <a:avLst/>
          </a:prstGeom>
        </p:spPr>
        <p:txBody>
          <a:bodyPr/>
          <a:lstStyle>
            <a:defPPr>
              <a:defRPr lang="en-US"/>
            </a:defPPr>
            <a:lvl1pPr marL="0" algn="l" defTabSz="1470484" rtl="0" eaLnBrk="1" latinLnBrk="0" hangingPunct="1">
              <a:defRPr sz="2895" kern="1200">
                <a:solidFill>
                  <a:schemeClr val="tx1"/>
                </a:solidFill>
                <a:latin typeface="+mn-lt"/>
                <a:ea typeface="+mn-ea"/>
                <a:cs typeface="+mn-cs"/>
              </a:defRPr>
            </a:lvl1pPr>
            <a:lvl2pPr marL="735242" algn="l" defTabSz="1470484" rtl="0" eaLnBrk="1" latinLnBrk="0" hangingPunct="1">
              <a:defRPr sz="2895" kern="1200">
                <a:solidFill>
                  <a:schemeClr val="tx1"/>
                </a:solidFill>
                <a:latin typeface="+mn-lt"/>
                <a:ea typeface="+mn-ea"/>
                <a:cs typeface="+mn-cs"/>
              </a:defRPr>
            </a:lvl2pPr>
            <a:lvl3pPr marL="1470484" algn="l" defTabSz="1470484" rtl="0" eaLnBrk="1" latinLnBrk="0" hangingPunct="1">
              <a:defRPr sz="2895" kern="1200">
                <a:solidFill>
                  <a:schemeClr val="tx1"/>
                </a:solidFill>
                <a:latin typeface="+mn-lt"/>
                <a:ea typeface="+mn-ea"/>
                <a:cs typeface="+mn-cs"/>
              </a:defRPr>
            </a:lvl3pPr>
            <a:lvl4pPr marL="2205726" algn="l" defTabSz="1470484" rtl="0" eaLnBrk="1" latinLnBrk="0" hangingPunct="1">
              <a:defRPr sz="2895" kern="1200">
                <a:solidFill>
                  <a:schemeClr val="tx1"/>
                </a:solidFill>
                <a:latin typeface="+mn-lt"/>
                <a:ea typeface="+mn-ea"/>
                <a:cs typeface="+mn-cs"/>
              </a:defRPr>
            </a:lvl4pPr>
            <a:lvl5pPr marL="2940968" algn="l" defTabSz="1470484" rtl="0" eaLnBrk="1" latinLnBrk="0" hangingPunct="1">
              <a:defRPr sz="2895" kern="1200">
                <a:solidFill>
                  <a:schemeClr val="tx1"/>
                </a:solidFill>
                <a:latin typeface="+mn-lt"/>
                <a:ea typeface="+mn-ea"/>
                <a:cs typeface="+mn-cs"/>
              </a:defRPr>
            </a:lvl5pPr>
            <a:lvl6pPr marL="3676210" algn="l" defTabSz="1470484" rtl="0" eaLnBrk="1" latinLnBrk="0" hangingPunct="1">
              <a:defRPr sz="2895" kern="1200">
                <a:solidFill>
                  <a:schemeClr val="tx1"/>
                </a:solidFill>
                <a:latin typeface="+mn-lt"/>
                <a:ea typeface="+mn-ea"/>
                <a:cs typeface="+mn-cs"/>
              </a:defRPr>
            </a:lvl6pPr>
            <a:lvl7pPr marL="4411451" algn="l" defTabSz="1470484" rtl="0" eaLnBrk="1" latinLnBrk="0" hangingPunct="1">
              <a:defRPr sz="2895" kern="1200">
                <a:solidFill>
                  <a:schemeClr val="tx1"/>
                </a:solidFill>
                <a:latin typeface="+mn-lt"/>
                <a:ea typeface="+mn-ea"/>
                <a:cs typeface="+mn-cs"/>
              </a:defRPr>
            </a:lvl7pPr>
            <a:lvl8pPr marL="5146694" algn="l" defTabSz="1470484" rtl="0" eaLnBrk="1" latinLnBrk="0" hangingPunct="1">
              <a:defRPr sz="2895" kern="1200">
                <a:solidFill>
                  <a:schemeClr val="tx1"/>
                </a:solidFill>
                <a:latin typeface="+mn-lt"/>
                <a:ea typeface="+mn-ea"/>
                <a:cs typeface="+mn-cs"/>
              </a:defRPr>
            </a:lvl8pPr>
            <a:lvl9pPr marL="5881936" algn="l" defTabSz="1470484" rtl="0" eaLnBrk="1" latinLnBrk="0" hangingPunct="1">
              <a:defRPr sz="2895" kern="1200">
                <a:solidFill>
                  <a:schemeClr val="tx1"/>
                </a:solidFill>
                <a:latin typeface="+mn-lt"/>
                <a:ea typeface="+mn-ea"/>
                <a:cs typeface="+mn-cs"/>
              </a:defRPr>
            </a:lvl9pPr>
          </a:lstStyle>
          <a:p>
            <a:r>
              <a:rPr lang="en-US" sz="1200" dirty="0">
                <a:solidFill>
                  <a:schemeClr val="accent5">
                    <a:lumMod val="75000"/>
                  </a:schemeClr>
                </a:solidFill>
              </a:rPr>
              <a:t>Gates Foundation, 2024</a:t>
            </a:r>
          </a:p>
        </p:txBody>
      </p:sp>
      <p:sp>
        <p:nvSpPr>
          <p:cNvPr id="5" name="TextBox 4">
            <a:extLst>
              <a:ext uri="{FF2B5EF4-FFF2-40B4-BE49-F238E27FC236}">
                <a16:creationId xmlns:a16="http://schemas.microsoft.com/office/drawing/2014/main" id="{46C1F129-BDA8-87AE-8E51-EDE64B822772}"/>
              </a:ext>
            </a:extLst>
          </p:cNvPr>
          <p:cNvSpPr txBox="1"/>
          <p:nvPr/>
        </p:nvSpPr>
        <p:spPr>
          <a:xfrm>
            <a:off x="4064000" y="6510529"/>
            <a:ext cx="4626910" cy="246221"/>
          </a:xfrm>
          <a:prstGeom prst="rect">
            <a:avLst/>
          </a:prstGeom>
          <a:noFill/>
        </p:spPr>
        <p:txBody>
          <a:bodyPr wrap="square">
            <a:spAutoFit/>
          </a:bodyPr>
          <a:lstStyle/>
          <a:p>
            <a:r>
              <a:rPr lang="en-US" sz="1000" dirty="0">
                <a:latin typeface="Arial" panose="020B0604020202020204" pitchFamily="34" charset="0"/>
                <a:cs typeface="Arial" panose="020B0604020202020204" pitchFamily="34" charset="0"/>
              </a:rPr>
              <a:t>Sources: </a:t>
            </a:r>
            <a:r>
              <a:rPr lang="en-US" sz="1000" dirty="0">
                <a:latin typeface="Arial" panose="020B0604020202020204" pitchFamily="34" charset="0"/>
                <a:cs typeface="Arial" panose="020B0604020202020204" pitchFamily="34" charset="0"/>
                <a:hlinkClick r:id="rId18"/>
              </a:rPr>
              <a:t>Pay.UK Participants List</a:t>
            </a:r>
            <a:r>
              <a:rPr lang="en-US" sz="100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hlinkClick r:id="rId19"/>
              </a:rPr>
              <a:t>Pay.UK Faster Payments Service Principles </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47795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62B3B5-CBC0-DD4F-AD07-4BE1A650A26A}"/>
              </a:ext>
            </a:extLst>
          </p:cNvPr>
          <p:cNvSpPr>
            <a:spLocks noGrp="1"/>
          </p:cNvSpPr>
          <p:nvPr>
            <p:ph type="title"/>
          </p:nvPr>
        </p:nvSpPr>
        <p:spPr>
          <a:xfrm>
            <a:off x="96207" y="222136"/>
            <a:ext cx="6577847" cy="307777"/>
          </a:xfrm>
        </p:spPr>
        <p:txBody>
          <a:bodyPr/>
          <a:lstStyle/>
          <a:p>
            <a:r>
              <a:rPr lang="en-US" sz="2000" dirty="0"/>
              <a:t>DNS Spotlight: UK FPS</a:t>
            </a:r>
          </a:p>
        </p:txBody>
      </p:sp>
      <p:sp>
        <p:nvSpPr>
          <p:cNvPr id="4" name="Slide Number Placeholder 3">
            <a:extLst>
              <a:ext uri="{FF2B5EF4-FFF2-40B4-BE49-F238E27FC236}">
                <a16:creationId xmlns:a16="http://schemas.microsoft.com/office/drawing/2014/main" id="{A6F85EF8-8B12-9542-BC9C-23959B682E90}"/>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52</a:t>
            </a:fld>
            <a:endParaRPr lang="en-US" dirty="0">
              <a:solidFill>
                <a:prstClr val="black">
                  <a:tint val="75000"/>
                </a:prstClr>
              </a:solidFill>
            </a:endParaRPr>
          </a:p>
        </p:txBody>
      </p:sp>
      <p:sp>
        <p:nvSpPr>
          <p:cNvPr id="5" name="Rectangle 4">
            <a:extLst>
              <a:ext uri="{FF2B5EF4-FFF2-40B4-BE49-F238E27FC236}">
                <a16:creationId xmlns:a16="http://schemas.microsoft.com/office/drawing/2014/main" id="{30DC3B30-BB92-C5BE-74A1-DCA5261C7C6C}"/>
              </a:ext>
            </a:extLst>
          </p:cNvPr>
          <p:cNvSpPr/>
          <p:nvPr/>
        </p:nvSpPr>
        <p:spPr>
          <a:xfrm>
            <a:off x="457200" y="1207008"/>
            <a:ext cx="8229600" cy="5212080"/>
          </a:xfrm>
          <a:prstGeom prst="rect">
            <a:avLst/>
          </a:prstGeom>
          <a:solidFill>
            <a:srgbClr val="E1E1E1">
              <a:alpha val="89804"/>
            </a:srgbClr>
          </a:solidFill>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tIns="182880"/>
          <a:lstStyle/>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DCSP Requirements:</a:t>
            </a:r>
            <a:r>
              <a:rPr lang="en-US" dirty="0">
                <a:latin typeface="Arial" panose="020B0604020202020204" pitchFamily="34" charset="0"/>
                <a:cs typeface="Arial" panose="020B0604020202020204" pitchFamily="34" charset="0"/>
              </a:rPr>
              <a:t> To conduct settlement, DCSPs must have Reserve/Settlement Account(s) at the Bank of England. Non-bank entities and smaller banks may rely on the settlement services offered by larger banks. Five of the eight DCSP requirements are: </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Be an authorized PSP under the Payment Services Regulations (PSRs) </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Have access to Sterling settlement facilities at the Bank of England;</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Be able to comply with the technical and operational requirements of FPS </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Have, or be eligible to hold, at least one unique Sort Code;</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Commit to pay any legal costs incurred by Pay.UK with regard to participation</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Most Direct Settlement Participants are Banks: </a:t>
            </a:r>
            <a:r>
              <a:rPr lang="en-US" dirty="0">
                <a:latin typeface="Arial" panose="020B0604020202020204" pitchFamily="34" charset="0"/>
                <a:cs typeface="Arial" panose="020B0604020202020204" pitchFamily="34" charset="0"/>
              </a:rPr>
              <a:t>Direct settlement participants</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settle their own obligations and obligations of any indirect participants they sponsor</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A limited number of non-banks have opened direct settlement accounts  </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6026574F-6CEE-76FA-DBBD-632EE059B594}"/>
              </a:ext>
            </a:extLst>
          </p:cNvPr>
          <p:cNvGrpSpPr/>
          <p:nvPr/>
        </p:nvGrpSpPr>
        <p:grpSpPr>
          <a:xfrm>
            <a:off x="669971" y="841248"/>
            <a:ext cx="4206240" cy="438912"/>
            <a:chOff x="409317" y="0"/>
            <a:chExt cx="5730447" cy="712799"/>
          </a:xfrm>
        </p:grpSpPr>
        <p:sp>
          <p:nvSpPr>
            <p:cNvPr id="8" name="Rounded Rectangle 7">
              <a:extLst>
                <a:ext uri="{FF2B5EF4-FFF2-40B4-BE49-F238E27FC236}">
                  <a16:creationId xmlns:a16="http://schemas.microsoft.com/office/drawing/2014/main" id="{8486F786-2457-8E70-C1B7-DA4F01940977}"/>
                </a:ext>
              </a:extLst>
            </p:cNvPr>
            <p:cNvSpPr/>
            <p:nvPr/>
          </p:nvSpPr>
          <p:spPr>
            <a:xfrm>
              <a:off x="409317" y="0"/>
              <a:ext cx="5730447" cy="712799"/>
            </a:xfrm>
            <a:prstGeom prst="roundRect">
              <a:avLst/>
            </a:prstGeom>
            <a:solidFill>
              <a:schemeClr val="bg1">
                <a:lumMod val="7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dirty="0"/>
            </a:p>
          </p:txBody>
        </p:sp>
        <p:sp>
          <p:nvSpPr>
            <p:cNvPr id="9" name="Rounded Rectangle 5">
              <a:extLst>
                <a:ext uri="{FF2B5EF4-FFF2-40B4-BE49-F238E27FC236}">
                  <a16:creationId xmlns:a16="http://schemas.microsoft.com/office/drawing/2014/main" id="{54840A32-DD44-E76E-4242-664E6FA1A2CD}"/>
                </a:ext>
              </a:extLst>
            </p:cNvPr>
            <p:cNvSpPr txBox="1"/>
            <p:nvPr/>
          </p:nvSpPr>
          <p:spPr>
            <a:xfrm>
              <a:off x="444112" y="34797"/>
              <a:ext cx="5660852" cy="6432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9456" tIns="0" rIns="216597" bIns="0" numCol="1" spcCol="1270" anchor="ctr" anchorCtr="0">
              <a:noAutofit/>
            </a:bodyPr>
            <a:lstStyle/>
            <a:p>
              <a:pPr marL="0" lvl="0" indent="0" algn="l" defTabSz="889000">
                <a:lnSpc>
                  <a:spcPct val="90000"/>
                </a:lnSpc>
                <a:spcBef>
                  <a:spcPct val="0"/>
                </a:spcBef>
                <a:buNone/>
              </a:pPr>
              <a:r>
                <a:rPr lang="en-US" sz="2000" kern="1200" dirty="0">
                  <a:solidFill>
                    <a:srgbClr val="AC2641"/>
                  </a:solidFill>
                  <a:latin typeface="Arial" panose="020B0604020202020204" pitchFamily="34" charset="0"/>
                  <a:cs typeface="Arial" panose="020B0604020202020204" pitchFamily="34" charset="0"/>
                </a:rPr>
                <a:t>Settlement: Key Findings</a:t>
              </a:r>
            </a:p>
          </p:txBody>
        </p:sp>
      </p:grpSp>
      <p:pic>
        <p:nvPicPr>
          <p:cNvPr id="13" name="Picture 2" descr="Faster Payments - Wikipedia">
            <a:extLst>
              <a:ext uri="{FF2B5EF4-FFF2-40B4-BE49-F238E27FC236}">
                <a16:creationId xmlns:a16="http://schemas.microsoft.com/office/drawing/2014/main" id="{0AD2C87D-8DD3-E700-323B-9DA037D56D51}"/>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5051" y="755156"/>
            <a:ext cx="632743" cy="42062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747F9815-5BD8-E9CD-F413-77F8B7134A68}"/>
              </a:ext>
            </a:extLst>
          </p:cNvPr>
          <p:cNvSpPr txBox="1">
            <a:spLocks/>
          </p:cNvSpPr>
          <p:nvPr/>
        </p:nvSpPr>
        <p:spPr>
          <a:xfrm>
            <a:off x="447675" y="6492240"/>
            <a:ext cx="3086100" cy="365125"/>
          </a:xfrm>
          <a:prstGeom prst="rect">
            <a:avLst/>
          </a:prstGeom>
        </p:spPr>
        <p:txBody>
          <a:bodyPr/>
          <a:lstStyle>
            <a:defPPr>
              <a:defRPr lang="en-US"/>
            </a:defPPr>
            <a:lvl1pPr marL="0" algn="l" defTabSz="1470484" rtl="0" eaLnBrk="1" latinLnBrk="0" hangingPunct="1">
              <a:defRPr sz="2895" kern="1200">
                <a:solidFill>
                  <a:schemeClr val="tx1"/>
                </a:solidFill>
                <a:latin typeface="+mn-lt"/>
                <a:ea typeface="+mn-ea"/>
                <a:cs typeface="+mn-cs"/>
              </a:defRPr>
            </a:lvl1pPr>
            <a:lvl2pPr marL="735242" algn="l" defTabSz="1470484" rtl="0" eaLnBrk="1" latinLnBrk="0" hangingPunct="1">
              <a:defRPr sz="2895" kern="1200">
                <a:solidFill>
                  <a:schemeClr val="tx1"/>
                </a:solidFill>
                <a:latin typeface="+mn-lt"/>
                <a:ea typeface="+mn-ea"/>
                <a:cs typeface="+mn-cs"/>
              </a:defRPr>
            </a:lvl2pPr>
            <a:lvl3pPr marL="1470484" algn="l" defTabSz="1470484" rtl="0" eaLnBrk="1" latinLnBrk="0" hangingPunct="1">
              <a:defRPr sz="2895" kern="1200">
                <a:solidFill>
                  <a:schemeClr val="tx1"/>
                </a:solidFill>
                <a:latin typeface="+mn-lt"/>
                <a:ea typeface="+mn-ea"/>
                <a:cs typeface="+mn-cs"/>
              </a:defRPr>
            </a:lvl3pPr>
            <a:lvl4pPr marL="2205726" algn="l" defTabSz="1470484" rtl="0" eaLnBrk="1" latinLnBrk="0" hangingPunct="1">
              <a:defRPr sz="2895" kern="1200">
                <a:solidFill>
                  <a:schemeClr val="tx1"/>
                </a:solidFill>
                <a:latin typeface="+mn-lt"/>
                <a:ea typeface="+mn-ea"/>
                <a:cs typeface="+mn-cs"/>
              </a:defRPr>
            </a:lvl4pPr>
            <a:lvl5pPr marL="2940968" algn="l" defTabSz="1470484" rtl="0" eaLnBrk="1" latinLnBrk="0" hangingPunct="1">
              <a:defRPr sz="2895" kern="1200">
                <a:solidFill>
                  <a:schemeClr val="tx1"/>
                </a:solidFill>
                <a:latin typeface="+mn-lt"/>
                <a:ea typeface="+mn-ea"/>
                <a:cs typeface="+mn-cs"/>
              </a:defRPr>
            </a:lvl5pPr>
            <a:lvl6pPr marL="3676210" algn="l" defTabSz="1470484" rtl="0" eaLnBrk="1" latinLnBrk="0" hangingPunct="1">
              <a:defRPr sz="2895" kern="1200">
                <a:solidFill>
                  <a:schemeClr val="tx1"/>
                </a:solidFill>
                <a:latin typeface="+mn-lt"/>
                <a:ea typeface="+mn-ea"/>
                <a:cs typeface="+mn-cs"/>
              </a:defRPr>
            </a:lvl6pPr>
            <a:lvl7pPr marL="4411451" algn="l" defTabSz="1470484" rtl="0" eaLnBrk="1" latinLnBrk="0" hangingPunct="1">
              <a:defRPr sz="2895" kern="1200">
                <a:solidFill>
                  <a:schemeClr val="tx1"/>
                </a:solidFill>
                <a:latin typeface="+mn-lt"/>
                <a:ea typeface="+mn-ea"/>
                <a:cs typeface="+mn-cs"/>
              </a:defRPr>
            </a:lvl7pPr>
            <a:lvl8pPr marL="5146694" algn="l" defTabSz="1470484" rtl="0" eaLnBrk="1" latinLnBrk="0" hangingPunct="1">
              <a:defRPr sz="2895" kern="1200">
                <a:solidFill>
                  <a:schemeClr val="tx1"/>
                </a:solidFill>
                <a:latin typeface="+mn-lt"/>
                <a:ea typeface="+mn-ea"/>
                <a:cs typeface="+mn-cs"/>
              </a:defRPr>
            </a:lvl8pPr>
            <a:lvl9pPr marL="5881936" algn="l" defTabSz="1470484" rtl="0" eaLnBrk="1" latinLnBrk="0" hangingPunct="1">
              <a:defRPr sz="2895" kern="1200">
                <a:solidFill>
                  <a:schemeClr val="tx1"/>
                </a:solidFill>
                <a:latin typeface="+mn-lt"/>
                <a:ea typeface="+mn-ea"/>
                <a:cs typeface="+mn-cs"/>
              </a:defRPr>
            </a:lvl9pPr>
          </a:lstStyle>
          <a:p>
            <a:r>
              <a:rPr lang="en-US" sz="1200" dirty="0">
                <a:solidFill>
                  <a:schemeClr val="accent5">
                    <a:lumMod val="75000"/>
                  </a:schemeClr>
                </a:solidFill>
              </a:rPr>
              <a:t>Gates Foundation, 2024</a:t>
            </a:r>
          </a:p>
        </p:txBody>
      </p:sp>
      <p:sp>
        <p:nvSpPr>
          <p:cNvPr id="6" name="TextBox 5">
            <a:extLst>
              <a:ext uri="{FF2B5EF4-FFF2-40B4-BE49-F238E27FC236}">
                <a16:creationId xmlns:a16="http://schemas.microsoft.com/office/drawing/2014/main" id="{AA7E3DAE-3849-EFEA-53AF-B3C05E93C7A1}"/>
              </a:ext>
            </a:extLst>
          </p:cNvPr>
          <p:cNvSpPr txBox="1"/>
          <p:nvPr/>
        </p:nvSpPr>
        <p:spPr>
          <a:xfrm>
            <a:off x="5508977" y="6510529"/>
            <a:ext cx="3170643" cy="246221"/>
          </a:xfrm>
          <a:prstGeom prst="rect">
            <a:avLst/>
          </a:prstGeom>
          <a:noFill/>
        </p:spPr>
        <p:txBody>
          <a:bodyPr wrap="square">
            <a:spAutoFit/>
          </a:bodyPr>
          <a:lstStyle/>
          <a:p>
            <a:r>
              <a:rPr lang="en-US" sz="1000" dirty="0">
                <a:latin typeface="Arial" panose="020B0604020202020204" pitchFamily="34" charset="0"/>
                <a:cs typeface="Arial" panose="020B0604020202020204" pitchFamily="34" charset="0"/>
              </a:rPr>
              <a:t>Source: </a:t>
            </a:r>
            <a:r>
              <a:rPr lang="en-US" sz="1000" dirty="0">
                <a:latin typeface="Arial" panose="020B0604020202020204" pitchFamily="34" charset="0"/>
                <a:cs typeface="Arial" panose="020B0604020202020204" pitchFamily="34" charset="0"/>
                <a:hlinkClick r:id="rId3"/>
              </a:rPr>
              <a:t>Pay.UK Faster Payments Service Principles </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39377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62B3B5-CBC0-DD4F-AD07-4BE1A650A26A}"/>
              </a:ext>
            </a:extLst>
          </p:cNvPr>
          <p:cNvSpPr>
            <a:spLocks noGrp="1"/>
          </p:cNvSpPr>
          <p:nvPr>
            <p:ph type="title"/>
          </p:nvPr>
        </p:nvSpPr>
        <p:spPr>
          <a:xfrm>
            <a:off x="96207" y="222136"/>
            <a:ext cx="6577847" cy="307777"/>
          </a:xfrm>
        </p:spPr>
        <p:txBody>
          <a:bodyPr/>
          <a:lstStyle/>
          <a:p>
            <a:r>
              <a:rPr lang="en-US" sz="2000" dirty="0"/>
              <a:t>DNS Spotlight: UK FPS</a:t>
            </a:r>
          </a:p>
        </p:txBody>
      </p:sp>
      <p:sp>
        <p:nvSpPr>
          <p:cNvPr id="4" name="Slide Number Placeholder 3">
            <a:extLst>
              <a:ext uri="{FF2B5EF4-FFF2-40B4-BE49-F238E27FC236}">
                <a16:creationId xmlns:a16="http://schemas.microsoft.com/office/drawing/2014/main" id="{A6F85EF8-8B12-9542-BC9C-23959B682E90}"/>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53</a:t>
            </a:fld>
            <a:endParaRPr lang="en-US" dirty="0">
              <a:solidFill>
                <a:prstClr val="black">
                  <a:tint val="75000"/>
                </a:prstClr>
              </a:solidFill>
            </a:endParaRPr>
          </a:p>
        </p:txBody>
      </p:sp>
      <p:sp>
        <p:nvSpPr>
          <p:cNvPr id="5" name="Rectangle 4">
            <a:extLst>
              <a:ext uri="{FF2B5EF4-FFF2-40B4-BE49-F238E27FC236}">
                <a16:creationId xmlns:a16="http://schemas.microsoft.com/office/drawing/2014/main" id="{30DC3B30-BB92-C5BE-74A1-DCA5261C7C6C}"/>
              </a:ext>
            </a:extLst>
          </p:cNvPr>
          <p:cNvSpPr/>
          <p:nvPr/>
        </p:nvSpPr>
        <p:spPr>
          <a:xfrm>
            <a:off x="457200" y="1207008"/>
            <a:ext cx="8229600" cy="5212080"/>
          </a:xfrm>
          <a:prstGeom prst="rect">
            <a:avLst/>
          </a:prstGeom>
          <a:solidFill>
            <a:srgbClr val="E1E1E1">
              <a:alpha val="89804"/>
            </a:srgbClr>
          </a:solidFill>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tIns="182880"/>
          <a:lstStyle/>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Net Sender Cap (NSC)</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NSC is a limit on the maximum net value that any direct settlement participant may send. The NSC is intended to be set at an amount that more than covers the anticipated maximum intra-cycle net debit position for that participant, recognizing that the funds credited to and debited from each participant may vary during each settlement window</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NSC is based on the collateral held by the participants at the Bank of England (BoE) to meet their settlement obligation</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Pre-funded Settlement Account</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To mitigate settlement risk, participants must also hold cash equal to the NSC value in a separate Reserve Collateralization Account (RCA) </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This Pre-Funded Settlement Model ensures that, should any participant encounter difficulties meeting its settlement obligations, then FPS can instruct the Bank of England to use the cash held on that participant’s RCA to complete settlement</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RCA Usage:</a:t>
            </a:r>
            <a:r>
              <a:rPr lang="en-US" dirty="0">
                <a:latin typeface="Arial" panose="020B0604020202020204" pitchFamily="34" charset="0"/>
                <a:cs typeface="Arial" panose="020B0604020202020204" pitchFamily="34" charset="0"/>
              </a:rPr>
              <a:t> When a DCSP cannot meet settlement obligations, the FPS instructs BoE to use cash in the participant’s RCA to meet those obligations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9472104F-D50C-264B-83D7-E5C2631236B3}"/>
              </a:ext>
            </a:extLst>
          </p:cNvPr>
          <p:cNvGrpSpPr/>
          <p:nvPr/>
        </p:nvGrpSpPr>
        <p:grpSpPr>
          <a:xfrm>
            <a:off x="667511" y="841248"/>
            <a:ext cx="4850420" cy="438912"/>
            <a:chOff x="409317" y="0"/>
            <a:chExt cx="5730447" cy="712799"/>
          </a:xfrm>
        </p:grpSpPr>
        <p:sp>
          <p:nvSpPr>
            <p:cNvPr id="6" name="Rounded Rectangle 5">
              <a:extLst>
                <a:ext uri="{FF2B5EF4-FFF2-40B4-BE49-F238E27FC236}">
                  <a16:creationId xmlns:a16="http://schemas.microsoft.com/office/drawing/2014/main" id="{0EC4E6EA-41BA-AE86-6238-D958B5D3AD52}"/>
                </a:ext>
              </a:extLst>
            </p:cNvPr>
            <p:cNvSpPr/>
            <p:nvPr/>
          </p:nvSpPr>
          <p:spPr>
            <a:xfrm>
              <a:off x="409317" y="0"/>
              <a:ext cx="5730447" cy="712799"/>
            </a:xfrm>
            <a:prstGeom prst="roundRect">
              <a:avLst/>
            </a:prstGeom>
            <a:solidFill>
              <a:schemeClr val="bg1">
                <a:lumMod val="7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dirty="0"/>
            </a:p>
          </p:txBody>
        </p:sp>
        <p:sp>
          <p:nvSpPr>
            <p:cNvPr id="10" name="Rounded Rectangle 5">
              <a:extLst>
                <a:ext uri="{FF2B5EF4-FFF2-40B4-BE49-F238E27FC236}">
                  <a16:creationId xmlns:a16="http://schemas.microsoft.com/office/drawing/2014/main" id="{EC2B1C1A-BD7B-D342-6F39-A9B853589298}"/>
                </a:ext>
              </a:extLst>
            </p:cNvPr>
            <p:cNvSpPr txBox="1"/>
            <p:nvPr/>
          </p:nvSpPr>
          <p:spPr>
            <a:xfrm>
              <a:off x="444112" y="34797"/>
              <a:ext cx="5660852" cy="6432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9456" tIns="0" rIns="216597" bIns="0" numCol="1" spcCol="1270" anchor="ctr" anchorCtr="0">
              <a:noAutofit/>
            </a:bodyPr>
            <a:lstStyle/>
            <a:p>
              <a:pPr marL="0" lvl="0" indent="0" algn="l" defTabSz="889000">
                <a:lnSpc>
                  <a:spcPct val="90000"/>
                </a:lnSpc>
                <a:spcBef>
                  <a:spcPct val="0"/>
                </a:spcBef>
                <a:buNone/>
              </a:pPr>
              <a:r>
                <a:rPr lang="en-US" sz="2000" kern="1200" dirty="0">
                  <a:solidFill>
                    <a:srgbClr val="AC2641"/>
                  </a:solidFill>
                  <a:latin typeface="Arial" panose="020B0604020202020204" pitchFamily="34" charset="0"/>
                  <a:cs typeface="Arial" panose="020B0604020202020204" pitchFamily="34" charset="0"/>
                </a:rPr>
                <a:t>Risk Management: Key Findings</a:t>
              </a:r>
            </a:p>
          </p:txBody>
        </p:sp>
      </p:grpSp>
      <p:pic>
        <p:nvPicPr>
          <p:cNvPr id="12" name="Picture 2" descr="Faster Payments - Wikipedia">
            <a:extLst>
              <a:ext uri="{FF2B5EF4-FFF2-40B4-BE49-F238E27FC236}">
                <a16:creationId xmlns:a16="http://schemas.microsoft.com/office/drawing/2014/main" id="{61445A21-A6CD-0880-5EAC-41BABB4D431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5051" y="755156"/>
            <a:ext cx="632743" cy="420624"/>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1">
            <a:extLst>
              <a:ext uri="{FF2B5EF4-FFF2-40B4-BE49-F238E27FC236}">
                <a16:creationId xmlns:a16="http://schemas.microsoft.com/office/drawing/2014/main" id="{2974C106-A893-40B1-C7BE-EEA192A699F6}"/>
              </a:ext>
            </a:extLst>
          </p:cNvPr>
          <p:cNvSpPr txBox="1">
            <a:spLocks/>
          </p:cNvSpPr>
          <p:nvPr/>
        </p:nvSpPr>
        <p:spPr>
          <a:xfrm>
            <a:off x="447675" y="6492240"/>
            <a:ext cx="3086100" cy="365125"/>
          </a:xfrm>
          <a:prstGeom prst="rect">
            <a:avLst/>
          </a:prstGeom>
        </p:spPr>
        <p:txBody>
          <a:bodyPr/>
          <a:lstStyle>
            <a:defPPr>
              <a:defRPr lang="en-US"/>
            </a:defPPr>
            <a:lvl1pPr marL="0" algn="l" defTabSz="1470484" rtl="0" eaLnBrk="1" latinLnBrk="0" hangingPunct="1">
              <a:defRPr sz="2895" kern="1200">
                <a:solidFill>
                  <a:schemeClr val="tx1"/>
                </a:solidFill>
                <a:latin typeface="+mn-lt"/>
                <a:ea typeface="+mn-ea"/>
                <a:cs typeface="+mn-cs"/>
              </a:defRPr>
            </a:lvl1pPr>
            <a:lvl2pPr marL="735242" algn="l" defTabSz="1470484" rtl="0" eaLnBrk="1" latinLnBrk="0" hangingPunct="1">
              <a:defRPr sz="2895" kern="1200">
                <a:solidFill>
                  <a:schemeClr val="tx1"/>
                </a:solidFill>
                <a:latin typeface="+mn-lt"/>
                <a:ea typeface="+mn-ea"/>
                <a:cs typeface="+mn-cs"/>
              </a:defRPr>
            </a:lvl2pPr>
            <a:lvl3pPr marL="1470484" algn="l" defTabSz="1470484" rtl="0" eaLnBrk="1" latinLnBrk="0" hangingPunct="1">
              <a:defRPr sz="2895" kern="1200">
                <a:solidFill>
                  <a:schemeClr val="tx1"/>
                </a:solidFill>
                <a:latin typeface="+mn-lt"/>
                <a:ea typeface="+mn-ea"/>
                <a:cs typeface="+mn-cs"/>
              </a:defRPr>
            </a:lvl3pPr>
            <a:lvl4pPr marL="2205726" algn="l" defTabSz="1470484" rtl="0" eaLnBrk="1" latinLnBrk="0" hangingPunct="1">
              <a:defRPr sz="2895" kern="1200">
                <a:solidFill>
                  <a:schemeClr val="tx1"/>
                </a:solidFill>
                <a:latin typeface="+mn-lt"/>
                <a:ea typeface="+mn-ea"/>
                <a:cs typeface="+mn-cs"/>
              </a:defRPr>
            </a:lvl4pPr>
            <a:lvl5pPr marL="2940968" algn="l" defTabSz="1470484" rtl="0" eaLnBrk="1" latinLnBrk="0" hangingPunct="1">
              <a:defRPr sz="2895" kern="1200">
                <a:solidFill>
                  <a:schemeClr val="tx1"/>
                </a:solidFill>
                <a:latin typeface="+mn-lt"/>
                <a:ea typeface="+mn-ea"/>
                <a:cs typeface="+mn-cs"/>
              </a:defRPr>
            </a:lvl5pPr>
            <a:lvl6pPr marL="3676210" algn="l" defTabSz="1470484" rtl="0" eaLnBrk="1" latinLnBrk="0" hangingPunct="1">
              <a:defRPr sz="2895" kern="1200">
                <a:solidFill>
                  <a:schemeClr val="tx1"/>
                </a:solidFill>
                <a:latin typeface="+mn-lt"/>
                <a:ea typeface="+mn-ea"/>
                <a:cs typeface="+mn-cs"/>
              </a:defRPr>
            </a:lvl6pPr>
            <a:lvl7pPr marL="4411451" algn="l" defTabSz="1470484" rtl="0" eaLnBrk="1" latinLnBrk="0" hangingPunct="1">
              <a:defRPr sz="2895" kern="1200">
                <a:solidFill>
                  <a:schemeClr val="tx1"/>
                </a:solidFill>
                <a:latin typeface="+mn-lt"/>
                <a:ea typeface="+mn-ea"/>
                <a:cs typeface="+mn-cs"/>
              </a:defRPr>
            </a:lvl7pPr>
            <a:lvl8pPr marL="5146694" algn="l" defTabSz="1470484" rtl="0" eaLnBrk="1" latinLnBrk="0" hangingPunct="1">
              <a:defRPr sz="2895" kern="1200">
                <a:solidFill>
                  <a:schemeClr val="tx1"/>
                </a:solidFill>
                <a:latin typeface="+mn-lt"/>
                <a:ea typeface="+mn-ea"/>
                <a:cs typeface="+mn-cs"/>
              </a:defRPr>
            </a:lvl8pPr>
            <a:lvl9pPr marL="5881936" algn="l" defTabSz="1470484" rtl="0" eaLnBrk="1" latinLnBrk="0" hangingPunct="1">
              <a:defRPr sz="2895" kern="1200">
                <a:solidFill>
                  <a:schemeClr val="tx1"/>
                </a:solidFill>
                <a:latin typeface="+mn-lt"/>
                <a:ea typeface="+mn-ea"/>
                <a:cs typeface="+mn-cs"/>
              </a:defRPr>
            </a:lvl9pPr>
          </a:lstStyle>
          <a:p>
            <a:r>
              <a:rPr lang="en-US" sz="1200" dirty="0">
                <a:solidFill>
                  <a:schemeClr val="accent5">
                    <a:lumMod val="75000"/>
                  </a:schemeClr>
                </a:solidFill>
              </a:rPr>
              <a:t>Gates Foundation, 2024</a:t>
            </a:r>
          </a:p>
        </p:txBody>
      </p:sp>
      <p:sp>
        <p:nvSpPr>
          <p:cNvPr id="8" name="TextBox 7">
            <a:extLst>
              <a:ext uri="{FF2B5EF4-FFF2-40B4-BE49-F238E27FC236}">
                <a16:creationId xmlns:a16="http://schemas.microsoft.com/office/drawing/2014/main" id="{DF6BB4CD-7932-9E77-2EC1-4769BE28752D}"/>
              </a:ext>
            </a:extLst>
          </p:cNvPr>
          <p:cNvSpPr txBox="1"/>
          <p:nvPr/>
        </p:nvSpPr>
        <p:spPr>
          <a:xfrm>
            <a:off x="3714045" y="6510528"/>
            <a:ext cx="4982280" cy="246221"/>
          </a:xfrm>
          <a:prstGeom prst="rect">
            <a:avLst/>
          </a:prstGeom>
          <a:noFill/>
        </p:spPr>
        <p:txBody>
          <a:bodyPr wrap="square">
            <a:spAutoFit/>
          </a:bodyPr>
          <a:lstStyle/>
          <a:p>
            <a:r>
              <a:rPr lang="en-US" sz="1000" dirty="0">
                <a:latin typeface="Arial" panose="020B0604020202020204" pitchFamily="34" charset="0"/>
                <a:cs typeface="Arial" panose="020B0604020202020204" pitchFamily="34" charset="0"/>
              </a:rPr>
              <a:t>Sources: </a:t>
            </a:r>
            <a:r>
              <a:rPr lang="en-US" sz="1000" dirty="0">
                <a:latin typeface="Arial" panose="020B0604020202020204" pitchFamily="34" charset="0"/>
                <a:cs typeface="Arial" panose="020B0604020202020204" pitchFamily="34" charset="0"/>
                <a:hlinkClick r:id="rId3"/>
              </a:rPr>
              <a:t>Pay.UK Faster Payments Service Principles</a:t>
            </a:r>
            <a:r>
              <a:rPr lang="en-US" sz="100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hlinkClick r:id="rId4"/>
              </a:rPr>
              <a:t>World Bank FPS Case Study</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14361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62B3B5-CBC0-DD4F-AD07-4BE1A650A26A}"/>
              </a:ext>
            </a:extLst>
          </p:cNvPr>
          <p:cNvSpPr>
            <a:spLocks noGrp="1"/>
          </p:cNvSpPr>
          <p:nvPr>
            <p:ph type="title"/>
          </p:nvPr>
        </p:nvSpPr>
        <p:spPr>
          <a:xfrm>
            <a:off x="96207" y="222136"/>
            <a:ext cx="6577847" cy="307777"/>
          </a:xfrm>
        </p:spPr>
        <p:txBody>
          <a:bodyPr/>
          <a:lstStyle/>
          <a:p>
            <a:r>
              <a:rPr lang="en-US" sz="2000" dirty="0"/>
              <a:t>DNS Spotlight: UK FPS</a:t>
            </a:r>
          </a:p>
        </p:txBody>
      </p:sp>
      <p:sp>
        <p:nvSpPr>
          <p:cNvPr id="4" name="Slide Number Placeholder 3">
            <a:extLst>
              <a:ext uri="{FF2B5EF4-FFF2-40B4-BE49-F238E27FC236}">
                <a16:creationId xmlns:a16="http://schemas.microsoft.com/office/drawing/2014/main" id="{A6F85EF8-8B12-9542-BC9C-23959B682E90}"/>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54</a:t>
            </a:fld>
            <a:endParaRPr lang="en-US" dirty="0">
              <a:solidFill>
                <a:prstClr val="black">
                  <a:tint val="75000"/>
                </a:prstClr>
              </a:solidFill>
            </a:endParaRPr>
          </a:p>
        </p:txBody>
      </p:sp>
      <p:grpSp>
        <p:nvGrpSpPr>
          <p:cNvPr id="11" name="Group 10">
            <a:extLst>
              <a:ext uri="{FF2B5EF4-FFF2-40B4-BE49-F238E27FC236}">
                <a16:creationId xmlns:a16="http://schemas.microsoft.com/office/drawing/2014/main" id="{F227E424-AB79-DC6C-E186-1E41713E79F5}"/>
              </a:ext>
            </a:extLst>
          </p:cNvPr>
          <p:cNvGrpSpPr/>
          <p:nvPr/>
        </p:nvGrpSpPr>
        <p:grpSpPr>
          <a:xfrm>
            <a:off x="667507" y="841248"/>
            <a:ext cx="7281386" cy="438912"/>
            <a:chOff x="407313" y="0"/>
            <a:chExt cx="5635506" cy="712799"/>
          </a:xfrm>
        </p:grpSpPr>
        <p:sp>
          <p:nvSpPr>
            <p:cNvPr id="12" name="Rounded Rectangle 11">
              <a:extLst>
                <a:ext uri="{FF2B5EF4-FFF2-40B4-BE49-F238E27FC236}">
                  <a16:creationId xmlns:a16="http://schemas.microsoft.com/office/drawing/2014/main" id="{42F695FB-9159-BA02-63A4-9040BBD4FCD7}"/>
                </a:ext>
              </a:extLst>
            </p:cNvPr>
            <p:cNvSpPr/>
            <p:nvPr/>
          </p:nvSpPr>
          <p:spPr>
            <a:xfrm>
              <a:off x="409318" y="0"/>
              <a:ext cx="5633501" cy="712799"/>
            </a:xfrm>
            <a:prstGeom prst="roundRect">
              <a:avLst/>
            </a:prstGeom>
            <a:solidFill>
              <a:schemeClr val="bg1">
                <a:lumMod val="7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dirty="0">
                <a:latin typeface="Calibri" panose="020F0502020204030204" pitchFamily="34" charset="0"/>
                <a:cs typeface="Calibri" panose="020F0502020204030204" pitchFamily="34" charset="0"/>
              </a:endParaRPr>
            </a:p>
          </p:txBody>
        </p:sp>
        <p:sp>
          <p:nvSpPr>
            <p:cNvPr id="13" name="Rounded Rectangle 5">
              <a:extLst>
                <a:ext uri="{FF2B5EF4-FFF2-40B4-BE49-F238E27FC236}">
                  <a16:creationId xmlns:a16="http://schemas.microsoft.com/office/drawing/2014/main" id="{48922B94-C999-70AB-B800-36974E76C51D}"/>
                </a:ext>
              </a:extLst>
            </p:cNvPr>
            <p:cNvSpPr txBox="1"/>
            <p:nvPr/>
          </p:nvSpPr>
          <p:spPr>
            <a:xfrm>
              <a:off x="407313" y="34812"/>
              <a:ext cx="5633500" cy="6432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9456" tIns="0" rIns="91440" bIns="0" numCol="1" spcCol="1270" anchor="ctr" anchorCtr="0">
              <a:noAutofit/>
            </a:bodyPr>
            <a:lstStyle/>
            <a:p>
              <a:pPr marL="0" lvl="0" indent="0" algn="l" defTabSz="889000">
                <a:lnSpc>
                  <a:spcPct val="90000"/>
                </a:lnSpc>
                <a:spcBef>
                  <a:spcPct val="0"/>
                </a:spcBef>
                <a:buNone/>
              </a:pPr>
              <a:r>
                <a:rPr lang="en-US" sz="2000" dirty="0">
                  <a:solidFill>
                    <a:srgbClr val="AC2641"/>
                  </a:solidFill>
                  <a:latin typeface="Arial" panose="020B0604020202020204" pitchFamily="34" charset="0"/>
                  <a:cs typeface="Arial" panose="020B0604020202020204" pitchFamily="34" charset="0"/>
                </a:rPr>
                <a:t>FPS Highlight: Future Directives - Transition from FPS to NPA</a:t>
              </a:r>
              <a:endParaRPr lang="en-US" sz="2000" kern="1200" dirty="0">
                <a:solidFill>
                  <a:srgbClr val="AC2641"/>
                </a:solidFill>
                <a:latin typeface="Arial" panose="020B0604020202020204" pitchFamily="34" charset="0"/>
                <a:cs typeface="Arial" panose="020B0604020202020204" pitchFamily="34" charset="0"/>
              </a:endParaRPr>
            </a:p>
          </p:txBody>
        </p:sp>
      </p:grpSp>
      <p:sp>
        <p:nvSpPr>
          <p:cNvPr id="15" name="Text Placeholder 1">
            <a:extLst>
              <a:ext uri="{FF2B5EF4-FFF2-40B4-BE49-F238E27FC236}">
                <a16:creationId xmlns:a16="http://schemas.microsoft.com/office/drawing/2014/main" id="{8880C0CA-943E-0A3F-589F-EBE117B6A5DC}"/>
              </a:ext>
            </a:extLst>
          </p:cNvPr>
          <p:cNvSpPr txBox="1">
            <a:spLocks/>
          </p:cNvSpPr>
          <p:nvPr/>
        </p:nvSpPr>
        <p:spPr>
          <a:xfrm>
            <a:off x="448055" y="1197216"/>
            <a:ext cx="8271401" cy="1779312"/>
          </a:xfrm>
          <a:prstGeom prst="rect">
            <a:avLst/>
          </a:prstGeom>
        </p:spPr>
        <p:txBody>
          <a:bodyPr tIns="182880"/>
          <a:lstStyle>
            <a:lvl1pPr marL="0" indent="0" algn="l" defTabSz="457200" rtl="0" eaLnBrk="1" latinLnBrk="0" hangingPunct="1">
              <a:spcBef>
                <a:spcPct val="20000"/>
              </a:spcBef>
              <a:buClr>
                <a:schemeClr val="accent2"/>
              </a:buClr>
              <a:buFont typeface="Arial"/>
              <a:buNone/>
              <a:defRPr sz="1200" kern="1200">
                <a:solidFill>
                  <a:schemeClr val="tx1"/>
                </a:solidFill>
                <a:latin typeface="Arial"/>
                <a:ea typeface="+mn-ea"/>
                <a:cs typeface="Arial"/>
              </a:defRPr>
            </a:lvl1pPr>
            <a:lvl2pPr marL="742950" indent="-285750" algn="l" defTabSz="457200" rtl="0" eaLnBrk="1" latinLnBrk="0" hangingPunct="1">
              <a:spcBef>
                <a:spcPct val="20000"/>
              </a:spcBef>
              <a:buClr>
                <a:schemeClr val="accent2"/>
              </a:buClr>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Clr>
                <a:schemeClr val="accent2"/>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chemeClr val="accent2"/>
              </a:buClr>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Clr>
                <a:schemeClr val="accent2"/>
              </a:buClr>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t>The transition from Faster Payments to the New Payments Architecture (NPA), aims to consolidate various payment types onto a single, centralized infrastructure to enhance flexibility, efficiency, and support for legacy products. NPA is planned to launch in 2026. The transition may enable benefits related to settlement:</a:t>
            </a:r>
          </a:p>
        </p:txBody>
      </p:sp>
      <p:grpSp>
        <p:nvGrpSpPr>
          <p:cNvPr id="14" name="Group 13">
            <a:extLst>
              <a:ext uri="{FF2B5EF4-FFF2-40B4-BE49-F238E27FC236}">
                <a16:creationId xmlns:a16="http://schemas.microsoft.com/office/drawing/2014/main" id="{8C1426DC-8DD7-CB5B-C96D-C66B9BD211A9}"/>
              </a:ext>
            </a:extLst>
          </p:cNvPr>
          <p:cNvGrpSpPr/>
          <p:nvPr/>
        </p:nvGrpSpPr>
        <p:grpSpPr>
          <a:xfrm>
            <a:off x="827895" y="2375431"/>
            <a:ext cx="7503614" cy="969264"/>
            <a:chOff x="890959" y="2630023"/>
            <a:chExt cx="7503614" cy="789079"/>
          </a:xfrm>
        </p:grpSpPr>
        <p:sp>
          <p:nvSpPr>
            <p:cNvPr id="19" name="Rectangle 18">
              <a:extLst>
                <a:ext uri="{FF2B5EF4-FFF2-40B4-BE49-F238E27FC236}">
                  <a16:creationId xmlns:a16="http://schemas.microsoft.com/office/drawing/2014/main" id="{7D5FB834-041C-3133-21CA-53B235F5EA3B}"/>
                </a:ext>
              </a:extLst>
            </p:cNvPr>
            <p:cNvSpPr/>
            <p:nvPr/>
          </p:nvSpPr>
          <p:spPr bwMode="auto">
            <a:xfrm>
              <a:off x="890959" y="2630023"/>
              <a:ext cx="1755952" cy="789079"/>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r>
                <a:rPr lang="en-US" sz="1400" b="1" dirty="0">
                  <a:solidFill>
                    <a:schemeClr val="bg1"/>
                  </a:solidFill>
                </a:rPr>
                <a:t>Efficiency</a:t>
              </a:r>
            </a:p>
          </p:txBody>
        </p:sp>
        <p:sp>
          <p:nvSpPr>
            <p:cNvPr id="24" name="Rectangle 23">
              <a:extLst>
                <a:ext uri="{FF2B5EF4-FFF2-40B4-BE49-F238E27FC236}">
                  <a16:creationId xmlns:a16="http://schemas.microsoft.com/office/drawing/2014/main" id="{C6982434-6AAE-56EE-0449-42F66572C3C1}"/>
                </a:ext>
              </a:extLst>
            </p:cNvPr>
            <p:cNvSpPr/>
            <p:nvPr/>
          </p:nvSpPr>
          <p:spPr bwMode="auto">
            <a:xfrm>
              <a:off x="2646911" y="2630023"/>
              <a:ext cx="5747662" cy="789079"/>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vert="horz" wrap="square" lIns="45720" tIns="27432" rIns="45720" bIns="45718" numCol="1" spcCol="0" rtlCol="0" anchor="ctr" anchorCtr="0" compatLnSpc="1">
              <a:prstTxWarp prst="textNoShape">
                <a:avLst/>
              </a:prstTxWarp>
            </a:bodyPr>
            <a:lstStyle/>
            <a:p>
              <a:pPr defTabSz="914099"/>
              <a:r>
                <a:rPr lang="en-US" sz="1400" dirty="0">
                  <a:solidFill>
                    <a:schemeClr val="accent6"/>
                  </a:solidFill>
                </a:rPr>
                <a:t>NPA will use a single pre-funded settlement account at the BoE, removing the need for customers to maintain separate General Settlement Accounts and Reserve Collateral Accounts</a:t>
              </a:r>
            </a:p>
          </p:txBody>
        </p:sp>
      </p:grpSp>
      <p:grpSp>
        <p:nvGrpSpPr>
          <p:cNvPr id="10" name="Group 9">
            <a:extLst>
              <a:ext uri="{FF2B5EF4-FFF2-40B4-BE49-F238E27FC236}">
                <a16:creationId xmlns:a16="http://schemas.microsoft.com/office/drawing/2014/main" id="{DA8B573E-402B-FDAD-CC5E-0380A75CC65C}"/>
              </a:ext>
            </a:extLst>
          </p:cNvPr>
          <p:cNvGrpSpPr/>
          <p:nvPr/>
        </p:nvGrpSpPr>
        <p:grpSpPr>
          <a:xfrm>
            <a:off x="827895" y="3438894"/>
            <a:ext cx="7503614" cy="969264"/>
            <a:chOff x="890959" y="3504296"/>
            <a:chExt cx="7503614" cy="789079"/>
          </a:xfrm>
        </p:grpSpPr>
        <p:sp>
          <p:nvSpPr>
            <p:cNvPr id="21" name="Rectangle 20">
              <a:extLst>
                <a:ext uri="{FF2B5EF4-FFF2-40B4-BE49-F238E27FC236}">
                  <a16:creationId xmlns:a16="http://schemas.microsoft.com/office/drawing/2014/main" id="{6A4FF0C8-21AD-6368-A76A-69166110B592}"/>
                </a:ext>
              </a:extLst>
            </p:cNvPr>
            <p:cNvSpPr/>
            <p:nvPr/>
          </p:nvSpPr>
          <p:spPr bwMode="auto">
            <a:xfrm>
              <a:off x="890959" y="3504296"/>
              <a:ext cx="1755952" cy="789079"/>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r>
                <a:rPr lang="en-US" sz="1400" b="1" dirty="0">
                  <a:solidFill>
                    <a:schemeClr val="bg1"/>
                  </a:solidFill>
                </a:rPr>
                <a:t>Risk Management</a:t>
              </a:r>
            </a:p>
          </p:txBody>
        </p:sp>
        <p:sp>
          <p:nvSpPr>
            <p:cNvPr id="25" name="Rectangle 24">
              <a:extLst>
                <a:ext uri="{FF2B5EF4-FFF2-40B4-BE49-F238E27FC236}">
                  <a16:creationId xmlns:a16="http://schemas.microsoft.com/office/drawing/2014/main" id="{06402E2B-9A83-9D96-1A96-4BCFDEE35A92}"/>
                </a:ext>
              </a:extLst>
            </p:cNvPr>
            <p:cNvSpPr/>
            <p:nvPr/>
          </p:nvSpPr>
          <p:spPr bwMode="auto">
            <a:xfrm>
              <a:off x="2646911" y="3504296"/>
              <a:ext cx="5747662" cy="789079"/>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vert="horz" wrap="square" lIns="45720" tIns="27432" rIns="45720" bIns="45718" numCol="1" spcCol="0" rtlCol="0" anchor="ctr" anchorCtr="0" compatLnSpc="1">
              <a:prstTxWarp prst="textNoShape">
                <a:avLst/>
              </a:prstTxWarp>
            </a:bodyPr>
            <a:lstStyle/>
            <a:p>
              <a:pPr defTabSz="914099"/>
              <a:r>
                <a:rPr lang="en-US" sz="1400" dirty="0">
                  <a:solidFill>
                    <a:schemeClr val="accent6"/>
                  </a:solidFill>
                </a:rPr>
                <a:t>Funding and de-funding of the customer's NPA Settlement Account will be available in real-time through the BoE’s RTGS system, automating the process and replacing manual management of Net Sender Caps</a:t>
              </a:r>
            </a:p>
          </p:txBody>
        </p:sp>
      </p:grpSp>
      <p:grpSp>
        <p:nvGrpSpPr>
          <p:cNvPr id="9" name="Group 8">
            <a:extLst>
              <a:ext uri="{FF2B5EF4-FFF2-40B4-BE49-F238E27FC236}">
                <a16:creationId xmlns:a16="http://schemas.microsoft.com/office/drawing/2014/main" id="{B3CDA18A-4361-8A3E-D2BC-DEAAC9C46EB1}"/>
              </a:ext>
            </a:extLst>
          </p:cNvPr>
          <p:cNvGrpSpPr/>
          <p:nvPr/>
        </p:nvGrpSpPr>
        <p:grpSpPr>
          <a:xfrm>
            <a:off x="827895" y="4502357"/>
            <a:ext cx="7503614" cy="969264"/>
            <a:chOff x="890959" y="4378569"/>
            <a:chExt cx="7503614" cy="789079"/>
          </a:xfrm>
        </p:grpSpPr>
        <p:sp>
          <p:nvSpPr>
            <p:cNvPr id="22" name="Rectangle 21">
              <a:extLst>
                <a:ext uri="{FF2B5EF4-FFF2-40B4-BE49-F238E27FC236}">
                  <a16:creationId xmlns:a16="http://schemas.microsoft.com/office/drawing/2014/main" id="{1651113E-B76B-7FFE-8517-1D50EDFFB307}"/>
                </a:ext>
              </a:extLst>
            </p:cNvPr>
            <p:cNvSpPr/>
            <p:nvPr/>
          </p:nvSpPr>
          <p:spPr bwMode="auto">
            <a:xfrm>
              <a:off x="890959" y="4378569"/>
              <a:ext cx="1755952" cy="789079"/>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r>
                <a:rPr lang="en-US" sz="1400" b="1" dirty="0">
                  <a:solidFill>
                    <a:schemeClr val="bg1"/>
                  </a:solidFill>
                </a:rPr>
                <a:t>Reconciliation</a:t>
              </a:r>
            </a:p>
          </p:txBody>
        </p:sp>
        <p:sp>
          <p:nvSpPr>
            <p:cNvPr id="26" name="Rectangle 25">
              <a:extLst>
                <a:ext uri="{FF2B5EF4-FFF2-40B4-BE49-F238E27FC236}">
                  <a16:creationId xmlns:a16="http://schemas.microsoft.com/office/drawing/2014/main" id="{51AD64FC-8EDA-4F60-0556-29A843E24931}"/>
                </a:ext>
              </a:extLst>
            </p:cNvPr>
            <p:cNvSpPr/>
            <p:nvPr/>
          </p:nvSpPr>
          <p:spPr bwMode="auto">
            <a:xfrm>
              <a:off x="2646911" y="4378569"/>
              <a:ext cx="5747662" cy="789079"/>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vert="horz" wrap="square" lIns="45720" tIns="27432" rIns="45720" bIns="45718" numCol="1" spcCol="0" rtlCol="0" anchor="ctr" anchorCtr="0" compatLnSpc="1">
              <a:prstTxWarp prst="textNoShape">
                <a:avLst/>
              </a:prstTxWarp>
            </a:bodyPr>
            <a:lstStyle/>
            <a:p>
              <a:pPr defTabSz="914099"/>
              <a:r>
                <a:rPr lang="en-US" sz="1400" dirty="0">
                  <a:solidFill>
                    <a:schemeClr val="accent6"/>
                  </a:solidFill>
                </a:rPr>
                <a:t>NPA will clear payments on an individual net basis with a clean settlement cycle only containing finalized payments, which aims to reduce reconciliation efforts and errors</a:t>
              </a:r>
            </a:p>
          </p:txBody>
        </p:sp>
      </p:grpSp>
      <p:grpSp>
        <p:nvGrpSpPr>
          <p:cNvPr id="8" name="Group 7">
            <a:extLst>
              <a:ext uri="{FF2B5EF4-FFF2-40B4-BE49-F238E27FC236}">
                <a16:creationId xmlns:a16="http://schemas.microsoft.com/office/drawing/2014/main" id="{DB910830-CFBA-B039-ABB7-7CE95377413A}"/>
              </a:ext>
            </a:extLst>
          </p:cNvPr>
          <p:cNvGrpSpPr/>
          <p:nvPr/>
        </p:nvGrpSpPr>
        <p:grpSpPr>
          <a:xfrm>
            <a:off x="827895" y="5565821"/>
            <a:ext cx="7503614" cy="969264"/>
            <a:chOff x="890959" y="5252843"/>
            <a:chExt cx="7503614" cy="789079"/>
          </a:xfrm>
        </p:grpSpPr>
        <p:sp>
          <p:nvSpPr>
            <p:cNvPr id="23" name="Rectangle 22">
              <a:extLst>
                <a:ext uri="{FF2B5EF4-FFF2-40B4-BE49-F238E27FC236}">
                  <a16:creationId xmlns:a16="http://schemas.microsoft.com/office/drawing/2014/main" id="{0749617E-7217-AAE1-F81B-32BD54810E19}"/>
                </a:ext>
              </a:extLst>
            </p:cNvPr>
            <p:cNvSpPr/>
            <p:nvPr/>
          </p:nvSpPr>
          <p:spPr bwMode="auto">
            <a:xfrm>
              <a:off x="890959" y="5252843"/>
              <a:ext cx="1755952" cy="789079"/>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r>
                <a:rPr lang="en-US" sz="1400" b="1" dirty="0">
                  <a:solidFill>
                    <a:schemeClr val="bg1"/>
                  </a:solidFill>
                </a:rPr>
                <a:t>Flexibility</a:t>
              </a:r>
            </a:p>
          </p:txBody>
        </p:sp>
        <p:sp>
          <p:nvSpPr>
            <p:cNvPr id="27" name="Rectangle 26">
              <a:extLst>
                <a:ext uri="{FF2B5EF4-FFF2-40B4-BE49-F238E27FC236}">
                  <a16:creationId xmlns:a16="http://schemas.microsoft.com/office/drawing/2014/main" id="{400FDD0E-9D18-8F92-D91D-6A452D8D1DFF}"/>
                </a:ext>
              </a:extLst>
            </p:cNvPr>
            <p:cNvSpPr/>
            <p:nvPr/>
          </p:nvSpPr>
          <p:spPr bwMode="auto">
            <a:xfrm>
              <a:off x="2646911" y="5252843"/>
              <a:ext cx="5747662" cy="789079"/>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vert="horz" wrap="square" lIns="45720" tIns="27432" rIns="45720" bIns="45718" numCol="1" spcCol="0" rtlCol="0" anchor="ctr" anchorCtr="0" compatLnSpc="1">
              <a:prstTxWarp prst="textNoShape">
                <a:avLst/>
              </a:prstTxWarp>
            </a:bodyPr>
            <a:lstStyle/>
            <a:p>
              <a:pPr defTabSz="914099"/>
              <a:r>
                <a:rPr lang="en-US" sz="1400" dirty="0">
                  <a:solidFill>
                    <a:schemeClr val="accent6"/>
                  </a:solidFill>
                </a:rPr>
                <a:t>The new settlement model will enable settlement sponsorship models, allowing DFSPs to provide liquidity and settlement services to non-settling participants</a:t>
              </a:r>
            </a:p>
          </p:txBody>
        </p:sp>
      </p:grpSp>
      <p:sp>
        <p:nvSpPr>
          <p:cNvPr id="16" name="TextBox 15">
            <a:extLst>
              <a:ext uri="{FF2B5EF4-FFF2-40B4-BE49-F238E27FC236}">
                <a16:creationId xmlns:a16="http://schemas.microsoft.com/office/drawing/2014/main" id="{860CC136-9DDE-0558-D299-8EA0FB0528FE}"/>
              </a:ext>
            </a:extLst>
          </p:cNvPr>
          <p:cNvSpPr txBox="1"/>
          <p:nvPr/>
        </p:nvSpPr>
        <p:spPr>
          <a:xfrm>
            <a:off x="6265333" y="6510528"/>
            <a:ext cx="2050772" cy="246221"/>
          </a:xfrm>
          <a:prstGeom prst="rect">
            <a:avLst/>
          </a:prstGeom>
          <a:noFill/>
        </p:spPr>
        <p:txBody>
          <a:bodyPr wrap="square">
            <a:spAutoFit/>
          </a:bodyPr>
          <a:lstStyle/>
          <a:p>
            <a:r>
              <a:rPr lang="en-US" sz="1000" dirty="0">
                <a:latin typeface="Arial" panose="020B0604020202020204" pitchFamily="34" charset="0"/>
                <a:cs typeface="Arial" panose="020B0604020202020204" pitchFamily="34" charset="0"/>
              </a:rPr>
              <a:t>Source: </a:t>
            </a:r>
            <a:r>
              <a:rPr lang="en-US" sz="1000" dirty="0">
                <a:latin typeface="Arial" panose="020B0604020202020204" pitchFamily="34" charset="0"/>
                <a:cs typeface="Arial" panose="020B0604020202020204" pitchFamily="34" charset="0"/>
                <a:hlinkClick r:id="rId2"/>
              </a:rPr>
              <a:t>Pay.UK NPA Prospectus</a:t>
            </a:r>
            <a:endParaRPr lang="en-US" sz="1000" dirty="0">
              <a:latin typeface="Arial" panose="020B0604020202020204" pitchFamily="34" charset="0"/>
              <a:cs typeface="Arial" panose="020B0604020202020204" pitchFamily="34" charset="0"/>
            </a:endParaRPr>
          </a:p>
        </p:txBody>
      </p:sp>
      <p:pic>
        <p:nvPicPr>
          <p:cNvPr id="17" name="Picture 2" descr="Faster Payments - Wikipedia">
            <a:extLst>
              <a:ext uri="{FF2B5EF4-FFF2-40B4-BE49-F238E27FC236}">
                <a16:creationId xmlns:a16="http://schemas.microsoft.com/office/drawing/2014/main" id="{30DCDE19-9490-57AC-D758-FC1AF5484AD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5051" y="755156"/>
            <a:ext cx="632743" cy="420624"/>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1">
            <a:extLst>
              <a:ext uri="{FF2B5EF4-FFF2-40B4-BE49-F238E27FC236}">
                <a16:creationId xmlns:a16="http://schemas.microsoft.com/office/drawing/2014/main" id="{ECFDE8BF-1F95-360F-3384-126540E26832}"/>
              </a:ext>
            </a:extLst>
          </p:cNvPr>
          <p:cNvSpPr txBox="1">
            <a:spLocks/>
          </p:cNvSpPr>
          <p:nvPr/>
        </p:nvSpPr>
        <p:spPr>
          <a:xfrm>
            <a:off x="448056" y="6492240"/>
            <a:ext cx="3086100" cy="365125"/>
          </a:xfrm>
          <a:prstGeom prst="rect">
            <a:avLst/>
          </a:prstGeom>
        </p:spPr>
        <p:txBody>
          <a:bodyPr/>
          <a:lstStyle>
            <a:defPPr>
              <a:defRPr lang="en-US"/>
            </a:defPPr>
            <a:lvl1pPr marL="0" algn="l" defTabSz="1470484" rtl="0" eaLnBrk="1" latinLnBrk="0" hangingPunct="1">
              <a:defRPr sz="2895" kern="1200">
                <a:solidFill>
                  <a:schemeClr val="tx1"/>
                </a:solidFill>
                <a:latin typeface="+mn-lt"/>
                <a:ea typeface="+mn-ea"/>
                <a:cs typeface="+mn-cs"/>
              </a:defRPr>
            </a:lvl1pPr>
            <a:lvl2pPr marL="735242" algn="l" defTabSz="1470484" rtl="0" eaLnBrk="1" latinLnBrk="0" hangingPunct="1">
              <a:defRPr sz="2895" kern="1200">
                <a:solidFill>
                  <a:schemeClr val="tx1"/>
                </a:solidFill>
                <a:latin typeface="+mn-lt"/>
                <a:ea typeface="+mn-ea"/>
                <a:cs typeface="+mn-cs"/>
              </a:defRPr>
            </a:lvl2pPr>
            <a:lvl3pPr marL="1470484" algn="l" defTabSz="1470484" rtl="0" eaLnBrk="1" latinLnBrk="0" hangingPunct="1">
              <a:defRPr sz="2895" kern="1200">
                <a:solidFill>
                  <a:schemeClr val="tx1"/>
                </a:solidFill>
                <a:latin typeface="+mn-lt"/>
                <a:ea typeface="+mn-ea"/>
                <a:cs typeface="+mn-cs"/>
              </a:defRPr>
            </a:lvl3pPr>
            <a:lvl4pPr marL="2205726" algn="l" defTabSz="1470484" rtl="0" eaLnBrk="1" latinLnBrk="0" hangingPunct="1">
              <a:defRPr sz="2895" kern="1200">
                <a:solidFill>
                  <a:schemeClr val="tx1"/>
                </a:solidFill>
                <a:latin typeface="+mn-lt"/>
                <a:ea typeface="+mn-ea"/>
                <a:cs typeface="+mn-cs"/>
              </a:defRPr>
            </a:lvl4pPr>
            <a:lvl5pPr marL="2940968" algn="l" defTabSz="1470484" rtl="0" eaLnBrk="1" latinLnBrk="0" hangingPunct="1">
              <a:defRPr sz="2895" kern="1200">
                <a:solidFill>
                  <a:schemeClr val="tx1"/>
                </a:solidFill>
                <a:latin typeface="+mn-lt"/>
                <a:ea typeface="+mn-ea"/>
                <a:cs typeface="+mn-cs"/>
              </a:defRPr>
            </a:lvl5pPr>
            <a:lvl6pPr marL="3676210" algn="l" defTabSz="1470484" rtl="0" eaLnBrk="1" latinLnBrk="0" hangingPunct="1">
              <a:defRPr sz="2895" kern="1200">
                <a:solidFill>
                  <a:schemeClr val="tx1"/>
                </a:solidFill>
                <a:latin typeface="+mn-lt"/>
                <a:ea typeface="+mn-ea"/>
                <a:cs typeface="+mn-cs"/>
              </a:defRPr>
            </a:lvl6pPr>
            <a:lvl7pPr marL="4411451" algn="l" defTabSz="1470484" rtl="0" eaLnBrk="1" latinLnBrk="0" hangingPunct="1">
              <a:defRPr sz="2895" kern="1200">
                <a:solidFill>
                  <a:schemeClr val="tx1"/>
                </a:solidFill>
                <a:latin typeface="+mn-lt"/>
                <a:ea typeface="+mn-ea"/>
                <a:cs typeface="+mn-cs"/>
              </a:defRPr>
            </a:lvl7pPr>
            <a:lvl8pPr marL="5146694" algn="l" defTabSz="1470484" rtl="0" eaLnBrk="1" latinLnBrk="0" hangingPunct="1">
              <a:defRPr sz="2895" kern="1200">
                <a:solidFill>
                  <a:schemeClr val="tx1"/>
                </a:solidFill>
                <a:latin typeface="+mn-lt"/>
                <a:ea typeface="+mn-ea"/>
                <a:cs typeface="+mn-cs"/>
              </a:defRPr>
            </a:lvl8pPr>
            <a:lvl9pPr marL="5881936" algn="l" defTabSz="1470484" rtl="0" eaLnBrk="1" latinLnBrk="0" hangingPunct="1">
              <a:defRPr sz="2895" kern="1200">
                <a:solidFill>
                  <a:schemeClr val="tx1"/>
                </a:solidFill>
                <a:latin typeface="+mn-lt"/>
                <a:ea typeface="+mn-ea"/>
                <a:cs typeface="+mn-cs"/>
              </a:defRPr>
            </a:lvl9pPr>
          </a:lstStyle>
          <a:p>
            <a:r>
              <a:rPr lang="en-US" sz="1200" dirty="0">
                <a:solidFill>
                  <a:schemeClr val="accent5">
                    <a:lumMod val="75000"/>
                  </a:schemeClr>
                </a:solidFill>
              </a:rPr>
              <a:t>Gates Foundation, 2024</a:t>
            </a:r>
          </a:p>
        </p:txBody>
      </p:sp>
    </p:spTree>
    <p:extLst>
      <p:ext uri="{BB962C8B-B14F-4D97-AF65-F5344CB8AC3E}">
        <p14:creationId xmlns:p14="http://schemas.microsoft.com/office/powerpoint/2010/main" val="7621744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62B3B5-CBC0-DD4F-AD07-4BE1A650A26A}"/>
              </a:ext>
            </a:extLst>
          </p:cNvPr>
          <p:cNvSpPr>
            <a:spLocks noGrp="1"/>
          </p:cNvSpPr>
          <p:nvPr>
            <p:ph type="title"/>
          </p:nvPr>
        </p:nvSpPr>
        <p:spPr>
          <a:xfrm>
            <a:off x="96207" y="222136"/>
            <a:ext cx="6577847" cy="307777"/>
          </a:xfrm>
        </p:spPr>
        <p:txBody>
          <a:bodyPr/>
          <a:lstStyle/>
          <a:p>
            <a:r>
              <a:rPr lang="en-US" sz="2000" dirty="0">
                <a:latin typeface="Arial" panose="020B0604020202020204" pitchFamily="34" charset="0"/>
                <a:cs typeface="Arial" panose="020B0604020202020204" pitchFamily="34" charset="0"/>
              </a:rPr>
              <a:t>DNS Spotlight: UPI</a:t>
            </a:r>
          </a:p>
        </p:txBody>
      </p:sp>
      <p:sp>
        <p:nvSpPr>
          <p:cNvPr id="4" name="Slide Number Placeholder 3">
            <a:extLst>
              <a:ext uri="{FF2B5EF4-FFF2-40B4-BE49-F238E27FC236}">
                <a16:creationId xmlns:a16="http://schemas.microsoft.com/office/drawing/2014/main" id="{A6F85EF8-8B12-9542-BC9C-23959B682E90}"/>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55</a:t>
            </a:fld>
            <a:endParaRPr lang="en-US" dirty="0">
              <a:solidFill>
                <a:prstClr val="black">
                  <a:tint val="75000"/>
                </a:prstClr>
              </a:solidFill>
            </a:endParaRPr>
          </a:p>
        </p:txBody>
      </p:sp>
      <p:sp>
        <p:nvSpPr>
          <p:cNvPr id="36" name="Rectangle 35">
            <a:extLst>
              <a:ext uri="{FF2B5EF4-FFF2-40B4-BE49-F238E27FC236}">
                <a16:creationId xmlns:a16="http://schemas.microsoft.com/office/drawing/2014/main" id="{43F2C5B1-B169-2D59-6013-328575842F79}"/>
              </a:ext>
            </a:extLst>
          </p:cNvPr>
          <p:cNvSpPr/>
          <p:nvPr/>
        </p:nvSpPr>
        <p:spPr>
          <a:xfrm>
            <a:off x="457199" y="5568806"/>
            <a:ext cx="8229600" cy="942440"/>
          </a:xfrm>
          <a:prstGeom prst="rect">
            <a:avLst/>
          </a:prstGeom>
          <a:solidFill>
            <a:srgbClr val="E1E1E1">
              <a:alpha val="89804"/>
            </a:srgbClr>
          </a:solidFill>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sz="1600" dirty="0">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B11D0BC4-427A-BBAB-4B2D-A36B83E5F204}"/>
              </a:ext>
            </a:extLst>
          </p:cNvPr>
          <p:cNvSpPr/>
          <p:nvPr/>
        </p:nvSpPr>
        <p:spPr>
          <a:xfrm>
            <a:off x="457200" y="1207008"/>
            <a:ext cx="8225841" cy="3922687"/>
          </a:xfrm>
          <a:prstGeom prst="rect">
            <a:avLst/>
          </a:prstGeom>
          <a:solidFill>
            <a:srgbClr val="E1E1E1">
              <a:alpha val="89804"/>
            </a:srgbClr>
          </a:solidFill>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sz="1600" dirty="0">
              <a:latin typeface="Arial" panose="020B0604020202020204" pitchFamily="34" charset="0"/>
              <a:cs typeface="Arial" panose="020B0604020202020204" pitchFamily="34" charset="0"/>
            </a:endParaRPr>
          </a:p>
        </p:txBody>
      </p:sp>
      <p:grpSp>
        <p:nvGrpSpPr>
          <p:cNvPr id="39" name="Group 38">
            <a:extLst>
              <a:ext uri="{FF2B5EF4-FFF2-40B4-BE49-F238E27FC236}">
                <a16:creationId xmlns:a16="http://schemas.microsoft.com/office/drawing/2014/main" id="{536B41C5-E806-029A-072F-524A212DD96C}"/>
              </a:ext>
            </a:extLst>
          </p:cNvPr>
          <p:cNvGrpSpPr/>
          <p:nvPr/>
        </p:nvGrpSpPr>
        <p:grpSpPr>
          <a:xfrm>
            <a:off x="667512" y="841248"/>
            <a:ext cx="4201983" cy="416824"/>
            <a:chOff x="409317" y="0"/>
            <a:chExt cx="5377766" cy="712799"/>
          </a:xfrm>
        </p:grpSpPr>
        <p:sp>
          <p:nvSpPr>
            <p:cNvPr id="40" name="Rounded Rectangle 39">
              <a:extLst>
                <a:ext uri="{FF2B5EF4-FFF2-40B4-BE49-F238E27FC236}">
                  <a16:creationId xmlns:a16="http://schemas.microsoft.com/office/drawing/2014/main" id="{E6D2BF4D-2B22-51A8-789D-7C41B8275C2F}"/>
                </a:ext>
              </a:extLst>
            </p:cNvPr>
            <p:cNvSpPr/>
            <p:nvPr/>
          </p:nvSpPr>
          <p:spPr>
            <a:xfrm>
              <a:off x="409317" y="0"/>
              <a:ext cx="5348417" cy="712799"/>
            </a:xfrm>
            <a:prstGeom prst="roundRect">
              <a:avLst/>
            </a:prstGeom>
            <a:solidFill>
              <a:schemeClr val="bg1">
                <a:lumMod val="7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sz="1600" dirty="0">
                <a:latin typeface="Arial" panose="020B0604020202020204" pitchFamily="34" charset="0"/>
                <a:cs typeface="Arial" panose="020B0604020202020204" pitchFamily="34" charset="0"/>
              </a:endParaRPr>
            </a:p>
          </p:txBody>
        </p:sp>
        <p:sp>
          <p:nvSpPr>
            <p:cNvPr id="44" name="Rounded Rectangle 5">
              <a:extLst>
                <a:ext uri="{FF2B5EF4-FFF2-40B4-BE49-F238E27FC236}">
                  <a16:creationId xmlns:a16="http://schemas.microsoft.com/office/drawing/2014/main" id="{D4A498AA-9CE8-9D4F-8CC0-A353F066983E}"/>
                </a:ext>
              </a:extLst>
            </p:cNvPr>
            <p:cNvSpPr txBox="1"/>
            <p:nvPr/>
          </p:nvSpPr>
          <p:spPr>
            <a:xfrm>
              <a:off x="432722" y="34797"/>
              <a:ext cx="5354361" cy="6723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9456" tIns="0" rIns="216597" bIns="0" numCol="1" spcCol="1270" anchor="ctr" anchorCtr="0">
              <a:noAutofit/>
            </a:bodyPr>
            <a:lstStyle/>
            <a:p>
              <a:pPr marL="0" lvl="0" indent="0" algn="l" defTabSz="889000">
                <a:lnSpc>
                  <a:spcPct val="90000"/>
                </a:lnSpc>
                <a:spcBef>
                  <a:spcPct val="0"/>
                </a:spcBef>
                <a:buNone/>
              </a:pPr>
              <a:r>
                <a:rPr lang="en-US" sz="2000" kern="1200" dirty="0">
                  <a:solidFill>
                    <a:srgbClr val="AC2641"/>
                  </a:solidFill>
                  <a:latin typeface="Arial" panose="020B0604020202020204" pitchFamily="34" charset="0"/>
                  <a:cs typeface="Arial" panose="020B0604020202020204" pitchFamily="34" charset="0"/>
                </a:rPr>
                <a:t>Foundational Aspects</a:t>
              </a:r>
            </a:p>
          </p:txBody>
        </p:sp>
      </p:grpSp>
      <p:sp>
        <p:nvSpPr>
          <p:cNvPr id="45" name="TextBox 44">
            <a:extLst>
              <a:ext uri="{FF2B5EF4-FFF2-40B4-BE49-F238E27FC236}">
                <a16:creationId xmlns:a16="http://schemas.microsoft.com/office/drawing/2014/main" id="{B758D6FE-9DE2-DDCD-F97B-125DEBA2B540}"/>
              </a:ext>
            </a:extLst>
          </p:cNvPr>
          <p:cNvSpPr txBox="1"/>
          <p:nvPr/>
        </p:nvSpPr>
        <p:spPr>
          <a:xfrm>
            <a:off x="1243584" y="2296772"/>
            <a:ext cx="3253190" cy="276999"/>
          </a:xfrm>
          <a:prstGeom prst="rect">
            <a:avLst/>
          </a:prstGeom>
          <a:noFill/>
        </p:spPr>
        <p:txBody>
          <a:bodyPr wrap="square" lIns="0" tIns="0" rIns="0" bIns="0">
            <a:spAutoFit/>
          </a:bodyPr>
          <a:lstStyle/>
          <a:p>
            <a:r>
              <a:rPr lang="en-US" sz="1800" b="1" dirty="0">
                <a:latin typeface="Arial" panose="020B0604020202020204" pitchFamily="34" charset="0"/>
                <a:cs typeface="Arial" panose="020B0604020202020204" pitchFamily="34" charset="0"/>
              </a:rPr>
              <a:t>DNS - 8 Windows </a:t>
            </a:r>
            <a:r>
              <a:rPr lang="en-US" b="1" dirty="0">
                <a:latin typeface="Arial" panose="020B0604020202020204" pitchFamily="34" charset="0"/>
                <a:cs typeface="Arial" panose="020B0604020202020204" pitchFamily="34" charset="0"/>
              </a:rPr>
              <a:t>P</a:t>
            </a:r>
            <a:r>
              <a:rPr lang="en-US" sz="1800" b="1" dirty="0">
                <a:latin typeface="Arial" panose="020B0604020202020204" pitchFamily="34" charset="0"/>
                <a:cs typeface="Arial" panose="020B0604020202020204" pitchFamily="34" charset="0"/>
              </a:rPr>
              <a:t>er </a:t>
            </a:r>
            <a:r>
              <a:rPr lang="en-US" b="1" dirty="0">
                <a:latin typeface="Arial" panose="020B0604020202020204" pitchFamily="34" charset="0"/>
                <a:cs typeface="Arial" panose="020B0604020202020204" pitchFamily="34" charset="0"/>
              </a:rPr>
              <a:t>D</a:t>
            </a:r>
            <a:r>
              <a:rPr lang="en-US" sz="1800" b="1" dirty="0">
                <a:latin typeface="Arial" panose="020B0604020202020204" pitchFamily="34" charset="0"/>
                <a:cs typeface="Arial" panose="020B0604020202020204" pitchFamily="34" charset="0"/>
              </a:rPr>
              <a:t>ay</a:t>
            </a:r>
          </a:p>
        </p:txBody>
      </p:sp>
      <p:sp>
        <p:nvSpPr>
          <p:cNvPr id="46" name="TextBox 45">
            <a:extLst>
              <a:ext uri="{FF2B5EF4-FFF2-40B4-BE49-F238E27FC236}">
                <a16:creationId xmlns:a16="http://schemas.microsoft.com/office/drawing/2014/main" id="{3C76DE41-2093-9DDE-045A-C3B74F6D6083}"/>
              </a:ext>
            </a:extLst>
          </p:cNvPr>
          <p:cNvSpPr txBox="1"/>
          <p:nvPr/>
        </p:nvSpPr>
        <p:spPr>
          <a:xfrm>
            <a:off x="1243584" y="1427651"/>
            <a:ext cx="5536461" cy="276999"/>
          </a:xfrm>
          <a:prstGeom prst="rect">
            <a:avLst/>
          </a:prstGeom>
          <a:noFill/>
        </p:spPr>
        <p:txBody>
          <a:bodyPr wrap="square" lIns="0" tIns="0" rIns="0" bIns="0">
            <a:spAutoFit/>
          </a:bodyPr>
          <a:lstStyle/>
          <a:p>
            <a:r>
              <a:rPr lang="en-US" b="1" dirty="0">
                <a:latin typeface="Arial" panose="020B0604020202020204" pitchFamily="34" charset="0"/>
                <a:cs typeface="Arial" panose="020B0604020202020204" pitchFamily="34" charset="0"/>
              </a:rPr>
              <a:t>Direct Settlement by Banks Only</a:t>
            </a:r>
          </a:p>
        </p:txBody>
      </p:sp>
      <p:pic>
        <p:nvPicPr>
          <p:cNvPr id="57" name="Graphic 56" descr="Wrench with solid fill">
            <a:extLst>
              <a:ext uri="{FF2B5EF4-FFF2-40B4-BE49-F238E27FC236}">
                <a16:creationId xmlns:a16="http://schemas.microsoft.com/office/drawing/2014/main" id="{57D7D9F2-66FC-9C92-9235-473D31A954F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1204699">
            <a:off x="506931" y="3382912"/>
            <a:ext cx="606465" cy="603472"/>
          </a:xfrm>
          <a:prstGeom prst="rect">
            <a:avLst/>
          </a:prstGeom>
        </p:spPr>
      </p:pic>
      <p:sp>
        <p:nvSpPr>
          <p:cNvPr id="58" name="TextBox 57">
            <a:extLst>
              <a:ext uri="{FF2B5EF4-FFF2-40B4-BE49-F238E27FC236}">
                <a16:creationId xmlns:a16="http://schemas.microsoft.com/office/drawing/2014/main" id="{D0375D67-F641-B8FE-7520-259150581CEA}"/>
              </a:ext>
            </a:extLst>
          </p:cNvPr>
          <p:cNvSpPr txBox="1"/>
          <p:nvPr/>
        </p:nvSpPr>
        <p:spPr>
          <a:xfrm>
            <a:off x="1243584" y="1742676"/>
            <a:ext cx="7436037" cy="492443"/>
          </a:xfrm>
          <a:prstGeom prst="rect">
            <a:avLst/>
          </a:prstGeom>
          <a:noFill/>
        </p:spPr>
        <p:txBody>
          <a:bodyPr wrap="square" lIns="0" tIns="0" rIns="0" bIns="0">
            <a:spAutoFit/>
          </a:bodyPr>
          <a:lstStyle/>
          <a:p>
            <a:pPr>
              <a:spcBef>
                <a:spcPts val="300"/>
              </a:spcBef>
              <a:spcAft>
                <a:spcPts val="300"/>
              </a:spcAft>
            </a:pPr>
            <a:r>
              <a:rPr lang="en-US" sz="1600" dirty="0">
                <a:latin typeface="Arial" panose="020B0604020202020204" pitchFamily="34" charset="0"/>
                <a:cs typeface="Arial" panose="020B0604020202020204" pitchFamily="34" charset="0"/>
              </a:rPr>
              <a:t>Access to direct settlement accounts at the Reserve Bank of India (RBI) is limited to bank DFSPs </a:t>
            </a:r>
          </a:p>
        </p:txBody>
      </p:sp>
      <p:sp>
        <p:nvSpPr>
          <p:cNvPr id="59" name="TextBox 58">
            <a:extLst>
              <a:ext uri="{FF2B5EF4-FFF2-40B4-BE49-F238E27FC236}">
                <a16:creationId xmlns:a16="http://schemas.microsoft.com/office/drawing/2014/main" id="{E8FC11C9-780F-D373-5BBB-1DF66390D559}"/>
              </a:ext>
            </a:extLst>
          </p:cNvPr>
          <p:cNvSpPr txBox="1"/>
          <p:nvPr/>
        </p:nvSpPr>
        <p:spPr>
          <a:xfrm>
            <a:off x="1243585" y="2569683"/>
            <a:ext cx="7424788" cy="492443"/>
          </a:xfrm>
          <a:prstGeom prst="rect">
            <a:avLst/>
          </a:prstGeom>
          <a:noFill/>
        </p:spPr>
        <p:txBody>
          <a:bodyPr wrap="square" lIns="0" tIns="0" rIns="0" bIns="0">
            <a:spAutoFit/>
          </a:bodyPr>
          <a:lstStyle/>
          <a:p>
            <a:pPr>
              <a:spcBef>
                <a:spcPts val="300"/>
              </a:spcBef>
              <a:spcAft>
                <a:spcPts val="300"/>
              </a:spcAft>
            </a:pPr>
            <a:r>
              <a:rPr lang="en-US" sz="1600" dirty="0">
                <a:latin typeface="Arial" panose="020B0604020202020204" pitchFamily="34" charset="0"/>
                <a:cs typeface="Arial" panose="020B0604020202020204" pitchFamily="34" charset="0"/>
              </a:rPr>
              <a:t>UPI settlement relies on deferred settlement in RBI RTGS system; the number of settlement windows has increased to 8 per day</a:t>
            </a:r>
          </a:p>
        </p:txBody>
      </p:sp>
      <p:cxnSp>
        <p:nvCxnSpPr>
          <p:cNvPr id="60" name="Straight Connector 59">
            <a:extLst>
              <a:ext uri="{FF2B5EF4-FFF2-40B4-BE49-F238E27FC236}">
                <a16:creationId xmlns:a16="http://schemas.microsoft.com/office/drawing/2014/main" id="{5AC8160A-6035-686F-D2B3-178E62122E90}"/>
              </a:ext>
            </a:extLst>
          </p:cNvPr>
          <p:cNvCxnSpPr/>
          <p:nvPr/>
        </p:nvCxnSpPr>
        <p:spPr>
          <a:xfrm>
            <a:off x="512725" y="4158727"/>
            <a:ext cx="8138160" cy="0"/>
          </a:xfrm>
          <a:prstGeom prst="line">
            <a:avLst/>
          </a:prstGeom>
          <a:ln w="28575">
            <a:solidFill>
              <a:srgbClr val="E1E1E1"/>
            </a:solidFill>
            <a:prstDash val="solid"/>
            <a:headEnd type="non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61" name="TextBox 60">
            <a:extLst>
              <a:ext uri="{FF2B5EF4-FFF2-40B4-BE49-F238E27FC236}">
                <a16:creationId xmlns:a16="http://schemas.microsoft.com/office/drawing/2014/main" id="{E3F91C3F-A999-C0E6-8878-A271CB9B4D79}"/>
              </a:ext>
            </a:extLst>
          </p:cNvPr>
          <p:cNvSpPr txBox="1"/>
          <p:nvPr/>
        </p:nvSpPr>
        <p:spPr>
          <a:xfrm>
            <a:off x="1243584" y="3349578"/>
            <a:ext cx="7235974" cy="276999"/>
          </a:xfrm>
          <a:prstGeom prst="rect">
            <a:avLst/>
          </a:prstGeom>
          <a:noFill/>
        </p:spPr>
        <p:txBody>
          <a:bodyPr wrap="square" lIns="0" tIns="0" rIns="0" bIns="0">
            <a:spAutoFit/>
          </a:bodyPr>
          <a:lstStyle/>
          <a:p>
            <a:r>
              <a:rPr lang="en-US" b="1" dirty="0">
                <a:latin typeface="Arial" panose="020B0604020202020204" pitchFamily="34" charset="0"/>
                <a:cs typeface="Arial" panose="020B0604020202020204" pitchFamily="34" charset="0"/>
              </a:rPr>
              <a:t>Intraday Liquidity and Settlement Failure Tools</a:t>
            </a:r>
          </a:p>
        </p:txBody>
      </p:sp>
      <p:sp>
        <p:nvSpPr>
          <p:cNvPr id="62" name="TextBox 61">
            <a:extLst>
              <a:ext uri="{FF2B5EF4-FFF2-40B4-BE49-F238E27FC236}">
                <a16:creationId xmlns:a16="http://schemas.microsoft.com/office/drawing/2014/main" id="{6A9A1AB5-D280-81C1-348D-DA852A80BB9B}"/>
              </a:ext>
            </a:extLst>
          </p:cNvPr>
          <p:cNvSpPr txBox="1"/>
          <p:nvPr/>
        </p:nvSpPr>
        <p:spPr>
          <a:xfrm>
            <a:off x="1243585" y="3609712"/>
            <a:ext cx="7424788" cy="492443"/>
          </a:xfrm>
          <a:prstGeom prst="rect">
            <a:avLst/>
          </a:prstGeom>
          <a:noFill/>
        </p:spPr>
        <p:txBody>
          <a:bodyPr wrap="square" lIns="0" tIns="0" rIns="0" bIns="0">
            <a:spAutoFit/>
          </a:bodyPr>
          <a:lstStyle/>
          <a:p>
            <a:r>
              <a:rPr lang="en-US" sz="1600" dirty="0">
                <a:latin typeface="Arial" panose="020B0604020202020204" pitchFamily="34" charset="0"/>
                <a:cs typeface="Arial" panose="020B0604020202020204" pitchFamily="34" charset="0"/>
              </a:rPr>
              <a:t>RBI provides intraday credit up to NDC level; NPCI’s Settlement Guarantee Fund (SGF) defines loss sharing in case of a DFSP’s failure to settle</a:t>
            </a:r>
          </a:p>
        </p:txBody>
      </p:sp>
      <p:sp>
        <p:nvSpPr>
          <p:cNvPr id="63" name="TextBox 62">
            <a:extLst>
              <a:ext uri="{FF2B5EF4-FFF2-40B4-BE49-F238E27FC236}">
                <a16:creationId xmlns:a16="http://schemas.microsoft.com/office/drawing/2014/main" id="{8B7BDC90-8B93-7CE1-DC8E-2F0520E25B2E}"/>
              </a:ext>
            </a:extLst>
          </p:cNvPr>
          <p:cNvSpPr txBox="1"/>
          <p:nvPr/>
        </p:nvSpPr>
        <p:spPr>
          <a:xfrm>
            <a:off x="1243584" y="4364943"/>
            <a:ext cx="5971994" cy="276999"/>
          </a:xfrm>
          <a:prstGeom prst="rect">
            <a:avLst/>
          </a:prstGeom>
          <a:noFill/>
        </p:spPr>
        <p:txBody>
          <a:bodyPr wrap="square" lIns="0" tIns="0" rIns="0" bIns="0">
            <a:spAutoFit/>
          </a:bodyPr>
          <a:lstStyle/>
          <a:p>
            <a:r>
              <a:rPr lang="en-US" b="1" dirty="0">
                <a:latin typeface="Arial" panose="020B0604020202020204" pitchFamily="34" charset="0"/>
                <a:cs typeface="Arial" panose="020B0604020202020204" pitchFamily="34" charset="0"/>
              </a:rPr>
              <a:t>Co-mingled Settlement Account</a:t>
            </a:r>
          </a:p>
        </p:txBody>
      </p:sp>
      <p:sp>
        <p:nvSpPr>
          <p:cNvPr id="64" name="TextBox 63">
            <a:extLst>
              <a:ext uri="{FF2B5EF4-FFF2-40B4-BE49-F238E27FC236}">
                <a16:creationId xmlns:a16="http://schemas.microsoft.com/office/drawing/2014/main" id="{B74A8C58-8550-137C-D231-2B3F52D82D51}"/>
              </a:ext>
            </a:extLst>
          </p:cNvPr>
          <p:cNvSpPr txBox="1"/>
          <p:nvPr/>
        </p:nvSpPr>
        <p:spPr>
          <a:xfrm>
            <a:off x="1243584" y="4660459"/>
            <a:ext cx="7407301" cy="246221"/>
          </a:xfrm>
          <a:prstGeom prst="rect">
            <a:avLst/>
          </a:prstGeom>
          <a:noFill/>
        </p:spPr>
        <p:txBody>
          <a:bodyPr wrap="square" lIns="0" tIns="0" rIns="0" bIns="0">
            <a:spAutoFit/>
          </a:bodyPr>
          <a:lstStyle/>
          <a:p>
            <a:pPr>
              <a:spcBef>
                <a:spcPts val="300"/>
              </a:spcBef>
              <a:spcAft>
                <a:spcPts val="300"/>
              </a:spcAft>
            </a:pPr>
            <a:r>
              <a:rPr lang="en-US" sz="1600" dirty="0">
                <a:latin typeface="Arial" panose="020B0604020202020204" pitchFamily="34" charset="0"/>
                <a:cs typeface="Arial" panose="020B0604020202020204" pitchFamily="34" charset="0"/>
              </a:rPr>
              <a:t>Settlement takes place in DFSP’s accounts held with RBI for multiple purposes</a:t>
            </a:r>
          </a:p>
        </p:txBody>
      </p:sp>
      <p:sp>
        <p:nvSpPr>
          <p:cNvPr id="65" name="TextBox 64">
            <a:extLst>
              <a:ext uri="{FF2B5EF4-FFF2-40B4-BE49-F238E27FC236}">
                <a16:creationId xmlns:a16="http://schemas.microsoft.com/office/drawing/2014/main" id="{C65D0538-E06E-9E02-7EAD-12A5F32CA264}"/>
              </a:ext>
            </a:extLst>
          </p:cNvPr>
          <p:cNvSpPr txBox="1"/>
          <p:nvPr/>
        </p:nvSpPr>
        <p:spPr>
          <a:xfrm>
            <a:off x="1276447" y="5579692"/>
            <a:ext cx="745871" cy="492443"/>
          </a:xfrm>
          <a:prstGeom prst="rect">
            <a:avLst/>
          </a:prstGeom>
          <a:noFill/>
        </p:spPr>
        <p:txBody>
          <a:bodyPr wrap="square" lIns="0" tIns="0" rIns="0" bIns="0">
            <a:spAutoFit/>
          </a:bodyPr>
          <a:lstStyle/>
          <a:p>
            <a:r>
              <a:rPr lang="en-US" sz="3200" b="1" dirty="0">
                <a:solidFill>
                  <a:schemeClr val="accent4"/>
                </a:solidFill>
                <a:latin typeface="Arial" panose="020B0604020202020204" pitchFamily="34" charset="0"/>
                <a:cs typeface="Arial" panose="020B0604020202020204" pitchFamily="34" charset="0"/>
              </a:rPr>
              <a:t>550</a:t>
            </a:r>
          </a:p>
        </p:txBody>
      </p:sp>
      <p:sp>
        <p:nvSpPr>
          <p:cNvPr id="66" name="TextBox 65">
            <a:extLst>
              <a:ext uri="{FF2B5EF4-FFF2-40B4-BE49-F238E27FC236}">
                <a16:creationId xmlns:a16="http://schemas.microsoft.com/office/drawing/2014/main" id="{53832C22-DE72-438E-5E62-D2E4B0CEB60E}"/>
              </a:ext>
            </a:extLst>
          </p:cNvPr>
          <p:cNvSpPr txBox="1"/>
          <p:nvPr/>
        </p:nvSpPr>
        <p:spPr>
          <a:xfrm>
            <a:off x="690057" y="5956552"/>
            <a:ext cx="1993154" cy="523220"/>
          </a:xfrm>
          <a:prstGeom prst="rect">
            <a:avLst/>
          </a:prstGeom>
          <a:noFill/>
        </p:spPr>
        <p:txBody>
          <a:bodyPr wrap="square" lIns="45720" rIns="45720">
            <a:spAutoFit/>
          </a:bodyPr>
          <a:lstStyle/>
          <a:p>
            <a:pPr algn="ctr"/>
            <a:r>
              <a:rPr lang="en-US" sz="1600" dirty="0">
                <a:latin typeface="Arial" panose="020B0604020202020204" pitchFamily="34" charset="0"/>
                <a:cs typeface="Arial" panose="020B0604020202020204" pitchFamily="34" charset="0"/>
              </a:rPr>
              <a:t>Banks Live on UPI</a:t>
            </a:r>
          </a:p>
          <a:p>
            <a:pPr algn="ctr"/>
            <a:r>
              <a:rPr lang="en-US" sz="1200" dirty="0">
                <a:latin typeface="Arial" panose="020B0604020202020204" pitchFamily="34" charset="0"/>
                <a:cs typeface="Arial" panose="020B0604020202020204" pitchFamily="34" charset="0"/>
              </a:rPr>
              <a:t>(as of January 2024)</a:t>
            </a:r>
          </a:p>
        </p:txBody>
      </p:sp>
      <p:sp>
        <p:nvSpPr>
          <p:cNvPr id="68" name="TextBox 67">
            <a:extLst>
              <a:ext uri="{FF2B5EF4-FFF2-40B4-BE49-F238E27FC236}">
                <a16:creationId xmlns:a16="http://schemas.microsoft.com/office/drawing/2014/main" id="{8521A2F1-1E6B-0BFE-5C3A-84B7E6D6E127}"/>
              </a:ext>
            </a:extLst>
          </p:cNvPr>
          <p:cNvSpPr txBox="1"/>
          <p:nvPr/>
        </p:nvSpPr>
        <p:spPr>
          <a:xfrm>
            <a:off x="3317424" y="5579692"/>
            <a:ext cx="2453879" cy="492443"/>
          </a:xfrm>
          <a:prstGeom prst="rect">
            <a:avLst/>
          </a:prstGeom>
          <a:noFill/>
        </p:spPr>
        <p:txBody>
          <a:bodyPr wrap="square" lIns="0" tIns="0" rIns="0" bIns="0">
            <a:spAutoFit/>
          </a:bodyPr>
          <a:lstStyle/>
          <a:p>
            <a:pPr algn="ctr"/>
            <a:r>
              <a:rPr lang="en-US" sz="3200" b="1" dirty="0">
                <a:solidFill>
                  <a:schemeClr val="accent4"/>
                </a:solidFill>
                <a:latin typeface="Arial" panose="020B0604020202020204" pitchFamily="34" charset="0"/>
                <a:cs typeface="Arial" panose="020B0604020202020204" pitchFamily="34" charset="0"/>
              </a:rPr>
              <a:t>12.2B</a:t>
            </a:r>
          </a:p>
        </p:txBody>
      </p:sp>
      <p:sp>
        <p:nvSpPr>
          <p:cNvPr id="69" name="TextBox 68">
            <a:extLst>
              <a:ext uri="{FF2B5EF4-FFF2-40B4-BE49-F238E27FC236}">
                <a16:creationId xmlns:a16="http://schemas.microsoft.com/office/drawing/2014/main" id="{FAB46EA3-88E9-F49A-5118-828E09C1F0B0}"/>
              </a:ext>
            </a:extLst>
          </p:cNvPr>
          <p:cNvSpPr txBox="1"/>
          <p:nvPr/>
        </p:nvSpPr>
        <p:spPr>
          <a:xfrm>
            <a:off x="3252937" y="5976209"/>
            <a:ext cx="2436199" cy="584775"/>
          </a:xfrm>
          <a:prstGeom prst="rect">
            <a:avLst/>
          </a:prstGeom>
          <a:noFill/>
        </p:spPr>
        <p:txBody>
          <a:bodyPr wrap="square" lIns="45720" rIns="45720">
            <a:spAutoFit/>
          </a:bodyPr>
          <a:lstStyle/>
          <a:p>
            <a:pPr algn="ctr"/>
            <a:r>
              <a:rPr lang="en-US" sz="1600" dirty="0">
                <a:latin typeface="Arial" panose="020B0604020202020204" pitchFamily="34" charset="0"/>
                <a:cs typeface="Arial" panose="020B0604020202020204" pitchFamily="34" charset="0"/>
              </a:rPr>
              <a:t>UPI Payments Made</a:t>
            </a:r>
          </a:p>
          <a:p>
            <a:pPr algn="ctr"/>
            <a:r>
              <a:rPr lang="en-US" sz="1600" dirty="0">
                <a:latin typeface="Arial" panose="020B0604020202020204" pitchFamily="34" charset="0"/>
                <a:cs typeface="Arial" panose="020B0604020202020204" pitchFamily="34" charset="0"/>
              </a:rPr>
              <a:t>In January 2024</a:t>
            </a:r>
          </a:p>
        </p:txBody>
      </p:sp>
      <p:sp>
        <p:nvSpPr>
          <p:cNvPr id="70" name="TextBox 69">
            <a:extLst>
              <a:ext uri="{FF2B5EF4-FFF2-40B4-BE49-F238E27FC236}">
                <a16:creationId xmlns:a16="http://schemas.microsoft.com/office/drawing/2014/main" id="{285EA923-5094-4E1C-C7B6-53FF960A5312}"/>
              </a:ext>
            </a:extLst>
          </p:cNvPr>
          <p:cNvSpPr txBox="1"/>
          <p:nvPr/>
        </p:nvSpPr>
        <p:spPr>
          <a:xfrm>
            <a:off x="6534215" y="5579692"/>
            <a:ext cx="1830444" cy="492443"/>
          </a:xfrm>
          <a:prstGeom prst="rect">
            <a:avLst/>
          </a:prstGeom>
          <a:noFill/>
        </p:spPr>
        <p:txBody>
          <a:bodyPr wrap="square" lIns="0" tIns="0" rIns="0" bIns="0">
            <a:spAutoFit/>
          </a:bodyPr>
          <a:lstStyle/>
          <a:p>
            <a:pPr algn="ctr"/>
            <a:r>
              <a:rPr lang="en-US" sz="3200" b="1" dirty="0">
                <a:solidFill>
                  <a:schemeClr val="accent4"/>
                </a:solidFill>
                <a:latin typeface="Arial" panose="020B0604020202020204" pitchFamily="34" charset="0"/>
                <a:cs typeface="Arial" panose="020B0604020202020204" pitchFamily="34" charset="0"/>
              </a:rPr>
              <a:t>$220B</a:t>
            </a:r>
            <a:endParaRPr lang="en-US" sz="1400" b="1" dirty="0">
              <a:solidFill>
                <a:schemeClr val="accent4"/>
              </a:solidFill>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300E7A35-B1EA-2036-A681-4D272214172A}"/>
              </a:ext>
            </a:extLst>
          </p:cNvPr>
          <p:cNvSpPr txBox="1"/>
          <p:nvPr/>
        </p:nvSpPr>
        <p:spPr>
          <a:xfrm>
            <a:off x="6289609" y="5976209"/>
            <a:ext cx="2453879" cy="584775"/>
          </a:xfrm>
          <a:prstGeom prst="rect">
            <a:avLst/>
          </a:prstGeom>
          <a:noFill/>
        </p:spPr>
        <p:txBody>
          <a:bodyPr wrap="square" lIns="45720" rIns="45720">
            <a:spAutoFit/>
          </a:bodyPr>
          <a:lstStyle/>
          <a:p>
            <a:pPr algn="ctr"/>
            <a:r>
              <a:rPr lang="en-US" sz="1600" dirty="0">
                <a:latin typeface="Arial" panose="020B0604020202020204" pitchFamily="34" charset="0"/>
                <a:cs typeface="Arial" panose="020B0604020202020204" pitchFamily="34" charset="0"/>
              </a:rPr>
              <a:t>UPI Payments Value</a:t>
            </a:r>
          </a:p>
          <a:p>
            <a:pPr algn="ctr"/>
            <a:r>
              <a:rPr lang="en-US" sz="1600" dirty="0">
                <a:latin typeface="Arial" panose="020B0604020202020204" pitchFamily="34" charset="0"/>
                <a:cs typeface="Arial" panose="020B0604020202020204" pitchFamily="34" charset="0"/>
              </a:rPr>
              <a:t>In January 2024</a:t>
            </a:r>
          </a:p>
        </p:txBody>
      </p:sp>
      <p:cxnSp>
        <p:nvCxnSpPr>
          <p:cNvPr id="72" name="Straight Connector 71">
            <a:extLst>
              <a:ext uri="{FF2B5EF4-FFF2-40B4-BE49-F238E27FC236}">
                <a16:creationId xmlns:a16="http://schemas.microsoft.com/office/drawing/2014/main" id="{4E7EBF44-DFC3-8D18-5A25-4543CE14C237}"/>
              </a:ext>
            </a:extLst>
          </p:cNvPr>
          <p:cNvCxnSpPr/>
          <p:nvPr/>
        </p:nvCxnSpPr>
        <p:spPr>
          <a:xfrm>
            <a:off x="512725" y="3171856"/>
            <a:ext cx="8138160" cy="0"/>
          </a:xfrm>
          <a:prstGeom prst="line">
            <a:avLst/>
          </a:prstGeom>
          <a:ln w="28575">
            <a:solidFill>
              <a:srgbClr val="E1E1E1"/>
            </a:solidFill>
            <a:prstDash val="solid"/>
            <a:headEnd type="non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D78550DF-8E04-397D-3DEB-14D2FF630436}"/>
              </a:ext>
            </a:extLst>
          </p:cNvPr>
          <p:cNvCxnSpPr/>
          <p:nvPr/>
        </p:nvCxnSpPr>
        <p:spPr>
          <a:xfrm>
            <a:off x="514283" y="2199769"/>
            <a:ext cx="8138160" cy="0"/>
          </a:xfrm>
          <a:prstGeom prst="line">
            <a:avLst/>
          </a:prstGeom>
          <a:ln w="28575">
            <a:solidFill>
              <a:srgbClr val="E1E1E1"/>
            </a:solidFill>
            <a:prstDash val="solid"/>
            <a:headEnd type="none" w="med" len="med"/>
            <a:tailEnd type="none" w="med" len="med"/>
          </a:ln>
          <a:effectLst>
            <a:outerShdw blurRad="50800" dist="38100" dir="8100000" algn="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nvGrpSpPr>
          <p:cNvPr id="74" name="Group 73">
            <a:extLst>
              <a:ext uri="{FF2B5EF4-FFF2-40B4-BE49-F238E27FC236}">
                <a16:creationId xmlns:a16="http://schemas.microsoft.com/office/drawing/2014/main" id="{41E9F7DF-8AFA-8C7B-1BCA-FB50F494B127}"/>
              </a:ext>
            </a:extLst>
          </p:cNvPr>
          <p:cNvGrpSpPr/>
          <p:nvPr/>
        </p:nvGrpSpPr>
        <p:grpSpPr>
          <a:xfrm>
            <a:off x="667512" y="5193127"/>
            <a:ext cx="4206240" cy="438912"/>
            <a:chOff x="409317" y="0"/>
            <a:chExt cx="5730447" cy="712799"/>
          </a:xfrm>
        </p:grpSpPr>
        <p:sp>
          <p:nvSpPr>
            <p:cNvPr id="75" name="Rounded Rectangle 74">
              <a:extLst>
                <a:ext uri="{FF2B5EF4-FFF2-40B4-BE49-F238E27FC236}">
                  <a16:creationId xmlns:a16="http://schemas.microsoft.com/office/drawing/2014/main" id="{CF785C71-E3E4-6583-625D-113833B4BAF4}"/>
                </a:ext>
              </a:extLst>
            </p:cNvPr>
            <p:cNvSpPr/>
            <p:nvPr/>
          </p:nvSpPr>
          <p:spPr>
            <a:xfrm>
              <a:off x="409317" y="0"/>
              <a:ext cx="5730447" cy="712799"/>
            </a:xfrm>
            <a:prstGeom prst="roundRect">
              <a:avLst/>
            </a:prstGeom>
            <a:solidFill>
              <a:schemeClr val="bg1">
                <a:lumMod val="7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sz="1600" dirty="0">
                <a:latin typeface="Arial" panose="020B0604020202020204" pitchFamily="34" charset="0"/>
                <a:cs typeface="Arial" panose="020B0604020202020204" pitchFamily="34" charset="0"/>
              </a:endParaRPr>
            </a:p>
          </p:txBody>
        </p:sp>
        <p:sp>
          <p:nvSpPr>
            <p:cNvPr id="76" name="Rounded Rectangle 5">
              <a:extLst>
                <a:ext uri="{FF2B5EF4-FFF2-40B4-BE49-F238E27FC236}">
                  <a16:creationId xmlns:a16="http://schemas.microsoft.com/office/drawing/2014/main" id="{603B899F-5F82-EF36-3DC1-8ACEC574F1BE}"/>
                </a:ext>
              </a:extLst>
            </p:cNvPr>
            <p:cNvSpPr txBox="1"/>
            <p:nvPr/>
          </p:nvSpPr>
          <p:spPr>
            <a:xfrm>
              <a:off x="444113" y="34797"/>
              <a:ext cx="5660852" cy="5819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9456" tIns="0" rIns="216597" bIns="0" numCol="1" spcCol="1270" anchor="ctr" anchorCtr="0">
              <a:noAutofit/>
            </a:bodyPr>
            <a:lstStyle/>
            <a:p>
              <a:pPr marL="0" lvl="0" indent="0" algn="l" defTabSz="889000">
                <a:lnSpc>
                  <a:spcPct val="90000"/>
                </a:lnSpc>
                <a:spcBef>
                  <a:spcPct val="0"/>
                </a:spcBef>
                <a:buNone/>
              </a:pPr>
              <a:r>
                <a:rPr lang="en-US" sz="2000" dirty="0">
                  <a:solidFill>
                    <a:srgbClr val="AC2641"/>
                  </a:solidFill>
                  <a:latin typeface="Arial" panose="020B0604020202020204" pitchFamily="34" charset="0"/>
                  <a:cs typeface="Arial" panose="020B0604020202020204" pitchFamily="34" charset="0"/>
                </a:rPr>
                <a:t>Statistics</a:t>
              </a:r>
              <a:endParaRPr lang="en-US" sz="2000" kern="1200" dirty="0">
                <a:solidFill>
                  <a:srgbClr val="AC2641"/>
                </a:solidFill>
                <a:latin typeface="Arial" panose="020B0604020202020204" pitchFamily="34" charset="0"/>
                <a:cs typeface="Arial" panose="020B0604020202020204" pitchFamily="34" charset="0"/>
              </a:endParaRPr>
            </a:p>
          </p:txBody>
        </p:sp>
      </p:grpSp>
      <p:grpSp>
        <p:nvGrpSpPr>
          <p:cNvPr id="77" name="Group 76">
            <a:extLst>
              <a:ext uri="{FF2B5EF4-FFF2-40B4-BE49-F238E27FC236}">
                <a16:creationId xmlns:a16="http://schemas.microsoft.com/office/drawing/2014/main" id="{29B195F1-77D5-1C23-08E3-3382AAE6251C}"/>
              </a:ext>
            </a:extLst>
          </p:cNvPr>
          <p:cNvGrpSpPr/>
          <p:nvPr/>
        </p:nvGrpSpPr>
        <p:grpSpPr>
          <a:xfrm>
            <a:off x="473630" y="1379887"/>
            <a:ext cx="822960" cy="640080"/>
            <a:chOff x="450278" y="2639441"/>
            <a:chExt cx="693796" cy="535861"/>
          </a:xfrm>
        </p:grpSpPr>
        <p:pic>
          <p:nvPicPr>
            <p:cNvPr id="78" name="Graphic 77" descr="Building with solid fill">
              <a:extLst>
                <a:ext uri="{FF2B5EF4-FFF2-40B4-BE49-F238E27FC236}">
                  <a16:creationId xmlns:a16="http://schemas.microsoft.com/office/drawing/2014/main" id="{A7045552-7E93-2694-991F-4D103E9BBB3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8475" y="2779703"/>
              <a:ext cx="395599" cy="395599"/>
            </a:xfrm>
            <a:prstGeom prst="rect">
              <a:avLst/>
            </a:prstGeom>
          </p:spPr>
        </p:pic>
        <p:pic>
          <p:nvPicPr>
            <p:cNvPr id="79" name="Graphic 78" descr="Bank with solid fill">
              <a:extLst>
                <a:ext uri="{FF2B5EF4-FFF2-40B4-BE49-F238E27FC236}">
                  <a16:creationId xmlns:a16="http://schemas.microsoft.com/office/drawing/2014/main" id="{0DFEA0B5-4B5D-5011-81BE-FA959F9399F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0278" y="2639441"/>
              <a:ext cx="465398" cy="465398"/>
            </a:xfrm>
            <a:prstGeom prst="rect">
              <a:avLst/>
            </a:prstGeom>
          </p:spPr>
        </p:pic>
        <p:pic>
          <p:nvPicPr>
            <p:cNvPr id="80" name="Graphic 79" descr="Key with solid fill">
              <a:extLst>
                <a:ext uri="{FF2B5EF4-FFF2-40B4-BE49-F238E27FC236}">
                  <a16:creationId xmlns:a16="http://schemas.microsoft.com/office/drawing/2014/main" id="{735DB48D-843B-4C12-56DA-96ACD107FEF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9111347">
              <a:off x="612991" y="2783271"/>
              <a:ext cx="382761" cy="382761"/>
            </a:xfrm>
            <a:prstGeom prst="rect">
              <a:avLst/>
            </a:prstGeom>
          </p:spPr>
        </p:pic>
      </p:grpSp>
      <p:pic>
        <p:nvPicPr>
          <p:cNvPr id="81" name="Graphic 80" descr="Clock with solid fill">
            <a:extLst>
              <a:ext uri="{FF2B5EF4-FFF2-40B4-BE49-F238E27FC236}">
                <a16:creationId xmlns:a16="http://schemas.microsoft.com/office/drawing/2014/main" id="{8D69E776-0E05-7796-A312-B5B0BAC4554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5590" y="2412903"/>
            <a:ext cx="603504" cy="603504"/>
          </a:xfrm>
          <a:prstGeom prst="rect">
            <a:avLst/>
          </a:prstGeom>
        </p:spPr>
      </p:pic>
      <p:grpSp>
        <p:nvGrpSpPr>
          <p:cNvPr id="83" name="Group 82">
            <a:extLst>
              <a:ext uri="{FF2B5EF4-FFF2-40B4-BE49-F238E27FC236}">
                <a16:creationId xmlns:a16="http://schemas.microsoft.com/office/drawing/2014/main" id="{3437C12B-3A47-7688-BA38-6C058D365E59}"/>
              </a:ext>
            </a:extLst>
          </p:cNvPr>
          <p:cNvGrpSpPr/>
          <p:nvPr/>
        </p:nvGrpSpPr>
        <p:grpSpPr>
          <a:xfrm>
            <a:off x="510758" y="4283812"/>
            <a:ext cx="640080" cy="731520"/>
            <a:chOff x="3646871" y="3347056"/>
            <a:chExt cx="488132" cy="611908"/>
          </a:xfrm>
        </p:grpSpPr>
        <p:pic>
          <p:nvPicPr>
            <p:cNvPr id="84" name="Graphic 83" descr="Bank outline">
              <a:extLst>
                <a:ext uri="{FF2B5EF4-FFF2-40B4-BE49-F238E27FC236}">
                  <a16:creationId xmlns:a16="http://schemas.microsoft.com/office/drawing/2014/main" id="{3474680A-402C-C971-68D3-8396AD3F202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646871" y="3470832"/>
              <a:ext cx="488132" cy="488132"/>
            </a:xfrm>
            <a:prstGeom prst="rect">
              <a:avLst/>
            </a:prstGeom>
          </p:spPr>
        </p:pic>
        <p:pic>
          <p:nvPicPr>
            <p:cNvPr id="85" name="Graphic 84" descr="Money outline">
              <a:extLst>
                <a:ext uri="{FF2B5EF4-FFF2-40B4-BE49-F238E27FC236}">
                  <a16:creationId xmlns:a16="http://schemas.microsoft.com/office/drawing/2014/main" id="{95CC582D-45FC-4364-1DB3-CF56642ECFE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685924" y="3347056"/>
              <a:ext cx="391286" cy="391286"/>
            </a:xfrm>
            <a:prstGeom prst="rect">
              <a:avLst/>
            </a:prstGeom>
          </p:spPr>
        </p:pic>
      </p:grpSp>
      <p:pic>
        <p:nvPicPr>
          <p:cNvPr id="47" name="Picture 6">
            <a:extLst>
              <a:ext uri="{FF2B5EF4-FFF2-40B4-BE49-F238E27FC236}">
                <a16:creationId xmlns:a16="http://schemas.microsoft.com/office/drawing/2014/main" id="{709C4BC9-EE7A-4F80-C6C3-F439249276E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44829" y="795706"/>
            <a:ext cx="1039356" cy="36576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ADE4C30F-0981-10EB-CDC6-3881FBD514A6}"/>
              </a:ext>
            </a:extLst>
          </p:cNvPr>
          <p:cNvSpPr txBox="1">
            <a:spLocks/>
          </p:cNvSpPr>
          <p:nvPr/>
        </p:nvSpPr>
        <p:spPr>
          <a:xfrm>
            <a:off x="447675" y="6492240"/>
            <a:ext cx="3086100" cy="365125"/>
          </a:xfrm>
          <a:prstGeom prst="rect">
            <a:avLst/>
          </a:prstGeom>
        </p:spPr>
        <p:txBody>
          <a:bodyPr/>
          <a:lstStyle>
            <a:defPPr>
              <a:defRPr lang="en-US"/>
            </a:defPPr>
            <a:lvl1pPr marL="0" algn="l" defTabSz="1470484" rtl="0" eaLnBrk="1" latinLnBrk="0" hangingPunct="1">
              <a:defRPr sz="2895" kern="1200">
                <a:solidFill>
                  <a:schemeClr val="tx1"/>
                </a:solidFill>
                <a:latin typeface="+mn-lt"/>
                <a:ea typeface="+mn-ea"/>
                <a:cs typeface="+mn-cs"/>
              </a:defRPr>
            </a:lvl1pPr>
            <a:lvl2pPr marL="735242" algn="l" defTabSz="1470484" rtl="0" eaLnBrk="1" latinLnBrk="0" hangingPunct="1">
              <a:defRPr sz="2895" kern="1200">
                <a:solidFill>
                  <a:schemeClr val="tx1"/>
                </a:solidFill>
                <a:latin typeface="+mn-lt"/>
                <a:ea typeface="+mn-ea"/>
                <a:cs typeface="+mn-cs"/>
              </a:defRPr>
            </a:lvl2pPr>
            <a:lvl3pPr marL="1470484" algn="l" defTabSz="1470484" rtl="0" eaLnBrk="1" latinLnBrk="0" hangingPunct="1">
              <a:defRPr sz="2895" kern="1200">
                <a:solidFill>
                  <a:schemeClr val="tx1"/>
                </a:solidFill>
                <a:latin typeface="+mn-lt"/>
                <a:ea typeface="+mn-ea"/>
                <a:cs typeface="+mn-cs"/>
              </a:defRPr>
            </a:lvl3pPr>
            <a:lvl4pPr marL="2205726" algn="l" defTabSz="1470484" rtl="0" eaLnBrk="1" latinLnBrk="0" hangingPunct="1">
              <a:defRPr sz="2895" kern="1200">
                <a:solidFill>
                  <a:schemeClr val="tx1"/>
                </a:solidFill>
                <a:latin typeface="+mn-lt"/>
                <a:ea typeface="+mn-ea"/>
                <a:cs typeface="+mn-cs"/>
              </a:defRPr>
            </a:lvl4pPr>
            <a:lvl5pPr marL="2940968" algn="l" defTabSz="1470484" rtl="0" eaLnBrk="1" latinLnBrk="0" hangingPunct="1">
              <a:defRPr sz="2895" kern="1200">
                <a:solidFill>
                  <a:schemeClr val="tx1"/>
                </a:solidFill>
                <a:latin typeface="+mn-lt"/>
                <a:ea typeface="+mn-ea"/>
                <a:cs typeface="+mn-cs"/>
              </a:defRPr>
            </a:lvl5pPr>
            <a:lvl6pPr marL="3676210" algn="l" defTabSz="1470484" rtl="0" eaLnBrk="1" latinLnBrk="0" hangingPunct="1">
              <a:defRPr sz="2895" kern="1200">
                <a:solidFill>
                  <a:schemeClr val="tx1"/>
                </a:solidFill>
                <a:latin typeface="+mn-lt"/>
                <a:ea typeface="+mn-ea"/>
                <a:cs typeface="+mn-cs"/>
              </a:defRPr>
            </a:lvl6pPr>
            <a:lvl7pPr marL="4411451" algn="l" defTabSz="1470484" rtl="0" eaLnBrk="1" latinLnBrk="0" hangingPunct="1">
              <a:defRPr sz="2895" kern="1200">
                <a:solidFill>
                  <a:schemeClr val="tx1"/>
                </a:solidFill>
                <a:latin typeface="+mn-lt"/>
                <a:ea typeface="+mn-ea"/>
                <a:cs typeface="+mn-cs"/>
              </a:defRPr>
            </a:lvl7pPr>
            <a:lvl8pPr marL="5146694" algn="l" defTabSz="1470484" rtl="0" eaLnBrk="1" latinLnBrk="0" hangingPunct="1">
              <a:defRPr sz="2895" kern="1200">
                <a:solidFill>
                  <a:schemeClr val="tx1"/>
                </a:solidFill>
                <a:latin typeface="+mn-lt"/>
                <a:ea typeface="+mn-ea"/>
                <a:cs typeface="+mn-cs"/>
              </a:defRPr>
            </a:lvl8pPr>
            <a:lvl9pPr marL="5881936" algn="l" defTabSz="1470484" rtl="0" eaLnBrk="1" latinLnBrk="0" hangingPunct="1">
              <a:defRPr sz="2895" kern="1200">
                <a:solidFill>
                  <a:schemeClr val="tx1"/>
                </a:solidFill>
                <a:latin typeface="+mn-lt"/>
                <a:ea typeface="+mn-ea"/>
                <a:cs typeface="+mn-cs"/>
              </a:defRPr>
            </a:lvl9pPr>
          </a:lstStyle>
          <a:p>
            <a:r>
              <a:rPr lang="en-US" sz="1200" dirty="0">
                <a:solidFill>
                  <a:schemeClr val="accent5">
                    <a:lumMod val="75000"/>
                  </a:schemeClr>
                </a:solidFill>
              </a:rPr>
              <a:t>Gates Foundation, 2024</a:t>
            </a:r>
          </a:p>
        </p:txBody>
      </p:sp>
      <p:sp>
        <p:nvSpPr>
          <p:cNvPr id="5" name="TextBox 4">
            <a:extLst>
              <a:ext uri="{FF2B5EF4-FFF2-40B4-BE49-F238E27FC236}">
                <a16:creationId xmlns:a16="http://schemas.microsoft.com/office/drawing/2014/main" id="{06074F84-90CD-49A4-41DE-5984668B3093}"/>
              </a:ext>
            </a:extLst>
          </p:cNvPr>
          <p:cNvSpPr txBox="1"/>
          <p:nvPr/>
        </p:nvSpPr>
        <p:spPr>
          <a:xfrm>
            <a:off x="6849175" y="6510529"/>
            <a:ext cx="1830445" cy="246221"/>
          </a:xfrm>
          <a:prstGeom prst="rect">
            <a:avLst/>
          </a:prstGeom>
          <a:noFill/>
        </p:spPr>
        <p:txBody>
          <a:bodyPr wrap="square">
            <a:spAutoFit/>
          </a:bodyPr>
          <a:lstStyle/>
          <a:p>
            <a:r>
              <a:rPr lang="en-US" sz="1000" dirty="0">
                <a:latin typeface="Arial" panose="020B0604020202020204" pitchFamily="34" charset="0"/>
                <a:cs typeface="Arial" panose="020B0604020202020204" pitchFamily="34" charset="0"/>
              </a:rPr>
              <a:t>Source: </a:t>
            </a:r>
            <a:r>
              <a:rPr lang="en-US" sz="1000" dirty="0">
                <a:latin typeface="Arial" panose="020B0604020202020204" pitchFamily="34" charset="0"/>
                <a:cs typeface="Arial" panose="020B0604020202020204" pitchFamily="34" charset="0"/>
                <a:hlinkClick r:id="rId17"/>
              </a:rPr>
              <a:t>NPCI UPI Web Page</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34933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62B3B5-CBC0-DD4F-AD07-4BE1A650A26A}"/>
              </a:ext>
            </a:extLst>
          </p:cNvPr>
          <p:cNvSpPr>
            <a:spLocks noGrp="1"/>
          </p:cNvSpPr>
          <p:nvPr>
            <p:ph type="title"/>
          </p:nvPr>
        </p:nvSpPr>
        <p:spPr>
          <a:xfrm>
            <a:off x="96207" y="222136"/>
            <a:ext cx="6577847" cy="307777"/>
          </a:xfrm>
        </p:spPr>
        <p:txBody>
          <a:bodyPr/>
          <a:lstStyle/>
          <a:p>
            <a:r>
              <a:rPr lang="en-US" sz="2000" dirty="0">
                <a:latin typeface="Arial" panose="020B0604020202020204" pitchFamily="34" charset="0"/>
                <a:cs typeface="Arial" panose="020B0604020202020204" pitchFamily="34" charset="0"/>
              </a:rPr>
              <a:t>DNS Spotlight: UPI</a:t>
            </a:r>
          </a:p>
        </p:txBody>
      </p:sp>
      <p:sp>
        <p:nvSpPr>
          <p:cNvPr id="4" name="Slide Number Placeholder 3">
            <a:extLst>
              <a:ext uri="{FF2B5EF4-FFF2-40B4-BE49-F238E27FC236}">
                <a16:creationId xmlns:a16="http://schemas.microsoft.com/office/drawing/2014/main" id="{A6F85EF8-8B12-9542-BC9C-23959B682E90}"/>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56</a:t>
            </a:fld>
            <a:endParaRPr lang="en-US" dirty="0">
              <a:solidFill>
                <a:prstClr val="black">
                  <a:tint val="75000"/>
                </a:prstClr>
              </a:solidFill>
            </a:endParaRPr>
          </a:p>
        </p:txBody>
      </p:sp>
      <p:sp>
        <p:nvSpPr>
          <p:cNvPr id="5" name="Rectangle 4">
            <a:extLst>
              <a:ext uri="{FF2B5EF4-FFF2-40B4-BE49-F238E27FC236}">
                <a16:creationId xmlns:a16="http://schemas.microsoft.com/office/drawing/2014/main" id="{30DC3B30-BB92-C5BE-74A1-DCA5261C7C6C}"/>
              </a:ext>
            </a:extLst>
          </p:cNvPr>
          <p:cNvSpPr/>
          <p:nvPr/>
        </p:nvSpPr>
        <p:spPr>
          <a:xfrm>
            <a:off x="457200" y="1207008"/>
            <a:ext cx="8229600" cy="5212080"/>
          </a:xfrm>
          <a:prstGeom prst="rect">
            <a:avLst/>
          </a:prstGeom>
          <a:solidFill>
            <a:srgbClr val="E1E1E1">
              <a:alpha val="89804"/>
            </a:srgbClr>
          </a:solidFill>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tIns="182880"/>
          <a:lstStyle/>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Motivation:</a:t>
            </a:r>
            <a:r>
              <a:rPr lang="en-US" dirty="0">
                <a:latin typeface="Arial" panose="020B0604020202020204" pitchFamily="34" charset="0"/>
                <a:cs typeface="Arial" panose="020B0604020202020204" pitchFamily="34" charset="0"/>
              </a:rPr>
              <a:t> DNS was selected by UPI as the settlement model to mitigate credit and liquidity risks through netting, and reduce liquidity requirements for participants while handling high volumes of transactions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For optimization, netting is multilateral (vs bilateral)</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Settlement Windows:</a:t>
            </a:r>
            <a:r>
              <a:rPr lang="en-US" dirty="0">
                <a:latin typeface="Arial" panose="020B0604020202020204" pitchFamily="34" charset="0"/>
                <a:cs typeface="Arial" panose="020B0604020202020204" pitchFamily="34" charset="0"/>
              </a:rPr>
              <a:t> In February 2021, NPCI increased from 4 to 6 settlement windows, and in December 2021, increased from 6 to 8 windows</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Direct-Indirect Participant Relationships:</a:t>
            </a:r>
            <a:r>
              <a:rPr lang="en-US" dirty="0">
                <a:latin typeface="Arial" panose="020B0604020202020204" pitchFamily="34" charset="0"/>
                <a:cs typeface="Arial" panose="020B0604020202020204" pitchFamily="34" charset="0"/>
              </a:rPr>
              <a:t> The settlement of transactions by indirect settlement participants takes place in settlement accounts of direct participant banks maintained with RBI</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NPCI and RBI Involvement in Settlement</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Settlement of net positions takes place in settlement participants' accounts held with the RBI. NPCI facilitates settlement by generating and passing on net settlement positions to RBI for final settlement</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Net settlement positions generated through UPI transaction activity are shared with RBI for settlement through participants’ accounts</a:t>
            </a:r>
          </a:p>
          <a:p>
            <a:pPr marL="742950" lvl="1"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6026574F-6CEE-76FA-DBBD-632EE059B594}"/>
              </a:ext>
            </a:extLst>
          </p:cNvPr>
          <p:cNvGrpSpPr/>
          <p:nvPr/>
        </p:nvGrpSpPr>
        <p:grpSpPr>
          <a:xfrm>
            <a:off x="669971" y="841248"/>
            <a:ext cx="4206240" cy="438912"/>
            <a:chOff x="409317" y="0"/>
            <a:chExt cx="5730447" cy="712799"/>
          </a:xfrm>
        </p:grpSpPr>
        <p:sp>
          <p:nvSpPr>
            <p:cNvPr id="8" name="Rounded Rectangle 7">
              <a:extLst>
                <a:ext uri="{FF2B5EF4-FFF2-40B4-BE49-F238E27FC236}">
                  <a16:creationId xmlns:a16="http://schemas.microsoft.com/office/drawing/2014/main" id="{8486F786-2457-8E70-C1B7-DA4F01940977}"/>
                </a:ext>
              </a:extLst>
            </p:cNvPr>
            <p:cNvSpPr/>
            <p:nvPr/>
          </p:nvSpPr>
          <p:spPr>
            <a:xfrm>
              <a:off x="409317" y="0"/>
              <a:ext cx="5730447" cy="712799"/>
            </a:xfrm>
            <a:prstGeom prst="roundRect">
              <a:avLst/>
            </a:prstGeom>
            <a:solidFill>
              <a:schemeClr val="bg1">
                <a:lumMod val="7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dirty="0">
                <a:latin typeface="Arial" panose="020B0604020202020204" pitchFamily="34" charset="0"/>
                <a:cs typeface="Arial" panose="020B0604020202020204" pitchFamily="34" charset="0"/>
              </a:endParaRPr>
            </a:p>
          </p:txBody>
        </p:sp>
        <p:sp>
          <p:nvSpPr>
            <p:cNvPr id="9" name="Rounded Rectangle 5">
              <a:extLst>
                <a:ext uri="{FF2B5EF4-FFF2-40B4-BE49-F238E27FC236}">
                  <a16:creationId xmlns:a16="http://schemas.microsoft.com/office/drawing/2014/main" id="{54840A32-DD44-E76E-4242-664E6FA1A2CD}"/>
                </a:ext>
              </a:extLst>
            </p:cNvPr>
            <p:cNvSpPr txBox="1"/>
            <p:nvPr/>
          </p:nvSpPr>
          <p:spPr>
            <a:xfrm>
              <a:off x="444112" y="34797"/>
              <a:ext cx="5660852" cy="6432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9456" tIns="0" rIns="216597" bIns="0" numCol="1" spcCol="1270" anchor="ctr" anchorCtr="0">
              <a:noAutofit/>
            </a:bodyPr>
            <a:lstStyle/>
            <a:p>
              <a:pPr marL="0" lvl="0" indent="0" algn="l" defTabSz="889000">
                <a:lnSpc>
                  <a:spcPct val="90000"/>
                </a:lnSpc>
                <a:spcBef>
                  <a:spcPct val="0"/>
                </a:spcBef>
                <a:buNone/>
              </a:pPr>
              <a:r>
                <a:rPr lang="en-US" sz="2000" kern="1200" dirty="0">
                  <a:solidFill>
                    <a:srgbClr val="AC2641"/>
                  </a:solidFill>
                  <a:latin typeface="Arial" panose="020B0604020202020204" pitchFamily="34" charset="0"/>
                  <a:cs typeface="Arial" panose="020B0604020202020204" pitchFamily="34" charset="0"/>
                </a:rPr>
                <a:t>Settlement: Key Findings</a:t>
              </a:r>
            </a:p>
          </p:txBody>
        </p:sp>
      </p:grpSp>
      <p:pic>
        <p:nvPicPr>
          <p:cNvPr id="10" name="Picture 6">
            <a:extLst>
              <a:ext uri="{FF2B5EF4-FFF2-40B4-BE49-F238E27FC236}">
                <a16:creationId xmlns:a16="http://schemas.microsoft.com/office/drawing/2014/main" id="{CD587215-73DB-955D-B659-A517B28BA0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4829" y="795706"/>
            <a:ext cx="1039356" cy="36576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1">
            <a:extLst>
              <a:ext uri="{FF2B5EF4-FFF2-40B4-BE49-F238E27FC236}">
                <a16:creationId xmlns:a16="http://schemas.microsoft.com/office/drawing/2014/main" id="{1DA27601-11B2-A70B-7649-9CDAC02A20C3}"/>
              </a:ext>
            </a:extLst>
          </p:cNvPr>
          <p:cNvSpPr txBox="1">
            <a:spLocks/>
          </p:cNvSpPr>
          <p:nvPr/>
        </p:nvSpPr>
        <p:spPr>
          <a:xfrm>
            <a:off x="447675" y="6492240"/>
            <a:ext cx="3086100" cy="365125"/>
          </a:xfrm>
          <a:prstGeom prst="rect">
            <a:avLst/>
          </a:prstGeom>
        </p:spPr>
        <p:txBody>
          <a:bodyPr/>
          <a:lstStyle>
            <a:defPPr>
              <a:defRPr lang="en-US"/>
            </a:defPPr>
            <a:lvl1pPr marL="0" algn="l" defTabSz="1470484" rtl="0" eaLnBrk="1" latinLnBrk="0" hangingPunct="1">
              <a:defRPr sz="2895" kern="1200">
                <a:solidFill>
                  <a:schemeClr val="tx1"/>
                </a:solidFill>
                <a:latin typeface="+mn-lt"/>
                <a:ea typeface="+mn-ea"/>
                <a:cs typeface="+mn-cs"/>
              </a:defRPr>
            </a:lvl1pPr>
            <a:lvl2pPr marL="735242" algn="l" defTabSz="1470484" rtl="0" eaLnBrk="1" latinLnBrk="0" hangingPunct="1">
              <a:defRPr sz="2895" kern="1200">
                <a:solidFill>
                  <a:schemeClr val="tx1"/>
                </a:solidFill>
                <a:latin typeface="+mn-lt"/>
                <a:ea typeface="+mn-ea"/>
                <a:cs typeface="+mn-cs"/>
              </a:defRPr>
            </a:lvl2pPr>
            <a:lvl3pPr marL="1470484" algn="l" defTabSz="1470484" rtl="0" eaLnBrk="1" latinLnBrk="0" hangingPunct="1">
              <a:defRPr sz="2895" kern="1200">
                <a:solidFill>
                  <a:schemeClr val="tx1"/>
                </a:solidFill>
                <a:latin typeface="+mn-lt"/>
                <a:ea typeface="+mn-ea"/>
                <a:cs typeface="+mn-cs"/>
              </a:defRPr>
            </a:lvl3pPr>
            <a:lvl4pPr marL="2205726" algn="l" defTabSz="1470484" rtl="0" eaLnBrk="1" latinLnBrk="0" hangingPunct="1">
              <a:defRPr sz="2895" kern="1200">
                <a:solidFill>
                  <a:schemeClr val="tx1"/>
                </a:solidFill>
                <a:latin typeface="+mn-lt"/>
                <a:ea typeface="+mn-ea"/>
                <a:cs typeface="+mn-cs"/>
              </a:defRPr>
            </a:lvl4pPr>
            <a:lvl5pPr marL="2940968" algn="l" defTabSz="1470484" rtl="0" eaLnBrk="1" latinLnBrk="0" hangingPunct="1">
              <a:defRPr sz="2895" kern="1200">
                <a:solidFill>
                  <a:schemeClr val="tx1"/>
                </a:solidFill>
                <a:latin typeface="+mn-lt"/>
                <a:ea typeface="+mn-ea"/>
                <a:cs typeface="+mn-cs"/>
              </a:defRPr>
            </a:lvl5pPr>
            <a:lvl6pPr marL="3676210" algn="l" defTabSz="1470484" rtl="0" eaLnBrk="1" latinLnBrk="0" hangingPunct="1">
              <a:defRPr sz="2895" kern="1200">
                <a:solidFill>
                  <a:schemeClr val="tx1"/>
                </a:solidFill>
                <a:latin typeface="+mn-lt"/>
                <a:ea typeface="+mn-ea"/>
                <a:cs typeface="+mn-cs"/>
              </a:defRPr>
            </a:lvl6pPr>
            <a:lvl7pPr marL="4411451" algn="l" defTabSz="1470484" rtl="0" eaLnBrk="1" latinLnBrk="0" hangingPunct="1">
              <a:defRPr sz="2895" kern="1200">
                <a:solidFill>
                  <a:schemeClr val="tx1"/>
                </a:solidFill>
                <a:latin typeface="+mn-lt"/>
                <a:ea typeface="+mn-ea"/>
                <a:cs typeface="+mn-cs"/>
              </a:defRPr>
            </a:lvl7pPr>
            <a:lvl8pPr marL="5146694" algn="l" defTabSz="1470484" rtl="0" eaLnBrk="1" latinLnBrk="0" hangingPunct="1">
              <a:defRPr sz="2895" kern="1200">
                <a:solidFill>
                  <a:schemeClr val="tx1"/>
                </a:solidFill>
                <a:latin typeface="+mn-lt"/>
                <a:ea typeface="+mn-ea"/>
                <a:cs typeface="+mn-cs"/>
              </a:defRPr>
            </a:lvl8pPr>
            <a:lvl9pPr marL="5881936" algn="l" defTabSz="1470484" rtl="0" eaLnBrk="1" latinLnBrk="0" hangingPunct="1">
              <a:defRPr sz="2895" kern="1200">
                <a:solidFill>
                  <a:schemeClr val="tx1"/>
                </a:solidFill>
                <a:latin typeface="+mn-lt"/>
                <a:ea typeface="+mn-ea"/>
                <a:cs typeface="+mn-cs"/>
              </a:defRPr>
            </a:lvl9pPr>
          </a:lstStyle>
          <a:p>
            <a:r>
              <a:rPr lang="en-US" sz="1200" dirty="0">
                <a:solidFill>
                  <a:schemeClr val="accent5">
                    <a:lumMod val="75000"/>
                  </a:schemeClr>
                </a:solidFill>
              </a:rPr>
              <a:t>Gates Foundation, 2024</a:t>
            </a:r>
          </a:p>
        </p:txBody>
      </p:sp>
      <p:sp>
        <p:nvSpPr>
          <p:cNvPr id="2" name="TextBox 1">
            <a:extLst>
              <a:ext uri="{FF2B5EF4-FFF2-40B4-BE49-F238E27FC236}">
                <a16:creationId xmlns:a16="http://schemas.microsoft.com/office/drawing/2014/main" id="{2E5996A4-C23D-19D2-C56A-F720900573B2}"/>
              </a:ext>
            </a:extLst>
          </p:cNvPr>
          <p:cNvSpPr txBox="1"/>
          <p:nvPr/>
        </p:nvSpPr>
        <p:spPr>
          <a:xfrm>
            <a:off x="5034845" y="6510529"/>
            <a:ext cx="3644776" cy="246221"/>
          </a:xfrm>
          <a:prstGeom prst="rect">
            <a:avLst/>
          </a:prstGeom>
          <a:noFill/>
        </p:spPr>
        <p:txBody>
          <a:bodyPr wrap="square">
            <a:spAutoFit/>
          </a:bodyPr>
          <a:lstStyle/>
          <a:p>
            <a:r>
              <a:rPr lang="en-US" sz="1000" dirty="0">
                <a:latin typeface="Arial" panose="020B0604020202020204" pitchFamily="34" charset="0"/>
                <a:cs typeface="Arial" panose="020B0604020202020204" pitchFamily="34" charset="0"/>
              </a:rPr>
              <a:t>Sources: </a:t>
            </a:r>
            <a:r>
              <a:rPr lang="en-US" sz="1000" dirty="0">
                <a:latin typeface="Arial" panose="020B0604020202020204" pitchFamily="34" charset="0"/>
                <a:cs typeface="Arial" panose="020B0604020202020204" pitchFamily="34" charset="0"/>
                <a:hlinkClick r:id="rId3"/>
              </a:rPr>
              <a:t>NPCI UPI Web Page</a:t>
            </a:r>
            <a:r>
              <a:rPr lang="en-US" sz="100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hlinkClick r:id="rId4"/>
              </a:rPr>
              <a:t>NPCI UPI Settlement Process</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34959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62B3B5-CBC0-DD4F-AD07-4BE1A650A26A}"/>
              </a:ext>
            </a:extLst>
          </p:cNvPr>
          <p:cNvSpPr>
            <a:spLocks noGrp="1"/>
          </p:cNvSpPr>
          <p:nvPr>
            <p:ph type="title"/>
          </p:nvPr>
        </p:nvSpPr>
        <p:spPr>
          <a:xfrm>
            <a:off x="96207" y="222136"/>
            <a:ext cx="6577847" cy="307777"/>
          </a:xfrm>
        </p:spPr>
        <p:txBody>
          <a:bodyPr/>
          <a:lstStyle/>
          <a:p>
            <a:r>
              <a:rPr lang="en-US" sz="2000" dirty="0"/>
              <a:t>DNS Spotlight: UPI</a:t>
            </a:r>
          </a:p>
        </p:txBody>
      </p:sp>
      <p:sp>
        <p:nvSpPr>
          <p:cNvPr id="4" name="Slide Number Placeholder 3">
            <a:extLst>
              <a:ext uri="{FF2B5EF4-FFF2-40B4-BE49-F238E27FC236}">
                <a16:creationId xmlns:a16="http://schemas.microsoft.com/office/drawing/2014/main" id="{A6F85EF8-8B12-9542-BC9C-23959B682E90}"/>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57</a:t>
            </a:fld>
            <a:endParaRPr lang="en-US" dirty="0">
              <a:solidFill>
                <a:prstClr val="black">
                  <a:tint val="75000"/>
                </a:prstClr>
              </a:solidFill>
            </a:endParaRPr>
          </a:p>
        </p:txBody>
      </p:sp>
      <p:sp>
        <p:nvSpPr>
          <p:cNvPr id="5" name="Rectangle 4">
            <a:extLst>
              <a:ext uri="{FF2B5EF4-FFF2-40B4-BE49-F238E27FC236}">
                <a16:creationId xmlns:a16="http://schemas.microsoft.com/office/drawing/2014/main" id="{30DC3B30-BB92-C5BE-74A1-DCA5261C7C6C}"/>
              </a:ext>
            </a:extLst>
          </p:cNvPr>
          <p:cNvSpPr/>
          <p:nvPr/>
        </p:nvSpPr>
        <p:spPr>
          <a:xfrm>
            <a:off x="457200" y="1207008"/>
            <a:ext cx="8229600" cy="5212080"/>
          </a:xfrm>
          <a:prstGeom prst="rect">
            <a:avLst/>
          </a:prstGeom>
          <a:solidFill>
            <a:srgbClr val="E1E1E1">
              <a:alpha val="89804"/>
            </a:srgbClr>
          </a:solidFill>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tIns="182880"/>
          <a:lstStyle/>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Responsibilities:</a:t>
            </a:r>
            <a:r>
              <a:rPr lang="en-US" dirty="0">
                <a:latin typeface="Arial" panose="020B0604020202020204" pitchFamily="34" charset="0"/>
                <a:cs typeface="Arial" panose="020B0604020202020204" pitchFamily="34" charset="0"/>
              </a:rPr>
              <a:t> </a:t>
            </a:r>
            <a:r>
              <a:rPr lang="en-US" dirty="0"/>
              <a:t>Direct DFSP participants must maintain sufficient funds in their RTGS settlement account held with RBI to meet UPI settlement obligation. Direct participants need to closely monitor balances intraday</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Intraday Credit:</a:t>
            </a:r>
            <a:r>
              <a:rPr lang="en-US" dirty="0">
                <a:latin typeface="Arial" panose="020B0604020202020204" pitchFamily="34" charset="0"/>
                <a:cs typeface="Arial" panose="020B0604020202020204" pitchFamily="34" charset="0"/>
              </a:rPr>
              <a:t> Direct settlement participants may utilize intraday credit up to the amount of the net debit cap. A percentage of the NDC limit is assigned to each participant for UPI transactions specifically. Transactions are declined once the NDC limit is fully utilized</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Management of Indirect Settlement Participants’ Liquidity: </a:t>
            </a:r>
            <a:r>
              <a:rPr lang="en-US" dirty="0">
                <a:latin typeface="Arial" panose="020B0604020202020204" pitchFamily="34" charset="0"/>
                <a:cs typeface="Arial" panose="020B0604020202020204" pitchFamily="34" charset="0"/>
              </a:rPr>
              <a:t>Indirect settlement participants are allocated a portion of the intraday credit limit by their sponsoring direct participant; NPCI launched the Liquidity Management Member Portal to support direct participants in managing their and their sponsored participants’ liquidity</a:t>
            </a:r>
            <a:endParaRPr lang="en-US" dirty="0"/>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Settlement Guarantee Fund (SGF): </a:t>
            </a:r>
            <a:r>
              <a:rPr lang="en-US" dirty="0">
                <a:latin typeface="Arial" panose="020B0604020202020204" pitchFamily="34" charset="0"/>
                <a:cs typeface="Arial" panose="020B0604020202020204" pitchFamily="34" charset="0"/>
              </a:rPr>
              <a:t>NPCI established the SGF to mitigate the impact of settlement defaults (see Highlight on next page)</a:t>
            </a:r>
          </a:p>
          <a:p>
            <a:pPr marL="285750" indent="-285750">
              <a:buFont typeface="Arial" panose="020B0604020202020204" pitchFamily="34" charset="0"/>
              <a:buChar char="•"/>
            </a:pPr>
            <a:r>
              <a:rPr lang="en-US" b="1" dirty="0"/>
              <a:t>Settlement Reports:</a:t>
            </a:r>
            <a:r>
              <a:rPr lang="en-US" dirty="0"/>
              <a:t> NPCI provides daily settlement reports to support the reconciliation needs of settlement participants</a:t>
            </a:r>
            <a:endParaRPr lang="en-US"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9472104F-D50C-264B-83D7-E5C2631236B3}"/>
              </a:ext>
            </a:extLst>
          </p:cNvPr>
          <p:cNvGrpSpPr/>
          <p:nvPr/>
        </p:nvGrpSpPr>
        <p:grpSpPr>
          <a:xfrm>
            <a:off x="669971" y="841248"/>
            <a:ext cx="4847960" cy="438912"/>
            <a:chOff x="409317" y="0"/>
            <a:chExt cx="5730447" cy="712799"/>
          </a:xfrm>
        </p:grpSpPr>
        <p:sp>
          <p:nvSpPr>
            <p:cNvPr id="6" name="Rounded Rectangle 5">
              <a:extLst>
                <a:ext uri="{FF2B5EF4-FFF2-40B4-BE49-F238E27FC236}">
                  <a16:creationId xmlns:a16="http://schemas.microsoft.com/office/drawing/2014/main" id="{0EC4E6EA-41BA-AE86-6238-D958B5D3AD52}"/>
                </a:ext>
              </a:extLst>
            </p:cNvPr>
            <p:cNvSpPr/>
            <p:nvPr/>
          </p:nvSpPr>
          <p:spPr>
            <a:xfrm>
              <a:off x="409317" y="0"/>
              <a:ext cx="5730447" cy="712799"/>
            </a:xfrm>
            <a:prstGeom prst="roundRect">
              <a:avLst/>
            </a:prstGeom>
            <a:solidFill>
              <a:schemeClr val="bg1">
                <a:lumMod val="7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dirty="0">
                <a:latin typeface="Calibri" panose="020F0502020204030204" pitchFamily="34" charset="0"/>
                <a:cs typeface="Calibri" panose="020F0502020204030204" pitchFamily="34" charset="0"/>
              </a:endParaRPr>
            </a:p>
          </p:txBody>
        </p:sp>
        <p:sp>
          <p:nvSpPr>
            <p:cNvPr id="10" name="Rounded Rectangle 5">
              <a:extLst>
                <a:ext uri="{FF2B5EF4-FFF2-40B4-BE49-F238E27FC236}">
                  <a16:creationId xmlns:a16="http://schemas.microsoft.com/office/drawing/2014/main" id="{EC2B1C1A-BD7B-D342-6F39-A9B853589298}"/>
                </a:ext>
              </a:extLst>
            </p:cNvPr>
            <p:cNvSpPr txBox="1"/>
            <p:nvPr/>
          </p:nvSpPr>
          <p:spPr>
            <a:xfrm>
              <a:off x="444112" y="34797"/>
              <a:ext cx="5660852" cy="6432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9456" tIns="0" rIns="216597" bIns="0" numCol="1" spcCol="1270" anchor="ctr" anchorCtr="0">
              <a:noAutofit/>
            </a:bodyPr>
            <a:lstStyle/>
            <a:p>
              <a:pPr marL="0" lvl="0" indent="0" algn="l" defTabSz="889000">
                <a:lnSpc>
                  <a:spcPct val="90000"/>
                </a:lnSpc>
                <a:spcBef>
                  <a:spcPct val="0"/>
                </a:spcBef>
                <a:buNone/>
              </a:pPr>
              <a:r>
                <a:rPr lang="en-US" sz="2000" kern="1200" dirty="0">
                  <a:solidFill>
                    <a:srgbClr val="AC2641"/>
                  </a:solidFill>
                  <a:latin typeface="Arial" panose="020B0604020202020204" pitchFamily="34" charset="0"/>
                  <a:cs typeface="Arial" panose="020B0604020202020204" pitchFamily="34" charset="0"/>
                </a:rPr>
                <a:t>Risk Management: Key Findings</a:t>
              </a:r>
            </a:p>
          </p:txBody>
        </p:sp>
      </p:grpSp>
      <p:pic>
        <p:nvPicPr>
          <p:cNvPr id="13" name="Picture 6">
            <a:extLst>
              <a:ext uri="{FF2B5EF4-FFF2-40B4-BE49-F238E27FC236}">
                <a16:creationId xmlns:a16="http://schemas.microsoft.com/office/drawing/2014/main" id="{369FA56C-BFDD-FB32-B041-9084B08966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4829" y="795706"/>
            <a:ext cx="1039356" cy="365760"/>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1">
            <a:extLst>
              <a:ext uri="{FF2B5EF4-FFF2-40B4-BE49-F238E27FC236}">
                <a16:creationId xmlns:a16="http://schemas.microsoft.com/office/drawing/2014/main" id="{94BAE4B0-3E6A-0EB4-05E2-AE82AE382D3C}"/>
              </a:ext>
            </a:extLst>
          </p:cNvPr>
          <p:cNvSpPr txBox="1">
            <a:spLocks/>
          </p:cNvSpPr>
          <p:nvPr/>
        </p:nvSpPr>
        <p:spPr>
          <a:xfrm>
            <a:off x="447675" y="6492240"/>
            <a:ext cx="3086100" cy="365125"/>
          </a:xfrm>
          <a:prstGeom prst="rect">
            <a:avLst/>
          </a:prstGeom>
        </p:spPr>
        <p:txBody>
          <a:bodyPr/>
          <a:lstStyle>
            <a:defPPr>
              <a:defRPr lang="en-US"/>
            </a:defPPr>
            <a:lvl1pPr marL="0" algn="l" defTabSz="1470484" rtl="0" eaLnBrk="1" latinLnBrk="0" hangingPunct="1">
              <a:defRPr sz="2895" kern="1200">
                <a:solidFill>
                  <a:schemeClr val="tx1"/>
                </a:solidFill>
                <a:latin typeface="+mn-lt"/>
                <a:ea typeface="+mn-ea"/>
                <a:cs typeface="+mn-cs"/>
              </a:defRPr>
            </a:lvl1pPr>
            <a:lvl2pPr marL="735242" algn="l" defTabSz="1470484" rtl="0" eaLnBrk="1" latinLnBrk="0" hangingPunct="1">
              <a:defRPr sz="2895" kern="1200">
                <a:solidFill>
                  <a:schemeClr val="tx1"/>
                </a:solidFill>
                <a:latin typeface="+mn-lt"/>
                <a:ea typeface="+mn-ea"/>
                <a:cs typeface="+mn-cs"/>
              </a:defRPr>
            </a:lvl2pPr>
            <a:lvl3pPr marL="1470484" algn="l" defTabSz="1470484" rtl="0" eaLnBrk="1" latinLnBrk="0" hangingPunct="1">
              <a:defRPr sz="2895" kern="1200">
                <a:solidFill>
                  <a:schemeClr val="tx1"/>
                </a:solidFill>
                <a:latin typeface="+mn-lt"/>
                <a:ea typeface="+mn-ea"/>
                <a:cs typeface="+mn-cs"/>
              </a:defRPr>
            </a:lvl3pPr>
            <a:lvl4pPr marL="2205726" algn="l" defTabSz="1470484" rtl="0" eaLnBrk="1" latinLnBrk="0" hangingPunct="1">
              <a:defRPr sz="2895" kern="1200">
                <a:solidFill>
                  <a:schemeClr val="tx1"/>
                </a:solidFill>
                <a:latin typeface="+mn-lt"/>
                <a:ea typeface="+mn-ea"/>
                <a:cs typeface="+mn-cs"/>
              </a:defRPr>
            </a:lvl4pPr>
            <a:lvl5pPr marL="2940968" algn="l" defTabSz="1470484" rtl="0" eaLnBrk="1" latinLnBrk="0" hangingPunct="1">
              <a:defRPr sz="2895" kern="1200">
                <a:solidFill>
                  <a:schemeClr val="tx1"/>
                </a:solidFill>
                <a:latin typeface="+mn-lt"/>
                <a:ea typeface="+mn-ea"/>
                <a:cs typeface="+mn-cs"/>
              </a:defRPr>
            </a:lvl5pPr>
            <a:lvl6pPr marL="3676210" algn="l" defTabSz="1470484" rtl="0" eaLnBrk="1" latinLnBrk="0" hangingPunct="1">
              <a:defRPr sz="2895" kern="1200">
                <a:solidFill>
                  <a:schemeClr val="tx1"/>
                </a:solidFill>
                <a:latin typeface="+mn-lt"/>
                <a:ea typeface="+mn-ea"/>
                <a:cs typeface="+mn-cs"/>
              </a:defRPr>
            </a:lvl6pPr>
            <a:lvl7pPr marL="4411451" algn="l" defTabSz="1470484" rtl="0" eaLnBrk="1" latinLnBrk="0" hangingPunct="1">
              <a:defRPr sz="2895" kern="1200">
                <a:solidFill>
                  <a:schemeClr val="tx1"/>
                </a:solidFill>
                <a:latin typeface="+mn-lt"/>
                <a:ea typeface="+mn-ea"/>
                <a:cs typeface="+mn-cs"/>
              </a:defRPr>
            </a:lvl7pPr>
            <a:lvl8pPr marL="5146694" algn="l" defTabSz="1470484" rtl="0" eaLnBrk="1" latinLnBrk="0" hangingPunct="1">
              <a:defRPr sz="2895" kern="1200">
                <a:solidFill>
                  <a:schemeClr val="tx1"/>
                </a:solidFill>
                <a:latin typeface="+mn-lt"/>
                <a:ea typeface="+mn-ea"/>
                <a:cs typeface="+mn-cs"/>
              </a:defRPr>
            </a:lvl8pPr>
            <a:lvl9pPr marL="5881936" algn="l" defTabSz="1470484" rtl="0" eaLnBrk="1" latinLnBrk="0" hangingPunct="1">
              <a:defRPr sz="2895" kern="1200">
                <a:solidFill>
                  <a:schemeClr val="tx1"/>
                </a:solidFill>
                <a:latin typeface="+mn-lt"/>
                <a:ea typeface="+mn-ea"/>
                <a:cs typeface="+mn-cs"/>
              </a:defRPr>
            </a:lvl9pPr>
          </a:lstStyle>
          <a:p>
            <a:r>
              <a:rPr lang="en-US" sz="1200" dirty="0">
                <a:solidFill>
                  <a:schemeClr val="accent5">
                    <a:lumMod val="75000"/>
                  </a:schemeClr>
                </a:solidFill>
              </a:rPr>
              <a:t>Gates Foundation, 2024</a:t>
            </a:r>
          </a:p>
        </p:txBody>
      </p:sp>
      <p:sp>
        <p:nvSpPr>
          <p:cNvPr id="7" name="TextBox 6">
            <a:extLst>
              <a:ext uri="{FF2B5EF4-FFF2-40B4-BE49-F238E27FC236}">
                <a16:creationId xmlns:a16="http://schemas.microsoft.com/office/drawing/2014/main" id="{777E28AB-780A-6CDD-8EC3-C0174C9A6711}"/>
              </a:ext>
            </a:extLst>
          </p:cNvPr>
          <p:cNvSpPr txBox="1"/>
          <p:nvPr/>
        </p:nvSpPr>
        <p:spPr>
          <a:xfrm>
            <a:off x="5057422" y="6510529"/>
            <a:ext cx="3622199" cy="246221"/>
          </a:xfrm>
          <a:prstGeom prst="rect">
            <a:avLst/>
          </a:prstGeom>
          <a:noFill/>
        </p:spPr>
        <p:txBody>
          <a:bodyPr wrap="square">
            <a:spAutoFit/>
          </a:bodyPr>
          <a:lstStyle/>
          <a:p>
            <a:r>
              <a:rPr lang="en-US" sz="1000" dirty="0">
                <a:latin typeface="Arial" panose="020B0604020202020204" pitchFamily="34" charset="0"/>
                <a:cs typeface="Arial" panose="020B0604020202020204" pitchFamily="34" charset="0"/>
              </a:rPr>
              <a:t>Sources: </a:t>
            </a:r>
            <a:r>
              <a:rPr lang="en-US" sz="1000" dirty="0">
                <a:latin typeface="Arial" panose="020B0604020202020204" pitchFamily="34" charset="0"/>
                <a:cs typeface="Arial" panose="020B0604020202020204" pitchFamily="34" charset="0"/>
                <a:hlinkClick r:id="rId3"/>
              </a:rPr>
              <a:t>NPCI UPI Web Page</a:t>
            </a:r>
            <a:r>
              <a:rPr lang="en-US" sz="100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hlinkClick r:id="rId4"/>
              </a:rPr>
              <a:t>World Bank UPI Case Study</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93250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62B3B5-CBC0-DD4F-AD07-4BE1A650A26A}"/>
              </a:ext>
            </a:extLst>
          </p:cNvPr>
          <p:cNvSpPr>
            <a:spLocks noGrp="1"/>
          </p:cNvSpPr>
          <p:nvPr>
            <p:ph type="title"/>
          </p:nvPr>
        </p:nvSpPr>
        <p:spPr>
          <a:xfrm>
            <a:off x="96207" y="222136"/>
            <a:ext cx="6577847" cy="307777"/>
          </a:xfrm>
        </p:spPr>
        <p:txBody>
          <a:bodyPr/>
          <a:lstStyle/>
          <a:p>
            <a:r>
              <a:rPr lang="en-US" sz="2000" dirty="0"/>
              <a:t>DNS Spotlight: UPI</a:t>
            </a:r>
          </a:p>
        </p:txBody>
      </p:sp>
      <p:sp>
        <p:nvSpPr>
          <p:cNvPr id="4" name="Slide Number Placeholder 3">
            <a:extLst>
              <a:ext uri="{FF2B5EF4-FFF2-40B4-BE49-F238E27FC236}">
                <a16:creationId xmlns:a16="http://schemas.microsoft.com/office/drawing/2014/main" id="{A6F85EF8-8B12-9542-BC9C-23959B682E90}"/>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58</a:t>
            </a:fld>
            <a:endParaRPr lang="en-US" dirty="0">
              <a:solidFill>
                <a:prstClr val="black">
                  <a:tint val="75000"/>
                </a:prstClr>
              </a:solidFill>
            </a:endParaRPr>
          </a:p>
        </p:txBody>
      </p:sp>
      <p:grpSp>
        <p:nvGrpSpPr>
          <p:cNvPr id="7" name="Group 6">
            <a:extLst>
              <a:ext uri="{FF2B5EF4-FFF2-40B4-BE49-F238E27FC236}">
                <a16:creationId xmlns:a16="http://schemas.microsoft.com/office/drawing/2014/main" id="{46EF5DC9-4F59-0212-568C-0533274534B1}"/>
              </a:ext>
            </a:extLst>
          </p:cNvPr>
          <p:cNvGrpSpPr/>
          <p:nvPr/>
        </p:nvGrpSpPr>
        <p:grpSpPr>
          <a:xfrm>
            <a:off x="669972" y="841248"/>
            <a:ext cx="5303520" cy="438912"/>
            <a:chOff x="409317" y="0"/>
            <a:chExt cx="5730447" cy="712799"/>
          </a:xfrm>
        </p:grpSpPr>
        <p:sp>
          <p:nvSpPr>
            <p:cNvPr id="11" name="Rounded Rectangle 10">
              <a:extLst>
                <a:ext uri="{FF2B5EF4-FFF2-40B4-BE49-F238E27FC236}">
                  <a16:creationId xmlns:a16="http://schemas.microsoft.com/office/drawing/2014/main" id="{D2F464B9-970E-8451-2A41-3EEA4DC1BA96}"/>
                </a:ext>
              </a:extLst>
            </p:cNvPr>
            <p:cNvSpPr/>
            <p:nvPr/>
          </p:nvSpPr>
          <p:spPr>
            <a:xfrm>
              <a:off x="409317" y="0"/>
              <a:ext cx="5730447" cy="712799"/>
            </a:xfrm>
            <a:prstGeom prst="roundRect">
              <a:avLst/>
            </a:prstGeom>
            <a:solidFill>
              <a:schemeClr val="bg1">
                <a:lumMod val="7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dirty="0">
                <a:latin typeface="Calibri" panose="020F0502020204030204" pitchFamily="34" charset="0"/>
                <a:cs typeface="Calibri" panose="020F0502020204030204" pitchFamily="34" charset="0"/>
              </a:endParaRPr>
            </a:p>
          </p:txBody>
        </p:sp>
        <p:sp>
          <p:nvSpPr>
            <p:cNvPr id="12" name="Rounded Rectangle 5">
              <a:extLst>
                <a:ext uri="{FF2B5EF4-FFF2-40B4-BE49-F238E27FC236}">
                  <a16:creationId xmlns:a16="http://schemas.microsoft.com/office/drawing/2014/main" id="{826EA744-3859-2311-3BF3-0E7297E3770E}"/>
                </a:ext>
              </a:extLst>
            </p:cNvPr>
            <p:cNvSpPr txBox="1"/>
            <p:nvPr/>
          </p:nvSpPr>
          <p:spPr>
            <a:xfrm>
              <a:off x="444112" y="34797"/>
              <a:ext cx="5658384" cy="6432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9456" tIns="0" rIns="216597" bIns="0" numCol="1" spcCol="1270" anchor="ctr" anchorCtr="0">
              <a:noAutofit/>
            </a:bodyPr>
            <a:lstStyle/>
            <a:p>
              <a:pPr marL="0" lvl="0" indent="0" algn="l" defTabSz="889000">
                <a:lnSpc>
                  <a:spcPct val="90000"/>
                </a:lnSpc>
                <a:spcBef>
                  <a:spcPct val="0"/>
                </a:spcBef>
                <a:buNone/>
              </a:pPr>
              <a:r>
                <a:rPr lang="en-US" sz="2000" dirty="0">
                  <a:solidFill>
                    <a:srgbClr val="AC2641"/>
                  </a:solidFill>
                  <a:latin typeface="Arial" panose="020B0604020202020204" pitchFamily="34" charset="0"/>
                  <a:cs typeface="Arial" panose="020B0604020202020204" pitchFamily="34" charset="0"/>
                </a:rPr>
                <a:t>UPI Highlight: Settlement Guarantee Fund</a:t>
              </a:r>
              <a:endParaRPr lang="en-US" sz="2000" kern="1200" dirty="0">
                <a:solidFill>
                  <a:srgbClr val="AC2641"/>
                </a:solidFill>
                <a:latin typeface="Arial" panose="020B0604020202020204" pitchFamily="34" charset="0"/>
                <a:cs typeface="Arial" panose="020B0604020202020204" pitchFamily="34" charset="0"/>
              </a:endParaRPr>
            </a:p>
          </p:txBody>
        </p:sp>
      </p:grpSp>
      <p:sp>
        <p:nvSpPr>
          <p:cNvPr id="2" name="Text Placeholder 1">
            <a:extLst>
              <a:ext uri="{FF2B5EF4-FFF2-40B4-BE49-F238E27FC236}">
                <a16:creationId xmlns:a16="http://schemas.microsoft.com/office/drawing/2014/main" id="{E0024BC9-4C0D-9A7C-9DCE-C50706F6D423}"/>
              </a:ext>
            </a:extLst>
          </p:cNvPr>
          <p:cNvSpPr>
            <a:spLocks noGrp="1"/>
          </p:cNvSpPr>
          <p:nvPr>
            <p:ph type="body" sz="quarter" idx="13"/>
          </p:nvPr>
        </p:nvSpPr>
        <p:spPr>
          <a:xfrm>
            <a:off x="457200" y="1371600"/>
            <a:ext cx="8226985" cy="5212080"/>
          </a:xfrm>
        </p:spPr>
        <p:txBody>
          <a:bodyPr/>
          <a:lstStyle/>
          <a:p>
            <a:pPr marL="285750" indent="-285750">
              <a:buFont typeface="Arial" panose="020B0604020202020204" pitchFamily="34" charset="0"/>
              <a:buChar char="•"/>
            </a:pPr>
            <a:r>
              <a:rPr lang="en-US" sz="1600" dirty="0"/>
              <a:t>NPCI has implemented the SGF to manage potential stress scenarios, including the event of a participant failing to meet its settlement obligations on the settlement date </a:t>
            </a:r>
          </a:p>
          <a:p>
            <a:pPr marL="285750" indent="-285750">
              <a:buFont typeface="Arial" panose="020B0604020202020204" pitchFamily="34" charset="0"/>
              <a:buChar char="•"/>
            </a:pPr>
            <a:r>
              <a:rPr lang="en-US" sz="1600" dirty="0"/>
              <a:t>In case of a participant’s payment failure scenario, the payment is guaranteed by NPCI and the SGF is utilized instantly to fund the payment. Further, a loss sharing mechanism is invoked </a:t>
            </a:r>
          </a:p>
          <a:p>
            <a:pPr marL="285750" indent="-285750">
              <a:buFont typeface="Arial" panose="020B0604020202020204" pitchFamily="34" charset="0"/>
              <a:buChar char="•"/>
            </a:pPr>
            <a:r>
              <a:rPr lang="en-US" sz="1600" dirty="0"/>
              <a:t>In the event of a temporary failure, the amount is replenished by the defaulting member bank itself. In the event of permanent failure of a member bank, the net obligation of the default member bank is assumed by the surviving member banks of the respective payment system who participated on that day in that settlement cycle</a:t>
            </a:r>
          </a:p>
          <a:p>
            <a:pPr marL="285750" indent="-285750">
              <a:buFont typeface="Arial" panose="020B0604020202020204" pitchFamily="34" charset="0"/>
              <a:buChar char="•"/>
            </a:pPr>
            <a:r>
              <a:rPr lang="en-US" sz="1600" dirty="0"/>
              <a:t>The SGF consists of two components:</a:t>
            </a:r>
          </a:p>
          <a:p>
            <a:pPr marL="1085850" lvl="1" indent="-342900">
              <a:buFont typeface="+mj-lt"/>
              <a:buAutoNum type="arabicPeriod"/>
            </a:pPr>
            <a:r>
              <a:rPr lang="en-US" sz="1600" dirty="0"/>
              <a:t>Line of Credit (LoC): 90% of the SGF is arranged by NPCI through a Line of Credit obtained from various banks</a:t>
            </a:r>
          </a:p>
          <a:p>
            <a:pPr marL="1085850" lvl="1" indent="-342900">
              <a:buFont typeface="+mj-lt"/>
              <a:buAutoNum type="arabicPeriod"/>
            </a:pPr>
            <a:r>
              <a:rPr lang="en-US" sz="1600" dirty="0"/>
              <a:t>Member Contribution: 10% of the SGF is funded by member banks as cash collateral. Any contribution made by member banks towards the SGF is a non-interest-bearing refundable deposit with NPCI</a:t>
            </a:r>
          </a:p>
        </p:txBody>
      </p:sp>
      <p:pic>
        <p:nvPicPr>
          <p:cNvPr id="9" name="Picture 6">
            <a:extLst>
              <a:ext uri="{FF2B5EF4-FFF2-40B4-BE49-F238E27FC236}">
                <a16:creationId xmlns:a16="http://schemas.microsoft.com/office/drawing/2014/main" id="{79AB14B2-C642-EF11-5E05-16960B8754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4829" y="795706"/>
            <a:ext cx="1039356" cy="36576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1">
            <a:extLst>
              <a:ext uri="{FF2B5EF4-FFF2-40B4-BE49-F238E27FC236}">
                <a16:creationId xmlns:a16="http://schemas.microsoft.com/office/drawing/2014/main" id="{0C4ED18E-7739-60BB-1041-56D326734709}"/>
              </a:ext>
            </a:extLst>
          </p:cNvPr>
          <p:cNvSpPr txBox="1">
            <a:spLocks/>
          </p:cNvSpPr>
          <p:nvPr/>
        </p:nvSpPr>
        <p:spPr>
          <a:xfrm>
            <a:off x="447675" y="6492240"/>
            <a:ext cx="3086100" cy="365125"/>
          </a:xfrm>
          <a:prstGeom prst="rect">
            <a:avLst/>
          </a:prstGeom>
        </p:spPr>
        <p:txBody>
          <a:bodyPr/>
          <a:lstStyle>
            <a:defPPr>
              <a:defRPr lang="en-US"/>
            </a:defPPr>
            <a:lvl1pPr marL="0" algn="l" defTabSz="1470484" rtl="0" eaLnBrk="1" latinLnBrk="0" hangingPunct="1">
              <a:defRPr sz="2895" kern="1200">
                <a:solidFill>
                  <a:schemeClr val="tx1"/>
                </a:solidFill>
                <a:latin typeface="+mn-lt"/>
                <a:ea typeface="+mn-ea"/>
                <a:cs typeface="+mn-cs"/>
              </a:defRPr>
            </a:lvl1pPr>
            <a:lvl2pPr marL="735242" algn="l" defTabSz="1470484" rtl="0" eaLnBrk="1" latinLnBrk="0" hangingPunct="1">
              <a:defRPr sz="2895" kern="1200">
                <a:solidFill>
                  <a:schemeClr val="tx1"/>
                </a:solidFill>
                <a:latin typeface="+mn-lt"/>
                <a:ea typeface="+mn-ea"/>
                <a:cs typeface="+mn-cs"/>
              </a:defRPr>
            </a:lvl2pPr>
            <a:lvl3pPr marL="1470484" algn="l" defTabSz="1470484" rtl="0" eaLnBrk="1" latinLnBrk="0" hangingPunct="1">
              <a:defRPr sz="2895" kern="1200">
                <a:solidFill>
                  <a:schemeClr val="tx1"/>
                </a:solidFill>
                <a:latin typeface="+mn-lt"/>
                <a:ea typeface="+mn-ea"/>
                <a:cs typeface="+mn-cs"/>
              </a:defRPr>
            </a:lvl3pPr>
            <a:lvl4pPr marL="2205726" algn="l" defTabSz="1470484" rtl="0" eaLnBrk="1" latinLnBrk="0" hangingPunct="1">
              <a:defRPr sz="2895" kern="1200">
                <a:solidFill>
                  <a:schemeClr val="tx1"/>
                </a:solidFill>
                <a:latin typeface="+mn-lt"/>
                <a:ea typeface="+mn-ea"/>
                <a:cs typeface="+mn-cs"/>
              </a:defRPr>
            </a:lvl4pPr>
            <a:lvl5pPr marL="2940968" algn="l" defTabSz="1470484" rtl="0" eaLnBrk="1" latinLnBrk="0" hangingPunct="1">
              <a:defRPr sz="2895" kern="1200">
                <a:solidFill>
                  <a:schemeClr val="tx1"/>
                </a:solidFill>
                <a:latin typeface="+mn-lt"/>
                <a:ea typeface="+mn-ea"/>
                <a:cs typeface="+mn-cs"/>
              </a:defRPr>
            </a:lvl5pPr>
            <a:lvl6pPr marL="3676210" algn="l" defTabSz="1470484" rtl="0" eaLnBrk="1" latinLnBrk="0" hangingPunct="1">
              <a:defRPr sz="2895" kern="1200">
                <a:solidFill>
                  <a:schemeClr val="tx1"/>
                </a:solidFill>
                <a:latin typeface="+mn-lt"/>
                <a:ea typeface="+mn-ea"/>
                <a:cs typeface="+mn-cs"/>
              </a:defRPr>
            </a:lvl6pPr>
            <a:lvl7pPr marL="4411451" algn="l" defTabSz="1470484" rtl="0" eaLnBrk="1" latinLnBrk="0" hangingPunct="1">
              <a:defRPr sz="2895" kern="1200">
                <a:solidFill>
                  <a:schemeClr val="tx1"/>
                </a:solidFill>
                <a:latin typeface="+mn-lt"/>
                <a:ea typeface="+mn-ea"/>
                <a:cs typeface="+mn-cs"/>
              </a:defRPr>
            </a:lvl7pPr>
            <a:lvl8pPr marL="5146694" algn="l" defTabSz="1470484" rtl="0" eaLnBrk="1" latinLnBrk="0" hangingPunct="1">
              <a:defRPr sz="2895" kern="1200">
                <a:solidFill>
                  <a:schemeClr val="tx1"/>
                </a:solidFill>
                <a:latin typeface="+mn-lt"/>
                <a:ea typeface="+mn-ea"/>
                <a:cs typeface="+mn-cs"/>
              </a:defRPr>
            </a:lvl8pPr>
            <a:lvl9pPr marL="5881936" algn="l" defTabSz="1470484" rtl="0" eaLnBrk="1" latinLnBrk="0" hangingPunct="1">
              <a:defRPr sz="2895" kern="1200">
                <a:solidFill>
                  <a:schemeClr val="tx1"/>
                </a:solidFill>
                <a:latin typeface="+mn-lt"/>
                <a:ea typeface="+mn-ea"/>
                <a:cs typeface="+mn-cs"/>
              </a:defRPr>
            </a:lvl9pPr>
          </a:lstStyle>
          <a:p>
            <a:r>
              <a:rPr lang="en-US" sz="1200" dirty="0">
                <a:solidFill>
                  <a:schemeClr val="accent5">
                    <a:lumMod val="75000"/>
                  </a:schemeClr>
                </a:solidFill>
              </a:rPr>
              <a:t>Gates Foundation, 2024</a:t>
            </a:r>
          </a:p>
        </p:txBody>
      </p:sp>
      <p:sp>
        <p:nvSpPr>
          <p:cNvPr id="5" name="TextBox 4">
            <a:extLst>
              <a:ext uri="{FF2B5EF4-FFF2-40B4-BE49-F238E27FC236}">
                <a16:creationId xmlns:a16="http://schemas.microsoft.com/office/drawing/2014/main" id="{1DD839D3-160D-B6FF-71B1-388C77F9FF56}"/>
              </a:ext>
            </a:extLst>
          </p:cNvPr>
          <p:cNvSpPr txBox="1"/>
          <p:nvPr/>
        </p:nvSpPr>
        <p:spPr>
          <a:xfrm>
            <a:off x="5939001" y="6510529"/>
            <a:ext cx="2740620" cy="246221"/>
          </a:xfrm>
          <a:prstGeom prst="rect">
            <a:avLst/>
          </a:prstGeom>
          <a:noFill/>
        </p:spPr>
        <p:txBody>
          <a:bodyPr wrap="square">
            <a:spAutoFit/>
          </a:bodyPr>
          <a:lstStyle/>
          <a:p>
            <a:r>
              <a:rPr lang="en-US" sz="1000" dirty="0">
                <a:latin typeface="Arial" panose="020B0604020202020204" pitchFamily="34" charset="0"/>
                <a:cs typeface="Arial" panose="020B0604020202020204" pitchFamily="34" charset="0"/>
              </a:rPr>
              <a:t>Source: </a:t>
            </a:r>
            <a:r>
              <a:rPr lang="en-US" sz="1000" dirty="0">
                <a:latin typeface="Arial" panose="020B0604020202020204" pitchFamily="34" charset="0"/>
                <a:cs typeface="Arial" panose="020B0604020202020204" pitchFamily="34" charset="0"/>
                <a:hlinkClick r:id="rId3"/>
              </a:rPr>
              <a:t>NPCI Settlement Risk Management</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1382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62B3B5-CBC0-DD4F-AD07-4BE1A650A26A}"/>
              </a:ext>
            </a:extLst>
          </p:cNvPr>
          <p:cNvSpPr>
            <a:spLocks noGrp="1"/>
          </p:cNvSpPr>
          <p:nvPr>
            <p:ph type="title"/>
          </p:nvPr>
        </p:nvSpPr>
        <p:spPr/>
        <p:txBody>
          <a:bodyPr/>
          <a:lstStyle/>
          <a:p>
            <a:r>
              <a:rPr lang="en-US" dirty="0"/>
              <a:t>IPS: Illustrative Transaction Flow and Functions</a:t>
            </a:r>
          </a:p>
        </p:txBody>
      </p:sp>
      <p:sp>
        <p:nvSpPr>
          <p:cNvPr id="4" name="Slide Number Placeholder 3">
            <a:extLst>
              <a:ext uri="{FF2B5EF4-FFF2-40B4-BE49-F238E27FC236}">
                <a16:creationId xmlns:a16="http://schemas.microsoft.com/office/drawing/2014/main" id="{A6F85EF8-8B12-9542-BC9C-23959B682E90}"/>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5</a:t>
            </a:fld>
            <a:endParaRPr lang="en-US" dirty="0">
              <a:solidFill>
                <a:prstClr val="black">
                  <a:tint val="75000"/>
                </a:prstClr>
              </a:solidFill>
            </a:endParaRPr>
          </a:p>
        </p:txBody>
      </p:sp>
      <p:sp>
        <p:nvSpPr>
          <p:cNvPr id="6" name="Google Shape;246;p12">
            <a:extLst>
              <a:ext uri="{FF2B5EF4-FFF2-40B4-BE49-F238E27FC236}">
                <a16:creationId xmlns:a16="http://schemas.microsoft.com/office/drawing/2014/main" id="{409D3C5F-1CA7-E645-866A-F290A42AF544}"/>
              </a:ext>
            </a:extLst>
          </p:cNvPr>
          <p:cNvSpPr txBox="1"/>
          <p:nvPr/>
        </p:nvSpPr>
        <p:spPr>
          <a:xfrm>
            <a:off x="457201" y="885552"/>
            <a:ext cx="8229600" cy="1169511"/>
          </a:xfrm>
          <a:prstGeom prst="rect">
            <a:avLst/>
          </a:prstGeom>
          <a:noFill/>
          <a:ln>
            <a:noFill/>
          </a:ln>
        </p:spPr>
        <p:txBody>
          <a:bodyPr spcFirstLastPara="1" wrap="square" lIns="91425" tIns="45700" rIns="91425" bIns="45700" anchor="t" anchorCtr="0">
            <a:spAutoFit/>
          </a:bodyPr>
          <a:lstStyle/>
          <a:p>
            <a:r>
              <a:rPr lang="en-US" sz="1400" dirty="0">
                <a:solidFill>
                  <a:schemeClr val="dk1"/>
                </a:solidFill>
              </a:rPr>
              <a:t>An IPS transaction involves initiation of payment by the payer (a push payment), receipt and transmission of payment information by a DFSP to an IPS platform (after proper authentication and authorization), clearing functions performed by the platform, end-user settlement, and DFSP settlement. While the flow below is shown as sequential, in IPS systems, the functions are performed in real-time or near real-time </a:t>
            </a:r>
          </a:p>
        </p:txBody>
      </p:sp>
      <p:sp>
        <p:nvSpPr>
          <p:cNvPr id="7" name="Google Shape;240;p12">
            <a:extLst>
              <a:ext uri="{FF2B5EF4-FFF2-40B4-BE49-F238E27FC236}">
                <a16:creationId xmlns:a16="http://schemas.microsoft.com/office/drawing/2014/main" id="{C67C241B-0D4F-554A-9619-658D50D1C1D8}"/>
              </a:ext>
            </a:extLst>
          </p:cNvPr>
          <p:cNvSpPr/>
          <p:nvPr/>
        </p:nvSpPr>
        <p:spPr>
          <a:xfrm rot="-5400000" flipH="1">
            <a:off x="5912425" y="1853780"/>
            <a:ext cx="420025" cy="1344975"/>
          </a:xfrm>
          <a:prstGeom prst="curvedRightArrow">
            <a:avLst>
              <a:gd name="adj1" fmla="val 26254"/>
              <a:gd name="adj2" fmla="val 51867"/>
              <a:gd name="adj3" fmla="val 25000"/>
            </a:avLst>
          </a:prstGeom>
          <a:solidFill>
            <a:schemeClr val="accent2">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1"/>
              </a:solidFill>
              <a:latin typeface="Avenir"/>
              <a:ea typeface="Avenir"/>
              <a:cs typeface="Avenir"/>
              <a:sym typeface="Avenir"/>
            </a:endParaRPr>
          </a:p>
        </p:txBody>
      </p:sp>
      <p:sp>
        <p:nvSpPr>
          <p:cNvPr id="8" name="Google Shape;240;p12">
            <a:extLst>
              <a:ext uri="{FF2B5EF4-FFF2-40B4-BE49-F238E27FC236}">
                <a16:creationId xmlns:a16="http://schemas.microsoft.com/office/drawing/2014/main" id="{63BC7790-FAE4-E748-936E-6A2B12279EF7}"/>
              </a:ext>
            </a:extLst>
          </p:cNvPr>
          <p:cNvSpPr/>
          <p:nvPr/>
        </p:nvSpPr>
        <p:spPr>
          <a:xfrm rot="-5400000">
            <a:off x="3700313" y="2039030"/>
            <a:ext cx="538112" cy="3387632"/>
          </a:xfrm>
          <a:prstGeom prst="curvedRightArrow">
            <a:avLst>
              <a:gd name="adj1" fmla="val 26254"/>
              <a:gd name="adj2" fmla="val 51867"/>
              <a:gd name="adj3" fmla="val 25000"/>
            </a:avLst>
          </a:prstGeom>
          <a:solidFill>
            <a:srgbClr val="DB646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1"/>
              </a:solidFill>
              <a:latin typeface="Avenir"/>
              <a:ea typeface="Avenir"/>
              <a:cs typeface="Avenir"/>
              <a:sym typeface="Avenir"/>
            </a:endParaRPr>
          </a:p>
        </p:txBody>
      </p:sp>
      <p:sp>
        <p:nvSpPr>
          <p:cNvPr id="9" name="Google Shape;154;p6">
            <a:extLst>
              <a:ext uri="{FF2B5EF4-FFF2-40B4-BE49-F238E27FC236}">
                <a16:creationId xmlns:a16="http://schemas.microsoft.com/office/drawing/2014/main" id="{F889EE6F-CA89-584D-86E7-6FED0307521B}"/>
              </a:ext>
            </a:extLst>
          </p:cNvPr>
          <p:cNvSpPr/>
          <p:nvPr/>
        </p:nvSpPr>
        <p:spPr>
          <a:xfrm>
            <a:off x="1802972" y="2732517"/>
            <a:ext cx="823547" cy="784664"/>
          </a:xfrm>
          <a:prstGeom prst="ellipse">
            <a:avLst/>
          </a:prstGeom>
          <a:solidFill>
            <a:srgbClr val="CE6B29"/>
          </a:solidFill>
          <a:ln>
            <a:noFill/>
          </a:ln>
        </p:spPr>
        <p:txBody>
          <a:bodyPr spcFirstLastPara="1" wrap="square" lIns="0" tIns="37700" rIns="0" bIns="37700" anchor="ctr" anchorCtr="0">
            <a:noAutofit/>
          </a:bodyPr>
          <a:lstStyle/>
          <a:p>
            <a:pPr marL="0" marR="0" lvl="0" indent="0" algn="ctr" rtl="0">
              <a:spcBef>
                <a:spcPts val="0"/>
              </a:spcBef>
              <a:spcAft>
                <a:spcPts val="0"/>
              </a:spcAft>
              <a:buNone/>
            </a:pPr>
            <a:r>
              <a:rPr lang="en-US" sz="1400" b="0" i="0" u="none" strike="noStrike" cap="none" dirty="0">
                <a:solidFill>
                  <a:srgbClr val="FFFFFF"/>
                </a:solidFill>
                <a:latin typeface="Arial"/>
                <a:ea typeface="Arial"/>
                <a:cs typeface="Arial"/>
                <a:sym typeface="Arial"/>
              </a:rPr>
              <a:t>DFSP</a:t>
            </a:r>
            <a:endParaRPr dirty="0"/>
          </a:p>
        </p:txBody>
      </p:sp>
      <p:sp>
        <p:nvSpPr>
          <p:cNvPr id="10" name="Google Shape;156;p6">
            <a:extLst>
              <a:ext uri="{FF2B5EF4-FFF2-40B4-BE49-F238E27FC236}">
                <a16:creationId xmlns:a16="http://schemas.microsoft.com/office/drawing/2014/main" id="{27B40266-9872-1543-BE95-3FF54BD8DD47}"/>
              </a:ext>
            </a:extLst>
          </p:cNvPr>
          <p:cNvSpPr/>
          <p:nvPr/>
        </p:nvSpPr>
        <p:spPr>
          <a:xfrm>
            <a:off x="4978792" y="2677083"/>
            <a:ext cx="823547" cy="784664"/>
          </a:xfrm>
          <a:prstGeom prst="ellipse">
            <a:avLst/>
          </a:prstGeom>
          <a:solidFill>
            <a:srgbClr val="CE6B29"/>
          </a:solidFill>
          <a:ln>
            <a:noFill/>
          </a:ln>
        </p:spPr>
        <p:txBody>
          <a:bodyPr spcFirstLastPara="1" wrap="square" lIns="0" tIns="37700" rIns="0" bIns="37700" anchor="ctr" anchorCtr="0">
            <a:noAutofit/>
          </a:bodyPr>
          <a:lstStyle/>
          <a:p>
            <a:pPr marL="0" marR="0" lvl="0" indent="0" algn="ctr" rtl="0">
              <a:spcBef>
                <a:spcPts val="0"/>
              </a:spcBef>
              <a:spcAft>
                <a:spcPts val="0"/>
              </a:spcAft>
              <a:buNone/>
            </a:pPr>
            <a:r>
              <a:rPr lang="en-US" sz="1400" b="0" i="0" u="none" strike="noStrike" cap="none">
                <a:solidFill>
                  <a:srgbClr val="FFFFFF"/>
                </a:solidFill>
                <a:latin typeface="Arial"/>
                <a:ea typeface="Arial"/>
                <a:cs typeface="Arial"/>
                <a:sym typeface="Arial"/>
              </a:rPr>
              <a:t>DFSP</a:t>
            </a:r>
            <a:endParaRPr/>
          </a:p>
        </p:txBody>
      </p:sp>
      <p:sp>
        <p:nvSpPr>
          <p:cNvPr id="11" name="Google Shape;154;p6">
            <a:extLst>
              <a:ext uri="{FF2B5EF4-FFF2-40B4-BE49-F238E27FC236}">
                <a16:creationId xmlns:a16="http://schemas.microsoft.com/office/drawing/2014/main" id="{E5E7AEBA-FFED-AA4B-8165-23182139012F}"/>
              </a:ext>
            </a:extLst>
          </p:cNvPr>
          <p:cNvSpPr/>
          <p:nvPr/>
        </p:nvSpPr>
        <p:spPr>
          <a:xfrm>
            <a:off x="2834162" y="2595425"/>
            <a:ext cx="265695" cy="235112"/>
          </a:xfrm>
          <a:prstGeom prst="ellipse">
            <a:avLst/>
          </a:prstGeom>
          <a:solidFill>
            <a:srgbClr val="CE6B29"/>
          </a:solidFill>
          <a:ln>
            <a:noFill/>
          </a:ln>
        </p:spPr>
        <p:txBody>
          <a:bodyPr spcFirstLastPara="1" wrap="square" lIns="0" tIns="37700" rIns="0" bIns="37700" anchor="ctr" anchorCtr="0">
            <a:noAutofit/>
          </a:bodyPr>
          <a:lstStyle/>
          <a:p>
            <a:pPr marL="0" marR="0" lvl="0" indent="0" algn="ctr" rtl="0">
              <a:spcBef>
                <a:spcPts val="0"/>
              </a:spcBef>
              <a:spcAft>
                <a:spcPts val="0"/>
              </a:spcAft>
              <a:buNone/>
            </a:pPr>
            <a:r>
              <a:rPr lang="en-US" sz="1400" b="0" i="0" u="none" strike="noStrike" cap="none" dirty="0">
                <a:solidFill>
                  <a:srgbClr val="FFFFFF"/>
                </a:solidFill>
                <a:latin typeface="Arial"/>
                <a:ea typeface="Arial"/>
                <a:cs typeface="Arial"/>
                <a:sym typeface="Arial"/>
              </a:rPr>
              <a:t>2</a:t>
            </a:r>
            <a:endParaRPr dirty="0"/>
          </a:p>
        </p:txBody>
      </p:sp>
      <p:sp>
        <p:nvSpPr>
          <p:cNvPr id="12" name="Google Shape;154;p6">
            <a:extLst>
              <a:ext uri="{FF2B5EF4-FFF2-40B4-BE49-F238E27FC236}">
                <a16:creationId xmlns:a16="http://schemas.microsoft.com/office/drawing/2014/main" id="{1E38F23D-8D47-E840-9D91-FE20421C9E5A}"/>
              </a:ext>
            </a:extLst>
          </p:cNvPr>
          <p:cNvSpPr/>
          <p:nvPr/>
        </p:nvSpPr>
        <p:spPr>
          <a:xfrm>
            <a:off x="510209" y="4831965"/>
            <a:ext cx="335140" cy="334358"/>
          </a:xfrm>
          <a:prstGeom prst="ellipse">
            <a:avLst/>
          </a:prstGeom>
          <a:solidFill>
            <a:srgbClr val="CE6B29"/>
          </a:solidFill>
          <a:ln>
            <a:noFill/>
          </a:ln>
        </p:spPr>
        <p:txBody>
          <a:bodyPr spcFirstLastPara="1" wrap="square" lIns="0" tIns="37700" rIns="0" bIns="37700" anchor="ctr" anchorCtr="0">
            <a:noAutofit/>
          </a:bodyPr>
          <a:lstStyle/>
          <a:p>
            <a:pPr marL="0" marR="0" lvl="0" indent="0" algn="ctr" rtl="0">
              <a:spcBef>
                <a:spcPts val="0"/>
              </a:spcBef>
              <a:spcAft>
                <a:spcPts val="0"/>
              </a:spcAft>
              <a:buNone/>
            </a:pPr>
            <a:r>
              <a:rPr lang="en-US" sz="1400" b="0" i="0" u="none" strike="noStrike" cap="none" dirty="0">
                <a:solidFill>
                  <a:srgbClr val="FFFFFF"/>
                </a:solidFill>
                <a:latin typeface="Arial"/>
                <a:ea typeface="Arial"/>
                <a:cs typeface="Arial"/>
                <a:sym typeface="Arial"/>
              </a:rPr>
              <a:t>2</a:t>
            </a:r>
            <a:endParaRPr dirty="0"/>
          </a:p>
        </p:txBody>
      </p:sp>
      <p:sp>
        <p:nvSpPr>
          <p:cNvPr id="13" name="Google Shape;150;p6">
            <a:extLst>
              <a:ext uri="{FF2B5EF4-FFF2-40B4-BE49-F238E27FC236}">
                <a16:creationId xmlns:a16="http://schemas.microsoft.com/office/drawing/2014/main" id="{18E2D305-61B5-DD43-B877-9AAF12988003}"/>
              </a:ext>
            </a:extLst>
          </p:cNvPr>
          <p:cNvSpPr txBox="1">
            <a:spLocks/>
          </p:cNvSpPr>
          <p:nvPr/>
        </p:nvSpPr>
        <p:spPr>
          <a:xfrm>
            <a:off x="900236" y="4295816"/>
            <a:ext cx="1950817" cy="519604"/>
          </a:xfrm>
          <a:prstGeom prst="rect">
            <a:avLst/>
          </a:prstGeom>
          <a:noFill/>
          <a:ln>
            <a:noFill/>
          </a:ln>
        </p:spPr>
        <p:txBody>
          <a:bodyPr spcFirstLastPara="1" wrap="square" lIns="0" tIns="45700" rIns="182875" bIns="45700" anchor="t" anchorCtr="0">
            <a:noAutofit/>
          </a:bodyPr>
          <a:lstStyle>
            <a:defPPr marR="0" lvl="0" algn="l" rtl="0">
              <a:lnSpc>
                <a:spcPct val="100000"/>
              </a:lnSpc>
              <a:spcBef>
                <a:spcPts val="0"/>
              </a:spcBef>
              <a:spcAft>
                <a:spcPts val="0"/>
              </a:spcAft>
            </a:defPPr>
            <a:lvl1pPr marL="457200" marR="0" lvl="0" indent="-323850" algn="l" rtl="0">
              <a:lnSpc>
                <a:spcPct val="110000"/>
              </a:lnSpc>
              <a:spcBef>
                <a:spcPts val="300"/>
              </a:spcBef>
              <a:spcAft>
                <a:spcPts val="0"/>
              </a:spcAft>
              <a:buClr>
                <a:schemeClr val="accent1"/>
              </a:buClr>
              <a:buSzPts val="1500"/>
              <a:buFont typeface="Arial"/>
              <a:buChar char="•"/>
              <a:defRPr sz="1200" b="0" i="0" u="none" strike="noStrike" cap="none">
                <a:solidFill>
                  <a:srgbClr val="5E4D2B"/>
                </a:solidFill>
                <a:latin typeface="Arial"/>
                <a:ea typeface="Arial"/>
                <a:cs typeface="Arial"/>
                <a:sym typeface="Arial"/>
              </a:defRPr>
            </a:lvl1pPr>
            <a:lvl2pPr marL="914400" marR="0" lvl="1" indent="-323850" algn="l" rtl="0">
              <a:lnSpc>
                <a:spcPct val="110000"/>
              </a:lnSpc>
              <a:spcBef>
                <a:spcPts val="300"/>
              </a:spcBef>
              <a:spcAft>
                <a:spcPts val="0"/>
              </a:spcAft>
              <a:buClr>
                <a:schemeClr val="accent3"/>
              </a:buClr>
              <a:buSzPts val="1500"/>
              <a:buFont typeface="Merriweather Sans"/>
              <a:buChar char="­"/>
              <a:defRPr sz="1200" b="0" i="0" u="none" strike="noStrike" cap="none">
                <a:solidFill>
                  <a:srgbClr val="5E4D2B"/>
                </a:solidFill>
                <a:latin typeface="Arial"/>
                <a:ea typeface="Arial"/>
                <a:cs typeface="Arial"/>
                <a:sym typeface="Arial"/>
              </a:defRPr>
            </a:lvl2pPr>
            <a:lvl3pPr marL="1371600" marR="0" lvl="2" indent="-339725" algn="l" rtl="0">
              <a:lnSpc>
                <a:spcPct val="110000"/>
              </a:lnSpc>
              <a:spcBef>
                <a:spcPts val="300"/>
              </a:spcBef>
              <a:spcAft>
                <a:spcPts val="0"/>
              </a:spcAft>
              <a:buClr>
                <a:schemeClr val="dk1"/>
              </a:buClr>
              <a:buSzPts val="1750"/>
              <a:buFont typeface="Arial"/>
              <a:buChar char="•"/>
              <a:defRPr sz="1400" b="0" i="0" u="none" strike="noStrike" cap="none">
                <a:solidFill>
                  <a:srgbClr val="5E4D2B"/>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lnSpc>
                <a:spcPct val="100000"/>
              </a:lnSpc>
              <a:spcBef>
                <a:spcPts val="0"/>
              </a:spcBef>
              <a:buFont typeface="Arial"/>
              <a:buNone/>
            </a:pPr>
            <a:r>
              <a:rPr lang="en-US" sz="1100" b="1" dirty="0"/>
              <a:t>Initiation</a:t>
            </a:r>
            <a:r>
              <a:rPr lang="en-US" sz="1100" dirty="0"/>
              <a:t> of transaction by payer</a:t>
            </a:r>
          </a:p>
        </p:txBody>
      </p:sp>
      <p:sp>
        <p:nvSpPr>
          <p:cNvPr id="14" name="Google Shape;154;p6">
            <a:extLst>
              <a:ext uri="{FF2B5EF4-FFF2-40B4-BE49-F238E27FC236}">
                <a16:creationId xmlns:a16="http://schemas.microsoft.com/office/drawing/2014/main" id="{BC5EA36A-D858-3B40-B8BE-133E7CACA1AD}"/>
              </a:ext>
            </a:extLst>
          </p:cNvPr>
          <p:cNvSpPr/>
          <p:nvPr/>
        </p:nvSpPr>
        <p:spPr>
          <a:xfrm>
            <a:off x="3935933" y="3448989"/>
            <a:ext cx="265695" cy="235112"/>
          </a:xfrm>
          <a:prstGeom prst="ellipse">
            <a:avLst/>
          </a:prstGeom>
          <a:solidFill>
            <a:srgbClr val="59452A"/>
          </a:solidFill>
          <a:ln>
            <a:noFill/>
          </a:ln>
        </p:spPr>
        <p:txBody>
          <a:bodyPr spcFirstLastPara="1" wrap="square" lIns="0" tIns="37700" rIns="0" bIns="37700" anchor="ctr" anchorCtr="0">
            <a:noAutofit/>
          </a:bodyPr>
          <a:lstStyle/>
          <a:p>
            <a:pPr marL="0" marR="0" lvl="0" indent="0" algn="ctr" rtl="0">
              <a:spcBef>
                <a:spcPts val="0"/>
              </a:spcBef>
              <a:spcAft>
                <a:spcPts val="0"/>
              </a:spcAft>
              <a:buNone/>
            </a:pPr>
            <a:r>
              <a:rPr lang="en-US" sz="1400" b="0" i="0" u="none" strike="noStrike" cap="none" dirty="0">
                <a:solidFill>
                  <a:srgbClr val="FFFFFF"/>
                </a:solidFill>
                <a:latin typeface="Arial"/>
                <a:ea typeface="Arial"/>
                <a:cs typeface="Arial"/>
                <a:sym typeface="Arial"/>
              </a:rPr>
              <a:t>6</a:t>
            </a:r>
            <a:endParaRPr dirty="0"/>
          </a:p>
        </p:txBody>
      </p:sp>
      <p:sp>
        <p:nvSpPr>
          <p:cNvPr id="15" name="Google Shape;150;p6">
            <a:extLst>
              <a:ext uri="{FF2B5EF4-FFF2-40B4-BE49-F238E27FC236}">
                <a16:creationId xmlns:a16="http://schemas.microsoft.com/office/drawing/2014/main" id="{9C447AD7-F95A-3346-AD93-F3497103F164}"/>
              </a:ext>
            </a:extLst>
          </p:cNvPr>
          <p:cNvSpPr txBox="1">
            <a:spLocks/>
          </p:cNvSpPr>
          <p:nvPr/>
        </p:nvSpPr>
        <p:spPr>
          <a:xfrm>
            <a:off x="6514122" y="4315398"/>
            <a:ext cx="2211818" cy="519604"/>
          </a:xfrm>
          <a:prstGeom prst="rect">
            <a:avLst/>
          </a:prstGeom>
          <a:noFill/>
          <a:ln>
            <a:noFill/>
          </a:ln>
        </p:spPr>
        <p:txBody>
          <a:bodyPr spcFirstLastPara="1" wrap="square" lIns="0" tIns="45700" rIns="182875" bIns="45700" anchor="t" anchorCtr="0">
            <a:noAutofit/>
          </a:bodyPr>
          <a:lstStyle>
            <a:defPPr marR="0" lvl="0" algn="l" rtl="0">
              <a:lnSpc>
                <a:spcPct val="100000"/>
              </a:lnSpc>
              <a:spcBef>
                <a:spcPts val="0"/>
              </a:spcBef>
              <a:spcAft>
                <a:spcPts val="0"/>
              </a:spcAft>
            </a:defPPr>
            <a:lvl1pPr marL="457200" marR="0" lvl="0" indent="-323850" algn="l" rtl="0">
              <a:lnSpc>
                <a:spcPct val="110000"/>
              </a:lnSpc>
              <a:spcBef>
                <a:spcPts val="300"/>
              </a:spcBef>
              <a:spcAft>
                <a:spcPts val="0"/>
              </a:spcAft>
              <a:buClr>
                <a:schemeClr val="accent1"/>
              </a:buClr>
              <a:buSzPts val="1500"/>
              <a:buFont typeface="Arial"/>
              <a:buChar char="•"/>
              <a:defRPr sz="1200" b="0" i="0" u="none" strike="noStrike" cap="none">
                <a:solidFill>
                  <a:srgbClr val="5E4D2B"/>
                </a:solidFill>
                <a:latin typeface="Arial"/>
                <a:ea typeface="Arial"/>
                <a:cs typeface="Arial"/>
                <a:sym typeface="Arial"/>
              </a:defRPr>
            </a:lvl1pPr>
            <a:lvl2pPr marL="914400" marR="0" lvl="1" indent="-323850" algn="l" rtl="0">
              <a:lnSpc>
                <a:spcPct val="110000"/>
              </a:lnSpc>
              <a:spcBef>
                <a:spcPts val="300"/>
              </a:spcBef>
              <a:spcAft>
                <a:spcPts val="0"/>
              </a:spcAft>
              <a:buClr>
                <a:schemeClr val="accent3"/>
              </a:buClr>
              <a:buSzPts val="1500"/>
              <a:buFont typeface="Merriweather Sans"/>
              <a:buChar char="­"/>
              <a:defRPr sz="1200" b="0" i="0" u="none" strike="noStrike" cap="none">
                <a:solidFill>
                  <a:srgbClr val="5E4D2B"/>
                </a:solidFill>
                <a:latin typeface="Arial"/>
                <a:ea typeface="Arial"/>
                <a:cs typeface="Arial"/>
                <a:sym typeface="Arial"/>
              </a:defRPr>
            </a:lvl2pPr>
            <a:lvl3pPr marL="1371600" marR="0" lvl="2" indent="-339725" algn="l" rtl="0">
              <a:lnSpc>
                <a:spcPct val="110000"/>
              </a:lnSpc>
              <a:spcBef>
                <a:spcPts val="300"/>
              </a:spcBef>
              <a:spcAft>
                <a:spcPts val="0"/>
              </a:spcAft>
              <a:buClr>
                <a:schemeClr val="dk1"/>
              </a:buClr>
              <a:buSzPts val="1750"/>
              <a:buFont typeface="Arial"/>
              <a:buChar char="•"/>
              <a:defRPr sz="1400" b="0" i="0" u="none" strike="noStrike" cap="none">
                <a:solidFill>
                  <a:srgbClr val="5E4D2B"/>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lnSpc>
                <a:spcPct val="100000"/>
              </a:lnSpc>
              <a:spcBef>
                <a:spcPts val="0"/>
              </a:spcBef>
              <a:buNone/>
            </a:pPr>
            <a:r>
              <a:rPr lang="en-US" sz="1100" b="1" dirty="0"/>
              <a:t>Netting: </a:t>
            </a:r>
            <a:r>
              <a:rPr lang="en-US" sz="1100" dirty="0"/>
              <a:t>net positions between DFSPs (if applicable)</a:t>
            </a:r>
          </a:p>
        </p:txBody>
      </p:sp>
      <p:sp>
        <p:nvSpPr>
          <p:cNvPr id="16" name="Google Shape;219;p12">
            <a:extLst>
              <a:ext uri="{FF2B5EF4-FFF2-40B4-BE49-F238E27FC236}">
                <a16:creationId xmlns:a16="http://schemas.microsoft.com/office/drawing/2014/main" id="{BDC86C99-764B-6B43-B206-8DECBE888468}"/>
              </a:ext>
            </a:extLst>
          </p:cNvPr>
          <p:cNvSpPr/>
          <p:nvPr/>
        </p:nvSpPr>
        <p:spPr>
          <a:xfrm>
            <a:off x="2541385" y="2840430"/>
            <a:ext cx="851250" cy="173641"/>
          </a:xfrm>
          <a:prstGeom prst="rightArrow">
            <a:avLst>
              <a:gd name="adj1" fmla="val 50000"/>
              <a:gd name="adj2" fmla="val 50000"/>
            </a:avLst>
          </a:prstGeom>
          <a:solidFill>
            <a:srgbClr val="CE6B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Avenir"/>
              <a:ea typeface="Avenir"/>
              <a:cs typeface="Avenir"/>
              <a:sym typeface="Avenir"/>
            </a:endParaRPr>
          </a:p>
        </p:txBody>
      </p:sp>
      <p:sp>
        <p:nvSpPr>
          <p:cNvPr id="17" name="Google Shape;560;p30">
            <a:extLst>
              <a:ext uri="{FF2B5EF4-FFF2-40B4-BE49-F238E27FC236}">
                <a16:creationId xmlns:a16="http://schemas.microsoft.com/office/drawing/2014/main" id="{5DEC6531-AEB3-0247-997A-9D55FE04F148}"/>
              </a:ext>
            </a:extLst>
          </p:cNvPr>
          <p:cNvSpPr/>
          <p:nvPr/>
        </p:nvSpPr>
        <p:spPr>
          <a:xfrm>
            <a:off x="3408154" y="2764396"/>
            <a:ext cx="851250" cy="611967"/>
          </a:xfrm>
          <a:prstGeom prst="roundRect">
            <a:avLst>
              <a:gd name="adj" fmla="val 16667"/>
            </a:avLst>
          </a:prstGeom>
          <a:solidFill>
            <a:srgbClr val="5945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dirty="0">
                <a:solidFill>
                  <a:schemeClr val="lt1"/>
                </a:solidFill>
                <a:latin typeface="+mj-lt"/>
                <a:ea typeface="Avenir"/>
                <a:cs typeface="Avenir"/>
                <a:sym typeface="Avenir"/>
              </a:rPr>
              <a:t>IPS</a:t>
            </a:r>
            <a:endParaRPr dirty="0">
              <a:latin typeface="+mj-lt"/>
            </a:endParaRPr>
          </a:p>
        </p:txBody>
      </p:sp>
      <p:sp>
        <p:nvSpPr>
          <p:cNvPr id="18" name="Google Shape;614;p32">
            <a:extLst>
              <a:ext uri="{FF2B5EF4-FFF2-40B4-BE49-F238E27FC236}">
                <a16:creationId xmlns:a16="http://schemas.microsoft.com/office/drawing/2014/main" id="{164AA22D-E1AA-A343-B047-30D1017CED5E}"/>
              </a:ext>
            </a:extLst>
          </p:cNvPr>
          <p:cNvSpPr/>
          <p:nvPr/>
        </p:nvSpPr>
        <p:spPr>
          <a:xfrm>
            <a:off x="4226023" y="3063766"/>
            <a:ext cx="732410" cy="168737"/>
          </a:xfrm>
          <a:prstGeom prst="rightArrow">
            <a:avLst>
              <a:gd name="adj1" fmla="val 50000"/>
              <a:gd name="adj2" fmla="val 50000"/>
            </a:avLst>
          </a:prstGeom>
          <a:solidFill>
            <a:srgbClr val="5945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venir"/>
              <a:ea typeface="Avenir"/>
              <a:cs typeface="Avenir"/>
              <a:sym typeface="Avenir"/>
            </a:endParaRPr>
          </a:p>
        </p:txBody>
      </p:sp>
      <p:sp>
        <p:nvSpPr>
          <p:cNvPr id="19" name="Google Shape;614;p32">
            <a:extLst>
              <a:ext uri="{FF2B5EF4-FFF2-40B4-BE49-F238E27FC236}">
                <a16:creationId xmlns:a16="http://schemas.microsoft.com/office/drawing/2014/main" id="{83E5B091-6D3C-1548-A987-AF5AB4DDB54A}"/>
              </a:ext>
            </a:extLst>
          </p:cNvPr>
          <p:cNvSpPr/>
          <p:nvPr/>
        </p:nvSpPr>
        <p:spPr>
          <a:xfrm rot="10800000">
            <a:off x="2655674" y="3051876"/>
            <a:ext cx="752479" cy="142988"/>
          </a:xfrm>
          <a:prstGeom prst="rightArrow">
            <a:avLst>
              <a:gd name="adj1" fmla="val 50000"/>
              <a:gd name="adj2" fmla="val 50000"/>
            </a:avLst>
          </a:prstGeom>
          <a:solidFill>
            <a:srgbClr val="5945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venir"/>
              <a:ea typeface="Avenir"/>
              <a:cs typeface="Avenir"/>
              <a:sym typeface="Avenir"/>
            </a:endParaRPr>
          </a:p>
        </p:txBody>
      </p:sp>
      <p:sp>
        <p:nvSpPr>
          <p:cNvPr id="20" name="Google Shape;154;p6">
            <a:extLst>
              <a:ext uri="{FF2B5EF4-FFF2-40B4-BE49-F238E27FC236}">
                <a16:creationId xmlns:a16="http://schemas.microsoft.com/office/drawing/2014/main" id="{D354BDF1-9D75-F947-8FA5-EEAA8B570276}"/>
              </a:ext>
            </a:extLst>
          </p:cNvPr>
          <p:cNvSpPr/>
          <p:nvPr/>
        </p:nvSpPr>
        <p:spPr>
          <a:xfrm>
            <a:off x="2760603" y="4392069"/>
            <a:ext cx="360011" cy="334358"/>
          </a:xfrm>
          <a:prstGeom prst="ellipse">
            <a:avLst/>
          </a:prstGeom>
          <a:solidFill>
            <a:srgbClr val="59452A"/>
          </a:solidFill>
          <a:ln>
            <a:noFill/>
          </a:ln>
        </p:spPr>
        <p:txBody>
          <a:bodyPr spcFirstLastPara="1" wrap="square" lIns="0" tIns="37700" rIns="0" bIns="37700" anchor="ctr" anchorCtr="0">
            <a:noAutofit/>
          </a:bodyPr>
          <a:lstStyle/>
          <a:p>
            <a:pPr marL="0" marR="0" lvl="0" indent="0" algn="ctr" rtl="0">
              <a:spcBef>
                <a:spcPts val="0"/>
              </a:spcBef>
              <a:spcAft>
                <a:spcPts val="0"/>
              </a:spcAft>
              <a:buNone/>
            </a:pPr>
            <a:r>
              <a:rPr lang="en-US" sz="1400" b="0" i="0" u="none" strike="noStrike" cap="none" dirty="0">
                <a:solidFill>
                  <a:srgbClr val="FFFFFF"/>
                </a:solidFill>
                <a:latin typeface="Arial"/>
                <a:ea typeface="Arial"/>
                <a:cs typeface="Arial"/>
                <a:sym typeface="Arial"/>
              </a:rPr>
              <a:t>3</a:t>
            </a:r>
            <a:endParaRPr dirty="0"/>
          </a:p>
        </p:txBody>
      </p:sp>
      <p:sp>
        <p:nvSpPr>
          <p:cNvPr id="21" name="Google Shape;150;p6">
            <a:extLst>
              <a:ext uri="{FF2B5EF4-FFF2-40B4-BE49-F238E27FC236}">
                <a16:creationId xmlns:a16="http://schemas.microsoft.com/office/drawing/2014/main" id="{D0818537-AE12-E749-87F4-25F7F50068C2}"/>
              </a:ext>
            </a:extLst>
          </p:cNvPr>
          <p:cNvSpPr txBox="1">
            <a:spLocks/>
          </p:cNvSpPr>
          <p:nvPr/>
        </p:nvSpPr>
        <p:spPr>
          <a:xfrm>
            <a:off x="3211157" y="4355100"/>
            <a:ext cx="2985783" cy="619745"/>
          </a:xfrm>
          <a:prstGeom prst="rect">
            <a:avLst/>
          </a:prstGeom>
          <a:noFill/>
          <a:ln>
            <a:noFill/>
          </a:ln>
        </p:spPr>
        <p:txBody>
          <a:bodyPr spcFirstLastPara="1" wrap="square" lIns="0" tIns="45700" rIns="182875" bIns="45700" anchor="t" anchorCtr="0">
            <a:noAutofit/>
          </a:bodyPr>
          <a:lstStyle>
            <a:defPPr marR="0" lvl="0" algn="l" rtl="0">
              <a:lnSpc>
                <a:spcPct val="100000"/>
              </a:lnSpc>
              <a:spcBef>
                <a:spcPts val="0"/>
              </a:spcBef>
              <a:spcAft>
                <a:spcPts val="0"/>
              </a:spcAft>
            </a:defPPr>
            <a:lvl1pPr marL="457200" marR="0" lvl="0" indent="-323850" algn="l" rtl="0">
              <a:lnSpc>
                <a:spcPct val="110000"/>
              </a:lnSpc>
              <a:spcBef>
                <a:spcPts val="300"/>
              </a:spcBef>
              <a:spcAft>
                <a:spcPts val="0"/>
              </a:spcAft>
              <a:buClr>
                <a:schemeClr val="accent1"/>
              </a:buClr>
              <a:buSzPts val="1500"/>
              <a:buFont typeface="Arial"/>
              <a:buChar char="•"/>
              <a:defRPr sz="1200" b="0" i="0" u="none" strike="noStrike" cap="none">
                <a:solidFill>
                  <a:srgbClr val="5E4D2B"/>
                </a:solidFill>
                <a:latin typeface="Arial"/>
                <a:ea typeface="Arial"/>
                <a:cs typeface="Arial"/>
                <a:sym typeface="Arial"/>
              </a:defRPr>
            </a:lvl1pPr>
            <a:lvl2pPr marL="914400" marR="0" lvl="1" indent="-323850" algn="l" rtl="0">
              <a:lnSpc>
                <a:spcPct val="110000"/>
              </a:lnSpc>
              <a:spcBef>
                <a:spcPts val="300"/>
              </a:spcBef>
              <a:spcAft>
                <a:spcPts val="0"/>
              </a:spcAft>
              <a:buClr>
                <a:schemeClr val="accent3"/>
              </a:buClr>
              <a:buSzPts val="1500"/>
              <a:buFont typeface="Merriweather Sans"/>
              <a:buChar char="­"/>
              <a:defRPr sz="1200" b="0" i="0" u="none" strike="noStrike" cap="none">
                <a:solidFill>
                  <a:srgbClr val="5E4D2B"/>
                </a:solidFill>
                <a:latin typeface="Arial"/>
                <a:ea typeface="Arial"/>
                <a:cs typeface="Arial"/>
                <a:sym typeface="Arial"/>
              </a:defRPr>
            </a:lvl2pPr>
            <a:lvl3pPr marL="1371600" marR="0" lvl="2" indent="-339725" algn="l" rtl="0">
              <a:lnSpc>
                <a:spcPct val="110000"/>
              </a:lnSpc>
              <a:spcBef>
                <a:spcPts val="300"/>
              </a:spcBef>
              <a:spcAft>
                <a:spcPts val="0"/>
              </a:spcAft>
              <a:buClr>
                <a:schemeClr val="dk1"/>
              </a:buClr>
              <a:buSzPts val="1750"/>
              <a:buFont typeface="Arial"/>
              <a:buChar char="•"/>
              <a:defRPr sz="1400" b="0" i="0" u="none" strike="noStrike" cap="none">
                <a:solidFill>
                  <a:srgbClr val="5E4D2B"/>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lnSpc>
                <a:spcPct val="100000"/>
              </a:lnSpc>
              <a:spcBef>
                <a:spcPts val="0"/>
              </a:spcBef>
              <a:buNone/>
            </a:pPr>
            <a:r>
              <a:rPr lang="en-US" sz="1100" b="1" dirty="0"/>
              <a:t>Notifications</a:t>
            </a:r>
            <a:r>
              <a:rPr lang="en-US" sz="1100" dirty="0"/>
              <a:t>: switch confirms receipt of transaction, conducts verifications, and notifies DFSPs that transaction will be settled</a:t>
            </a:r>
          </a:p>
        </p:txBody>
      </p:sp>
      <p:sp>
        <p:nvSpPr>
          <p:cNvPr id="22" name="Google Shape;150;p6">
            <a:extLst>
              <a:ext uri="{FF2B5EF4-FFF2-40B4-BE49-F238E27FC236}">
                <a16:creationId xmlns:a16="http://schemas.microsoft.com/office/drawing/2014/main" id="{CB71080B-85A0-5247-9FEB-EEDB7291C68C}"/>
              </a:ext>
            </a:extLst>
          </p:cNvPr>
          <p:cNvSpPr txBox="1">
            <a:spLocks/>
          </p:cNvSpPr>
          <p:nvPr/>
        </p:nvSpPr>
        <p:spPr>
          <a:xfrm>
            <a:off x="6514122" y="4702637"/>
            <a:ext cx="2439648" cy="519604"/>
          </a:xfrm>
          <a:prstGeom prst="rect">
            <a:avLst/>
          </a:prstGeom>
          <a:noFill/>
          <a:ln>
            <a:noFill/>
          </a:ln>
        </p:spPr>
        <p:txBody>
          <a:bodyPr spcFirstLastPara="1" wrap="square" lIns="0" tIns="45700" rIns="182875" bIns="45700" anchor="t" anchorCtr="0">
            <a:noAutofit/>
          </a:bodyPr>
          <a:lstStyle>
            <a:defPPr marR="0" lvl="0" algn="l" rtl="0">
              <a:lnSpc>
                <a:spcPct val="100000"/>
              </a:lnSpc>
              <a:spcBef>
                <a:spcPts val="0"/>
              </a:spcBef>
              <a:spcAft>
                <a:spcPts val="0"/>
              </a:spcAft>
            </a:defPPr>
            <a:lvl1pPr marL="457200" marR="0" lvl="0" indent="-323850" algn="l" rtl="0">
              <a:lnSpc>
                <a:spcPct val="110000"/>
              </a:lnSpc>
              <a:spcBef>
                <a:spcPts val="300"/>
              </a:spcBef>
              <a:spcAft>
                <a:spcPts val="0"/>
              </a:spcAft>
              <a:buClr>
                <a:schemeClr val="accent1"/>
              </a:buClr>
              <a:buSzPts val="1500"/>
              <a:buFont typeface="Arial"/>
              <a:buChar char="•"/>
              <a:defRPr sz="1200" b="0" i="0" u="none" strike="noStrike" cap="none">
                <a:solidFill>
                  <a:srgbClr val="5E4D2B"/>
                </a:solidFill>
                <a:latin typeface="Arial"/>
                <a:ea typeface="Arial"/>
                <a:cs typeface="Arial"/>
                <a:sym typeface="Arial"/>
              </a:defRPr>
            </a:lvl1pPr>
            <a:lvl2pPr marL="914400" marR="0" lvl="1" indent="-323850" algn="l" rtl="0">
              <a:lnSpc>
                <a:spcPct val="110000"/>
              </a:lnSpc>
              <a:spcBef>
                <a:spcPts val="300"/>
              </a:spcBef>
              <a:spcAft>
                <a:spcPts val="0"/>
              </a:spcAft>
              <a:buClr>
                <a:schemeClr val="accent3"/>
              </a:buClr>
              <a:buSzPts val="1500"/>
              <a:buFont typeface="Merriweather Sans"/>
              <a:buChar char="­"/>
              <a:defRPr sz="1200" b="0" i="0" u="none" strike="noStrike" cap="none">
                <a:solidFill>
                  <a:srgbClr val="5E4D2B"/>
                </a:solidFill>
                <a:latin typeface="Arial"/>
                <a:ea typeface="Arial"/>
                <a:cs typeface="Arial"/>
                <a:sym typeface="Arial"/>
              </a:defRPr>
            </a:lvl2pPr>
            <a:lvl3pPr marL="1371600" marR="0" lvl="2" indent="-339725" algn="l" rtl="0">
              <a:lnSpc>
                <a:spcPct val="110000"/>
              </a:lnSpc>
              <a:spcBef>
                <a:spcPts val="300"/>
              </a:spcBef>
              <a:spcAft>
                <a:spcPts val="0"/>
              </a:spcAft>
              <a:buClr>
                <a:schemeClr val="dk1"/>
              </a:buClr>
              <a:buSzPts val="1750"/>
              <a:buFont typeface="Arial"/>
              <a:buChar char="•"/>
              <a:defRPr sz="1400" b="0" i="0" u="none" strike="noStrike" cap="none">
                <a:solidFill>
                  <a:srgbClr val="5E4D2B"/>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lnSpc>
                <a:spcPct val="100000"/>
              </a:lnSpc>
              <a:spcBef>
                <a:spcPts val="0"/>
              </a:spcBef>
              <a:buNone/>
            </a:pPr>
            <a:r>
              <a:rPr lang="en-US" sz="1100" b="1" dirty="0"/>
              <a:t>Establish obligations</a:t>
            </a:r>
            <a:r>
              <a:rPr lang="en-US" sz="1100" dirty="0"/>
              <a:t> and transmit for settlement</a:t>
            </a:r>
          </a:p>
        </p:txBody>
      </p:sp>
      <p:sp>
        <p:nvSpPr>
          <p:cNvPr id="23" name="Google Shape;154;p6">
            <a:extLst>
              <a:ext uri="{FF2B5EF4-FFF2-40B4-BE49-F238E27FC236}">
                <a16:creationId xmlns:a16="http://schemas.microsoft.com/office/drawing/2014/main" id="{5A32813C-714E-0841-B830-0E72101A3792}"/>
              </a:ext>
            </a:extLst>
          </p:cNvPr>
          <p:cNvSpPr/>
          <p:nvPr/>
        </p:nvSpPr>
        <p:spPr>
          <a:xfrm>
            <a:off x="2902606" y="3213877"/>
            <a:ext cx="265695" cy="235112"/>
          </a:xfrm>
          <a:prstGeom prst="ellipse">
            <a:avLst/>
          </a:prstGeom>
          <a:solidFill>
            <a:srgbClr val="59452A"/>
          </a:solidFill>
          <a:ln>
            <a:noFill/>
          </a:ln>
        </p:spPr>
        <p:txBody>
          <a:bodyPr spcFirstLastPara="1" wrap="square" lIns="0" tIns="37700" rIns="0" bIns="37700" anchor="ctr" anchorCtr="0">
            <a:noAutofit/>
          </a:bodyPr>
          <a:lstStyle/>
          <a:p>
            <a:pPr marL="0" marR="0" lvl="0" indent="0" algn="ctr" rtl="0">
              <a:spcBef>
                <a:spcPts val="0"/>
              </a:spcBef>
              <a:spcAft>
                <a:spcPts val="0"/>
              </a:spcAft>
              <a:buNone/>
            </a:pPr>
            <a:r>
              <a:rPr lang="en-US" sz="1400" b="0" i="0" u="none" strike="noStrike" cap="none" dirty="0">
                <a:solidFill>
                  <a:srgbClr val="FFFFFF"/>
                </a:solidFill>
                <a:latin typeface="Arial"/>
                <a:ea typeface="Arial"/>
                <a:cs typeface="Arial"/>
                <a:sym typeface="Arial"/>
              </a:rPr>
              <a:t>3</a:t>
            </a:r>
            <a:endParaRPr dirty="0"/>
          </a:p>
        </p:txBody>
      </p:sp>
      <p:sp>
        <p:nvSpPr>
          <p:cNvPr id="24" name="Google Shape;154;p6">
            <a:extLst>
              <a:ext uri="{FF2B5EF4-FFF2-40B4-BE49-F238E27FC236}">
                <a16:creationId xmlns:a16="http://schemas.microsoft.com/office/drawing/2014/main" id="{1876CE33-2BEE-264C-87FF-ABF978309D28}"/>
              </a:ext>
            </a:extLst>
          </p:cNvPr>
          <p:cNvSpPr/>
          <p:nvPr/>
        </p:nvSpPr>
        <p:spPr>
          <a:xfrm>
            <a:off x="4462159" y="3246930"/>
            <a:ext cx="265695" cy="235112"/>
          </a:xfrm>
          <a:prstGeom prst="ellipse">
            <a:avLst/>
          </a:prstGeom>
          <a:solidFill>
            <a:srgbClr val="59452A"/>
          </a:solidFill>
          <a:ln>
            <a:noFill/>
          </a:ln>
        </p:spPr>
        <p:txBody>
          <a:bodyPr spcFirstLastPara="1" wrap="square" lIns="0" tIns="37700" rIns="0" bIns="37700" anchor="ctr" anchorCtr="0">
            <a:noAutofit/>
          </a:bodyPr>
          <a:lstStyle/>
          <a:p>
            <a:pPr marL="0" marR="0" lvl="0" indent="0" algn="ctr" rtl="0">
              <a:spcBef>
                <a:spcPts val="0"/>
              </a:spcBef>
              <a:spcAft>
                <a:spcPts val="0"/>
              </a:spcAft>
              <a:buNone/>
            </a:pPr>
            <a:r>
              <a:rPr lang="en-US" sz="1400" b="0" i="0" u="none" strike="noStrike" cap="none" dirty="0">
                <a:solidFill>
                  <a:srgbClr val="FFFFFF"/>
                </a:solidFill>
                <a:latin typeface="Arial"/>
                <a:ea typeface="Arial"/>
                <a:cs typeface="Arial"/>
                <a:sym typeface="Arial"/>
              </a:rPr>
              <a:t>3</a:t>
            </a:r>
            <a:endParaRPr dirty="0"/>
          </a:p>
        </p:txBody>
      </p:sp>
      <p:sp>
        <p:nvSpPr>
          <p:cNvPr id="25" name="Google Shape;154;p6">
            <a:extLst>
              <a:ext uri="{FF2B5EF4-FFF2-40B4-BE49-F238E27FC236}">
                <a16:creationId xmlns:a16="http://schemas.microsoft.com/office/drawing/2014/main" id="{9FD14763-803F-5441-BAC1-1C666351AFC6}"/>
              </a:ext>
            </a:extLst>
          </p:cNvPr>
          <p:cNvSpPr/>
          <p:nvPr/>
        </p:nvSpPr>
        <p:spPr>
          <a:xfrm>
            <a:off x="3703674" y="2485571"/>
            <a:ext cx="265695" cy="235112"/>
          </a:xfrm>
          <a:prstGeom prst="ellipse">
            <a:avLst/>
          </a:prstGeom>
          <a:solidFill>
            <a:srgbClr val="59452A"/>
          </a:solidFill>
          <a:ln>
            <a:noFill/>
          </a:ln>
        </p:spPr>
        <p:txBody>
          <a:bodyPr spcFirstLastPara="1" wrap="square" lIns="0" tIns="37700" rIns="0" bIns="37700" anchor="ctr" anchorCtr="0">
            <a:noAutofit/>
          </a:bodyPr>
          <a:lstStyle/>
          <a:p>
            <a:pPr marL="0" marR="0" lvl="0" indent="0" algn="ctr" rtl="0">
              <a:spcBef>
                <a:spcPts val="0"/>
              </a:spcBef>
              <a:spcAft>
                <a:spcPts val="0"/>
              </a:spcAft>
              <a:buNone/>
            </a:pPr>
            <a:r>
              <a:rPr lang="en-US" sz="1400" b="0" i="0" u="none" strike="noStrike" cap="none" dirty="0">
                <a:solidFill>
                  <a:srgbClr val="FFFFFF"/>
                </a:solidFill>
                <a:latin typeface="Arial"/>
                <a:ea typeface="Arial"/>
                <a:cs typeface="Arial"/>
                <a:sym typeface="Arial"/>
              </a:rPr>
              <a:t>5</a:t>
            </a:r>
            <a:endParaRPr dirty="0"/>
          </a:p>
        </p:txBody>
      </p:sp>
      <p:sp>
        <p:nvSpPr>
          <p:cNvPr id="26" name="Google Shape;154;p6">
            <a:extLst>
              <a:ext uri="{FF2B5EF4-FFF2-40B4-BE49-F238E27FC236}">
                <a16:creationId xmlns:a16="http://schemas.microsoft.com/office/drawing/2014/main" id="{9BFA6190-CD6E-8D4C-AAEC-F8D1C1B59038}"/>
              </a:ext>
            </a:extLst>
          </p:cNvPr>
          <p:cNvSpPr/>
          <p:nvPr/>
        </p:nvSpPr>
        <p:spPr>
          <a:xfrm>
            <a:off x="6091610" y="4352193"/>
            <a:ext cx="360011" cy="334358"/>
          </a:xfrm>
          <a:prstGeom prst="ellipse">
            <a:avLst/>
          </a:prstGeom>
          <a:solidFill>
            <a:srgbClr val="59452A"/>
          </a:solidFill>
          <a:ln>
            <a:noFill/>
          </a:ln>
        </p:spPr>
        <p:txBody>
          <a:bodyPr spcFirstLastPara="1" wrap="square" lIns="0" tIns="37700" rIns="0" bIns="37700" anchor="ctr" anchorCtr="0">
            <a:noAutofit/>
          </a:bodyPr>
          <a:lstStyle/>
          <a:p>
            <a:pPr marL="0" marR="0" lvl="0" indent="0" algn="ctr" rtl="0">
              <a:spcBef>
                <a:spcPts val="0"/>
              </a:spcBef>
              <a:spcAft>
                <a:spcPts val="0"/>
              </a:spcAft>
              <a:buNone/>
            </a:pPr>
            <a:r>
              <a:rPr lang="en-US" sz="1400" b="0" i="0" u="none" strike="noStrike" cap="none" dirty="0">
                <a:solidFill>
                  <a:srgbClr val="FFFFFF"/>
                </a:solidFill>
                <a:latin typeface="Arial"/>
                <a:ea typeface="Arial"/>
                <a:cs typeface="Arial"/>
                <a:sym typeface="Arial"/>
              </a:rPr>
              <a:t>5</a:t>
            </a:r>
            <a:endParaRPr dirty="0"/>
          </a:p>
        </p:txBody>
      </p:sp>
      <p:sp>
        <p:nvSpPr>
          <p:cNvPr id="27" name="Google Shape;154;p6">
            <a:extLst>
              <a:ext uri="{FF2B5EF4-FFF2-40B4-BE49-F238E27FC236}">
                <a16:creationId xmlns:a16="http://schemas.microsoft.com/office/drawing/2014/main" id="{488E2F6C-8364-A249-BC7C-F9FD526612B4}"/>
              </a:ext>
            </a:extLst>
          </p:cNvPr>
          <p:cNvSpPr/>
          <p:nvPr/>
        </p:nvSpPr>
        <p:spPr>
          <a:xfrm>
            <a:off x="6087486" y="4747449"/>
            <a:ext cx="360011" cy="334358"/>
          </a:xfrm>
          <a:prstGeom prst="ellipse">
            <a:avLst/>
          </a:prstGeom>
          <a:solidFill>
            <a:srgbClr val="59452A"/>
          </a:solidFill>
          <a:ln>
            <a:noFill/>
          </a:ln>
        </p:spPr>
        <p:txBody>
          <a:bodyPr spcFirstLastPara="1" wrap="square" lIns="0" tIns="37700" rIns="0" bIns="37700" anchor="ctr" anchorCtr="0">
            <a:noAutofit/>
          </a:bodyPr>
          <a:lstStyle/>
          <a:p>
            <a:pPr marL="0" marR="0" lvl="0" indent="0" algn="ctr" rtl="0">
              <a:spcBef>
                <a:spcPts val="0"/>
              </a:spcBef>
              <a:spcAft>
                <a:spcPts val="0"/>
              </a:spcAft>
              <a:buNone/>
            </a:pPr>
            <a:r>
              <a:rPr lang="en-US" sz="1400" b="0" i="0" u="none" strike="noStrike" cap="none" dirty="0">
                <a:solidFill>
                  <a:srgbClr val="FFFFFF"/>
                </a:solidFill>
                <a:latin typeface="Arial"/>
                <a:ea typeface="Arial"/>
                <a:cs typeface="Arial"/>
                <a:sym typeface="Arial"/>
              </a:rPr>
              <a:t>6</a:t>
            </a:r>
            <a:endParaRPr dirty="0"/>
          </a:p>
        </p:txBody>
      </p:sp>
      <p:sp>
        <p:nvSpPr>
          <p:cNvPr id="28" name="Google Shape;561;p30">
            <a:extLst>
              <a:ext uri="{FF2B5EF4-FFF2-40B4-BE49-F238E27FC236}">
                <a16:creationId xmlns:a16="http://schemas.microsoft.com/office/drawing/2014/main" id="{B6D19D69-F0AA-6048-9E57-D725A1FE5B4D}"/>
              </a:ext>
            </a:extLst>
          </p:cNvPr>
          <p:cNvSpPr/>
          <p:nvPr/>
        </p:nvSpPr>
        <p:spPr>
          <a:xfrm>
            <a:off x="3135215" y="3758340"/>
            <a:ext cx="1397128" cy="381166"/>
          </a:xfrm>
          <a:prstGeom prst="roundRect">
            <a:avLst>
              <a:gd name="adj" fmla="val 16667"/>
            </a:avLst>
          </a:prstGeom>
          <a:solidFill>
            <a:srgbClr val="DB646D"/>
          </a:solidFill>
          <a:ln>
            <a:noFill/>
          </a:ln>
        </p:spPr>
        <p:txBody>
          <a:bodyPr spcFirstLastPara="1" wrap="square" lIns="0" tIns="37700" rIns="0" bIns="37700" anchor="ctr" anchorCtr="0">
            <a:noAutofit/>
          </a:bodyPr>
          <a:lstStyle/>
          <a:p>
            <a:pPr marL="0" marR="0" lvl="0" indent="0" algn="ctr" rtl="0">
              <a:spcBef>
                <a:spcPts val="0"/>
              </a:spcBef>
              <a:spcAft>
                <a:spcPts val="0"/>
              </a:spcAft>
              <a:buNone/>
            </a:pPr>
            <a:r>
              <a:rPr lang="en-US" sz="1300" dirty="0">
                <a:solidFill>
                  <a:srgbClr val="FFFFFF"/>
                </a:solidFill>
                <a:latin typeface="Arial"/>
                <a:ea typeface="Arial"/>
                <a:cs typeface="Arial"/>
                <a:sym typeface="Arial"/>
              </a:rPr>
              <a:t>Settlement Bank</a:t>
            </a:r>
            <a:endParaRPr sz="1300" dirty="0"/>
          </a:p>
        </p:txBody>
      </p:sp>
      <p:sp>
        <p:nvSpPr>
          <p:cNvPr id="29" name="Google Shape;614;p32">
            <a:extLst>
              <a:ext uri="{FF2B5EF4-FFF2-40B4-BE49-F238E27FC236}">
                <a16:creationId xmlns:a16="http://schemas.microsoft.com/office/drawing/2014/main" id="{AFAFBD20-E447-974A-A0EF-7D8A0EB3D19B}"/>
              </a:ext>
            </a:extLst>
          </p:cNvPr>
          <p:cNvSpPr/>
          <p:nvPr/>
        </p:nvSpPr>
        <p:spPr>
          <a:xfrm rot="5400000">
            <a:off x="3596180" y="3420195"/>
            <a:ext cx="399002" cy="184015"/>
          </a:xfrm>
          <a:prstGeom prst="rightArrow">
            <a:avLst>
              <a:gd name="adj1" fmla="val 50000"/>
              <a:gd name="adj2" fmla="val 50000"/>
            </a:avLst>
          </a:prstGeom>
          <a:solidFill>
            <a:srgbClr val="5945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venir"/>
              <a:ea typeface="Avenir"/>
              <a:cs typeface="Avenir"/>
              <a:sym typeface="Avenir"/>
            </a:endParaRPr>
          </a:p>
        </p:txBody>
      </p:sp>
      <p:sp>
        <p:nvSpPr>
          <p:cNvPr id="30" name="Google Shape;147;p6">
            <a:extLst>
              <a:ext uri="{FF2B5EF4-FFF2-40B4-BE49-F238E27FC236}">
                <a16:creationId xmlns:a16="http://schemas.microsoft.com/office/drawing/2014/main" id="{3C33735E-3DC2-5145-AB8B-0EEF52C6F301}"/>
              </a:ext>
            </a:extLst>
          </p:cNvPr>
          <p:cNvSpPr/>
          <p:nvPr/>
        </p:nvSpPr>
        <p:spPr>
          <a:xfrm>
            <a:off x="564903" y="2752127"/>
            <a:ext cx="823547" cy="784664"/>
          </a:xfrm>
          <a:prstGeom prst="ellipse">
            <a:avLst/>
          </a:prstGeom>
          <a:solidFill>
            <a:srgbClr val="B59264"/>
          </a:solidFill>
          <a:ln>
            <a:noFill/>
          </a:ln>
        </p:spPr>
        <p:txBody>
          <a:bodyPr spcFirstLastPara="1" wrap="square" lIns="0" tIns="37700" rIns="0" bIns="37700" anchor="ctr" anchorCtr="0">
            <a:noAutofit/>
          </a:bodyPr>
          <a:lstStyle/>
          <a:p>
            <a:pPr marL="0" marR="0" lvl="0" indent="0" algn="ctr" rtl="0">
              <a:spcBef>
                <a:spcPts val="0"/>
              </a:spcBef>
              <a:spcAft>
                <a:spcPts val="0"/>
              </a:spcAft>
              <a:buNone/>
            </a:pPr>
            <a:r>
              <a:rPr lang="en-US" sz="1400" b="0" i="0" u="none" strike="noStrike" cap="none" dirty="0">
                <a:solidFill>
                  <a:schemeClr val="lt1"/>
                </a:solidFill>
                <a:latin typeface="Arial"/>
                <a:ea typeface="Arial"/>
                <a:cs typeface="Arial"/>
                <a:sym typeface="Arial"/>
              </a:rPr>
              <a:t>Payer</a:t>
            </a:r>
            <a:endParaRPr dirty="0"/>
          </a:p>
        </p:txBody>
      </p:sp>
      <p:sp>
        <p:nvSpPr>
          <p:cNvPr id="31" name="Google Shape;147;p6">
            <a:extLst>
              <a:ext uri="{FF2B5EF4-FFF2-40B4-BE49-F238E27FC236}">
                <a16:creationId xmlns:a16="http://schemas.microsoft.com/office/drawing/2014/main" id="{315F4580-94B1-F748-8B9B-34DE800AFA34}"/>
              </a:ext>
            </a:extLst>
          </p:cNvPr>
          <p:cNvSpPr/>
          <p:nvPr/>
        </p:nvSpPr>
        <p:spPr>
          <a:xfrm>
            <a:off x="6305256" y="2697190"/>
            <a:ext cx="823547" cy="784664"/>
          </a:xfrm>
          <a:prstGeom prst="ellipse">
            <a:avLst/>
          </a:prstGeom>
          <a:solidFill>
            <a:srgbClr val="B59264"/>
          </a:solidFill>
          <a:ln>
            <a:noFill/>
          </a:ln>
        </p:spPr>
        <p:txBody>
          <a:bodyPr spcFirstLastPara="1" wrap="square" lIns="0" tIns="37700" rIns="0" bIns="37700" anchor="ctr" anchorCtr="0">
            <a:noAutofit/>
          </a:bodyPr>
          <a:lstStyle/>
          <a:p>
            <a:pPr marL="0" marR="0" lvl="0" indent="0" algn="ctr" rtl="0">
              <a:spcBef>
                <a:spcPts val="0"/>
              </a:spcBef>
              <a:spcAft>
                <a:spcPts val="0"/>
              </a:spcAft>
              <a:buNone/>
            </a:pPr>
            <a:r>
              <a:rPr lang="en-US" sz="1400" b="0" i="0" u="none" strike="noStrike" cap="none" dirty="0">
                <a:solidFill>
                  <a:schemeClr val="lt1"/>
                </a:solidFill>
                <a:latin typeface="Arial"/>
                <a:ea typeface="Arial"/>
                <a:cs typeface="Arial"/>
                <a:sym typeface="Arial"/>
              </a:rPr>
              <a:t>Payee</a:t>
            </a:r>
            <a:endParaRPr dirty="0"/>
          </a:p>
        </p:txBody>
      </p:sp>
      <p:sp>
        <p:nvSpPr>
          <p:cNvPr id="32" name="Google Shape;219;p12">
            <a:extLst>
              <a:ext uri="{FF2B5EF4-FFF2-40B4-BE49-F238E27FC236}">
                <a16:creationId xmlns:a16="http://schemas.microsoft.com/office/drawing/2014/main" id="{114EF3A9-F259-8849-84E8-05F4815D7E23}"/>
              </a:ext>
            </a:extLst>
          </p:cNvPr>
          <p:cNvSpPr/>
          <p:nvPr/>
        </p:nvSpPr>
        <p:spPr>
          <a:xfrm>
            <a:off x="1388450" y="3063766"/>
            <a:ext cx="404436" cy="145125"/>
          </a:xfrm>
          <a:prstGeom prst="rightArrow">
            <a:avLst>
              <a:gd name="adj1" fmla="val 50000"/>
              <a:gd name="adj2" fmla="val 50000"/>
            </a:avLst>
          </a:prstGeom>
          <a:solidFill>
            <a:srgbClr val="B592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Avenir"/>
              <a:ea typeface="Avenir"/>
              <a:cs typeface="Avenir"/>
              <a:sym typeface="Avenir"/>
            </a:endParaRPr>
          </a:p>
        </p:txBody>
      </p:sp>
      <p:sp>
        <p:nvSpPr>
          <p:cNvPr id="33" name="Google Shape;154;p6">
            <a:extLst>
              <a:ext uri="{FF2B5EF4-FFF2-40B4-BE49-F238E27FC236}">
                <a16:creationId xmlns:a16="http://schemas.microsoft.com/office/drawing/2014/main" id="{1FC97B96-45B0-5841-8751-35FB937C7197}"/>
              </a:ext>
            </a:extLst>
          </p:cNvPr>
          <p:cNvSpPr/>
          <p:nvPr/>
        </p:nvSpPr>
        <p:spPr>
          <a:xfrm>
            <a:off x="1457820" y="2722363"/>
            <a:ext cx="265695" cy="235112"/>
          </a:xfrm>
          <a:prstGeom prst="ellipse">
            <a:avLst/>
          </a:prstGeom>
          <a:solidFill>
            <a:srgbClr val="B59264"/>
          </a:solidFill>
          <a:ln>
            <a:noFill/>
          </a:ln>
        </p:spPr>
        <p:txBody>
          <a:bodyPr spcFirstLastPara="1" wrap="square" lIns="0" tIns="37700" rIns="0" bIns="37700" anchor="ctr" anchorCtr="0">
            <a:noAutofit/>
          </a:bodyPr>
          <a:lstStyle/>
          <a:p>
            <a:pPr marL="0" marR="0" lvl="0" indent="0" algn="ctr" rtl="0">
              <a:spcBef>
                <a:spcPts val="0"/>
              </a:spcBef>
              <a:spcAft>
                <a:spcPts val="0"/>
              </a:spcAft>
              <a:buNone/>
            </a:pPr>
            <a:r>
              <a:rPr lang="en-US" sz="1400" b="0" i="0" u="none" strike="noStrike" cap="none" dirty="0">
                <a:solidFill>
                  <a:srgbClr val="FFFFFF"/>
                </a:solidFill>
                <a:latin typeface="Arial"/>
                <a:ea typeface="Arial"/>
                <a:cs typeface="Arial"/>
                <a:sym typeface="Arial"/>
              </a:rPr>
              <a:t>1</a:t>
            </a:r>
            <a:endParaRPr dirty="0"/>
          </a:p>
        </p:txBody>
      </p:sp>
      <p:sp>
        <p:nvSpPr>
          <p:cNvPr id="34" name="Google Shape;150;p6">
            <a:extLst>
              <a:ext uri="{FF2B5EF4-FFF2-40B4-BE49-F238E27FC236}">
                <a16:creationId xmlns:a16="http://schemas.microsoft.com/office/drawing/2014/main" id="{7B3A7F10-2DFC-0C42-976F-BAFCA54F9DBA}"/>
              </a:ext>
            </a:extLst>
          </p:cNvPr>
          <p:cNvSpPr txBox="1">
            <a:spLocks/>
          </p:cNvSpPr>
          <p:nvPr/>
        </p:nvSpPr>
        <p:spPr>
          <a:xfrm>
            <a:off x="891404" y="4764232"/>
            <a:ext cx="1950817" cy="519604"/>
          </a:xfrm>
          <a:prstGeom prst="rect">
            <a:avLst/>
          </a:prstGeom>
          <a:noFill/>
          <a:ln>
            <a:noFill/>
          </a:ln>
        </p:spPr>
        <p:txBody>
          <a:bodyPr spcFirstLastPara="1" wrap="square" lIns="0" tIns="45700" rIns="182875" bIns="45700" anchor="t" anchorCtr="0">
            <a:noAutofit/>
          </a:bodyPr>
          <a:lstStyle>
            <a:defPPr marR="0" lvl="0" algn="l" rtl="0">
              <a:lnSpc>
                <a:spcPct val="100000"/>
              </a:lnSpc>
              <a:spcBef>
                <a:spcPts val="0"/>
              </a:spcBef>
              <a:spcAft>
                <a:spcPts val="0"/>
              </a:spcAft>
            </a:defPPr>
            <a:lvl1pPr marL="457200" marR="0" lvl="0" indent="-323850" algn="l" rtl="0">
              <a:lnSpc>
                <a:spcPct val="110000"/>
              </a:lnSpc>
              <a:spcBef>
                <a:spcPts val="300"/>
              </a:spcBef>
              <a:spcAft>
                <a:spcPts val="0"/>
              </a:spcAft>
              <a:buClr>
                <a:schemeClr val="accent1"/>
              </a:buClr>
              <a:buSzPts val="1500"/>
              <a:buFont typeface="Arial"/>
              <a:buChar char="•"/>
              <a:defRPr sz="1200" b="0" i="0" u="none" strike="noStrike" cap="none">
                <a:solidFill>
                  <a:srgbClr val="5E4D2B"/>
                </a:solidFill>
                <a:latin typeface="Arial"/>
                <a:ea typeface="Arial"/>
                <a:cs typeface="Arial"/>
                <a:sym typeface="Arial"/>
              </a:defRPr>
            </a:lvl1pPr>
            <a:lvl2pPr marL="914400" marR="0" lvl="1" indent="-323850" algn="l" rtl="0">
              <a:lnSpc>
                <a:spcPct val="110000"/>
              </a:lnSpc>
              <a:spcBef>
                <a:spcPts val="300"/>
              </a:spcBef>
              <a:spcAft>
                <a:spcPts val="0"/>
              </a:spcAft>
              <a:buClr>
                <a:schemeClr val="accent3"/>
              </a:buClr>
              <a:buSzPts val="1500"/>
              <a:buFont typeface="Merriweather Sans"/>
              <a:buChar char="­"/>
              <a:defRPr sz="1200" b="0" i="0" u="none" strike="noStrike" cap="none">
                <a:solidFill>
                  <a:srgbClr val="5E4D2B"/>
                </a:solidFill>
                <a:latin typeface="Arial"/>
                <a:ea typeface="Arial"/>
                <a:cs typeface="Arial"/>
                <a:sym typeface="Arial"/>
              </a:defRPr>
            </a:lvl2pPr>
            <a:lvl3pPr marL="1371600" marR="0" lvl="2" indent="-339725" algn="l" rtl="0">
              <a:lnSpc>
                <a:spcPct val="110000"/>
              </a:lnSpc>
              <a:spcBef>
                <a:spcPts val="300"/>
              </a:spcBef>
              <a:spcAft>
                <a:spcPts val="0"/>
              </a:spcAft>
              <a:buClr>
                <a:schemeClr val="dk1"/>
              </a:buClr>
              <a:buSzPts val="1750"/>
              <a:buFont typeface="Arial"/>
              <a:buChar char="•"/>
              <a:defRPr sz="1400" b="0" i="0" u="none" strike="noStrike" cap="none">
                <a:solidFill>
                  <a:srgbClr val="5E4D2B"/>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lnSpc>
                <a:spcPct val="100000"/>
              </a:lnSpc>
              <a:spcBef>
                <a:spcPts val="0"/>
              </a:spcBef>
              <a:buFont typeface="Arial"/>
              <a:buNone/>
            </a:pPr>
            <a:r>
              <a:rPr lang="en-US" sz="1100" b="1" dirty="0"/>
              <a:t>Transmission </a:t>
            </a:r>
            <a:r>
              <a:rPr lang="en-US" sz="1100" dirty="0"/>
              <a:t>of transaction info by DFSP </a:t>
            </a:r>
          </a:p>
        </p:txBody>
      </p:sp>
      <p:sp>
        <p:nvSpPr>
          <p:cNvPr id="35" name="Google Shape;154;p6">
            <a:extLst>
              <a:ext uri="{FF2B5EF4-FFF2-40B4-BE49-F238E27FC236}">
                <a16:creationId xmlns:a16="http://schemas.microsoft.com/office/drawing/2014/main" id="{6411E167-3DDB-6444-A8B0-91AA900C118A}"/>
              </a:ext>
            </a:extLst>
          </p:cNvPr>
          <p:cNvSpPr/>
          <p:nvPr/>
        </p:nvSpPr>
        <p:spPr>
          <a:xfrm>
            <a:off x="500761" y="4355148"/>
            <a:ext cx="360011" cy="334358"/>
          </a:xfrm>
          <a:prstGeom prst="ellipse">
            <a:avLst/>
          </a:prstGeom>
          <a:solidFill>
            <a:srgbClr val="B59264"/>
          </a:solidFill>
          <a:ln>
            <a:noFill/>
          </a:ln>
        </p:spPr>
        <p:txBody>
          <a:bodyPr spcFirstLastPara="1" wrap="square" lIns="0" tIns="37700" rIns="0" bIns="37700" anchor="ctr" anchorCtr="0">
            <a:noAutofit/>
          </a:bodyPr>
          <a:lstStyle/>
          <a:p>
            <a:pPr marL="0" marR="0" lvl="0" indent="0" algn="ctr" rtl="0">
              <a:spcBef>
                <a:spcPts val="0"/>
              </a:spcBef>
              <a:spcAft>
                <a:spcPts val="0"/>
              </a:spcAft>
              <a:buNone/>
            </a:pPr>
            <a:r>
              <a:rPr lang="en-US" sz="1400" b="0" i="0" u="none" strike="noStrike" cap="none" dirty="0">
                <a:solidFill>
                  <a:srgbClr val="FFFFFF"/>
                </a:solidFill>
                <a:latin typeface="Arial"/>
                <a:ea typeface="Arial"/>
                <a:cs typeface="Arial"/>
                <a:sym typeface="Arial"/>
              </a:rPr>
              <a:t>1</a:t>
            </a:r>
            <a:endParaRPr dirty="0"/>
          </a:p>
        </p:txBody>
      </p:sp>
      <p:sp>
        <p:nvSpPr>
          <p:cNvPr id="36" name="Google Shape;154;p6">
            <a:extLst>
              <a:ext uri="{FF2B5EF4-FFF2-40B4-BE49-F238E27FC236}">
                <a16:creationId xmlns:a16="http://schemas.microsoft.com/office/drawing/2014/main" id="{11B7ABF9-B9B9-1F45-A150-959638C27B07}"/>
              </a:ext>
            </a:extLst>
          </p:cNvPr>
          <p:cNvSpPr/>
          <p:nvPr/>
        </p:nvSpPr>
        <p:spPr>
          <a:xfrm>
            <a:off x="6093878" y="5142705"/>
            <a:ext cx="360011" cy="334358"/>
          </a:xfrm>
          <a:prstGeom prst="ellipse">
            <a:avLst/>
          </a:prstGeom>
          <a:solidFill>
            <a:srgbClr val="DB646D"/>
          </a:solidFill>
          <a:ln>
            <a:noFill/>
          </a:ln>
        </p:spPr>
        <p:txBody>
          <a:bodyPr spcFirstLastPara="1" wrap="square" lIns="0" tIns="37700" rIns="0" bIns="37700" anchor="ctr" anchorCtr="0">
            <a:noAutofit/>
          </a:bodyPr>
          <a:lstStyle/>
          <a:p>
            <a:pPr marL="0" marR="0" lvl="0" indent="0" algn="ctr" rtl="0">
              <a:spcBef>
                <a:spcPts val="0"/>
              </a:spcBef>
              <a:spcAft>
                <a:spcPts val="0"/>
              </a:spcAft>
              <a:buNone/>
            </a:pPr>
            <a:r>
              <a:rPr lang="en-US" sz="1400" b="0" i="0" u="none" strike="noStrike" cap="none" dirty="0">
                <a:solidFill>
                  <a:srgbClr val="FFFFFF"/>
                </a:solidFill>
                <a:latin typeface="Arial"/>
                <a:ea typeface="Arial"/>
                <a:cs typeface="Arial"/>
                <a:sym typeface="Arial"/>
              </a:rPr>
              <a:t>7</a:t>
            </a:r>
            <a:endParaRPr dirty="0"/>
          </a:p>
        </p:txBody>
      </p:sp>
      <p:sp>
        <p:nvSpPr>
          <p:cNvPr id="37" name="Google Shape;150;p6">
            <a:extLst>
              <a:ext uri="{FF2B5EF4-FFF2-40B4-BE49-F238E27FC236}">
                <a16:creationId xmlns:a16="http://schemas.microsoft.com/office/drawing/2014/main" id="{708E2F4B-0294-1248-93F8-DBF13300EDFA}"/>
              </a:ext>
            </a:extLst>
          </p:cNvPr>
          <p:cNvSpPr txBox="1">
            <a:spLocks/>
          </p:cNvSpPr>
          <p:nvPr/>
        </p:nvSpPr>
        <p:spPr>
          <a:xfrm>
            <a:off x="6514122" y="5073460"/>
            <a:ext cx="2211818" cy="519604"/>
          </a:xfrm>
          <a:prstGeom prst="rect">
            <a:avLst/>
          </a:prstGeom>
          <a:noFill/>
          <a:ln>
            <a:noFill/>
          </a:ln>
        </p:spPr>
        <p:txBody>
          <a:bodyPr spcFirstLastPara="1" wrap="square" lIns="0" tIns="45700" rIns="182875" bIns="45700" anchor="t" anchorCtr="0">
            <a:noAutofit/>
          </a:bodyPr>
          <a:lstStyle>
            <a:defPPr marR="0" lvl="0" algn="l" rtl="0">
              <a:lnSpc>
                <a:spcPct val="100000"/>
              </a:lnSpc>
              <a:spcBef>
                <a:spcPts val="0"/>
              </a:spcBef>
              <a:spcAft>
                <a:spcPts val="0"/>
              </a:spcAft>
            </a:defPPr>
            <a:lvl1pPr marL="457200" marR="0" lvl="0" indent="-323850" algn="l" rtl="0">
              <a:lnSpc>
                <a:spcPct val="110000"/>
              </a:lnSpc>
              <a:spcBef>
                <a:spcPts val="300"/>
              </a:spcBef>
              <a:spcAft>
                <a:spcPts val="0"/>
              </a:spcAft>
              <a:buClr>
                <a:schemeClr val="accent1"/>
              </a:buClr>
              <a:buSzPts val="1500"/>
              <a:buFont typeface="Arial"/>
              <a:buChar char="•"/>
              <a:defRPr sz="1200" b="0" i="0" u="none" strike="noStrike" cap="none">
                <a:solidFill>
                  <a:srgbClr val="5E4D2B"/>
                </a:solidFill>
                <a:latin typeface="Arial"/>
                <a:ea typeface="Arial"/>
                <a:cs typeface="Arial"/>
                <a:sym typeface="Arial"/>
              </a:defRPr>
            </a:lvl1pPr>
            <a:lvl2pPr marL="914400" marR="0" lvl="1" indent="-323850" algn="l" rtl="0">
              <a:lnSpc>
                <a:spcPct val="110000"/>
              </a:lnSpc>
              <a:spcBef>
                <a:spcPts val="300"/>
              </a:spcBef>
              <a:spcAft>
                <a:spcPts val="0"/>
              </a:spcAft>
              <a:buClr>
                <a:schemeClr val="accent3"/>
              </a:buClr>
              <a:buSzPts val="1500"/>
              <a:buFont typeface="Merriweather Sans"/>
              <a:buChar char="­"/>
              <a:defRPr sz="1200" b="0" i="0" u="none" strike="noStrike" cap="none">
                <a:solidFill>
                  <a:srgbClr val="5E4D2B"/>
                </a:solidFill>
                <a:latin typeface="Arial"/>
                <a:ea typeface="Arial"/>
                <a:cs typeface="Arial"/>
                <a:sym typeface="Arial"/>
              </a:defRPr>
            </a:lvl2pPr>
            <a:lvl3pPr marL="1371600" marR="0" lvl="2" indent="-339725" algn="l" rtl="0">
              <a:lnSpc>
                <a:spcPct val="110000"/>
              </a:lnSpc>
              <a:spcBef>
                <a:spcPts val="300"/>
              </a:spcBef>
              <a:spcAft>
                <a:spcPts val="0"/>
              </a:spcAft>
              <a:buClr>
                <a:schemeClr val="dk1"/>
              </a:buClr>
              <a:buSzPts val="1750"/>
              <a:buFont typeface="Arial"/>
              <a:buChar char="•"/>
              <a:defRPr sz="1400" b="0" i="0" u="none" strike="noStrike" cap="none">
                <a:solidFill>
                  <a:srgbClr val="5E4D2B"/>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lnSpc>
                <a:spcPct val="100000"/>
              </a:lnSpc>
              <a:spcBef>
                <a:spcPts val="0"/>
              </a:spcBef>
              <a:buNone/>
            </a:pPr>
            <a:r>
              <a:rPr lang="en-US" sz="1100" b="1" dirty="0"/>
              <a:t>Settlement: </a:t>
            </a:r>
            <a:r>
              <a:rPr lang="en-US" sz="1100" dirty="0"/>
              <a:t>settlement bank debits payer’s DFSP and credits payee’s DFSP</a:t>
            </a:r>
          </a:p>
        </p:txBody>
      </p:sp>
      <p:sp>
        <p:nvSpPr>
          <p:cNvPr id="38" name="Google Shape;150;p6">
            <a:extLst>
              <a:ext uri="{FF2B5EF4-FFF2-40B4-BE49-F238E27FC236}">
                <a16:creationId xmlns:a16="http://schemas.microsoft.com/office/drawing/2014/main" id="{948AE5B1-8C3C-9640-A160-70DD414590BD}"/>
              </a:ext>
            </a:extLst>
          </p:cNvPr>
          <p:cNvSpPr txBox="1">
            <a:spLocks/>
          </p:cNvSpPr>
          <p:nvPr/>
        </p:nvSpPr>
        <p:spPr>
          <a:xfrm>
            <a:off x="3196390" y="4954551"/>
            <a:ext cx="2713220" cy="619745"/>
          </a:xfrm>
          <a:prstGeom prst="rect">
            <a:avLst/>
          </a:prstGeom>
          <a:noFill/>
          <a:ln>
            <a:noFill/>
          </a:ln>
        </p:spPr>
        <p:txBody>
          <a:bodyPr spcFirstLastPara="1" wrap="square" lIns="0" tIns="45700" rIns="182875" bIns="45700" anchor="t" anchorCtr="0">
            <a:noAutofit/>
          </a:bodyPr>
          <a:lstStyle>
            <a:defPPr marR="0" lvl="0" algn="l" rtl="0">
              <a:lnSpc>
                <a:spcPct val="100000"/>
              </a:lnSpc>
              <a:spcBef>
                <a:spcPts val="0"/>
              </a:spcBef>
              <a:spcAft>
                <a:spcPts val="0"/>
              </a:spcAft>
            </a:defPPr>
            <a:lvl1pPr marL="457200" marR="0" lvl="0" indent="-323850" algn="l" rtl="0">
              <a:lnSpc>
                <a:spcPct val="110000"/>
              </a:lnSpc>
              <a:spcBef>
                <a:spcPts val="300"/>
              </a:spcBef>
              <a:spcAft>
                <a:spcPts val="0"/>
              </a:spcAft>
              <a:buClr>
                <a:schemeClr val="accent1"/>
              </a:buClr>
              <a:buSzPts val="1500"/>
              <a:buFont typeface="Arial"/>
              <a:buChar char="•"/>
              <a:defRPr sz="1200" b="0" i="0" u="none" strike="noStrike" cap="none">
                <a:solidFill>
                  <a:srgbClr val="5E4D2B"/>
                </a:solidFill>
                <a:latin typeface="Arial"/>
                <a:ea typeface="Arial"/>
                <a:cs typeface="Arial"/>
                <a:sym typeface="Arial"/>
              </a:defRPr>
            </a:lvl1pPr>
            <a:lvl2pPr marL="914400" marR="0" lvl="1" indent="-323850" algn="l" rtl="0">
              <a:lnSpc>
                <a:spcPct val="110000"/>
              </a:lnSpc>
              <a:spcBef>
                <a:spcPts val="300"/>
              </a:spcBef>
              <a:spcAft>
                <a:spcPts val="0"/>
              </a:spcAft>
              <a:buClr>
                <a:schemeClr val="accent3"/>
              </a:buClr>
              <a:buSzPts val="1500"/>
              <a:buFont typeface="Merriweather Sans"/>
              <a:buChar char="­"/>
              <a:defRPr sz="1200" b="0" i="0" u="none" strike="noStrike" cap="none">
                <a:solidFill>
                  <a:srgbClr val="5E4D2B"/>
                </a:solidFill>
                <a:latin typeface="Arial"/>
                <a:ea typeface="Arial"/>
                <a:cs typeface="Arial"/>
                <a:sym typeface="Arial"/>
              </a:defRPr>
            </a:lvl2pPr>
            <a:lvl3pPr marL="1371600" marR="0" lvl="2" indent="-339725" algn="l" rtl="0">
              <a:lnSpc>
                <a:spcPct val="110000"/>
              </a:lnSpc>
              <a:spcBef>
                <a:spcPts val="300"/>
              </a:spcBef>
              <a:spcAft>
                <a:spcPts val="0"/>
              </a:spcAft>
              <a:buClr>
                <a:schemeClr val="dk1"/>
              </a:buClr>
              <a:buSzPts val="1750"/>
              <a:buFont typeface="Arial"/>
              <a:buChar char="•"/>
              <a:defRPr sz="1400" b="0" i="0" u="none" strike="noStrike" cap="none">
                <a:solidFill>
                  <a:srgbClr val="5E4D2B"/>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lnSpc>
                <a:spcPct val="100000"/>
              </a:lnSpc>
              <a:spcBef>
                <a:spcPts val="0"/>
              </a:spcBef>
              <a:buNone/>
            </a:pPr>
            <a:r>
              <a:rPr lang="en-US" sz="1100" b="1" dirty="0"/>
              <a:t>End-user funds availability: </a:t>
            </a:r>
            <a:r>
              <a:rPr lang="en-US" sz="1100" dirty="0"/>
              <a:t>upon receipt of payment notifications, DFSP credits payee </a:t>
            </a:r>
          </a:p>
        </p:txBody>
      </p:sp>
      <p:sp>
        <p:nvSpPr>
          <p:cNvPr id="39" name="Google Shape;154;p6">
            <a:extLst>
              <a:ext uri="{FF2B5EF4-FFF2-40B4-BE49-F238E27FC236}">
                <a16:creationId xmlns:a16="http://schemas.microsoft.com/office/drawing/2014/main" id="{8801FE8C-4541-0348-8AD8-88EEC0E0E384}"/>
              </a:ext>
            </a:extLst>
          </p:cNvPr>
          <p:cNvSpPr/>
          <p:nvPr/>
        </p:nvSpPr>
        <p:spPr>
          <a:xfrm>
            <a:off x="2794413" y="4965078"/>
            <a:ext cx="335140" cy="334358"/>
          </a:xfrm>
          <a:prstGeom prst="ellipse">
            <a:avLst/>
          </a:prstGeom>
          <a:solidFill>
            <a:srgbClr val="CE6B29"/>
          </a:solidFill>
          <a:ln>
            <a:noFill/>
          </a:ln>
        </p:spPr>
        <p:txBody>
          <a:bodyPr spcFirstLastPara="1" wrap="square" lIns="0" tIns="37700" rIns="0" bIns="37700" anchor="ctr" anchorCtr="0">
            <a:noAutofit/>
          </a:bodyPr>
          <a:lstStyle/>
          <a:p>
            <a:pPr marL="0" marR="0" lvl="0" indent="0" algn="ctr" rtl="0">
              <a:spcBef>
                <a:spcPts val="0"/>
              </a:spcBef>
              <a:spcAft>
                <a:spcPts val="0"/>
              </a:spcAft>
              <a:buNone/>
            </a:pPr>
            <a:r>
              <a:rPr lang="en-US" sz="1400" b="0" i="0" u="none" strike="noStrike" cap="none" dirty="0">
                <a:solidFill>
                  <a:srgbClr val="FFFFFF"/>
                </a:solidFill>
                <a:latin typeface="Arial"/>
                <a:ea typeface="Arial"/>
                <a:cs typeface="Arial"/>
                <a:sym typeface="Arial"/>
              </a:rPr>
              <a:t>4*</a:t>
            </a:r>
            <a:endParaRPr dirty="0"/>
          </a:p>
        </p:txBody>
      </p:sp>
      <p:sp>
        <p:nvSpPr>
          <p:cNvPr id="40" name="Google Shape;154;p6">
            <a:extLst>
              <a:ext uri="{FF2B5EF4-FFF2-40B4-BE49-F238E27FC236}">
                <a16:creationId xmlns:a16="http://schemas.microsoft.com/office/drawing/2014/main" id="{095EB2EF-09B5-244F-AC8D-A23E2AA6446E}"/>
              </a:ext>
            </a:extLst>
          </p:cNvPr>
          <p:cNvSpPr/>
          <p:nvPr/>
        </p:nvSpPr>
        <p:spPr>
          <a:xfrm>
            <a:off x="5970837" y="2378571"/>
            <a:ext cx="265695" cy="235112"/>
          </a:xfrm>
          <a:prstGeom prst="ellipse">
            <a:avLst/>
          </a:prstGeom>
          <a:solidFill>
            <a:srgbClr val="CE6B29"/>
          </a:solidFill>
          <a:ln>
            <a:noFill/>
          </a:ln>
        </p:spPr>
        <p:txBody>
          <a:bodyPr spcFirstLastPara="1" wrap="square" lIns="0" tIns="37700" rIns="0" bIns="37700" anchor="ctr" anchorCtr="0">
            <a:noAutofit/>
          </a:bodyPr>
          <a:lstStyle/>
          <a:p>
            <a:pPr marL="0" marR="0" lvl="0" indent="0" algn="ctr" rtl="0">
              <a:spcBef>
                <a:spcPts val="0"/>
              </a:spcBef>
              <a:spcAft>
                <a:spcPts val="0"/>
              </a:spcAft>
              <a:buNone/>
            </a:pPr>
            <a:r>
              <a:rPr lang="en-US" sz="1400" b="0" i="0" u="none" strike="noStrike" cap="none" dirty="0">
                <a:solidFill>
                  <a:srgbClr val="FFFFFF"/>
                </a:solidFill>
                <a:latin typeface="Arial"/>
                <a:ea typeface="Arial"/>
                <a:cs typeface="Arial"/>
                <a:sym typeface="Arial"/>
              </a:rPr>
              <a:t>4*</a:t>
            </a:r>
            <a:endParaRPr dirty="0"/>
          </a:p>
        </p:txBody>
      </p:sp>
      <p:sp>
        <p:nvSpPr>
          <p:cNvPr id="41" name="Google Shape;154;p6">
            <a:extLst>
              <a:ext uri="{FF2B5EF4-FFF2-40B4-BE49-F238E27FC236}">
                <a16:creationId xmlns:a16="http://schemas.microsoft.com/office/drawing/2014/main" id="{C3E5E43E-FF71-9B48-91C4-7DDB28548F37}"/>
              </a:ext>
            </a:extLst>
          </p:cNvPr>
          <p:cNvSpPr/>
          <p:nvPr/>
        </p:nvSpPr>
        <p:spPr>
          <a:xfrm>
            <a:off x="5239441" y="3822574"/>
            <a:ext cx="293298" cy="293527"/>
          </a:xfrm>
          <a:prstGeom prst="ellipse">
            <a:avLst/>
          </a:prstGeom>
          <a:solidFill>
            <a:srgbClr val="DB646D"/>
          </a:solidFill>
          <a:ln>
            <a:noFill/>
          </a:ln>
        </p:spPr>
        <p:txBody>
          <a:bodyPr spcFirstLastPara="1" wrap="square" lIns="0" tIns="37700" rIns="0" bIns="37700" anchor="ctr" anchorCtr="0">
            <a:noAutofit/>
          </a:bodyPr>
          <a:lstStyle/>
          <a:p>
            <a:pPr marL="0" marR="0" lvl="0" indent="0" algn="ctr" rtl="0">
              <a:spcBef>
                <a:spcPts val="0"/>
              </a:spcBef>
              <a:spcAft>
                <a:spcPts val="0"/>
              </a:spcAft>
              <a:buNone/>
            </a:pPr>
            <a:r>
              <a:rPr lang="en-US" sz="1400" b="0" i="0" u="none" strike="noStrike" cap="none" dirty="0">
                <a:solidFill>
                  <a:srgbClr val="FFFFFF"/>
                </a:solidFill>
                <a:latin typeface="Arial"/>
                <a:ea typeface="Arial"/>
                <a:cs typeface="Arial"/>
                <a:sym typeface="Arial"/>
              </a:rPr>
              <a:t>7</a:t>
            </a:r>
            <a:endParaRPr dirty="0"/>
          </a:p>
        </p:txBody>
      </p:sp>
      <p:sp>
        <p:nvSpPr>
          <p:cNvPr id="42" name="TextBox 41">
            <a:extLst>
              <a:ext uri="{FF2B5EF4-FFF2-40B4-BE49-F238E27FC236}">
                <a16:creationId xmlns:a16="http://schemas.microsoft.com/office/drawing/2014/main" id="{A26EE8DE-8C78-6C46-BD22-1B5F1CF3545D}"/>
              </a:ext>
            </a:extLst>
          </p:cNvPr>
          <p:cNvSpPr txBox="1"/>
          <p:nvPr/>
        </p:nvSpPr>
        <p:spPr>
          <a:xfrm>
            <a:off x="7153816" y="2353917"/>
            <a:ext cx="1696814" cy="938719"/>
          </a:xfrm>
          <a:prstGeom prst="rect">
            <a:avLst/>
          </a:prstGeom>
          <a:noFill/>
        </p:spPr>
        <p:txBody>
          <a:bodyPr wrap="square" rtlCol="0">
            <a:spAutoFit/>
          </a:bodyPr>
          <a:lstStyle/>
          <a:p>
            <a:r>
              <a:rPr lang="en-US" sz="1100" dirty="0"/>
              <a:t>* Level One Project aligned schemes provide immediate funds availability to the payee</a:t>
            </a:r>
          </a:p>
        </p:txBody>
      </p:sp>
    </p:spTree>
    <p:extLst>
      <p:ext uri="{BB962C8B-B14F-4D97-AF65-F5344CB8AC3E}">
        <p14:creationId xmlns:p14="http://schemas.microsoft.com/office/powerpoint/2010/main" val="24740451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964AA1-5C9E-8F4B-B610-F17E19D5E4AB}"/>
              </a:ext>
            </a:extLst>
          </p:cNvPr>
          <p:cNvSpPr>
            <a:spLocks noGrp="1"/>
          </p:cNvSpPr>
          <p:nvPr>
            <p:ph type="body" sz="quarter" idx="10"/>
          </p:nvPr>
        </p:nvSpPr>
        <p:spPr>
          <a:xfrm>
            <a:off x="288475" y="2183931"/>
            <a:ext cx="5113953" cy="1245069"/>
          </a:xfrm>
        </p:spPr>
        <p:txBody>
          <a:bodyPr/>
          <a:lstStyle/>
          <a:p>
            <a:pPr lvl="0">
              <a:spcBef>
                <a:spcPts val="0"/>
              </a:spcBef>
              <a:buSzPts val="4000"/>
            </a:pPr>
            <a:r>
              <a:rPr lang="en-US" b="1" dirty="0"/>
              <a:t>Appendix</a:t>
            </a:r>
            <a:endParaRPr lang="en-US" dirty="0"/>
          </a:p>
        </p:txBody>
      </p:sp>
    </p:spTree>
    <p:extLst>
      <p:ext uri="{BB962C8B-B14F-4D97-AF65-F5344CB8AC3E}">
        <p14:creationId xmlns:p14="http://schemas.microsoft.com/office/powerpoint/2010/main" val="10415154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53AA5-2417-88EC-06D4-FBA4E0D95E7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443ACC9-06CA-0AB7-E165-FCFCE0288E08}"/>
              </a:ext>
            </a:extLst>
          </p:cNvPr>
          <p:cNvSpPr>
            <a:spLocks noGrp="1"/>
          </p:cNvSpPr>
          <p:nvPr>
            <p:ph type="title"/>
          </p:nvPr>
        </p:nvSpPr>
        <p:spPr/>
        <p:txBody>
          <a:bodyPr/>
          <a:lstStyle/>
          <a:p>
            <a:r>
              <a:rPr lang="en-US" dirty="0"/>
              <a:t>Key settlement model attributes for reviewed IPS</a:t>
            </a:r>
          </a:p>
        </p:txBody>
      </p:sp>
      <p:sp>
        <p:nvSpPr>
          <p:cNvPr id="4" name="Slide Number Placeholder 3">
            <a:extLst>
              <a:ext uri="{FF2B5EF4-FFF2-40B4-BE49-F238E27FC236}">
                <a16:creationId xmlns:a16="http://schemas.microsoft.com/office/drawing/2014/main" id="{BC27DBDD-2A48-03EA-7099-94BC4A902C55}"/>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60</a:t>
            </a:fld>
            <a:endParaRPr lang="en-US" dirty="0">
              <a:solidFill>
                <a:prstClr val="black">
                  <a:tint val="75000"/>
                </a:prstClr>
              </a:solidFill>
            </a:endParaRPr>
          </a:p>
        </p:txBody>
      </p:sp>
      <p:graphicFrame>
        <p:nvGraphicFramePr>
          <p:cNvPr id="6" name="Table 5">
            <a:extLst>
              <a:ext uri="{FF2B5EF4-FFF2-40B4-BE49-F238E27FC236}">
                <a16:creationId xmlns:a16="http://schemas.microsoft.com/office/drawing/2014/main" id="{829901EC-468A-5EAA-7F7A-9FFBDD821CBF}"/>
              </a:ext>
            </a:extLst>
          </p:cNvPr>
          <p:cNvGraphicFramePr>
            <a:graphicFrameLocks noGrp="1"/>
          </p:cNvGraphicFramePr>
          <p:nvPr>
            <p:extLst>
              <p:ext uri="{D42A27DB-BD31-4B8C-83A1-F6EECF244321}">
                <p14:modId xmlns:p14="http://schemas.microsoft.com/office/powerpoint/2010/main" val="4037491278"/>
              </p:ext>
            </p:extLst>
          </p:nvPr>
        </p:nvGraphicFramePr>
        <p:xfrm>
          <a:off x="648872" y="3310503"/>
          <a:ext cx="8062800" cy="1920240"/>
        </p:xfrm>
        <a:graphic>
          <a:graphicData uri="http://schemas.openxmlformats.org/drawingml/2006/table">
            <a:tbl>
              <a:tblPr firstRow="1" bandRow="1">
                <a:tableStyleId>{793D81CF-94F2-401A-BA57-92F5A7B2D0C5}</a:tableStyleId>
              </a:tblPr>
              <a:tblGrid>
                <a:gridCol w="2687600">
                  <a:extLst>
                    <a:ext uri="{9D8B030D-6E8A-4147-A177-3AD203B41FA5}">
                      <a16:colId xmlns:a16="http://schemas.microsoft.com/office/drawing/2014/main" val="2595611148"/>
                    </a:ext>
                  </a:extLst>
                </a:gridCol>
                <a:gridCol w="2687600">
                  <a:extLst>
                    <a:ext uri="{9D8B030D-6E8A-4147-A177-3AD203B41FA5}">
                      <a16:colId xmlns:a16="http://schemas.microsoft.com/office/drawing/2014/main" val="1084383342"/>
                    </a:ext>
                  </a:extLst>
                </a:gridCol>
                <a:gridCol w="2687600">
                  <a:extLst>
                    <a:ext uri="{9D8B030D-6E8A-4147-A177-3AD203B41FA5}">
                      <a16:colId xmlns:a16="http://schemas.microsoft.com/office/drawing/2014/main" val="293673149"/>
                    </a:ext>
                  </a:extLst>
                </a:gridCol>
              </a:tblGrid>
              <a:tr h="180312">
                <a:tc>
                  <a:txBody>
                    <a:bodyPr/>
                    <a:lstStyle/>
                    <a:p>
                      <a:r>
                        <a:rPr lang="en-US" sz="1200" dirty="0"/>
                        <a:t>Settlement Type</a:t>
                      </a:r>
                    </a:p>
                  </a:txBody>
                  <a:tcPr/>
                </a:tc>
                <a:tc>
                  <a:txBody>
                    <a:bodyPr/>
                    <a:lstStyle/>
                    <a:p>
                      <a:r>
                        <a:rPr lang="en-US" sz="1200" dirty="0"/>
                        <a:t>IPS</a:t>
                      </a:r>
                    </a:p>
                  </a:txBody>
                  <a:tcPr/>
                </a:tc>
                <a:tc>
                  <a:txBody>
                    <a:bodyPr/>
                    <a:lstStyle/>
                    <a:p>
                      <a:r>
                        <a:rPr lang="en-US" sz="1200" dirty="0"/>
                        <a:t>Off-hours settlement</a:t>
                      </a:r>
                    </a:p>
                  </a:txBody>
                  <a:tcPr/>
                </a:tc>
                <a:extLst>
                  <a:ext uri="{0D108BD9-81ED-4DB2-BD59-A6C34878D82A}">
                    <a16:rowId xmlns:a16="http://schemas.microsoft.com/office/drawing/2014/main" val="3230750243"/>
                  </a:ext>
                </a:extLst>
              </a:tr>
              <a:tr h="18031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Real-time gross settlement</a:t>
                      </a:r>
                    </a:p>
                  </a:txBody>
                  <a:tcPr/>
                </a:tc>
                <a:tc>
                  <a:txBody>
                    <a:bodyPr/>
                    <a:lstStyle/>
                    <a:p>
                      <a:r>
                        <a:rPr lang="en-US" sz="1200" dirty="0"/>
                        <a:t>Australia NPP</a:t>
                      </a:r>
                    </a:p>
                  </a:txBody>
                  <a:tcPr/>
                </a:tc>
                <a:tc>
                  <a:txBody>
                    <a:bodyPr/>
                    <a:lstStyle/>
                    <a:p>
                      <a:r>
                        <a:rPr lang="en-US" sz="1200" dirty="0"/>
                        <a:t>Yes</a:t>
                      </a:r>
                    </a:p>
                  </a:txBody>
                  <a:tcPr/>
                </a:tc>
                <a:extLst>
                  <a:ext uri="{0D108BD9-81ED-4DB2-BD59-A6C34878D82A}">
                    <a16:rowId xmlns:a16="http://schemas.microsoft.com/office/drawing/2014/main" val="1225489513"/>
                  </a:ext>
                </a:extLst>
              </a:tr>
              <a:tr h="18031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Real-time gross settlement</a:t>
                      </a:r>
                    </a:p>
                  </a:txBody>
                  <a:tcPr/>
                </a:tc>
                <a:tc>
                  <a:txBody>
                    <a:bodyPr/>
                    <a:lstStyle/>
                    <a:p>
                      <a:r>
                        <a:rPr lang="en-US" sz="1200" dirty="0"/>
                        <a:t>Brazil Pix</a:t>
                      </a:r>
                    </a:p>
                  </a:txBody>
                  <a:tcPr/>
                </a:tc>
                <a:tc>
                  <a:txBody>
                    <a:bodyPr/>
                    <a:lstStyle/>
                    <a:p>
                      <a:r>
                        <a:rPr lang="en-US" sz="1200" dirty="0"/>
                        <a:t>Yes; via prefunding</a:t>
                      </a:r>
                    </a:p>
                  </a:txBody>
                  <a:tcPr/>
                </a:tc>
                <a:extLst>
                  <a:ext uri="{0D108BD9-81ED-4DB2-BD59-A6C34878D82A}">
                    <a16:rowId xmlns:a16="http://schemas.microsoft.com/office/drawing/2014/main" val="3870636864"/>
                  </a:ext>
                </a:extLst>
              </a:tr>
              <a:tr h="18031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Real-time gross settlement</a:t>
                      </a:r>
                    </a:p>
                  </a:txBody>
                  <a:tcPr/>
                </a:tc>
                <a:tc>
                  <a:txBody>
                    <a:bodyPr/>
                    <a:lstStyle/>
                    <a:p>
                      <a:r>
                        <a:rPr lang="en-US" sz="1200" dirty="0"/>
                        <a:t>Europe SCT Inst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Yes; via prefunding</a:t>
                      </a:r>
                    </a:p>
                  </a:txBody>
                  <a:tcPr/>
                </a:tc>
                <a:extLst>
                  <a:ext uri="{0D108BD9-81ED-4DB2-BD59-A6C34878D82A}">
                    <a16:rowId xmlns:a16="http://schemas.microsoft.com/office/drawing/2014/main" val="395659480"/>
                  </a:ext>
                </a:extLst>
              </a:tr>
              <a:tr h="180312">
                <a:tc>
                  <a:txBody>
                    <a:bodyPr/>
                    <a:lstStyle/>
                    <a:p>
                      <a:r>
                        <a:rPr lang="en-US" sz="1200" dirty="0"/>
                        <a:t>Real-time gross settlement</a:t>
                      </a:r>
                    </a:p>
                  </a:txBody>
                  <a:tcPr/>
                </a:tc>
                <a:tc>
                  <a:txBody>
                    <a:bodyPr/>
                    <a:lstStyle/>
                    <a:p>
                      <a:r>
                        <a:rPr lang="en-US" sz="1200" dirty="0"/>
                        <a:t>Tanzania TIPS</a:t>
                      </a:r>
                    </a:p>
                  </a:txBody>
                  <a:tcPr/>
                </a:tc>
                <a:tc>
                  <a:txBody>
                    <a:bodyPr/>
                    <a:lstStyle/>
                    <a:p>
                      <a:r>
                        <a:rPr lang="en-US" sz="1200" dirty="0"/>
                        <a:t>Yes</a:t>
                      </a:r>
                    </a:p>
                  </a:txBody>
                  <a:tcPr/>
                </a:tc>
                <a:extLst>
                  <a:ext uri="{0D108BD9-81ED-4DB2-BD59-A6C34878D82A}">
                    <a16:rowId xmlns:a16="http://schemas.microsoft.com/office/drawing/2014/main" val="711126004"/>
                  </a:ext>
                </a:extLst>
              </a:tr>
              <a:tr h="180312">
                <a:tc>
                  <a:txBody>
                    <a:bodyPr/>
                    <a:lstStyle/>
                    <a:p>
                      <a:r>
                        <a:rPr lang="en-US" sz="1200" dirty="0"/>
                        <a:t>Real-time gross settlement</a:t>
                      </a:r>
                    </a:p>
                  </a:txBody>
                  <a:tcPr/>
                </a:tc>
                <a:tc>
                  <a:txBody>
                    <a:bodyPr/>
                    <a:lstStyle/>
                    <a:p>
                      <a:r>
                        <a:rPr lang="en-US" sz="1200" dirty="0"/>
                        <a:t>US </a:t>
                      </a:r>
                      <a:r>
                        <a:rPr lang="en-US" sz="1200" dirty="0" err="1"/>
                        <a:t>FedNow</a:t>
                      </a:r>
                      <a:endParaRPr lang="en-US" sz="1200" dirty="0"/>
                    </a:p>
                  </a:txBody>
                  <a:tcPr/>
                </a:tc>
                <a:tc>
                  <a:txBody>
                    <a:bodyPr/>
                    <a:lstStyle/>
                    <a:p>
                      <a:r>
                        <a:rPr lang="en-US" sz="1200" dirty="0"/>
                        <a:t>Yes</a:t>
                      </a:r>
                    </a:p>
                  </a:txBody>
                  <a:tcPr/>
                </a:tc>
                <a:extLst>
                  <a:ext uri="{0D108BD9-81ED-4DB2-BD59-A6C34878D82A}">
                    <a16:rowId xmlns:a16="http://schemas.microsoft.com/office/drawing/2014/main" val="2317437527"/>
                  </a:ext>
                </a:extLst>
              </a:tr>
              <a:tr h="180312">
                <a:tc>
                  <a:txBody>
                    <a:bodyPr/>
                    <a:lstStyle/>
                    <a:p>
                      <a:r>
                        <a:rPr lang="en-US" sz="1200"/>
                        <a:t>Real-time gross settlement</a:t>
                      </a:r>
                    </a:p>
                  </a:txBody>
                  <a:tcPr/>
                </a:tc>
                <a:tc>
                  <a:txBody>
                    <a:bodyPr/>
                    <a:lstStyle/>
                    <a:p>
                      <a:r>
                        <a:rPr lang="en-US" sz="1200" dirty="0"/>
                        <a:t>U.S. RTP</a:t>
                      </a:r>
                    </a:p>
                  </a:txBody>
                  <a:tcPr/>
                </a:tc>
                <a:tc>
                  <a:txBody>
                    <a:bodyPr/>
                    <a:lstStyle/>
                    <a:p>
                      <a:r>
                        <a:rPr lang="en-US" sz="1200" dirty="0"/>
                        <a:t>Yes; on RTP’s single ledger</a:t>
                      </a:r>
                    </a:p>
                  </a:txBody>
                  <a:tcPr/>
                </a:tc>
                <a:extLst>
                  <a:ext uri="{0D108BD9-81ED-4DB2-BD59-A6C34878D82A}">
                    <a16:rowId xmlns:a16="http://schemas.microsoft.com/office/drawing/2014/main" val="1869907693"/>
                  </a:ext>
                </a:extLst>
              </a:tr>
            </a:tbl>
          </a:graphicData>
        </a:graphic>
      </p:graphicFrame>
      <p:graphicFrame>
        <p:nvGraphicFramePr>
          <p:cNvPr id="7" name="Table 6">
            <a:extLst>
              <a:ext uri="{FF2B5EF4-FFF2-40B4-BE49-F238E27FC236}">
                <a16:creationId xmlns:a16="http://schemas.microsoft.com/office/drawing/2014/main" id="{8F5BB278-DA9A-62AF-7301-9D8B99C18C2E}"/>
              </a:ext>
            </a:extLst>
          </p:cNvPr>
          <p:cNvGraphicFramePr>
            <a:graphicFrameLocks noGrp="1"/>
          </p:cNvGraphicFramePr>
          <p:nvPr>
            <p:extLst>
              <p:ext uri="{D42A27DB-BD31-4B8C-83A1-F6EECF244321}">
                <p14:modId xmlns:p14="http://schemas.microsoft.com/office/powerpoint/2010/main" val="2626615173"/>
              </p:ext>
            </p:extLst>
          </p:nvPr>
        </p:nvGraphicFramePr>
        <p:xfrm>
          <a:off x="648872" y="1338639"/>
          <a:ext cx="8062800" cy="1920240"/>
        </p:xfrm>
        <a:graphic>
          <a:graphicData uri="http://schemas.openxmlformats.org/drawingml/2006/table">
            <a:tbl>
              <a:tblPr firstRow="1" bandRow="1">
                <a:tableStyleId>{793D81CF-94F2-401A-BA57-92F5A7B2D0C5}</a:tableStyleId>
              </a:tblPr>
              <a:tblGrid>
                <a:gridCol w="2687600">
                  <a:extLst>
                    <a:ext uri="{9D8B030D-6E8A-4147-A177-3AD203B41FA5}">
                      <a16:colId xmlns:a16="http://schemas.microsoft.com/office/drawing/2014/main" val="2595611148"/>
                    </a:ext>
                  </a:extLst>
                </a:gridCol>
                <a:gridCol w="2687600">
                  <a:extLst>
                    <a:ext uri="{9D8B030D-6E8A-4147-A177-3AD203B41FA5}">
                      <a16:colId xmlns:a16="http://schemas.microsoft.com/office/drawing/2014/main" val="1084383342"/>
                    </a:ext>
                  </a:extLst>
                </a:gridCol>
                <a:gridCol w="2687600">
                  <a:extLst>
                    <a:ext uri="{9D8B030D-6E8A-4147-A177-3AD203B41FA5}">
                      <a16:colId xmlns:a16="http://schemas.microsoft.com/office/drawing/2014/main" val="293673149"/>
                    </a:ext>
                  </a:extLst>
                </a:gridCol>
              </a:tblGrid>
              <a:tr h="1707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a:t>Settlement Type</a:t>
                      </a:r>
                    </a:p>
                  </a:txBody>
                  <a:tcPr/>
                </a:tc>
                <a:tc>
                  <a:txBody>
                    <a:bodyPr/>
                    <a:lstStyle/>
                    <a:p>
                      <a:r>
                        <a:rPr lang="en-US" sz="1200"/>
                        <a:t>IPS</a:t>
                      </a:r>
                    </a:p>
                  </a:txBody>
                  <a:tcPr/>
                </a:tc>
                <a:tc>
                  <a:txBody>
                    <a:bodyPr/>
                    <a:lstStyle/>
                    <a:p>
                      <a:r>
                        <a:rPr lang="en-US" sz="1200"/>
                        <a:t>Settlement windows</a:t>
                      </a:r>
                    </a:p>
                  </a:txBody>
                  <a:tcPr/>
                </a:tc>
                <a:extLst>
                  <a:ext uri="{0D108BD9-81ED-4DB2-BD59-A6C34878D82A}">
                    <a16:rowId xmlns:a16="http://schemas.microsoft.com/office/drawing/2014/main" val="3230750243"/>
                  </a:ext>
                </a:extLst>
              </a:tr>
              <a:tr h="170733">
                <a:tc>
                  <a:txBody>
                    <a:bodyPr/>
                    <a:lstStyle/>
                    <a:p>
                      <a:r>
                        <a:rPr lang="en-US" sz="1200"/>
                        <a:t>Deferred net settlement</a:t>
                      </a:r>
                    </a:p>
                  </a:txBody>
                  <a:tcPr/>
                </a:tc>
                <a:tc>
                  <a:txBody>
                    <a:bodyPr/>
                    <a:lstStyle/>
                    <a:p>
                      <a:r>
                        <a:rPr lang="en-US" sz="1200"/>
                        <a:t>India UPI</a:t>
                      </a:r>
                    </a:p>
                  </a:txBody>
                  <a:tcPr/>
                </a:tc>
                <a:tc>
                  <a:txBody>
                    <a:bodyPr/>
                    <a:lstStyle/>
                    <a:p>
                      <a:r>
                        <a:rPr lang="en-US" sz="1200"/>
                        <a:t>8 cycles per day</a:t>
                      </a:r>
                    </a:p>
                  </a:txBody>
                  <a:tcPr/>
                </a:tc>
                <a:extLst>
                  <a:ext uri="{0D108BD9-81ED-4DB2-BD59-A6C34878D82A}">
                    <a16:rowId xmlns:a16="http://schemas.microsoft.com/office/drawing/2014/main" val="4199922768"/>
                  </a:ext>
                </a:extLst>
              </a:tr>
              <a:tr h="170733">
                <a:tc>
                  <a:txBody>
                    <a:bodyPr/>
                    <a:lstStyle/>
                    <a:p>
                      <a:r>
                        <a:rPr lang="en-US" sz="1200"/>
                        <a:t>Deferred net settlement</a:t>
                      </a:r>
                    </a:p>
                  </a:txBody>
                  <a:tcPr/>
                </a:tc>
                <a:tc>
                  <a:txBody>
                    <a:bodyPr/>
                    <a:lstStyle/>
                    <a:p>
                      <a:r>
                        <a:rPr lang="en-US" sz="1200"/>
                        <a:t>Nigeria NIP</a:t>
                      </a:r>
                    </a:p>
                  </a:txBody>
                  <a:tcPr/>
                </a:tc>
                <a:tc>
                  <a:txBody>
                    <a:bodyPr/>
                    <a:lstStyle/>
                    <a:p>
                      <a:r>
                        <a:rPr lang="en-US" sz="1200"/>
                        <a:t>4 cycles per business day</a:t>
                      </a:r>
                    </a:p>
                  </a:txBody>
                  <a:tcPr/>
                </a:tc>
                <a:extLst>
                  <a:ext uri="{0D108BD9-81ED-4DB2-BD59-A6C34878D82A}">
                    <a16:rowId xmlns:a16="http://schemas.microsoft.com/office/drawing/2014/main" val="2049876978"/>
                  </a:ext>
                </a:extLst>
              </a:tr>
              <a:tr h="170733">
                <a:tc>
                  <a:txBody>
                    <a:bodyPr/>
                    <a:lstStyle/>
                    <a:p>
                      <a:r>
                        <a:rPr lang="en-US" sz="1200"/>
                        <a:t>Deferred net settlement</a:t>
                      </a:r>
                    </a:p>
                  </a:txBody>
                  <a:tcPr/>
                </a:tc>
                <a:tc>
                  <a:txBody>
                    <a:bodyPr/>
                    <a:lstStyle/>
                    <a:p>
                      <a:r>
                        <a:rPr lang="en-US" sz="1200"/>
                        <a:t>Kenya </a:t>
                      </a:r>
                      <a:r>
                        <a:rPr lang="en-US" sz="1200" err="1"/>
                        <a:t>PesaLink</a:t>
                      </a:r>
                      <a:endParaRPr lang="en-US" sz="1200"/>
                    </a:p>
                  </a:txBody>
                  <a:tcPr/>
                </a:tc>
                <a:tc>
                  <a:txBody>
                    <a:bodyPr/>
                    <a:lstStyle/>
                    <a:p>
                      <a:r>
                        <a:rPr lang="en-US" sz="1200"/>
                        <a:t>2 cycles per business day</a:t>
                      </a:r>
                    </a:p>
                  </a:txBody>
                  <a:tcPr/>
                </a:tc>
                <a:extLst>
                  <a:ext uri="{0D108BD9-81ED-4DB2-BD59-A6C34878D82A}">
                    <a16:rowId xmlns:a16="http://schemas.microsoft.com/office/drawing/2014/main" val="2406199384"/>
                  </a:ext>
                </a:extLst>
              </a:tr>
              <a:tr h="170733">
                <a:tc>
                  <a:txBody>
                    <a:bodyPr/>
                    <a:lstStyle/>
                    <a:p>
                      <a:r>
                        <a:rPr lang="en-US" sz="1200"/>
                        <a:t>Deferred net settlement</a:t>
                      </a:r>
                    </a:p>
                  </a:txBody>
                  <a:tcPr/>
                </a:tc>
                <a:tc>
                  <a:txBody>
                    <a:bodyPr/>
                    <a:lstStyle/>
                    <a:p>
                      <a:r>
                        <a:rPr lang="en-US" sz="1200"/>
                        <a:t>Ghana </a:t>
                      </a:r>
                      <a:r>
                        <a:rPr lang="en-US" sz="1200" err="1"/>
                        <a:t>GhIPSS</a:t>
                      </a:r>
                      <a:endParaRPr lang="en-US" sz="1200"/>
                    </a:p>
                  </a:txBody>
                  <a:tcPr/>
                </a:tc>
                <a:tc>
                  <a:txBody>
                    <a:bodyPr/>
                    <a:lstStyle/>
                    <a:p>
                      <a:r>
                        <a:rPr lang="en-US" sz="1200"/>
                        <a:t>2 cycles per business day</a:t>
                      </a:r>
                    </a:p>
                  </a:txBody>
                  <a:tcPr/>
                </a:tc>
                <a:extLst>
                  <a:ext uri="{0D108BD9-81ED-4DB2-BD59-A6C34878D82A}">
                    <a16:rowId xmlns:a16="http://schemas.microsoft.com/office/drawing/2014/main" val="2501839850"/>
                  </a:ext>
                </a:extLst>
              </a:tr>
              <a:tr h="170733">
                <a:tc>
                  <a:txBody>
                    <a:bodyPr/>
                    <a:lstStyle/>
                    <a:p>
                      <a:r>
                        <a:rPr lang="en-US" sz="1200"/>
                        <a:t>Deferred net settlement</a:t>
                      </a:r>
                    </a:p>
                  </a:txBody>
                  <a:tcPr/>
                </a:tc>
                <a:tc>
                  <a:txBody>
                    <a:bodyPr/>
                    <a:lstStyle/>
                    <a:p>
                      <a:r>
                        <a:rPr lang="en-US" sz="1200"/>
                        <a:t>Singapore FAST</a:t>
                      </a:r>
                    </a:p>
                  </a:txBody>
                  <a:tcPr/>
                </a:tc>
                <a:tc>
                  <a:txBody>
                    <a:bodyPr/>
                    <a:lstStyle/>
                    <a:p>
                      <a:r>
                        <a:rPr lang="en-US" sz="1200"/>
                        <a:t>2 cycles per business day</a:t>
                      </a:r>
                    </a:p>
                  </a:txBody>
                  <a:tcPr/>
                </a:tc>
                <a:extLst>
                  <a:ext uri="{0D108BD9-81ED-4DB2-BD59-A6C34878D82A}">
                    <a16:rowId xmlns:a16="http://schemas.microsoft.com/office/drawing/2014/main" val="1951808926"/>
                  </a:ext>
                </a:extLst>
              </a:tr>
              <a:tr h="170733">
                <a:tc>
                  <a:txBody>
                    <a:bodyPr/>
                    <a:lstStyle/>
                    <a:p>
                      <a:r>
                        <a:rPr lang="en-US" sz="1200"/>
                        <a:t>Deferred net settlement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a:t>UK FPS</a:t>
                      </a:r>
                    </a:p>
                  </a:txBody>
                  <a:tcPr/>
                </a:tc>
                <a:tc>
                  <a:txBody>
                    <a:bodyPr/>
                    <a:lstStyle/>
                    <a:p>
                      <a:r>
                        <a:rPr lang="en-US" sz="1200"/>
                        <a:t>3 cycles per business day</a:t>
                      </a:r>
                    </a:p>
                  </a:txBody>
                  <a:tcPr/>
                </a:tc>
                <a:extLst>
                  <a:ext uri="{0D108BD9-81ED-4DB2-BD59-A6C34878D82A}">
                    <a16:rowId xmlns:a16="http://schemas.microsoft.com/office/drawing/2014/main" val="2770113540"/>
                  </a:ext>
                </a:extLst>
              </a:tr>
            </a:tbl>
          </a:graphicData>
        </a:graphic>
      </p:graphicFrame>
      <p:graphicFrame>
        <p:nvGraphicFramePr>
          <p:cNvPr id="10" name="Table 9">
            <a:extLst>
              <a:ext uri="{FF2B5EF4-FFF2-40B4-BE49-F238E27FC236}">
                <a16:creationId xmlns:a16="http://schemas.microsoft.com/office/drawing/2014/main" id="{CB0572D6-75F1-7BBF-8495-29E04B1DF165}"/>
              </a:ext>
            </a:extLst>
          </p:cNvPr>
          <p:cNvGraphicFramePr>
            <a:graphicFrameLocks noGrp="1"/>
          </p:cNvGraphicFramePr>
          <p:nvPr>
            <p:extLst>
              <p:ext uri="{D42A27DB-BD31-4B8C-83A1-F6EECF244321}">
                <p14:modId xmlns:p14="http://schemas.microsoft.com/office/powerpoint/2010/main" val="2451810483"/>
              </p:ext>
            </p:extLst>
          </p:nvPr>
        </p:nvGraphicFramePr>
        <p:xfrm>
          <a:off x="648872" y="5495798"/>
          <a:ext cx="8062800" cy="822960"/>
        </p:xfrm>
        <a:graphic>
          <a:graphicData uri="http://schemas.openxmlformats.org/drawingml/2006/table">
            <a:tbl>
              <a:tblPr firstRow="1" bandRow="1">
                <a:tableStyleId>{793D81CF-94F2-401A-BA57-92F5A7B2D0C5}</a:tableStyleId>
              </a:tblPr>
              <a:tblGrid>
                <a:gridCol w="2687600">
                  <a:extLst>
                    <a:ext uri="{9D8B030D-6E8A-4147-A177-3AD203B41FA5}">
                      <a16:colId xmlns:a16="http://schemas.microsoft.com/office/drawing/2014/main" val="2595611148"/>
                    </a:ext>
                  </a:extLst>
                </a:gridCol>
                <a:gridCol w="2687600">
                  <a:extLst>
                    <a:ext uri="{9D8B030D-6E8A-4147-A177-3AD203B41FA5}">
                      <a16:colId xmlns:a16="http://schemas.microsoft.com/office/drawing/2014/main" val="1084383342"/>
                    </a:ext>
                  </a:extLst>
                </a:gridCol>
                <a:gridCol w="2687600">
                  <a:extLst>
                    <a:ext uri="{9D8B030D-6E8A-4147-A177-3AD203B41FA5}">
                      <a16:colId xmlns:a16="http://schemas.microsoft.com/office/drawing/2014/main" val="293673149"/>
                    </a:ext>
                  </a:extLst>
                </a:gridCol>
              </a:tblGrid>
              <a:tr h="14905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a:t>Settlement Type - Other</a:t>
                      </a:r>
                    </a:p>
                  </a:txBody>
                  <a:tcPr/>
                </a:tc>
                <a:tc>
                  <a:txBody>
                    <a:bodyPr/>
                    <a:lstStyle/>
                    <a:p>
                      <a:r>
                        <a:rPr lang="en-US" sz="1200"/>
                        <a:t>IPS</a:t>
                      </a:r>
                    </a:p>
                  </a:txBody>
                  <a:tcPr/>
                </a:tc>
                <a:tc>
                  <a:txBody>
                    <a:bodyPr/>
                    <a:lstStyle/>
                    <a:p>
                      <a:endParaRPr lang="en-US" sz="1200"/>
                    </a:p>
                  </a:txBody>
                  <a:tcPr/>
                </a:tc>
                <a:extLst>
                  <a:ext uri="{0D108BD9-81ED-4DB2-BD59-A6C34878D82A}">
                    <a16:rowId xmlns:a16="http://schemas.microsoft.com/office/drawing/2014/main" val="3230750243"/>
                  </a:ext>
                </a:extLst>
              </a:tr>
              <a:tr h="149056">
                <a:tc>
                  <a:txBody>
                    <a:bodyPr/>
                    <a:lstStyle/>
                    <a:p>
                      <a:r>
                        <a:rPr lang="en-US" sz="1200"/>
                        <a:t>Deferred settlement, no netting</a:t>
                      </a:r>
                    </a:p>
                  </a:txBody>
                  <a:tcPr/>
                </a:tc>
                <a:tc>
                  <a:txBody>
                    <a:bodyPr/>
                    <a:lstStyle/>
                    <a:p>
                      <a:r>
                        <a:rPr lang="en-US" sz="1200"/>
                        <a:t>Canada </a:t>
                      </a:r>
                      <a:r>
                        <a:rPr lang="en-US" sz="1200" err="1"/>
                        <a:t>Interac</a:t>
                      </a:r>
                      <a:endParaRPr lang="en-US" sz="1200"/>
                    </a:p>
                  </a:txBody>
                  <a:tcPr/>
                </a:tc>
                <a:tc>
                  <a:txBody>
                    <a:bodyPr/>
                    <a:lstStyle/>
                    <a:p>
                      <a:r>
                        <a:rPr lang="en-US" sz="1200"/>
                        <a:t>Next day settlement</a:t>
                      </a:r>
                    </a:p>
                  </a:txBody>
                  <a:tcPr/>
                </a:tc>
                <a:extLst>
                  <a:ext uri="{0D108BD9-81ED-4DB2-BD59-A6C34878D82A}">
                    <a16:rowId xmlns:a16="http://schemas.microsoft.com/office/drawing/2014/main" val="4199922768"/>
                  </a:ext>
                </a:extLst>
              </a:tr>
              <a:tr h="149056">
                <a:tc>
                  <a:txBody>
                    <a:bodyPr/>
                    <a:lstStyle/>
                    <a:p>
                      <a:r>
                        <a:rPr lang="en-US" sz="1200"/>
                        <a:t>Near real-time, netting</a:t>
                      </a:r>
                    </a:p>
                  </a:txBody>
                  <a:tcPr/>
                </a:tc>
                <a:tc>
                  <a:txBody>
                    <a:bodyPr/>
                    <a:lstStyle/>
                    <a:p>
                      <a:r>
                        <a:rPr lang="en-US" sz="1200" dirty="0"/>
                        <a:t>Mexico SPEI</a:t>
                      </a:r>
                    </a:p>
                  </a:txBody>
                  <a:tcPr/>
                </a:tc>
                <a:tc>
                  <a:txBody>
                    <a:bodyPr/>
                    <a:lstStyle/>
                    <a:p>
                      <a:r>
                        <a:rPr lang="en-US" sz="1200" dirty="0"/>
                        <a:t>Settlement every few seconds</a:t>
                      </a:r>
                    </a:p>
                  </a:txBody>
                  <a:tcPr/>
                </a:tc>
                <a:extLst>
                  <a:ext uri="{0D108BD9-81ED-4DB2-BD59-A6C34878D82A}">
                    <a16:rowId xmlns:a16="http://schemas.microsoft.com/office/drawing/2014/main" val="1710223692"/>
                  </a:ext>
                </a:extLst>
              </a:tr>
            </a:tbl>
          </a:graphicData>
        </a:graphic>
      </p:graphicFrame>
      <p:pic>
        <p:nvPicPr>
          <p:cNvPr id="11" name="Picture 18" descr="Flag of the United States of America | Britannica">
            <a:extLst>
              <a:ext uri="{FF2B5EF4-FFF2-40B4-BE49-F238E27FC236}">
                <a16:creationId xmlns:a16="http://schemas.microsoft.com/office/drawing/2014/main" id="{DCE23653-4D67-AB54-87CB-AA93ABC6D3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4524" y="5002860"/>
            <a:ext cx="210312" cy="210312"/>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18" descr="Flag of the United States of America | Britannica">
            <a:extLst>
              <a:ext uri="{FF2B5EF4-FFF2-40B4-BE49-F238E27FC236}">
                <a16:creationId xmlns:a16="http://schemas.microsoft.com/office/drawing/2014/main" id="{04E773A9-4A05-C69A-EE69-0A0ABF1957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9695" y="4725845"/>
            <a:ext cx="210312" cy="210312"/>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A42E01FD-AE02-E560-F077-F273F70C364D}"/>
              </a:ext>
            </a:extLst>
          </p:cNvPr>
          <p:cNvPicPr>
            <a:picLocks noChangeAspect="1"/>
          </p:cNvPicPr>
          <p:nvPr/>
        </p:nvPicPr>
        <p:blipFill>
          <a:blip r:embed="rId3"/>
          <a:stretch>
            <a:fillRect/>
          </a:stretch>
        </p:blipFill>
        <p:spPr>
          <a:xfrm>
            <a:off x="4629695" y="3614976"/>
            <a:ext cx="210312" cy="210312"/>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A02E4BD3-D7FB-16A0-1999-EC3F29F19AF4}"/>
              </a:ext>
            </a:extLst>
          </p:cNvPr>
          <p:cNvPicPr>
            <a:picLocks noChangeAspect="1"/>
          </p:cNvPicPr>
          <p:nvPr/>
        </p:nvPicPr>
        <p:blipFill>
          <a:blip r:embed="rId4"/>
          <a:stretch>
            <a:fillRect/>
          </a:stretch>
        </p:blipFill>
        <p:spPr>
          <a:xfrm>
            <a:off x="4629695" y="3015293"/>
            <a:ext cx="210312" cy="210312"/>
          </a:xfrm>
          <a:prstGeom prst="rect">
            <a:avLst/>
          </a:prstGeom>
          <a:effectLst>
            <a:outerShdw blurRad="50800" dist="38100" dir="2700000" algn="tl" rotWithShape="0">
              <a:prstClr val="black">
                <a:alpha val="40000"/>
              </a:prstClr>
            </a:outerShdw>
          </a:effectLst>
        </p:spPr>
      </p:pic>
      <p:pic>
        <p:nvPicPr>
          <p:cNvPr id="16" name="Picture 2" descr="flag of Nigeria | Britannica">
            <a:extLst>
              <a:ext uri="{FF2B5EF4-FFF2-40B4-BE49-F238E27FC236}">
                <a16:creationId xmlns:a16="http://schemas.microsoft.com/office/drawing/2014/main" id="{0E02DA61-9744-3CA4-4962-D3CFBF7483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9695" y="1915264"/>
            <a:ext cx="210312" cy="210312"/>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A7AB73EB-E783-76A0-1C89-FB7DC896E8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9695" y="3882572"/>
            <a:ext cx="210312" cy="21031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7696D3EE-CAE8-F2D6-DDAD-7A06CF8869E0}"/>
              </a:ext>
            </a:extLst>
          </p:cNvPr>
          <p:cNvPicPr>
            <a:picLocks noChangeAspect="1"/>
          </p:cNvPicPr>
          <p:nvPr/>
        </p:nvPicPr>
        <p:blipFill>
          <a:blip r:embed="rId7"/>
          <a:stretch>
            <a:fillRect/>
          </a:stretch>
        </p:blipFill>
        <p:spPr>
          <a:xfrm>
            <a:off x="4629695" y="1654770"/>
            <a:ext cx="210312" cy="210312"/>
          </a:xfrm>
          <a:prstGeom prst="rect">
            <a:avLst/>
          </a:prstGeom>
          <a:effectLst>
            <a:outerShdw blurRad="50800" dist="38100" dir="2700000" algn="tl" rotWithShape="0">
              <a:prstClr val="black">
                <a:alpha val="40000"/>
              </a:prstClr>
            </a:outerShdw>
          </a:effectLst>
        </p:spPr>
      </p:pic>
      <p:pic>
        <p:nvPicPr>
          <p:cNvPr id="19" name="Picture 4" descr="Flag of Ghana - Wikipedia">
            <a:extLst>
              <a:ext uri="{FF2B5EF4-FFF2-40B4-BE49-F238E27FC236}">
                <a16:creationId xmlns:a16="http://schemas.microsoft.com/office/drawing/2014/main" id="{70DC564A-2241-7C98-E4DB-0A32BB9324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29695" y="2464139"/>
            <a:ext cx="210312" cy="210312"/>
          </a:xfrm>
          <a:prstGeom prst="ellipse">
            <a:avLst/>
          </a:prstGeom>
          <a:noFill/>
          <a:extLst>
            <a:ext uri="{909E8E84-426E-40DD-AFC4-6F175D3DCCD1}">
              <a14:hiddenFill xmlns:a14="http://schemas.microsoft.com/office/drawing/2010/main">
                <a:solidFill>
                  <a:srgbClr val="FFFFFF"/>
                </a:solidFill>
              </a14:hiddenFill>
            </a:ext>
          </a:extLst>
        </p:spPr>
      </p:pic>
      <p:pic>
        <p:nvPicPr>
          <p:cNvPr id="1026" name="Picture 2" descr="Flag of Kenya | Colors, Symbols, Meaning | Britannica">
            <a:extLst>
              <a:ext uri="{FF2B5EF4-FFF2-40B4-BE49-F238E27FC236}">
                <a16:creationId xmlns:a16="http://schemas.microsoft.com/office/drawing/2014/main" id="{346508A6-28CD-6955-E5F3-E819597B303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29695" y="2193379"/>
            <a:ext cx="210312" cy="210312"/>
          </a:xfrm>
          <a:prstGeom prst="ellipse">
            <a:avLst/>
          </a:prstGeom>
          <a:noFill/>
          <a:extLst>
            <a:ext uri="{909E8E84-426E-40DD-AFC4-6F175D3DCCD1}">
              <a14:hiddenFill xmlns:a14="http://schemas.microsoft.com/office/drawing/2010/main">
                <a:solidFill>
                  <a:srgbClr val="FFFFFF"/>
                </a:solidFill>
              </a14:hiddenFill>
            </a:ext>
          </a:extLst>
        </p:spPr>
      </p:pic>
      <p:pic>
        <p:nvPicPr>
          <p:cNvPr id="1028" name="Picture 4" descr="Mexico - Wikipedia">
            <a:extLst>
              <a:ext uri="{FF2B5EF4-FFF2-40B4-BE49-F238E27FC236}">
                <a16:creationId xmlns:a16="http://schemas.microsoft.com/office/drawing/2014/main" id="{7F5D4486-BEF9-82CD-1ECB-7789B7223B6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29695" y="6065500"/>
            <a:ext cx="210312" cy="210312"/>
          </a:xfrm>
          <a:prstGeom prst="ellipse">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6686DBEF-597D-8DA9-D4DE-2C8755B75AF0}"/>
              </a:ext>
            </a:extLst>
          </p:cNvPr>
          <p:cNvPicPr>
            <a:picLocks noChangeAspect="1"/>
          </p:cNvPicPr>
          <p:nvPr/>
        </p:nvPicPr>
        <p:blipFill>
          <a:blip r:embed="rId11"/>
          <a:stretch>
            <a:fillRect/>
          </a:stretch>
        </p:blipFill>
        <p:spPr>
          <a:xfrm>
            <a:off x="4629695" y="5798809"/>
            <a:ext cx="210312" cy="210312"/>
          </a:xfrm>
          <a:prstGeom prst="ellipse">
            <a:avLst/>
          </a:prstGeom>
        </p:spPr>
      </p:pic>
      <p:pic>
        <p:nvPicPr>
          <p:cNvPr id="25" name="Picture 24">
            <a:extLst>
              <a:ext uri="{FF2B5EF4-FFF2-40B4-BE49-F238E27FC236}">
                <a16:creationId xmlns:a16="http://schemas.microsoft.com/office/drawing/2014/main" id="{95BE713A-B73F-C7B8-702A-6D1A82CA7B2A}"/>
              </a:ext>
            </a:extLst>
          </p:cNvPr>
          <p:cNvPicPr>
            <a:picLocks noChangeAspect="1"/>
          </p:cNvPicPr>
          <p:nvPr/>
        </p:nvPicPr>
        <p:blipFill>
          <a:blip r:embed="rId12"/>
          <a:stretch>
            <a:fillRect/>
          </a:stretch>
        </p:blipFill>
        <p:spPr>
          <a:xfrm>
            <a:off x="4629695" y="2730510"/>
            <a:ext cx="210312" cy="210312"/>
          </a:xfrm>
          <a:prstGeom prst="ellipse">
            <a:avLst/>
          </a:prstGeom>
          <a:effectLst>
            <a:outerShdw blurRad="50800" dist="38100" dir="5400000" algn="t" rotWithShape="0">
              <a:prstClr val="black">
                <a:alpha val="40000"/>
              </a:prstClr>
            </a:outerShdw>
          </a:effectLst>
        </p:spPr>
      </p:pic>
      <p:pic>
        <p:nvPicPr>
          <p:cNvPr id="8" name="Picture 2" descr="Flag of Europe - Wikipedia">
            <a:extLst>
              <a:ext uri="{FF2B5EF4-FFF2-40B4-BE49-F238E27FC236}">
                <a16:creationId xmlns:a16="http://schemas.microsoft.com/office/drawing/2014/main" id="{257C48F5-4533-D8EA-288F-7642FD695702}"/>
              </a:ext>
            </a:extLst>
          </p:cNvPr>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29695" y="4170035"/>
            <a:ext cx="210312" cy="210312"/>
          </a:xfrm>
          <a:prstGeom prst="ellipse">
            <a:avLst/>
          </a:prstGeom>
          <a:noFill/>
          <a:extLst>
            <a:ext uri="{909E8E84-426E-40DD-AFC4-6F175D3DCCD1}">
              <a14:hiddenFill xmlns:a14="http://schemas.microsoft.com/office/drawing/2010/main">
                <a:solidFill>
                  <a:srgbClr val="FFFFFF"/>
                </a:solidFill>
              </a14:hiddenFill>
            </a:ext>
          </a:extLst>
        </p:spPr>
      </p:pic>
      <p:sp>
        <p:nvSpPr>
          <p:cNvPr id="5" name="Footer Placeholder 1">
            <a:extLst>
              <a:ext uri="{FF2B5EF4-FFF2-40B4-BE49-F238E27FC236}">
                <a16:creationId xmlns:a16="http://schemas.microsoft.com/office/drawing/2014/main" id="{E4664BC9-D9DF-647B-EFA4-0598F4F58BE0}"/>
              </a:ext>
            </a:extLst>
          </p:cNvPr>
          <p:cNvSpPr txBox="1">
            <a:spLocks/>
          </p:cNvSpPr>
          <p:nvPr/>
        </p:nvSpPr>
        <p:spPr>
          <a:xfrm>
            <a:off x="447675" y="6492240"/>
            <a:ext cx="3086100" cy="365125"/>
          </a:xfrm>
          <a:prstGeom prst="rect">
            <a:avLst/>
          </a:prstGeom>
        </p:spPr>
        <p:txBody>
          <a:bodyPr/>
          <a:lstStyle>
            <a:defPPr>
              <a:defRPr lang="en-US"/>
            </a:defPPr>
            <a:lvl1pPr marL="0" algn="l" defTabSz="1470484" rtl="0" eaLnBrk="1" latinLnBrk="0" hangingPunct="1">
              <a:defRPr sz="2895" kern="1200">
                <a:solidFill>
                  <a:schemeClr val="tx1"/>
                </a:solidFill>
                <a:latin typeface="+mn-lt"/>
                <a:ea typeface="+mn-ea"/>
                <a:cs typeface="+mn-cs"/>
              </a:defRPr>
            </a:lvl1pPr>
            <a:lvl2pPr marL="735242" algn="l" defTabSz="1470484" rtl="0" eaLnBrk="1" latinLnBrk="0" hangingPunct="1">
              <a:defRPr sz="2895" kern="1200">
                <a:solidFill>
                  <a:schemeClr val="tx1"/>
                </a:solidFill>
                <a:latin typeface="+mn-lt"/>
                <a:ea typeface="+mn-ea"/>
                <a:cs typeface="+mn-cs"/>
              </a:defRPr>
            </a:lvl2pPr>
            <a:lvl3pPr marL="1470484" algn="l" defTabSz="1470484" rtl="0" eaLnBrk="1" latinLnBrk="0" hangingPunct="1">
              <a:defRPr sz="2895" kern="1200">
                <a:solidFill>
                  <a:schemeClr val="tx1"/>
                </a:solidFill>
                <a:latin typeface="+mn-lt"/>
                <a:ea typeface="+mn-ea"/>
                <a:cs typeface="+mn-cs"/>
              </a:defRPr>
            </a:lvl3pPr>
            <a:lvl4pPr marL="2205726" algn="l" defTabSz="1470484" rtl="0" eaLnBrk="1" latinLnBrk="0" hangingPunct="1">
              <a:defRPr sz="2895" kern="1200">
                <a:solidFill>
                  <a:schemeClr val="tx1"/>
                </a:solidFill>
                <a:latin typeface="+mn-lt"/>
                <a:ea typeface="+mn-ea"/>
                <a:cs typeface="+mn-cs"/>
              </a:defRPr>
            </a:lvl4pPr>
            <a:lvl5pPr marL="2940968" algn="l" defTabSz="1470484" rtl="0" eaLnBrk="1" latinLnBrk="0" hangingPunct="1">
              <a:defRPr sz="2895" kern="1200">
                <a:solidFill>
                  <a:schemeClr val="tx1"/>
                </a:solidFill>
                <a:latin typeface="+mn-lt"/>
                <a:ea typeface="+mn-ea"/>
                <a:cs typeface="+mn-cs"/>
              </a:defRPr>
            </a:lvl5pPr>
            <a:lvl6pPr marL="3676210" algn="l" defTabSz="1470484" rtl="0" eaLnBrk="1" latinLnBrk="0" hangingPunct="1">
              <a:defRPr sz="2895" kern="1200">
                <a:solidFill>
                  <a:schemeClr val="tx1"/>
                </a:solidFill>
                <a:latin typeface="+mn-lt"/>
                <a:ea typeface="+mn-ea"/>
                <a:cs typeface="+mn-cs"/>
              </a:defRPr>
            </a:lvl6pPr>
            <a:lvl7pPr marL="4411451" algn="l" defTabSz="1470484" rtl="0" eaLnBrk="1" latinLnBrk="0" hangingPunct="1">
              <a:defRPr sz="2895" kern="1200">
                <a:solidFill>
                  <a:schemeClr val="tx1"/>
                </a:solidFill>
                <a:latin typeface="+mn-lt"/>
                <a:ea typeface="+mn-ea"/>
                <a:cs typeface="+mn-cs"/>
              </a:defRPr>
            </a:lvl7pPr>
            <a:lvl8pPr marL="5146694" algn="l" defTabSz="1470484" rtl="0" eaLnBrk="1" latinLnBrk="0" hangingPunct="1">
              <a:defRPr sz="2895" kern="1200">
                <a:solidFill>
                  <a:schemeClr val="tx1"/>
                </a:solidFill>
                <a:latin typeface="+mn-lt"/>
                <a:ea typeface="+mn-ea"/>
                <a:cs typeface="+mn-cs"/>
              </a:defRPr>
            </a:lvl8pPr>
            <a:lvl9pPr marL="5881936" algn="l" defTabSz="1470484" rtl="0" eaLnBrk="1" latinLnBrk="0" hangingPunct="1">
              <a:defRPr sz="2895" kern="1200">
                <a:solidFill>
                  <a:schemeClr val="tx1"/>
                </a:solidFill>
                <a:latin typeface="+mn-lt"/>
                <a:ea typeface="+mn-ea"/>
                <a:cs typeface="+mn-cs"/>
              </a:defRPr>
            </a:lvl9pPr>
          </a:lstStyle>
          <a:p>
            <a:r>
              <a:rPr lang="en-US" sz="1200" dirty="0">
                <a:solidFill>
                  <a:schemeClr val="accent5">
                    <a:lumMod val="75000"/>
                  </a:schemeClr>
                </a:solidFill>
              </a:rPr>
              <a:t>Gates Foundation, 2024</a:t>
            </a:r>
          </a:p>
        </p:txBody>
      </p:sp>
      <p:pic>
        <p:nvPicPr>
          <p:cNvPr id="20" name="Picture 14" descr="Flag of Tanzania | Britannica">
            <a:extLst>
              <a:ext uri="{FF2B5EF4-FFF2-40B4-BE49-F238E27FC236}">
                <a16:creationId xmlns:a16="http://schemas.microsoft.com/office/drawing/2014/main" id="{E4DF446F-9124-2F94-8ACF-D9CC4038E515}"/>
              </a:ext>
            </a:extLst>
          </p:cNvPr>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29695" y="4435259"/>
            <a:ext cx="210312" cy="210313"/>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643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62B3B5-CBC0-DD4F-AD07-4BE1A650A26A}"/>
              </a:ext>
            </a:extLst>
          </p:cNvPr>
          <p:cNvSpPr>
            <a:spLocks noGrp="1"/>
          </p:cNvSpPr>
          <p:nvPr>
            <p:ph type="title"/>
          </p:nvPr>
        </p:nvSpPr>
        <p:spPr/>
        <p:txBody>
          <a:bodyPr/>
          <a:lstStyle/>
          <a:p>
            <a:r>
              <a:rPr lang="en-US" dirty="0"/>
              <a:t>Comparing Traditional &amp; IPS Approaches: Clearing</a:t>
            </a:r>
          </a:p>
        </p:txBody>
      </p:sp>
      <p:sp>
        <p:nvSpPr>
          <p:cNvPr id="4" name="Slide Number Placeholder 3">
            <a:extLst>
              <a:ext uri="{FF2B5EF4-FFF2-40B4-BE49-F238E27FC236}">
                <a16:creationId xmlns:a16="http://schemas.microsoft.com/office/drawing/2014/main" id="{A6F85EF8-8B12-9542-BC9C-23959B682E90}"/>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6</a:t>
            </a:fld>
            <a:endParaRPr lang="en-US" dirty="0">
              <a:solidFill>
                <a:prstClr val="black">
                  <a:tint val="75000"/>
                </a:prstClr>
              </a:solidFill>
            </a:endParaRPr>
          </a:p>
        </p:txBody>
      </p:sp>
      <p:sp>
        <p:nvSpPr>
          <p:cNvPr id="6" name="Google Shape;181;p9">
            <a:extLst>
              <a:ext uri="{FF2B5EF4-FFF2-40B4-BE49-F238E27FC236}">
                <a16:creationId xmlns:a16="http://schemas.microsoft.com/office/drawing/2014/main" id="{0C65EA8C-292F-F846-B9E5-0E75383AFAA9}"/>
              </a:ext>
            </a:extLst>
          </p:cNvPr>
          <p:cNvSpPr txBox="1">
            <a:spLocks noGrp="1"/>
          </p:cNvSpPr>
          <p:nvPr>
            <p:ph sz="quarter" idx="14"/>
          </p:nvPr>
        </p:nvSpPr>
        <p:spPr>
          <a:xfrm>
            <a:off x="330384" y="1093457"/>
            <a:ext cx="8545513" cy="4877603"/>
          </a:xfrm>
          <a:prstGeom prst="rect">
            <a:avLst/>
          </a:prstGeom>
          <a:noFill/>
          <a:ln>
            <a:noFill/>
          </a:ln>
        </p:spPr>
        <p:txBody>
          <a:bodyPr spcFirstLastPara="1" wrap="square" lIns="0" tIns="45700" rIns="182875" bIns="45700" anchor="t" anchorCtr="0">
            <a:normAutofit/>
          </a:bodyPr>
          <a:lstStyle/>
          <a:p>
            <a:pPr lvl="0">
              <a:lnSpc>
                <a:spcPct val="110000"/>
              </a:lnSpc>
              <a:spcAft>
                <a:spcPts val="0"/>
              </a:spcAft>
              <a:buSzPts val="1500"/>
            </a:pPr>
            <a:r>
              <a:rPr lang="en-US" dirty="0"/>
              <a:t>Clearing is the exchange of information about a payment prior to settlement, potentially including the netting of transactions, and the establishment of positions for settlement of transactions between participants </a:t>
            </a:r>
            <a:endParaRPr dirty="0"/>
          </a:p>
          <a:p>
            <a:pPr lvl="0">
              <a:lnSpc>
                <a:spcPct val="110000"/>
              </a:lnSpc>
              <a:spcAft>
                <a:spcPts val="0"/>
              </a:spcAft>
              <a:buSzPts val="1500"/>
            </a:pPr>
            <a:r>
              <a:rPr lang="en-US" dirty="0"/>
              <a:t>Clearing occurs instantly and on a continuous basis in instant payment systems. Payers may initiate transfers at any time or day, including weekends and holidays (365x7x24). The scheme rules support delivering immediate funds availability to payees. </a:t>
            </a:r>
          </a:p>
          <a:p>
            <a:pPr lvl="0">
              <a:lnSpc>
                <a:spcPct val="110000"/>
              </a:lnSpc>
              <a:spcAft>
                <a:spcPts val="0"/>
              </a:spcAft>
              <a:buSzPts val="1500"/>
            </a:pPr>
            <a:r>
              <a:rPr lang="en-US" dirty="0"/>
              <a:t>While clearing is real-time, settlement between DFSPs may be deferred initially, but with the goal of reaching near real-time</a:t>
            </a:r>
            <a:endParaRPr dirty="0"/>
          </a:p>
          <a:p>
            <a:pPr lvl="0">
              <a:lnSpc>
                <a:spcPct val="110000"/>
              </a:lnSpc>
              <a:spcAft>
                <a:spcPts val="0"/>
              </a:spcAft>
              <a:buSzPts val="1500"/>
            </a:pPr>
            <a:r>
              <a:rPr lang="en-US" dirty="0"/>
              <a:t>IPS clearing processes avoid the delays present in classic, traditional batched retail payment system models and where clearing windows are limited by business hours </a:t>
            </a:r>
            <a:endParaRPr dirty="0"/>
          </a:p>
          <a:p>
            <a:pPr marL="230188" lvl="0" indent="-134938" algn="l" rtl="0">
              <a:lnSpc>
                <a:spcPct val="110000"/>
              </a:lnSpc>
              <a:spcBef>
                <a:spcPts val="600"/>
              </a:spcBef>
              <a:spcAft>
                <a:spcPts val="0"/>
              </a:spcAft>
              <a:buSzPts val="1500"/>
              <a:buFont typeface="Arial"/>
              <a:buNone/>
            </a:pPr>
            <a:endParaRPr dirty="0"/>
          </a:p>
        </p:txBody>
      </p:sp>
      <p:graphicFrame>
        <p:nvGraphicFramePr>
          <p:cNvPr id="8" name="Google Shape;184;p9">
            <a:extLst>
              <a:ext uri="{FF2B5EF4-FFF2-40B4-BE49-F238E27FC236}">
                <a16:creationId xmlns:a16="http://schemas.microsoft.com/office/drawing/2014/main" id="{253F8506-D8E8-EF47-A096-749E8CCFACB1}"/>
              </a:ext>
            </a:extLst>
          </p:cNvPr>
          <p:cNvGraphicFramePr/>
          <p:nvPr>
            <p:extLst>
              <p:ext uri="{D42A27DB-BD31-4B8C-83A1-F6EECF244321}">
                <p14:modId xmlns:p14="http://schemas.microsoft.com/office/powerpoint/2010/main" val="2530304215"/>
              </p:ext>
            </p:extLst>
          </p:nvPr>
        </p:nvGraphicFramePr>
        <p:xfrm>
          <a:off x="477094" y="3907045"/>
          <a:ext cx="8189812" cy="1308910"/>
        </p:xfrm>
        <a:graphic>
          <a:graphicData uri="http://schemas.openxmlformats.org/drawingml/2006/table">
            <a:tbl>
              <a:tblPr firstRow="1" bandRow="1">
                <a:tableStyleId>{5DA37D80-6434-44D0-A028-1B22A696006F}</a:tableStyleId>
              </a:tblPr>
              <a:tblGrid>
                <a:gridCol w="4920816">
                  <a:extLst>
                    <a:ext uri="{9D8B030D-6E8A-4147-A177-3AD203B41FA5}">
                      <a16:colId xmlns:a16="http://schemas.microsoft.com/office/drawing/2014/main" val="20000"/>
                    </a:ext>
                  </a:extLst>
                </a:gridCol>
                <a:gridCol w="1607574">
                  <a:extLst>
                    <a:ext uri="{9D8B030D-6E8A-4147-A177-3AD203B41FA5}">
                      <a16:colId xmlns:a16="http://schemas.microsoft.com/office/drawing/2014/main" val="20001"/>
                    </a:ext>
                  </a:extLst>
                </a:gridCol>
                <a:gridCol w="1661422">
                  <a:extLst>
                    <a:ext uri="{9D8B030D-6E8A-4147-A177-3AD203B41FA5}">
                      <a16:colId xmlns:a16="http://schemas.microsoft.com/office/drawing/2014/main" val="20002"/>
                    </a:ext>
                  </a:extLst>
                </a:gridCol>
              </a:tblGrid>
              <a:tr h="239525">
                <a:tc>
                  <a:txBody>
                    <a:bodyPr/>
                    <a:lstStyle/>
                    <a:p>
                      <a:pPr marL="0" marR="0" lvl="0" indent="0" algn="l" rtl="0">
                        <a:spcBef>
                          <a:spcPts val="0"/>
                        </a:spcBef>
                        <a:spcAft>
                          <a:spcPts val="0"/>
                        </a:spcAft>
                        <a:buNone/>
                      </a:pPr>
                      <a:endParaRPr sz="1400" b="0" dirty="0">
                        <a:latin typeface="Calibri"/>
                        <a:ea typeface="Calibri"/>
                        <a:cs typeface="Calibri"/>
                        <a:sym typeface="Calibri"/>
                      </a:endParaRPr>
                    </a:p>
                  </a:txBody>
                  <a:tcPr marL="91450" marR="91450" marT="45725" marB="45725"/>
                </a:tc>
                <a:tc>
                  <a:txBody>
                    <a:bodyPr/>
                    <a:lstStyle/>
                    <a:p>
                      <a:pPr marL="0" marR="0" lvl="0" indent="0" algn="ctr" rtl="0">
                        <a:spcBef>
                          <a:spcPts val="0"/>
                        </a:spcBef>
                        <a:spcAft>
                          <a:spcPts val="0"/>
                        </a:spcAft>
                        <a:buNone/>
                      </a:pPr>
                      <a:r>
                        <a:rPr lang="en-US" sz="1400" b="1" dirty="0"/>
                        <a:t>Classic System</a:t>
                      </a:r>
                      <a:endParaRPr sz="1400" b="1" dirty="0">
                        <a:latin typeface="Calibri"/>
                        <a:ea typeface="Calibri"/>
                        <a:cs typeface="Calibri"/>
                        <a:sym typeface="Calibri"/>
                      </a:endParaRPr>
                    </a:p>
                  </a:txBody>
                  <a:tcPr marL="91450" marR="91450" marT="45725" marB="45725"/>
                </a:tc>
                <a:tc>
                  <a:txBody>
                    <a:bodyPr/>
                    <a:lstStyle/>
                    <a:p>
                      <a:pPr marL="0" marR="0" lvl="0" indent="0" algn="ctr" rtl="0">
                        <a:spcBef>
                          <a:spcPts val="0"/>
                        </a:spcBef>
                        <a:spcAft>
                          <a:spcPts val="0"/>
                        </a:spcAft>
                        <a:buNone/>
                      </a:pPr>
                      <a:r>
                        <a:rPr lang="en-US" sz="1400" b="1" dirty="0"/>
                        <a:t>IPS</a:t>
                      </a:r>
                      <a:endParaRPr sz="1400" b="1" dirty="0">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34700">
                <a:tc>
                  <a:txBody>
                    <a:bodyPr/>
                    <a:lstStyle/>
                    <a:p>
                      <a:pPr marL="0" marR="0" lvl="0" indent="0" algn="l" rtl="0">
                        <a:lnSpc>
                          <a:spcPct val="100000"/>
                        </a:lnSpc>
                        <a:spcBef>
                          <a:spcPts val="0"/>
                        </a:spcBef>
                        <a:spcAft>
                          <a:spcPts val="0"/>
                        </a:spcAft>
                        <a:buClr>
                          <a:schemeClr val="dk1"/>
                        </a:buClr>
                        <a:buSzPts val="1400"/>
                        <a:buFont typeface="Calibri"/>
                        <a:buNone/>
                      </a:pPr>
                      <a:r>
                        <a:rPr lang="en-US" sz="1400" dirty="0"/>
                        <a:t>1) 24x7x365 platform</a:t>
                      </a:r>
                      <a:r>
                        <a:rPr lang="en-US" sz="1400" dirty="0">
                          <a:sym typeface="Calibri"/>
                        </a:rPr>
                        <a:t> </a:t>
                      </a:r>
                      <a:r>
                        <a:rPr lang="en-US" sz="1400" dirty="0"/>
                        <a:t>availability</a:t>
                      </a:r>
                      <a:endParaRPr sz="1400" dirty="0">
                        <a:latin typeface="Calibri"/>
                        <a:ea typeface="Calibri"/>
                        <a:cs typeface="Calibri"/>
                        <a:sym typeface="Calibri"/>
                      </a:endParaRPr>
                    </a:p>
                  </a:txBody>
                  <a:tcPr marL="91450" marR="91450" marT="45725" marB="45725"/>
                </a:tc>
                <a:tc>
                  <a:txBody>
                    <a:bodyPr/>
                    <a:lstStyle/>
                    <a:p>
                      <a:pPr marL="0" marR="0" lvl="0" indent="0" algn="ctr" rtl="0">
                        <a:spcBef>
                          <a:spcPts val="0"/>
                        </a:spcBef>
                        <a:spcAft>
                          <a:spcPts val="0"/>
                        </a:spcAft>
                        <a:buNone/>
                      </a:pPr>
                      <a:r>
                        <a:rPr lang="en-US" sz="1400" b="1" dirty="0">
                          <a:solidFill>
                            <a:srgbClr val="C00000"/>
                          </a:solidFill>
                        </a:rPr>
                        <a:t>✕</a:t>
                      </a:r>
                      <a:endParaRPr sz="1400" b="1" dirty="0">
                        <a:solidFill>
                          <a:srgbClr val="C00000"/>
                        </a:solidFill>
                        <a:latin typeface="Calibri"/>
                        <a:ea typeface="Calibri"/>
                        <a:cs typeface="Calibri"/>
                        <a:sym typeface="Calibri"/>
                      </a:endParaRPr>
                    </a:p>
                  </a:txBody>
                  <a:tcPr marL="91450" marR="91450" marT="45725" marB="45725"/>
                </a:tc>
                <a:tc>
                  <a:txBody>
                    <a:bodyPr/>
                    <a:lstStyle/>
                    <a:p>
                      <a:pPr marL="0" marR="0" lvl="0" indent="0" algn="ctr" rtl="0">
                        <a:spcBef>
                          <a:spcPts val="0"/>
                        </a:spcBef>
                        <a:spcAft>
                          <a:spcPts val="0"/>
                        </a:spcAft>
                        <a:buNone/>
                      </a:pPr>
                      <a:r>
                        <a:rPr lang="en-US" sz="1400" b="1" dirty="0">
                          <a:solidFill>
                            <a:srgbClr val="00B050"/>
                          </a:solidFill>
                        </a:rPr>
                        <a:t>✓</a:t>
                      </a:r>
                      <a:endParaRPr sz="1400" b="1" dirty="0">
                        <a:solidFill>
                          <a:srgbClr val="00B050"/>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334700">
                <a:tc>
                  <a:txBody>
                    <a:bodyPr/>
                    <a:lstStyle/>
                    <a:p>
                      <a:pPr marL="0" marR="0" lvl="0" indent="0" algn="l" rtl="0">
                        <a:spcBef>
                          <a:spcPts val="0"/>
                        </a:spcBef>
                        <a:spcAft>
                          <a:spcPts val="0"/>
                        </a:spcAft>
                        <a:buNone/>
                      </a:pPr>
                      <a:r>
                        <a:rPr lang="en-US" sz="1400" dirty="0">
                          <a:solidFill>
                            <a:schemeClr val="dk1"/>
                          </a:solidFill>
                        </a:rPr>
                        <a:t>2) Real-time transaction notifications to DFSPs</a:t>
                      </a:r>
                      <a:endParaRPr sz="1400" dirty="0">
                        <a:latin typeface="Calibri"/>
                        <a:ea typeface="Calibri"/>
                        <a:cs typeface="Calibri"/>
                        <a:sym typeface="Calibri"/>
                      </a:endParaRPr>
                    </a:p>
                  </a:txBody>
                  <a:tcPr marL="91450" marR="91450" marT="45725" marB="45725"/>
                </a:tc>
                <a:tc>
                  <a:txBody>
                    <a:bodyPr/>
                    <a:lstStyle/>
                    <a:p>
                      <a:pPr marL="0" marR="0" lvl="0" indent="0" algn="ctr" rtl="0">
                        <a:spcBef>
                          <a:spcPts val="0"/>
                        </a:spcBef>
                        <a:spcAft>
                          <a:spcPts val="0"/>
                        </a:spcAft>
                        <a:buNone/>
                      </a:pPr>
                      <a:r>
                        <a:rPr lang="en-US" sz="1400" b="1" dirty="0">
                          <a:solidFill>
                            <a:srgbClr val="C00000"/>
                          </a:solidFill>
                        </a:rPr>
                        <a:t>✕</a:t>
                      </a:r>
                      <a:r>
                        <a:rPr lang="en-US" sz="1400" dirty="0">
                          <a:solidFill>
                            <a:srgbClr val="C00000"/>
                          </a:solidFill>
                          <a:sym typeface="Calibri"/>
                        </a:rPr>
                        <a:t> </a:t>
                      </a:r>
                      <a:endParaRPr dirty="0">
                        <a:solidFill>
                          <a:srgbClr val="C00000"/>
                        </a:solidFill>
                      </a:endParaRPr>
                    </a:p>
                  </a:txBody>
                  <a:tcPr marL="91450" marR="91450" marT="45725" marB="45725"/>
                </a:tc>
                <a:tc>
                  <a:txBody>
                    <a:bodyPr/>
                    <a:lstStyle/>
                    <a:p>
                      <a:pPr marL="0" marR="0" lvl="0" indent="0" algn="ctr" rtl="0">
                        <a:spcBef>
                          <a:spcPts val="0"/>
                        </a:spcBef>
                        <a:spcAft>
                          <a:spcPts val="0"/>
                        </a:spcAft>
                        <a:buNone/>
                      </a:pPr>
                      <a:r>
                        <a:rPr lang="en-US" sz="1400" b="1" dirty="0">
                          <a:solidFill>
                            <a:srgbClr val="00B050"/>
                          </a:solidFill>
                        </a:rPr>
                        <a:t>✓</a:t>
                      </a:r>
                      <a:endParaRPr sz="1400" dirty="0">
                        <a:solidFill>
                          <a:srgbClr val="7F7F7F"/>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2448360162"/>
                  </a:ext>
                </a:extLst>
              </a:tr>
              <a:tr h="334700">
                <a:tc>
                  <a:txBody>
                    <a:bodyPr/>
                    <a:lstStyle/>
                    <a:p>
                      <a:pPr marL="0" marR="0" lvl="0" indent="0" algn="l" rtl="0">
                        <a:spcBef>
                          <a:spcPts val="0"/>
                        </a:spcBef>
                        <a:spcAft>
                          <a:spcPts val="0"/>
                        </a:spcAft>
                        <a:buNone/>
                      </a:pPr>
                      <a:r>
                        <a:rPr lang="en-US" sz="1400" strike="noStrike" baseline="0" dirty="0"/>
                        <a:t>3) </a:t>
                      </a:r>
                      <a:r>
                        <a:rPr lang="en-US" sz="1400" strike="noStrike" baseline="0" dirty="0">
                          <a:solidFill>
                            <a:schemeClr val="tx1"/>
                          </a:solidFill>
                        </a:rPr>
                        <a:t>Re</a:t>
                      </a:r>
                      <a:r>
                        <a:rPr lang="en-US" sz="1400" strike="noStrike" baseline="0" dirty="0"/>
                        <a:t>al-time payee funds availability</a:t>
                      </a:r>
                      <a:endParaRPr sz="1400" strike="noStrike" baseline="0" dirty="0">
                        <a:latin typeface="Calibri"/>
                        <a:ea typeface="Calibri"/>
                        <a:cs typeface="Calibri"/>
                        <a:sym typeface="Calibri"/>
                      </a:endParaRPr>
                    </a:p>
                  </a:txBody>
                  <a:tcPr marL="91450" marR="91450" marT="45725" marB="45725"/>
                </a:tc>
                <a:tc>
                  <a:txBody>
                    <a:bodyPr/>
                    <a:lstStyle/>
                    <a:p>
                      <a:pPr marL="0" marR="0" lvl="0" indent="0" algn="ctr" rtl="0">
                        <a:spcBef>
                          <a:spcPts val="0"/>
                        </a:spcBef>
                        <a:spcAft>
                          <a:spcPts val="0"/>
                        </a:spcAft>
                        <a:buNone/>
                      </a:pPr>
                      <a:r>
                        <a:rPr lang="en-US" sz="1400" b="1" dirty="0">
                          <a:solidFill>
                            <a:srgbClr val="C00000"/>
                          </a:solidFill>
                        </a:rPr>
                        <a:t>✕</a:t>
                      </a:r>
                      <a:endParaRPr sz="1400" b="1" dirty="0">
                        <a:solidFill>
                          <a:srgbClr val="C00000"/>
                        </a:solidFill>
                        <a:latin typeface="Calibri"/>
                        <a:ea typeface="Calibri"/>
                        <a:cs typeface="Calibri"/>
                        <a:sym typeface="Calibri"/>
                      </a:endParaRPr>
                    </a:p>
                  </a:txBody>
                  <a:tcPr marL="91450" marR="91450" marT="45725" marB="45725"/>
                </a:tc>
                <a:tc>
                  <a:txBody>
                    <a:bodyPr/>
                    <a:lstStyle/>
                    <a:p>
                      <a:pPr marL="0" marR="0" lvl="0" indent="0" algn="ctr" rtl="0">
                        <a:spcBef>
                          <a:spcPts val="0"/>
                        </a:spcBef>
                        <a:spcAft>
                          <a:spcPts val="0"/>
                        </a:spcAft>
                        <a:buNone/>
                      </a:pPr>
                      <a:r>
                        <a:rPr lang="en-US" sz="1400" b="1" dirty="0">
                          <a:solidFill>
                            <a:srgbClr val="00B050"/>
                          </a:solidFill>
                        </a:rPr>
                        <a:t>✓</a:t>
                      </a:r>
                      <a:endParaRPr sz="1400" b="1" dirty="0">
                        <a:solidFill>
                          <a:srgbClr val="00B050"/>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5745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964AA1-5C9E-8F4B-B610-F17E19D5E4AB}"/>
              </a:ext>
            </a:extLst>
          </p:cNvPr>
          <p:cNvSpPr>
            <a:spLocks noGrp="1"/>
          </p:cNvSpPr>
          <p:nvPr>
            <p:ph type="body" sz="quarter" idx="10"/>
          </p:nvPr>
        </p:nvSpPr>
        <p:spPr>
          <a:xfrm>
            <a:off x="288475" y="2183931"/>
            <a:ext cx="5113953" cy="1245069"/>
          </a:xfrm>
        </p:spPr>
        <p:txBody>
          <a:bodyPr/>
          <a:lstStyle/>
          <a:p>
            <a:r>
              <a:rPr lang="en-US" dirty="0"/>
              <a:t>Market Landscape Report:</a:t>
            </a:r>
          </a:p>
          <a:p>
            <a:r>
              <a:rPr lang="en-US" dirty="0"/>
              <a:t>Executive Summary</a:t>
            </a:r>
          </a:p>
        </p:txBody>
      </p:sp>
      <p:sp>
        <p:nvSpPr>
          <p:cNvPr id="3" name="Text Placeholder 1">
            <a:extLst>
              <a:ext uri="{FF2B5EF4-FFF2-40B4-BE49-F238E27FC236}">
                <a16:creationId xmlns:a16="http://schemas.microsoft.com/office/drawing/2014/main" id="{669BCEB2-0C81-0C20-A472-104EDC66A56D}"/>
              </a:ext>
            </a:extLst>
          </p:cNvPr>
          <p:cNvSpPr txBox="1">
            <a:spLocks/>
          </p:cNvSpPr>
          <p:nvPr/>
        </p:nvSpPr>
        <p:spPr bwMode="gray">
          <a:xfrm>
            <a:off x="288475" y="5289452"/>
            <a:ext cx="5113953" cy="444305"/>
          </a:xfrm>
          <a:prstGeom prst="rect">
            <a:avLst/>
          </a:prstGeom>
        </p:spPr>
        <p:txBody>
          <a:bodyPr/>
          <a:lstStyle>
            <a:lvl1pPr marL="0" indent="0" algn="l" defTabSz="457200" rtl="0" eaLnBrk="1" latinLnBrk="0" hangingPunct="1">
              <a:spcBef>
                <a:spcPct val="20000"/>
              </a:spcBef>
              <a:buClr>
                <a:schemeClr val="accent2"/>
              </a:buClr>
              <a:buFont typeface="Arial"/>
              <a:buNone/>
              <a:defRPr sz="2400" kern="1200">
                <a:solidFill>
                  <a:schemeClr val="bg1"/>
                </a:solidFill>
                <a:latin typeface="Arial"/>
                <a:ea typeface="+mn-ea"/>
                <a:cs typeface="Arial"/>
              </a:defRPr>
            </a:lvl1pPr>
            <a:lvl2pPr marL="742950" indent="-285750" algn="l" defTabSz="457200" rtl="0" eaLnBrk="1" latinLnBrk="0" hangingPunct="1">
              <a:spcBef>
                <a:spcPct val="20000"/>
              </a:spcBef>
              <a:buClr>
                <a:schemeClr val="accent2"/>
              </a:buClr>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Clr>
                <a:schemeClr val="accent2"/>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chemeClr val="accent2"/>
              </a:buClr>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Clr>
                <a:schemeClr val="accent2"/>
              </a:buClr>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t>February 2024</a:t>
            </a:r>
          </a:p>
        </p:txBody>
      </p:sp>
    </p:spTree>
    <p:extLst>
      <p:ext uri="{BB962C8B-B14F-4D97-AF65-F5344CB8AC3E}">
        <p14:creationId xmlns:p14="http://schemas.microsoft.com/office/powerpoint/2010/main" val="1742795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9559EE4-CCD5-995E-DABD-E610FF441C58}"/>
              </a:ext>
            </a:extLst>
          </p:cNvPr>
          <p:cNvGraphicFramePr>
            <a:graphicFrameLocks noGrp="1"/>
          </p:cNvGraphicFramePr>
          <p:nvPr>
            <p:extLst>
              <p:ext uri="{D42A27DB-BD31-4B8C-83A1-F6EECF244321}">
                <p14:modId xmlns:p14="http://schemas.microsoft.com/office/powerpoint/2010/main" val="1096725453"/>
              </p:ext>
            </p:extLst>
          </p:nvPr>
        </p:nvGraphicFramePr>
        <p:xfrm>
          <a:off x="4825661" y="3020963"/>
          <a:ext cx="3289530" cy="2194560"/>
        </p:xfrm>
        <a:graphic>
          <a:graphicData uri="http://schemas.openxmlformats.org/drawingml/2006/table">
            <a:tbl>
              <a:tblPr firstRow="1" bandRow="1">
                <a:tableStyleId>{793D81CF-94F2-401A-BA57-92F5A7B2D0C5}</a:tableStyleId>
              </a:tblPr>
              <a:tblGrid>
                <a:gridCol w="1001099">
                  <a:extLst>
                    <a:ext uri="{9D8B030D-6E8A-4147-A177-3AD203B41FA5}">
                      <a16:colId xmlns:a16="http://schemas.microsoft.com/office/drawing/2014/main" val="322767221"/>
                    </a:ext>
                  </a:extLst>
                </a:gridCol>
                <a:gridCol w="2288431">
                  <a:extLst>
                    <a:ext uri="{9D8B030D-6E8A-4147-A177-3AD203B41FA5}">
                      <a16:colId xmlns:a16="http://schemas.microsoft.com/office/drawing/2014/main" val="1084383342"/>
                    </a:ext>
                  </a:extLst>
                </a:gridCol>
              </a:tblGrid>
              <a:tr h="170733">
                <a:tc>
                  <a:txBody>
                    <a:bodyPr/>
                    <a:lstStyle/>
                    <a:p>
                      <a:r>
                        <a:rPr lang="en-US" sz="1200"/>
                        <a:t>IPS</a:t>
                      </a:r>
                    </a:p>
                  </a:txBody>
                  <a:tcPr/>
                </a:tc>
                <a:tc>
                  <a:txBody>
                    <a:bodyPr/>
                    <a:lstStyle/>
                    <a:p>
                      <a:r>
                        <a:rPr lang="en-US" sz="1200"/>
                        <a:t>Country</a:t>
                      </a:r>
                    </a:p>
                  </a:txBody>
                  <a:tcPr/>
                </a:tc>
                <a:extLst>
                  <a:ext uri="{0D108BD9-81ED-4DB2-BD59-A6C34878D82A}">
                    <a16:rowId xmlns:a16="http://schemas.microsoft.com/office/drawing/2014/main" val="3230750243"/>
                  </a:ext>
                </a:extLst>
              </a:tr>
              <a:tr h="170733">
                <a:tc>
                  <a:txBody>
                    <a:bodyPr/>
                    <a:lstStyle/>
                    <a:p>
                      <a:r>
                        <a:rPr lang="en-US" sz="1200" err="1"/>
                        <a:t>PesaLink</a:t>
                      </a:r>
                      <a:endParaRPr lang="en-US" sz="1200"/>
                    </a:p>
                  </a:txBody>
                  <a:tcPr/>
                </a:tc>
                <a:tc>
                  <a:txBody>
                    <a:bodyPr/>
                    <a:lstStyle/>
                    <a:p>
                      <a:r>
                        <a:rPr lang="en-US" sz="1200"/>
                        <a:t>Kenya</a:t>
                      </a:r>
                    </a:p>
                  </a:txBody>
                  <a:tcPr/>
                </a:tc>
                <a:extLst>
                  <a:ext uri="{0D108BD9-81ED-4DB2-BD59-A6C34878D82A}">
                    <a16:rowId xmlns:a16="http://schemas.microsoft.com/office/drawing/2014/main" val="627618788"/>
                  </a:ext>
                </a:extLst>
              </a:tr>
              <a:tr h="170733">
                <a:tc>
                  <a:txBody>
                    <a:bodyPr/>
                    <a:lstStyle/>
                    <a:p>
                      <a:r>
                        <a:rPr lang="en-US" sz="1200"/>
                        <a:t>Pix</a:t>
                      </a:r>
                    </a:p>
                  </a:txBody>
                  <a:tcPr/>
                </a:tc>
                <a:tc>
                  <a:txBody>
                    <a:bodyPr/>
                    <a:lstStyle/>
                    <a:p>
                      <a:r>
                        <a:rPr lang="en-US" sz="1200"/>
                        <a:t>Brazil</a:t>
                      </a:r>
                    </a:p>
                  </a:txBody>
                  <a:tcPr/>
                </a:tc>
                <a:extLst>
                  <a:ext uri="{0D108BD9-81ED-4DB2-BD59-A6C34878D82A}">
                    <a16:rowId xmlns:a16="http://schemas.microsoft.com/office/drawing/2014/main" val="1632048354"/>
                  </a:ext>
                </a:extLst>
              </a:tr>
              <a:tr h="1707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a:t>RTP</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a:t>United States</a:t>
                      </a:r>
                    </a:p>
                  </a:txBody>
                  <a:tcPr/>
                </a:tc>
                <a:extLst>
                  <a:ext uri="{0D108BD9-81ED-4DB2-BD59-A6C34878D82A}">
                    <a16:rowId xmlns:a16="http://schemas.microsoft.com/office/drawing/2014/main" val="169853332"/>
                  </a:ext>
                </a:extLst>
              </a:tr>
              <a:tr h="170733">
                <a:tc>
                  <a:txBody>
                    <a:bodyPr/>
                    <a:lstStyle/>
                    <a:p>
                      <a:r>
                        <a:rPr lang="en-US" sz="1200"/>
                        <a:t>SCT Inst</a:t>
                      </a:r>
                    </a:p>
                  </a:txBody>
                  <a:tcPr/>
                </a:tc>
                <a:tc>
                  <a:txBody>
                    <a:bodyPr/>
                    <a:lstStyle/>
                    <a:p>
                      <a:r>
                        <a:rPr lang="en-US" sz="1200"/>
                        <a:t>Europe</a:t>
                      </a:r>
                    </a:p>
                  </a:txBody>
                  <a:tcPr/>
                </a:tc>
                <a:extLst>
                  <a:ext uri="{0D108BD9-81ED-4DB2-BD59-A6C34878D82A}">
                    <a16:rowId xmlns:a16="http://schemas.microsoft.com/office/drawing/2014/main" val="3956213662"/>
                  </a:ext>
                </a:extLst>
              </a:tr>
              <a:tr h="170733">
                <a:tc>
                  <a:txBody>
                    <a:bodyPr/>
                    <a:lstStyle/>
                    <a:p>
                      <a:r>
                        <a:rPr lang="en-US" sz="1200"/>
                        <a:t>SPEI</a:t>
                      </a:r>
                    </a:p>
                  </a:txBody>
                  <a:tcPr/>
                </a:tc>
                <a:tc>
                  <a:txBody>
                    <a:bodyPr/>
                    <a:lstStyle/>
                    <a:p>
                      <a:r>
                        <a:rPr lang="en-US" sz="1200"/>
                        <a:t>Mexico</a:t>
                      </a:r>
                    </a:p>
                  </a:txBody>
                  <a:tcPr/>
                </a:tc>
                <a:extLst>
                  <a:ext uri="{0D108BD9-81ED-4DB2-BD59-A6C34878D82A}">
                    <a16:rowId xmlns:a16="http://schemas.microsoft.com/office/drawing/2014/main" val="2049876978"/>
                  </a:ext>
                </a:extLst>
              </a:tr>
              <a:tr h="170733">
                <a:tc>
                  <a:txBody>
                    <a:bodyPr/>
                    <a:lstStyle/>
                    <a:p>
                      <a:r>
                        <a:rPr lang="en-US" sz="1200" dirty="0"/>
                        <a:t>TIPS</a:t>
                      </a:r>
                    </a:p>
                  </a:txBody>
                  <a:tcPr/>
                </a:tc>
                <a:tc>
                  <a:txBody>
                    <a:bodyPr/>
                    <a:lstStyle/>
                    <a:p>
                      <a:r>
                        <a:rPr lang="en-US" sz="1200" dirty="0"/>
                        <a:t>Tanzania</a:t>
                      </a:r>
                    </a:p>
                  </a:txBody>
                  <a:tcPr/>
                </a:tc>
                <a:extLst>
                  <a:ext uri="{0D108BD9-81ED-4DB2-BD59-A6C34878D82A}">
                    <a16:rowId xmlns:a16="http://schemas.microsoft.com/office/drawing/2014/main" val="3378969536"/>
                  </a:ext>
                </a:extLst>
              </a:tr>
              <a:tr h="170733">
                <a:tc>
                  <a:txBody>
                    <a:bodyPr/>
                    <a:lstStyle/>
                    <a:p>
                      <a:r>
                        <a:rPr lang="en-US" sz="1200"/>
                        <a:t>UPI</a:t>
                      </a:r>
                    </a:p>
                  </a:txBody>
                  <a:tcPr/>
                </a:tc>
                <a:tc>
                  <a:txBody>
                    <a:bodyPr/>
                    <a:lstStyle/>
                    <a:p>
                      <a:r>
                        <a:rPr lang="en-US" sz="1200" dirty="0"/>
                        <a:t>India</a:t>
                      </a:r>
                    </a:p>
                  </a:txBody>
                  <a:tcPr/>
                </a:tc>
                <a:extLst>
                  <a:ext uri="{0D108BD9-81ED-4DB2-BD59-A6C34878D82A}">
                    <a16:rowId xmlns:a16="http://schemas.microsoft.com/office/drawing/2014/main" val="3451466512"/>
                  </a:ext>
                </a:extLst>
              </a:tr>
            </a:tbl>
          </a:graphicData>
        </a:graphic>
      </p:graphicFrame>
      <p:graphicFrame>
        <p:nvGraphicFramePr>
          <p:cNvPr id="6" name="Table 5">
            <a:extLst>
              <a:ext uri="{FF2B5EF4-FFF2-40B4-BE49-F238E27FC236}">
                <a16:creationId xmlns:a16="http://schemas.microsoft.com/office/drawing/2014/main" id="{8DA48AE7-879F-6DBA-C30C-B45F75F0D36F}"/>
              </a:ext>
            </a:extLst>
          </p:cNvPr>
          <p:cNvGraphicFramePr>
            <a:graphicFrameLocks noGrp="1"/>
          </p:cNvGraphicFramePr>
          <p:nvPr>
            <p:extLst>
              <p:ext uri="{D42A27DB-BD31-4B8C-83A1-F6EECF244321}">
                <p14:modId xmlns:p14="http://schemas.microsoft.com/office/powerpoint/2010/main" val="1544716550"/>
              </p:ext>
            </p:extLst>
          </p:nvPr>
        </p:nvGraphicFramePr>
        <p:xfrm>
          <a:off x="884969" y="3020963"/>
          <a:ext cx="3333124" cy="2194560"/>
        </p:xfrm>
        <a:graphic>
          <a:graphicData uri="http://schemas.openxmlformats.org/drawingml/2006/table">
            <a:tbl>
              <a:tblPr firstRow="1" bandRow="1">
                <a:tableStyleId>{793D81CF-94F2-401A-BA57-92F5A7B2D0C5}</a:tableStyleId>
              </a:tblPr>
              <a:tblGrid>
                <a:gridCol w="1270644">
                  <a:extLst>
                    <a:ext uri="{9D8B030D-6E8A-4147-A177-3AD203B41FA5}">
                      <a16:colId xmlns:a16="http://schemas.microsoft.com/office/drawing/2014/main" val="2973301127"/>
                    </a:ext>
                  </a:extLst>
                </a:gridCol>
                <a:gridCol w="2062480">
                  <a:extLst>
                    <a:ext uri="{9D8B030D-6E8A-4147-A177-3AD203B41FA5}">
                      <a16:colId xmlns:a16="http://schemas.microsoft.com/office/drawing/2014/main" val="1084383342"/>
                    </a:ext>
                  </a:extLst>
                </a:gridCol>
              </a:tblGrid>
              <a:tr h="170733">
                <a:tc>
                  <a:txBody>
                    <a:bodyPr/>
                    <a:lstStyle/>
                    <a:p>
                      <a:r>
                        <a:rPr lang="en-US" sz="1200"/>
                        <a:t>IPS</a:t>
                      </a:r>
                    </a:p>
                  </a:txBody>
                  <a:tcPr/>
                </a:tc>
                <a:tc>
                  <a:txBody>
                    <a:bodyPr/>
                    <a:lstStyle/>
                    <a:p>
                      <a:r>
                        <a:rPr lang="en-US" sz="1200"/>
                        <a:t>Country</a:t>
                      </a:r>
                    </a:p>
                  </a:txBody>
                  <a:tcPr/>
                </a:tc>
                <a:extLst>
                  <a:ext uri="{0D108BD9-81ED-4DB2-BD59-A6C34878D82A}">
                    <a16:rowId xmlns:a16="http://schemas.microsoft.com/office/drawing/2014/main" val="3230750243"/>
                  </a:ext>
                </a:extLst>
              </a:tr>
              <a:tr h="170733">
                <a:tc>
                  <a:txBody>
                    <a:bodyPr/>
                    <a:lstStyle/>
                    <a:p>
                      <a:r>
                        <a:rPr lang="en-US" sz="1200"/>
                        <a:t>FAST</a:t>
                      </a:r>
                    </a:p>
                  </a:txBody>
                  <a:tcPr/>
                </a:tc>
                <a:tc>
                  <a:txBody>
                    <a:bodyPr/>
                    <a:lstStyle/>
                    <a:p>
                      <a:r>
                        <a:rPr lang="en-US" sz="1200"/>
                        <a:t>Singapore </a:t>
                      </a:r>
                    </a:p>
                  </a:txBody>
                  <a:tcPr/>
                </a:tc>
                <a:extLst>
                  <a:ext uri="{0D108BD9-81ED-4DB2-BD59-A6C34878D82A}">
                    <a16:rowId xmlns:a16="http://schemas.microsoft.com/office/drawing/2014/main" val="268907099"/>
                  </a:ext>
                </a:extLst>
              </a:tr>
              <a:tr h="1707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a:t>FedNow</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a:t>United States</a:t>
                      </a:r>
                    </a:p>
                  </a:txBody>
                  <a:tcPr/>
                </a:tc>
                <a:extLst>
                  <a:ext uri="{0D108BD9-81ED-4DB2-BD59-A6C34878D82A}">
                    <a16:rowId xmlns:a16="http://schemas.microsoft.com/office/drawing/2014/main" val="470243096"/>
                  </a:ext>
                </a:extLst>
              </a:tr>
              <a:tr h="1707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a:t>FPS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a:t>United Kingdom</a:t>
                      </a:r>
                    </a:p>
                  </a:txBody>
                  <a:tcPr/>
                </a:tc>
                <a:extLst>
                  <a:ext uri="{0D108BD9-81ED-4DB2-BD59-A6C34878D82A}">
                    <a16:rowId xmlns:a16="http://schemas.microsoft.com/office/drawing/2014/main" val="1227765424"/>
                  </a:ext>
                </a:extLst>
              </a:tr>
              <a:tr h="170733">
                <a:tc>
                  <a:txBody>
                    <a:bodyPr/>
                    <a:lstStyle/>
                    <a:p>
                      <a:r>
                        <a:rPr lang="en-US" sz="1200"/>
                        <a:t>GIP</a:t>
                      </a:r>
                    </a:p>
                  </a:txBody>
                  <a:tcPr/>
                </a:tc>
                <a:tc>
                  <a:txBody>
                    <a:bodyPr/>
                    <a:lstStyle/>
                    <a:p>
                      <a:r>
                        <a:rPr lang="en-US" sz="1200"/>
                        <a:t>Ghana</a:t>
                      </a:r>
                    </a:p>
                  </a:txBody>
                  <a:tcPr/>
                </a:tc>
                <a:extLst>
                  <a:ext uri="{0D108BD9-81ED-4DB2-BD59-A6C34878D82A}">
                    <a16:rowId xmlns:a16="http://schemas.microsoft.com/office/drawing/2014/main" val="1699671745"/>
                  </a:ext>
                </a:extLst>
              </a:tr>
              <a:tr h="170733">
                <a:tc>
                  <a:txBody>
                    <a:bodyPr/>
                    <a:lstStyle/>
                    <a:p>
                      <a:r>
                        <a:rPr lang="en-US" sz="1200" err="1"/>
                        <a:t>Interac</a:t>
                      </a:r>
                      <a:r>
                        <a:rPr lang="en-US" sz="1200"/>
                        <a:t> </a:t>
                      </a:r>
                    </a:p>
                  </a:txBody>
                  <a:tcPr/>
                </a:tc>
                <a:tc>
                  <a:txBody>
                    <a:bodyPr/>
                    <a:lstStyle/>
                    <a:p>
                      <a:r>
                        <a:rPr lang="en-US" sz="1200"/>
                        <a:t>Canada</a:t>
                      </a:r>
                    </a:p>
                  </a:txBody>
                  <a:tcPr/>
                </a:tc>
                <a:extLst>
                  <a:ext uri="{0D108BD9-81ED-4DB2-BD59-A6C34878D82A}">
                    <a16:rowId xmlns:a16="http://schemas.microsoft.com/office/drawing/2014/main" val="1005141511"/>
                  </a:ext>
                </a:extLst>
              </a:tr>
              <a:tr h="170733">
                <a:tc>
                  <a:txBody>
                    <a:bodyPr/>
                    <a:lstStyle/>
                    <a:p>
                      <a:r>
                        <a:rPr lang="en-US" sz="1200"/>
                        <a:t>NIP</a:t>
                      </a:r>
                    </a:p>
                  </a:txBody>
                  <a:tcPr/>
                </a:tc>
                <a:tc>
                  <a:txBody>
                    <a:bodyPr/>
                    <a:lstStyle/>
                    <a:p>
                      <a:r>
                        <a:rPr lang="en-US" sz="1200"/>
                        <a:t>Nigeria</a:t>
                      </a:r>
                    </a:p>
                  </a:txBody>
                  <a:tcPr/>
                </a:tc>
                <a:extLst>
                  <a:ext uri="{0D108BD9-81ED-4DB2-BD59-A6C34878D82A}">
                    <a16:rowId xmlns:a16="http://schemas.microsoft.com/office/drawing/2014/main" val="84823134"/>
                  </a:ext>
                </a:extLst>
              </a:tr>
              <a:tr h="170733">
                <a:tc>
                  <a:txBody>
                    <a:bodyPr/>
                    <a:lstStyle/>
                    <a:p>
                      <a:r>
                        <a:rPr lang="en-US" sz="1200"/>
                        <a:t>NPP</a:t>
                      </a:r>
                    </a:p>
                  </a:txBody>
                  <a:tcPr/>
                </a:tc>
                <a:tc>
                  <a:txBody>
                    <a:bodyPr/>
                    <a:lstStyle/>
                    <a:p>
                      <a:r>
                        <a:rPr lang="en-US" sz="1200"/>
                        <a:t>Australia </a:t>
                      </a:r>
                    </a:p>
                  </a:txBody>
                  <a:tcPr/>
                </a:tc>
                <a:extLst>
                  <a:ext uri="{0D108BD9-81ED-4DB2-BD59-A6C34878D82A}">
                    <a16:rowId xmlns:a16="http://schemas.microsoft.com/office/drawing/2014/main" val="3828294025"/>
                  </a:ext>
                </a:extLst>
              </a:tr>
            </a:tbl>
          </a:graphicData>
        </a:graphic>
      </p:graphicFrame>
      <p:sp>
        <p:nvSpPr>
          <p:cNvPr id="2" name="Text Placeholder 1">
            <a:extLst>
              <a:ext uri="{FF2B5EF4-FFF2-40B4-BE49-F238E27FC236}">
                <a16:creationId xmlns:a16="http://schemas.microsoft.com/office/drawing/2014/main" id="{BA43FACC-4096-224E-9A9E-6C2F374B75D5}"/>
              </a:ext>
            </a:extLst>
          </p:cNvPr>
          <p:cNvSpPr>
            <a:spLocks noGrp="1"/>
          </p:cNvSpPr>
          <p:nvPr>
            <p:ph type="body" sz="quarter" idx="13"/>
          </p:nvPr>
        </p:nvSpPr>
        <p:spPr>
          <a:xfrm>
            <a:off x="411480" y="974309"/>
            <a:ext cx="8545513" cy="1571480"/>
          </a:xfrm>
        </p:spPr>
        <p:txBody>
          <a:bodyPr/>
          <a:lstStyle/>
          <a:p>
            <a:r>
              <a:rPr lang="en-US" sz="1400" dirty="0"/>
              <a:t>This Market Landscape Report is the culmination of desk research and qualitative interviews conducted by Glenbrook on current settlement approaches in Instant Payment Systems (IPS). </a:t>
            </a:r>
          </a:p>
          <a:p>
            <a:pPr lvl="1"/>
            <a:r>
              <a:rPr lang="en-US" sz="1400" dirty="0"/>
              <a:t>The Report is focused exclusively on settlement and settlement related risk management approaches and does not cover the clearing aspects of IPS</a:t>
            </a:r>
          </a:p>
          <a:p>
            <a:pPr marL="457200" lvl="1" indent="0">
              <a:buNone/>
            </a:pPr>
            <a:endParaRPr lang="en-US" sz="1400" dirty="0"/>
          </a:p>
        </p:txBody>
      </p:sp>
      <p:sp>
        <p:nvSpPr>
          <p:cNvPr id="3" name="Title 2">
            <a:extLst>
              <a:ext uri="{FF2B5EF4-FFF2-40B4-BE49-F238E27FC236}">
                <a16:creationId xmlns:a16="http://schemas.microsoft.com/office/drawing/2014/main" id="{955E9334-65D2-104B-8FB8-BDEC27825D72}"/>
              </a:ext>
            </a:extLst>
          </p:cNvPr>
          <p:cNvSpPr>
            <a:spLocks noGrp="1"/>
          </p:cNvSpPr>
          <p:nvPr>
            <p:ph type="title"/>
          </p:nvPr>
        </p:nvSpPr>
        <p:spPr/>
        <p:txBody>
          <a:bodyPr/>
          <a:lstStyle/>
          <a:p>
            <a:r>
              <a:rPr lang="en-US"/>
              <a:t>Introduction to the Report</a:t>
            </a:r>
          </a:p>
        </p:txBody>
      </p:sp>
      <p:sp>
        <p:nvSpPr>
          <p:cNvPr id="4" name="Slide Number Placeholder 3">
            <a:extLst>
              <a:ext uri="{FF2B5EF4-FFF2-40B4-BE49-F238E27FC236}">
                <a16:creationId xmlns:a16="http://schemas.microsoft.com/office/drawing/2014/main" id="{583491A4-0374-444B-B481-A8EEA65E7D19}"/>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8</a:t>
            </a:fld>
            <a:endParaRPr lang="en-US">
              <a:solidFill>
                <a:prstClr val="black">
                  <a:tint val="75000"/>
                </a:prstClr>
              </a:solidFill>
            </a:endParaRPr>
          </a:p>
        </p:txBody>
      </p:sp>
      <p:pic>
        <p:nvPicPr>
          <p:cNvPr id="13" name="Picture 12">
            <a:extLst>
              <a:ext uri="{FF2B5EF4-FFF2-40B4-BE49-F238E27FC236}">
                <a16:creationId xmlns:a16="http://schemas.microsoft.com/office/drawing/2014/main" id="{D7D52E54-AC62-76C8-715A-CE6BF9B937E9}"/>
              </a:ext>
            </a:extLst>
          </p:cNvPr>
          <p:cNvPicPr>
            <a:picLocks noChangeAspect="1"/>
          </p:cNvPicPr>
          <p:nvPr/>
        </p:nvPicPr>
        <p:blipFill>
          <a:blip r:embed="rId2"/>
          <a:stretch>
            <a:fillRect/>
          </a:stretch>
        </p:blipFill>
        <p:spPr>
          <a:xfrm>
            <a:off x="3617129" y="4971046"/>
            <a:ext cx="210312" cy="210312"/>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7829A5BC-31B8-2570-C7BA-2FD6F5793CA1}"/>
              </a:ext>
            </a:extLst>
          </p:cNvPr>
          <p:cNvPicPr>
            <a:picLocks noChangeAspect="1"/>
          </p:cNvPicPr>
          <p:nvPr/>
        </p:nvPicPr>
        <p:blipFill>
          <a:blip r:embed="rId3"/>
          <a:stretch>
            <a:fillRect/>
          </a:stretch>
        </p:blipFill>
        <p:spPr>
          <a:xfrm>
            <a:off x="3617129" y="3881938"/>
            <a:ext cx="210312" cy="210312"/>
          </a:xfrm>
          <a:prstGeom prst="rect">
            <a:avLst/>
          </a:prstGeom>
          <a:effectLst>
            <a:outerShdw blurRad="50800" dist="38100" dir="2700000" algn="tl" rotWithShape="0">
              <a:prstClr val="black">
                <a:alpha val="40000"/>
              </a:prstClr>
            </a:outerShdw>
          </a:effectLst>
        </p:spPr>
      </p:pic>
      <p:pic>
        <p:nvPicPr>
          <p:cNvPr id="16" name="Picture 2" descr="flag of Nigeria | Britannica">
            <a:extLst>
              <a:ext uri="{FF2B5EF4-FFF2-40B4-BE49-F238E27FC236}">
                <a16:creationId xmlns:a16="http://schemas.microsoft.com/office/drawing/2014/main" id="{9DBB1C09-CE17-F9BA-0111-D05FCE7154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5953" y="4670878"/>
            <a:ext cx="210312" cy="210312"/>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B10B1985-021E-18B7-0A5E-ED0AA7F88E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8950" y="3583472"/>
            <a:ext cx="210312" cy="21031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4BF4AEE2-A6E9-2D44-C8B9-9C82E953A3FF}"/>
              </a:ext>
            </a:extLst>
          </p:cNvPr>
          <p:cNvPicPr>
            <a:picLocks noChangeAspect="1"/>
          </p:cNvPicPr>
          <p:nvPr/>
        </p:nvPicPr>
        <p:blipFill>
          <a:blip r:embed="rId6"/>
          <a:stretch>
            <a:fillRect/>
          </a:stretch>
        </p:blipFill>
        <p:spPr>
          <a:xfrm>
            <a:off x="7508950" y="4971046"/>
            <a:ext cx="210312" cy="210312"/>
          </a:xfrm>
          <a:prstGeom prst="rect">
            <a:avLst/>
          </a:prstGeom>
          <a:effectLst>
            <a:outerShdw blurRad="50800" dist="38100" dir="2700000" algn="tl" rotWithShape="0">
              <a:prstClr val="black">
                <a:alpha val="40000"/>
              </a:prstClr>
            </a:outerShdw>
          </a:effectLst>
        </p:spPr>
      </p:pic>
      <p:pic>
        <p:nvPicPr>
          <p:cNvPr id="19" name="Picture 4" descr="Flag of Ghana - Wikipedia">
            <a:extLst>
              <a:ext uri="{FF2B5EF4-FFF2-40B4-BE49-F238E27FC236}">
                <a16:creationId xmlns:a16="http://schemas.microsoft.com/office/drawing/2014/main" id="{415BC9C5-550A-EC85-71DD-11DA421AF2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7129" y="4160398"/>
            <a:ext cx="210312" cy="210312"/>
          </a:xfrm>
          <a:prstGeom prst="ellipse">
            <a:avLst/>
          </a:prstGeom>
          <a:noFill/>
          <a:extLst>
            <a:ext uri="{909E8E84-426E-40DD-AFC4-6F175D3DCCD1}">
              <a14:hiddenFill xmlns:a14="http://schemas.microsoft.com/office/drawing/2010/main">
                <a:solidFill>
                  <a:srgbClr val="FFFFFF"/>
                </a:solidFill>
              </a14:hiddenFill>
            </a:ext>
          </a:extLst>
        </p:spPr>
      </p:pic>
      <p:pic>
        <p:nvPicPr>
          <p:cNvPr id="1028" name="Picture 4" descr="Mexico - Wikipedia">
            <a:extLst>
              <a:ext uri="{FF2B5EF4-FFF2-40B4-BE49-F238E27FC236}">
                <a16:creationId xmlns:a16="http://schemas.microsoft.com/office/drawing/2014/main" id="{5596FC76-7A8F-8FA7-CBAE-3C0A038746A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8950" y="4429932"/>
            <a:ext cx="210312" cy="210312"/>
          </a:xfrm>
          <a:prstGeom prst="ellipse">
            <a:avLst/>
          </a:prstGeom>
          <a:noFill/>
          <a:extLst>
            <a:ext uri="{909E8E84-426E-40DD-AFC4-6F175D3DCCD1}">
              <a14:hiddenFill xmlns:a14="http://schemas.microsoft.com/office/drawing/2010/main">
                <a:solidFill>
                  <a:srgbClr val="FFFFFF"/>
                </a:solidFill>
              </a14:hiddenFill>
            </a:ext>
          </a:extLst>
        </p:spPr>
      </p:pic>
      <p:pic>
        <p:nvPicPr>
          <p:cNvPr id="8" name="Picture 2" descr="Flag of Europe - Wikipedia">
            <a:extLst>
              <a:ext uri="{FF2B5EF4-FFF2-40B4-BE49-F238E27FC236}">
                <a16:creationId xmlns:a16="http://schemas.microsoft.com/office/drawing/2014/main" id="{4E75134F-A096-22AE-B92E-48973FC53D98}"/>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08950" y="4168382"/>
            <a:ext cx="210312" cy="210312"/>
          </a:xfrm>
          <a:prstGeom prst="ellipse">
            <a:avLst/>
          </a:prstGeom>
          <a:noFill/>
          <a:extLst>
            <a:ext uri="{909E8E84-426E-40DD-AFC4-6F175D3DCCD1}">
              <a14:hiddenFill xmlns:a14="http://schemas.microsoft.com/office/drawing/2010/main">
                <a:solidFill>
                  <a:srgbClr val="FFFFFF"/>
                </a:solidFill>
              </a14:hiddenFill>
            </a:ext>
          </a:extLst>
        </p:spPr>
      </p:pic>
      <p:pic>
        <p:nvPicPr>
          <p:cNvPr id="11" name="Picture 18" descr="Flag of the United States of America | Britannica">
            <a:extLst>
              <a:ext uri="{FF2B5EF4-FFF2-40B4-BE49-F238E27FC236}">
                <a16:creationId xmlns:a16="http://schemas.microsoft.com/office/drawing/2014/main" id="{2FA92C63-4285-01CA-6701-52877B5100C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14740" y="3875927"/>
            <a:ext cx="210312" cy="210312"/>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18" descr="Flag of the United States of America | Britannica">
            <a:extLst>
              <a:ext uri="{FF2B5EF4-FFF2-40B4-BE49-F238E27FC236}">
                <a16:creationId xmlns:a16="http://schemas.microsoft.com/office/drawing/2014/main" id="{546A2FF9-F09C-1747-75D3-1EAEE6C707A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17129" y="3593532"/>
            <a:ext cx="210312" cy="210312"/>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6" name="Picture 35">
            <a:extLst>
              <a:ext uri="{FF2B5EF4-FFF2-40B4-BE49-F238E27FC236}">
                <a16:creationId xmlns:a16="http://schemas.microsoft.com/office/drawing/2014/main" id="{2A527D36-3ADF-D466-A81C-8B0D77CB3722}"/>
              </a:ext>
            </a:extLst>
          </p:cNvPr>
          <p:cNvPicPr>
            <a:picLocks noChangeAspect="1"/>
          </p:cNvPicPr>
          <p:nvPr/>
        </p:nvPicPr>
        <p:blipFill>
          <a:blip r:embed="rId11"/>
          <a:stretch>
            <a:fillRect/>
          </a:stretch>
        </p:blipFill>
        <p:spPr>
          <a:xfrm>
            <a:off x="3617129" y="3329190"/>
            <a:ext cx="210312" cy="210312"/>
          </a:xfrm>
          <a:prstGeom prst="ellipse">
            <a:avLst/>
          </a:prstGeom>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E8F126F2-C31A-06DB-D63F-583757A79BFD}"/>
              </a:ext>
            </a:extLst>
          </p:cNvPr>
          <p:cNvPicPr>
            <a:picLocks/>
          </p:cNvPicPr>
          <p:nvPr/>
        </p:nvPicPr>
        <p:blipFill rotWithShape="1">
          <a:blip r:embed="rId12"/>
          <a:srcRect l="11638" r="11558"/>
          <a:stretch/>
        </p:blipFill>
        <p:spPr>
          <a:xfrm>
            <a:off x="3617129" y="4426401"/>
            <a:ext cx="210312" cy="210312"/>
          </a:xfrm>
          <a:prstGeom prst="ellipse">
            <a:avLst/>
          </a:prstGeom>
          <a:effectLst>
            <a:outerShdw blurRad="63500" sx="102000" sy="102000" algn="ctr" rotWithShape="0">
              <a:prstClr val="black">
                <a:alpha val="40000"/>
              </a:prstClr>
            </a:outerShdw>
          </a:effectLst>
        </p:spPr>
      </p:pic>
      <p:pic>
        <p:nvPicPr>
          <p:cNvPr id="10" name="Picture 9">
            <a:extLst>
              <a:ext uri="{FF2B5EF4-FFF2-40B4-BE49-F238E27FC236}">
                <a16:creationId xmlns:a16="http://schemas.microsoft.com/office/drawing/2014/main" id="{0B1F5C07-584A-CA28-8BFC-1AD017166DD1}"/>
              </a:ext>
            </a:extLst>
          </p:cNvPr>
          <p:cNvPicPr>
            <a:picLocks/>
          </p:cNvPicPr>
          <p:nvPr/>
        </p:nvPicPr>
        <p:blipFill rotWithShape="1">
          <a:blip r:embed="rId13"/>
          <a:srcRect l="12211" r="12212"/>
          <a:stretch/>
        </p:blipFill>
        <p:spPr>
          <a:xfrm>
            <a:off x="7508950" y="3323844"/>
            <a:ext cx="210312" cy="210312"/>
          </a:xfrm>
          <a:prstGeom prst="ellipse">
            <a:avLst/>
          </a:prstGeom>
        </p:spPr>
      </p:pic>
      <p:sp>
        <p:nvSpPr>
          <p:cNvPr id="9" name="Footer Placeholder 1">
            <a:extLst>
              <a:ext uri="{FF2B5EF4-FFF2-40B4-BE49-F238E27FC236}">
                <a16:creationId xmlns:a16="http://schemas.microsoft.com/office/drawing/2014/main" id="{7AC73DA4-C225-E77F-9304-1ECCA378B0BE}"/>
              </a:ext>
            </a:extLst>
          </p:cNvPr>
          <p:cNvSpPr txBox="1">
            <a:spLocks/>
          </p:cNvSpPr>
          <p:nvPr/>
        </p:nvSpPr>
        <p:spPr>
          <a:xfrm>
            <a:off x="447675" y="6492240"/>
            <a:ext cx="3086100" cy="365125"/>
          </a:xfrm>
          <a:prstGeom prst="rect">
            <a:avLst/>
          </a:prstGeom>
        </p:spPr>
        <p:txBody>
          <a:bodyPr/>
          <a:lstStyle>
            <a:defPPr>
              <a:defRPr lang="en-US"/>
            </a:defPPr>
            <a:lvl1pPr marL="0" algn="l" defTabSz="1470484" rtl="0" eaLnBrk="1" latinLnBrk="0" hangingPunct="1">
              <a:defRPr sz="2895" kern="1200">
                <a:solidFill>
                  <a:schemeClr val="tx1"/>
                </a:solidFill>
                <a:latin typeface="+mn-lt"/>
                <a:ea typeface="+mn-ea"/>
                <a:cs typeface="+mn-cs"/>
              </a:defRPr>
            </a:lvl1pPr>
            <a:lvl2pPr marL="735242" algn="l" defTabSz="1470484" rtl="0" eaLnBrk="1" latinLnBrk="0" hangingPunct="1">
              <a:defRPr sz="2895" kern="1200">
                <a:solidFill>
                  <a:schemeClr val="tx1"/>
                </a:solidFill>
                <a:latin typeface="+mn-lt"/>
                <a:ea typeface="+mn-ea"/>
                <a:cs typeface="+mn-cs"/>
              </a:defRPr>
            </a:lvl2pPr>
            <a:lvl3pPr marL="1470484" algn="l" defTabSz="1470484" rtl="0" eaLnBrk="1" latinLnBrk="0" hangingPunct="1">
              <a:defRPr sz="2895" kern="1200">
                <a:solidFill>
                  <a:schemeClr val="tx1"/>
                </a:solidFill>
                <a:latin typeface="+mn-lt"/>
                <a:ea typeface="+mn-ea"/>
                <a:cs typeface="+mn-cs"/>
              </a:defRPr>
            </a:lvl3pPr>
            <a:lvl4pPr marL="2205726" algn="l" defTabSz="1470484" rtl="0" eaLnBrk="1" latinLnBrk="0" hangingPunct="1">
              <a:defRPr sz="2895" kern="1200">
                <a:solidFill>
                  <a:schemeClr val="tx1"/>
                </a:solidFill>
                <a:latin typeface="+mn-lt"/>
                <a:ea typeface="+mn-ea"/>
                <a:cs typeface="+mn-cs"/>
              </a:defRPr>
            </a:lvl4pPr>
            <a:lvl5pPr marL="2940968" algn="l" defTabSz="1470484" rtl="0" eaLnBrk="1" latinLnBrk="0" hangingPunct="1">
              <a:defRPr sz="2895" kern="1200">
                <a:solidFill>
                  <a:schemeClr val="tx1"/>
                </a:solidFill>
                <a:latin typeface="+mn-lt"/>
                <a:ea typeface="+mn-ea"/>
                <a:cs typeface="+mn-cs"/>
              </a:defRPr>
            </a:lvl5pPr>
            <a:lvl6pPr marL="3676210" algn="l" defTabSz="1470484" rtl="0" eaLnBrk="1" latinLnBrk="0" hangingPunct="1">
              <a:defRPr sz="2895" kern="1200">
                <a:solidFill>
                  <a:schemeClr val="tx1"/>
                </a:solidFill>
                <a:latin typeface="+mn-lt"/>
                <a:ea typeface="+mn-ea"/>
                <a:cs typeface="+mn-cs"/>
              </a:defRPr>
            </a:lvl6pPr>
            <a:lvl7pPr marL="4411451" algn="l" defTabSz="1470484" rtl="0" eaLnBrk="1" latinLnBrk="0" hangingPunct="1">
              <a:defRPr sz="2895" kern="1200">
                <a:solidFill>
                  <a:schemeClr val="tx1"/>
                </a:solidFill>
                <a:latin typeface="+mn-lt"/>
                <a:ea typeface="+mn-ea"/>
                <a:cs typeface="+mn-cs"/>
              </a:defRPr>
            </a:lvl7pPr>
            <a:lvl8pPr marL="5146694" algn="l" defTabSz="1470484" rtl="0" eaLnBrk="1" latinLnBrk="0" hangingPunct="1">
              <a:defRPr sz="2895" kern="1200">
                <a:solidFill>
                  <a:schemeClr val="tx1"/>
                </a:solidFill>
                <a:latin typeface="+mn-lt"/>
                <a:ea typeface="+mn-ea"/>
                <a:cs typeface="+mn-cs"/>
              </a:defRPr>
            </a:lvl8pPr>
            <a:lvl9pPr marL="5881936" algn="l" defTabSz="1470484" rtl="0" eaLnBrk="1" latinLnBrk="0" hangingPunct="1">
              <a:defRPr sz="2895" kern="1200">
                <a:solidFill>
                  <a:schemeClr val="tx1"/>
                </a:solidFill>
                <a:latin typeface="+mn-lt"/>
                <a:ea typeface="+mn-ea"/>
                <a:cs typeface="+mn-cs"/>
              </a:defRPr>
            </a:lvl9pPr>
          </a:lstStyle>
          <a:p>
            <a:r>
              <a:rPr lang="en-US" sz="1200" dirty="0">
                <a:solidFill>
                  <a:schemeClr val="accent5">
                    <a:lumMod val="75000"/>
                  </a:schemeClr>
                </a:solidFill>
              </a:rPr>
              <a:t>Gates Foundation, 2024</a:t>
            </a:r>
          </a:p>
        </p:txBody>
      </p:sp>
      <p:pic>
        <p:nvPicPr>
          <p:cNvPr id="14" name="Picture 14" descr="Flag of Tanzania | Britannica">
            <a:extLst>
              <a:ext uri="{FF2B5EF4-FFF2-40B4-BE49-F238E27FC236}">
                <a16:creationId xmlns:a16="http://schemas.microsoft.com/office/drawing/2014/main" id="{70E1E405-6E60-CC3B-986F-F7A29F7961DD}"/>
              </a:ext>
            </a:extLst>
          </p:cNvPr>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08950" y="4709496"/>
            <a:ext cx="210313" cy="210313"/>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213787"/>
      </p:ext>
    </p:extLst>
  </p:cSld>
  <p:clrMapOvr>
    <a:masterClrMapping/>
  </p:clrMapOvr>
</p:sld>
</file>

<file path=ppt/theme/theme1.xml><?xml version="1.0" encoding="utf-8"?>
<a:theme xmlns:a="http://schemas.openxmlformats.org/drawingml/2006/main" name="L1P Template 17 Feb 2016">
  <a:themeElements>
    <a:clrScheme name="BMGF">
      <a:dk1>
        <a:srgbClr val="59452A"/>
      </a:dk1>
      <a:lt1>
        <a:srgbClr val="FFFFFF"/>
      </a:lt1>
      <a:dk2>
        <a:srgbClr val="D5CB99"/>
      </a:dk2>
      <a:lt2>
        <a:srgbClr val="B6985E"/>
      </a:lt2>
      <a:accent1>
        <a:srgbClr val="977C00"/>
      </a:accent1>
      <a:accent2>
        <a:srgbClr val="CE6B29"/>
      </a:accent2>
      <a:accent3>
        <a:srgbClr val="8CB7C7"/>
      </a:accent3>
      <a:accent4>
        <a:srgbClr val="9B242D"/>
      </a:accent4>
      <a:accent5>
        <a:srgbClr val="AAA092"/>
      </a:accent5>
      <a:accent6>
        <a:srgbClr val="000000"/>
      </a:accent6>
      <a:hlink>
        <a:srgbClr val="3086AB"/>
      </a:hlink>
      <a:folHlink>
        <a:srgbClr val="3086A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lumMod val="65000"/>
            <a:lumOff val="35000"/>
          </a:schemeClr>
        </a:solidFill>
        <a:ln w="12700">
          <a:noFill/>
          <a:headEnd type="none" w="med" len="med"/>
          <a:tailEnd type="none" w="med" len="med"/>
        </a:ln>
        <a:effectLst/>
        <a:scene3d>
          <a:camera prst="orthographicFront">
            <a:rot lat="0" lon="0" rev="0"/>
          </a:camera>
          <a:lightRig rig="threePt" dir="t">
            <a:rot lat="0" lon="0" rev="1200000"/>
          </a:lightRig>
        </a:scene3d>
        <a:sp3d/>
      </a:spPr>
      <a:bodyPr vert="horz" wrap="square" lIns="91436" tIns="45718" rIns="91436" bIns="45718" numCol="1" spcCol="0" rtlCol="0" anchor="ctr" anchorCtr="0" compatLnSpc="1">
        <a:prstTxWarp prst="textNoShape">
          <a:avLst/>
        </a:prstTxWarp>
      </a:bodyPr>
      <a:lstStyle>
        <a:defPPr defTabSz="914099">
          <a:defRPr sz="1000" dirty="0">
            <a:solidFill>
              <a:schemeClr val="bg1"/>
            </a:solidFill>
          </a:defRPr>
        </a:defPPr>
      </a:lstStyle>
      <a:style>
        <a:lnRef idx="0">
          <a:schemeClr val="accent1"/>
        </a:lnRef>
        <a:fillRef idx="3">
          <a:schemeClr val="accent1"/>
        </a:fillRef>
        <a:effectRef idx="3">
          <a:schemeClr val="accent1"/>
        </a:effectRef>
        <a:fontRef idx="minor">
          <a:schemeClr val="lt1"/>
        </a:fontRef>
      </a:style>
    </a:spDef>
    <a:lnDef>
      <a:spPr>
        <a:ln>
          <a:solidFill>
            <a:schemeClr val="bg1">
              <a:lumMod val="50000"/>
            </a:schemeClr>
          </a:solidFill>
          <a:tailEnd type="arrow"/>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L1P Template 17 Feb 2016.thmx</Template>
  <TotalTime>63807</TotalTime>
  <Words>10590</Words>
  <Application>Microsoft Macintosh PowerPoint</Application>
  <PresentationFormat>On-screen Show (4:3)</PresentationFormat>
  <Paragraphs>1086</Paragraphs>
  <Slides>61</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Arial</vt:lpstr>
      <vt:lpstr>Avenir</vt:lpstr>
      <vt:lpstr>Avenir Book</vt:lpstr>
      <vt:lpstr>Avenir LT Std 55 Roman</vt:lpstr>
      <vt:lpstr>Calibri</vt:lpstr>
      <vt:lpstr>Segoe</vt:lpstr>
      <vt:lpstr>Times New Roman</vt:lpstr>
      <vt:lpstr>L1P Template 17 Feb 2016</vt:lpstr>
      <vt:lpstr>PowerPoint Presentation</vt:lpstr>
      <vt:lpstr>Table of Contents</vt:lpstr>
      <vt:lpstr>PowerPoint Presentation</vt:lpstr>
      <vt:lpstr>IPS Components and Relationships</vt:lpstr>
      <vt:lpstr>IPS Clearing and Settlement</vt:lpstr>
      <vt:lpstr>IPS: Illustrative Transaction Flow and Functions</vt:lpstr>
      <vt:lpstr>Comparing Traditional &amp; IPS Approaches: Clearing</vt:lpstr>
      <vt:lpstr>PowerPoint Presentation</vt:lpstr>
      <vt:lpstr>Introduction to the Report</vt:lpstr>
      <vt:lpstr>Executive Summary</vt:lpstr>
      <vt:lpstr>PowerPoint Presentation</vt:lpstr>
      <vt:lpstr>Scope and definitions</vt:lpstr>
      <vt:lpstr>IPS settlement key design elements</vt:lpstr>
      <vt:lpstr>PowerPoint Presentation</vt:lpstr>
      <vt:lpstr>PowerPoint Presentation</vt:lpstr>
      <vt:lpstr>PowerPoint Presentation</vt:lpstr>
      <vt:lpstr>Each settlement model comes with trade-offs</vt:lpstr>
      <vt:lpstr>Settlement models may utilize new or existing systems</vt:lpstr>
      <vt:lpstr>A shift to more real-time gross settlement models</vt:lpstr>
      <vt:lpstr>The sources and uses of funds need to be managed closely</vt:lpstr>
      <vt:lpstr>Traditional tools are available for managing liquidity</vt:lpstr>
      <vt:lpstr>More innovative liquidity tools are being implemented</vt:lpstr>
      <vt:lpstr>Management of Risks: Role of automation</vt:lpstr>
      <vt:lpstr>Settlement windows in DNS systems vary</vt:lpstr>
      <vt:lpstr>Most IPS have multiple settlement windows per day</vt:lpstr>
      <vt:lpstr>RTGS models vary in their approach to off-hours settlement</vt:lpstr>
      <vt:lpstr>More IPS are relying on 24x7x365 RTGS models</vt:lpstr>
      <vt:lpstr>Use of co-mingled or dedicated IPS account</vt:lpstr>
      <vt:lpstr>Settlement account design varies amongst IPS</vt:lpstr>
      <vt:lpstr>PowerPoint Presentation</vt:lpstr>
      <vt:lpstr>L1P Provides Guidance for Settlement Design  </vt:lpstr>
      <vt:lpstr>Applying the L1P lens to choices: Access to settlement accounts </vt:lpstr>
      <vt:lpstr>Applying the L1P lens to choices: Settlement model </vt:lpstr>
      <vt:lpstr>Applying the L1P lens to choices: Management of risks</vt:lpstr>
      <vt:lpstr>Applying the L1P lens to choices: Settlement account design</vt:lpstr>
      <vt:lpstr>PowerPoint Presentation</vt:lpstr>
      <vt:lpstr>IPS Spotlights</vt:lpstr>
      <vt:lpstr>PowerPoint Presentation</vt:lpstr>
      <vt:lpstr>RTGS Spotlight: FedNow</vt:lpstr>
      <vt:lpstr>RTGS Spotlight: FedNow</vt:lpstr>
      <vt:lpstr>RTGS Spotlight: FedNow</vt:lpstr>
      <vt:lpstr>RTGS Spotlight: FedNow</vt:lpstr>
      <vt:lpstr>RTGS Spotlight: Pix</vt:lpstr>
      <vt:lpstr>RTGS Spotlight: Pix</vt:lpstr>
      <vt:lpstr>RTGS Spotlight: Pix</vt:lpstr>
      <vt:lpstr>RTGS Spotlight: Pix</vt:lpstr>
      <vt:lpstr>RTGS Spotlight: Tanzania’s TIPS</vt:lpstr>
      <vt:lpstr>RTGS Spotlight: Tanzania’s TIPS</vt:lpstr>
      <vt:lpstr>RTGS Spotlight: Tanzania’s TIPS</vt:lpstr>
      <vt:lpstr>RTGS Spotlight: Tanzania’s TIPS</vt:lpstr>
      <vt:lpstr>PowerPoint Presentation</vt:lpstr>
      <vt:lpstr>DNS Spotlight: UK FPS</vt:lpstr>
      <vt:lpstr>DNS Spotlight: UK FPS</vt:lpstr>
      <vt:lpstr>DNS Spotlight: UK FPS</vt:lpstr>
      <vt:lpstr>DNS Spotlight: UK FPS</vt:lpstr>
      <vt:lpstr>DNS Spotlight: UPI</vt:lpstr>
      <vt:lpstr>DNS Spotlight: UPI</vt:lpstr>
      <vt:lpstr>DNS Spotlight: UPI</vt:lpstr>
      <vt:lpstr>DNS Spotlight: UPI</vt:lpstr>
      <vt:lpstr>PowerPoint Presentation</vt:lpstr>
      <vt:lpstr>Key settlement model attributes for reviewed IPS</vt:lpstr>
    </vt:vector>
  </TitlesOfParts>
  <Company>Colehour+Cohen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Mariko J. Helm</dc:creator>
  <cp:lastModifiedBy>Joanna Wisniecka</cp:lastModifiedBy>
  <cp:revision>1756</cp:revision>
  <cp:lastPrinted>2015-12-02T19:17:07Z</cp:lastPrinted>
  <dcterms:created xsi:type="dcterms:W3CDTF">2015-07-23T00:45:00Z</dcterms:created>
  <dcterms:modified xsi:type="dcterms:W3CDTF">2025-09-08T18:54:40Z</dcterms:modified>
</cp:coreProperties>
</file>